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87" r:id="rId5"/>
    <p:sldId id="288" r:id="rId6"/>
    <p:sldId id="258" r:id="rId7"/>
    <p:sldId id="305" r:id="rId8"/>
    <p:sldId id="260" r:id="rId9"/>
    <p:sldId id="309" r:id="rId10"/>
    <p:sldId id="310" r:id="rId11"/>
    <p:sldId id="311" r:id="rId12"/>
    <p:sldId id="278" r:id="rId13"/>
    <p:sldId id="295" r:id="rId14"/>
    <p:sldId id="312" r:id="rId15"/>
    <p:sldId id="271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  <a:srgbClr val="FFCCFF"/>
    <a:srgbClr val="FFFFCC"/>
    <a:srgbClr val="99FF66"/>
    <a:srgbClr val="FF7C80"/>
    <a:srgbClr val="99FFCC"/>
    <a:srgbClr val="FF66CC"/>
    <a:srgbClr val="FB9BB9"/>
    <a:srgbClr val="F3F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81" autoAdjust="0"/>
  </p:normalViewPr>
  <p:slideViewPr>
    <p:cSldViewPr>
      <p:cViewPr varScale="1">
        <p:scale>
          <a:sx n="89" d="100"/>
          <a:sy n="89" d="100"/>
        </p:scale>
        <p:origin x="1310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0BFC6-2A6D-42E2-A869-A441AEFF5B6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n-BD"/>
        </a:p>
      </dgm:t>
    </dgm:pt>
    <dgm:pt modelId="{FDF7E0CA-5F57-47B6-ACFF-1E0CE307F3C1}">
      <dgm:prSet phldrT="[Text]"/>
      <dgm:spPr/>
      <dgm:t>
        <a:bodyPr/>
        <a:lstStyle/>
        <a:p>
          <a:r>
            <a:rPr lang="en-US" dirty="0"/>
            <a:t>Improved Security:</a:t>
          </a:r>
          <a:endParaRPr lang="bn-BD" dirty="0"/>
        </a:p>
      </dgm:t>
    </dgm:pt>
    <dgm:pt modelId="{D51B4AE5-2EEE-47B0-9EAF-04BB76C4BC3C}" type="parTrans" cxnId="{D5CDAF0F-0336-42EB-A870-9F470DFC2ECE}">
      <dgm:prSet/>
      <dgm:spPr/>
      <dgm:t>
        <a:bodyPr/>
        <a:lstStyle/>
        <a:p>
          <a:endParaRPr lang="bn-BD"/>
        </a:p>
      </dgm:t>
    </dgm:pt>
    <dgm:pt modelId="{91DC0D97-F1B4-473D-8022-ED23B8EF0A97}" type="sibTrans" cxnId="{D5CDAF0F-0336-42EB-A870-9F470DFC2ECE}">
      <dgm:prSet/>
      <dgm:spPr/>
      <dgm:t>
        <a:bodyPr/>
        <a:lstStyle/>
        <a:p>
          <a:endParaRPr lang="bn-BD"/>
        </a:p>
      </dgm:t>
    </dgm:pt>
    <dgm:pt modelId="{FA72D24D-E945-428B-8DD3-ACAC9F4B755C}">
      <dgm:prSet phldrT="[Text]"/>
      <dgm:spPr/>
      <dgm:t>
        <a:bodyPr/>
        <a:lstStyle/>
        <a:p>
          <a:r>
            <a:rPr lang="en-US" dirty="0"/>
            <a:t>Enhances secure communication by protecting sensitive information from unauthorized access.  </a:t>
          </a:r>
          <a:endParaRPr lang="bn-BD" dirty="0"/>
        </a:p>
      </dgm:t>
    </dgm:pt>
    <dgm:pt modelId="{7AB90FE2-F526-43C4-AB66-F2D26A8BAFD2}" type="parTrans" cxnId="{169ADE74-F247-4C85-903B-8E95B6907AFB}">
      <dgm:prSet/>
      <dgm:spPr/>
      <dgm:t>
        <a:bodyPr/>
        <a:lstStyle/>
        <a:p>
          <a:endParaRPr lang="bn-BD"/>
        </a:p>
      </dgm:t>
    </dgm:pt>
    <dgm:pt modelId="{BE04BA42-58AC-4BB3-9B5B-354054ABDB8E}" type="sibTrans" cxnId="{169ADE74-F247-4C85-903B-8E95B6907AFB}">
      <dgm:prSet/>
      <dgm:spPr/>
      <dgm:t>
        <a:bodyPr/>
        <a:lstStyle/>
        <a:p>
          <a:endParaRPr lang="bn-BD"/>
        </a:p>
      </dgm:t>
    </dgm:pt>
    <dgm:pt modelId="{274C8EA3-4F3E-4AC9-9DB0-EA8B6E320CAD}">
      <dgm:prSet phldrT="[Text]"/>
      <dgm:spPr/>
      <dgm:t>
        <a:bodyPr/>
        <a:lstStyle/>
        <a:p>
          <a:r>
            <a:rPr lang="en-US" dirty="0"/>
            <a:t>Applications in Sensitive Fields:</a:t>
          </a:r>
          <a:endParaRPr lang="bn-BD" dirty="0"/>
        </a:p>
      </dgm:t>
    </dgm:pt>
    <dgm:pt modelId="{23302077-4CFF-4B26-928F-43425667F2F7}" type="parTrans" cxnId="{C0ADA1C6-6B24-4560-821D-60B649567246}">
      <dgm:prSet/>
      <dgm:spPr/>
      <dgm:t>
        <a:bodyPr/>
        <a:lstStyle/>
        <a:p>
          <a:endParaRPr lang="bn-BD"/>
        </a:p>
      </dgm:t>
    </dgm:pt>
    <dgm:pt modelId="{D26ABDC4-3C8F-4F98-B8CE-CA41E9F0AB51}" type="sibTrans" cxnId="{C0ADA1C6-6B24-4560-821D-60B649567246}">
      <dgm:prSet/>
      <dgm:spPr/>
      <dgm:t>
        <a:bodyPr/>
        <a:lstStyle/>
        <a:p>
          <a:endParaRPr lang="bn-BD"/>
        </a:p>
      </dgm:t>
    </dgm:pt>
    <dgm:pt modelId="{CDE27E2C-5EC9-46FB-9340-1E85ACBE69B0}">
      <dgm:prSet phldrT="[Text]"/>
      <dgm:spPr/>
      <dgm:t>
        <a:bodyPr/>
        <a:lstStyle/>
        <a:p>
          <a:r>
            <a:rPr lang="en-US" dirty="0"/>
            <a:t>Useful in military, financial, and personal data protection. </a:t>
          </a:r>
          <a:endParaRPr lang="bn-BD" dirty="0"/>
        </a:p>
      </dgm:t>
    </dgm:pt>
    <dgm:pt modelId="{039220ED-0275-4907-B53A-B39893111BEE}" type="parTrans" cxnId="{6990457A-08D7-431C-94EA-473453290E66}">
      <dgm:prSet/>
      <dgm:spPr/>
      <dgm:t>
        <a:bodyPr/>
        <a:lstStyle/>
        <a:p>
          <a:endParaRPr lang="bn-BD"/>
        </a:p>
      </dgm:t>
    </dgm:pt>
    <dgm:pt modelId="{A244EDBF-78AA-4FB4-931C-DD60A4D91759}" type="sibTrans" cxnId="{6990457A-08D7-431C-94EA-473453290E66}">
      <dgm:prSet/>
      <dgm:spPr/>
      <dgm:t>
        <a:bodyPr/>
        <a:lstStyle/>
        <a:p>
          <a:endParaRPr lang="bn-BD"/>
        </a:p>
      </dgm:t>
    </dgm:pt>
    <dgm:pt modelId="{0C44A013-2DD3-4DD7-95F5-47ABB33A56FA}">
      <dgm:prSet phldrT="[Text]"/>
      <dgm:spPr/>
      <dgm:t>
        <a:bodyPr/>
        <a:lstStyle/>
        <a:p>
          <a:r>
            <a:rPr lang="en-US" dirty="0"/>
            <a:t>Interdisciplinary Relevance:</a:t>
          </a:r>
          <a:endParaRPr lang="bn-BD" dirty="0"/>
        </a:p>
      </dgm:t>
    </dgm:pt>
    <dgm:pt modelId="{A5872704-F0D0-4DC3-80E6-A50590FDBE40}" type="parTrans" cxnId="{DD3A34F3-1744-4384-AF5A-9DB24FE4E7C9}">
      <dgm:prSet/>
      <dgm:spPr/>
      <dgm:t>
        <a:bodyPr/>
        <a:lstStyle/>
        <a:p>
          <a:endParaRPr lang="bn-BD"/>
        </a:p>
      </dgm:t>
    </dgm:pt>
    <dgm:pt modelId="{F7F70AF0-2DD9-4B1E-B304-4BFB936BA3AF}" type="sibTrans" cxnId="{DD3A34F3-1744-4384-AF5A-9DB24FE4E7C9}">
      <dgm:prSet/>
      <dgm:spPr/>
      <dgm:t>
        <a:bodyPr/>
        <a:lstStyle/>
        <a:p>
          <a:endParaRPr lang="bn-BD"/>
        </a:p>
      </dgm:t>
    </dgm:pt>
    <dgm:pt modelId="{C768457B-F3B4-48F3-9D5B-47216B716DD2}">
      <dgm:prSet phldrT="[Text]"/>
      <dgm:spPr/>
      <dgm:t>
        <a:bodyPr/>
        <a:lstStyle/>
        <a:p>
          <a:r>
            <a:rPr lang="en-US" dirty="0"/>
            <a:t>Combines the fields of digital signal processing, cryptography, and image processing, showcasing how these domains work together to solve real-world problems.</a:t>
          </a:r>
          <a:endParaRPr lang="bn-BD" dirty="0"/>
        </a:p>
      </dgm:t>
    </dgm:pt>
    <dgm:pt modelId="{EC2C9990-C137-4146-8ABD-61C6C89B585F}" type="parTrans" cxnId="{E7683E1C-DED9-4993-9876-8C8A16190083}">
      <dgm:prSet/>
      <dgm:spPr/>
      <dgm:t>
        <a:bodyPr/>
        <a:lstStyle/>
        <a:p>
          <a:endParaRPr lang="bn-BD"/>
        </a:p>
      </dgm:t>
    </dgm:pt>
    <dgm:pt modelId="{42EEC8AA-2495-489A-AD3C-8FA46DFFD0F9}" type="sibTrans" cxnId="{E7683E1C-DED9-4993-9876-8C8A16190083}">
      <dgm:prSet/>
      <dgm:spPr/>
      <dgm:t>
        <a:bodyPr/>
        <a:lstStyle/>
        <a:p>
          <a:endParaRPr lang="bn-BD"/>
        </a:p>
      </dgm:t>
    </dgm:pt>
    <dgm:pt modelId="{EAE6E50F-877A-40F9-84DF-41ED34DF78FD}" type="pres">
      <dgm:prSet presAssocID="{2CF0BFC6-2A6D-42E2-A869-A441AEFF5B61}" presName="linear" presStyleCnt="0">
        <dgm:presLayoutVars>
          <dgm:dir/>
          <dgm:resizeHandles val="exact"/>
        </dgm:presLayoutVars>
      </dgm:prSet>
      <dgm:spPr/>
    </dgm:pt>
    <dgm:pt modelId="{9BEF8AC9-1A00-4C09-8564-F0A593791F7F}" type="pres">
      <dgm:prSet presAssocID="{FDF7E0CA-5F57-47B6-ACFF-1E0CE307F3C1}" presName="comp" presStyleCnt="0"/>
      <dgm:spPr/>
    </dgm:pt>
    <dgm:pt modelId="{50F1A03B-3942-45F5-88C0-FCC6A346F601}" type="pres">
      <dgm:prSet presAssocID="{FDF7E0CA-5F57-47B6-ACFF-1E0CE307F3C1}" presName="box" presStyleLbl="node1" presStyleIdx="0" presStyleCnt="3" custLinFactNeighborX="-8750" custLinFactNeighborY="-3401"/>
      <dgm:spPr/>
    </dgm:pt>
    <dgm:pt modelId="{1630B7D4-2F23-47CF-AF57-311723FD57BA}" type="pres">
      <dgm:prSet presAssocID="{FDF7E0CA-5F57-47B6-ACFF-1E0CE307F3C1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extLst>
        <a:ext uri="{E40237B7-FDA0-4F09-8148-C483321AD2D9}">
          <dgm14:cNvPr xmlns:dgm14="http://schemas.microsoft.com/office/drawing/2010/diagram" id="0" name="" descr="Device and padlock"/>
        </a:ext>
      </dgm:extLst>
    </dgm:pt>
    <dgm:pt modelId="{A59FDD41-3D58-4ABF-BF59-17280FED8984}" type="pres">
      <dgm:prSet presAssocID="{FDF7E0CA-5F57-47B6-ACFF-1E0CE307F3C1}" presName="text" presStyleLbl="node1" presStyleIdx="0" presStyleCnt="3">
        <dgm:presLayoutVars>
          <dgm:bulletEnabled val="1"/>
        </dgm:presLayoutVars>
      </dgm:prSet>
      <dgm:spPr/>
    </dgm:pt>
    <dgm:pt modelId="{E4218BD5-60E8-42E0-9E04-5FC98D1AB717}" type="pres">
      <dgm:prSet presAssocID="{91DC0D97-F1B4-473D-8022-ED23B8EF0A97}" presName="spacer" presStyleCnt="0"/>
      <dgm:spPr/>
    </dgm:pt>
    <dgm:pt modelId="{7019826C-B049-4253-BCEC-7F7C85E1C95B}" type="pres">
      <dgm:prSet presAssocID="{274C8EA3-4F3E-4AC9-9DB0-EA8B6E320CAD}" presName="comp" presStyleCnt="0"/>
      <dgm:spPr/>
    </dgm:pt>
    <dgm:pt modelId="{66E18511-4069-4F20-BB10-B699C25B6E29}" type="pres">
      <dgm:prSet presAssocID="{274C8EA3-4F3E-4AC9-9DB0-EA8B6E320CAD}" presName="box" presStyleLbl="node1" presStyleIdx="1" presStyleCnt="3"/>
      <dgm:spPr/>
    </dgm:pt>
    <dgm:pt modelId="{7B3AD454-B472-49E9-A8DC-FFDED886EFCB}" type="pres">
      <dgm:prSet presAssocID="{274C8EA3-4F3E-4AC9-9DB0-EA8B6E320CAD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F8740B2F-74CB-461F-A846-BD6D5B4696B0}" type="pres">
      <dgm:prSet presAssocID="{274C8EA3-4F3E-4AC9-9DB0-EA8B6E320CAD}" presName="text" presStyleLbl="node1" presStyleIdx="1" presStyleCnt="3">
        <dgm:presLayoutVars>
          <dgm:bulletEnabled val="1"/>
        </dgm:presLayoutVars>
      </dgm:prSet>
      <dgm:spPr/>
    </dgm:pt>
    <dgm:pt modelId="{B5C4DB35-97A2-4456-94C3-41ACC1124CAE}" type="pres">
      <dgm:prSet presAssocID="{D26ABDC4-3C8F-4F98-B8CE-CA41E9F0AB51}" presName="spacer" presStyleCnt="0"/>
      <dgm:spPr/>
    </dgm:pt>
    <dgm:pt modelId="{2B52ACD9-F296-4E4D-8711-C3F78DD3A06B}" type="pres">
      <dgm:prSet presAssocID="{0C44A013-2DD3-4DD7-95F5-47ABB33A56FA}" presName="comp" presStyleCnt="0"/>
      <dgm:spPr/>
    </dgm:pt>
    <dgm:pt modelId="{B3134AAC-F0EA-4368-8D32-E98B2826615B}" type="pres">
      <dgm:prSet presAssocID="{0C44A013-2DD3-4DD7-95F5-47ABB33A56FA}" presName="box" presStyleLbl="node1" presStyleIdx="2" presStyleCnt="3"/>
      <dgm:spPr/>
    </dgm:pt>
    <dgm:pt modelId="{9872A796-B4A1-4AB6-85E1-5691ABE9D82D}" type="pres">
      <dgm:prSet presAssocID="{0C44A013-2DD3-4DD7-95F5-47ABB33A56FA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CBDE12E8-7470-4FC8-8E14-F0E7D289110D}" type="pres">
      <dgm:prSet presAssocID="{0C44A013-2DD3-4DD7-95F5-47ABB33A56FA}" presName="text" presStyleLbl="node1" presStyleIdx="2" presStyleCnt="3">
        <dgm:presLayoutVars>
          <dgm:bulletEnabled val="1"/>
        </dgm:presLayoutVars>
      </dgm:prSet>
      <dgm:spPr/>
    </dgm:pt>
  </dgm:ptLst>
  <dgm:cxnLst>
    <dgm:cxn modelId="{D5CDAF0F-0336-42EB-A870-9F470DFC2ECE}" srcId="{2CF0BFC6-2A6D-42E2-A869-A441AEFF5B61}" destId="{FDF7E0CA-5F57-47B6-ACFF-1E0CE307F3C1}" srcOrd="0" destOrd="0" parTransId="{D51B4AE5-2EEE-47B0-9EAF-04BB76C4BC3C}" sibTransId="{91DC0D97-F1B4-473D-8022-ED23B8EF0A97}"/>
    <dgm:cxn modelId="{E7683E1C-DED9-4993-9876-8C8A16190083}" srcId="{0C44A013-2DD3-4DD7-95F5-47ABB33A56FA}" destId="{C768457B-F3B4-48F3-9D5B-47216B716DD2}" srcOrd="0" destOrd="0" parTransId="{EC2C9990-C137-4146-8ABD-61C6C89B585F}" sibTransId="{42EEC8AA-2495-489A-AD3C-8FA46DFFD0F9}"/>
    <dgm:cxn modelId="{1B4AB439-99F9-415D-A486-367FB58A415D}" type="presOf" srcId="{0C44A013-2DD3-4DD7-95F5-47ABB33A56FA}" destId="{B3134AAC-F0EA-4368-8D32-E98B2826615B}" srcOrd="0" destOrd="0" presId="urn:microsoft.com/office/officeart/2005/8/layout/vList4"/>
    <dgm:cxn modelId="{CCA4DB4D-64C2-46EC-AA9F-650A74ECCD43}" type="presOf" srcId="{0C44A013-2DD3-4DD7-95F5-47ABB33A56FA}" destId="{CBDE12E8-7470-4FC8-8E14-F0E7D289110D}" srcOrd="1" destOrd="0" presId="urn:microsoft.com/office/officeart/2005/8/layout/vList4"/>
    <dgm:cxn modelId="{169ADE74-F247-4C85-903B-8E95B6907AFB}" srcId="{FDF7E0CA-5F57-47B6-ACFF-1E0CE307F3C1}" destId="{FA72D24D-E945-428B-8DD3-ACAC9F4B755C}" srcOrd="0" destOrd="0" parTransId="{7AB90FE2-F526-43C4-AB66-F2D26A8BAFD2}" sibTransId="{BE04BA42-58AC-4BB3-9B5B-354054ABDB8E}"/>
    <dgm:cxn modelId="{6990457A-08D7-431C-94EA-473453290E66}" srcId="{274C8EA3-4F3E-4AC9-9DB0-EA8B6E320CAD}" destId="{CDE27E2C-5EC9-46FB-9340-1E85ACBE69B0}" srcOrd="0" destOrd="0" parTransId="{039220ED-0275-4907-B53A-B39893111BEE}" sibTransId="{A244EDBF-78AA-4FB4-931C-DD60A4D91759}"/>
    <dgm:cxn modelId="{1CC6237D-5E0E-46BD-81EE-A7AD3446D5CE}" type="presOf" srcId="{274C8EA3-4F3E-4AC9-9DB0-EA8B6E320CAD}" destId="{66E18511-4069-4F20-BB10-B699C25B6E29}" srcOrd="0" destOrd="0" presId="urn:microsoft.com/office/officeart/2005/8/layout/vList4"/>
    <dgm:cxn modelId="{1F33F17D-4BD9-4440-9FBB-1E9B24BC059C}" type="presOf" srcId="{FDF7E0CA-5F57-47B6-ACFF-1E0CE307F3C1}" destId="{50F1A03B-3942-45F5-88C0-FCC6A346F601}" srcOrd="0" destOrd="0" presId="urn:microsoft.com/office/officeart/2005/8/layout/vList4"/>
    <dgm:cxn modelId="{E99C869C-B67A-4511-90AB-DBB159A66D11}" type="presOf" srcId="{274C8EA3-4F3E-4AC9-9DB0-EA8B6E320CAD}" destId="{F8740B2F-74CB-461F-A846-BD6D5B4696B0}" srcOrd="1" destOrd="0" presId="urn:microsoft.com/office/officeart/2005/8/layout/vList4"/>
    <dgm:cxn modelId="{B0E6739D-84CC-4782-BA5F-37B4F2DB3911}" type="presOf" srcId="{C768457B-F3B4-48F3-9D5B-47216B716DD2}" destId="{B3134AAC-F0EA-4368-8D32-E98B2826615B}" srcOrd="0" destOrd="1" presId="urn:microsoft.com/office/officeart/2005/8/layout/vList4"/>
    <dgm:cxn modelId="{8339239F-02D5-465C-964B-770BB63385D6}" type="presOf" srcId="{C768457B-F3B4-48F3-9D5B-47216B716DD2}" destId="{CBDE12E8-7470-4FC8-8E14-F0E7D289110D}" srcOrd="1" destOrd="1" presId="urn:microsoft.com/office/officeart/2005/8/layout/vList4"/>
    <dgm:cxn modelId="{54E89CA8-E5ED-49EC-B6EA-CEBB4B13F986}" type="presOf" srcId="{CDE27E2C-5EC9-46FB-9340-1E85ACBE69B0}" destId="{F8740B2F-74CB-461F-A846-BD6D5B4696B0}" srcOrd="1" destOrd="1" presId="urn:microsoft.com/office/officeart/2005/8/layout/vList4"/>
    <dgm:cxn modelId="{B6B51BBC-BBDF-4C3A-80E7-BC55A861A999}" type="presOf" srcId="{2CF0BFC6-2A6D-42E2-A869-A441AEFF5B61}" destId="{EAE6E50F-877A-40F9-84DF-41ED34DF78FD}" srcOrd="0" destOrd="0" presId="urn:microsoft.com/office/officeart/2005/8/layout/vList4"/>
    <dgm:cxn modelId="{C0ADA1C6-6B24-4560-821D-60B649567246}" srcId="{2CF0BFC6-2A6D-42E2-A869-A441AEFF5B61}" destId="{274C8EA3-4F3E-4AC9-9DB0-EA8B6E320CAD}" srcOrd="1" destOrd="0" parTransId="{23302077-4CFF-4B26-928F-43425667F2F7}" sibTransId="{D26ABDC4-3C8F-4F98-B8CE-CA41E9F0AB51}"/>
    <dgm:cxn modelId="{2CBDB0CE-30ED-419F-9218-8A971E7383C7}" type="presOf" srcId="{FA72D24D-E945-428B-8DD3-ACAC9F4B755C}" destId="{A59FDD41-3D58-4ABF-BF59-17280FED8984}" srcOrd="1" destOrd="1" presId="urn:microsoft.com/office/officeart/2005/8/layout/vList4"/>
    <dgm:cxn modelId="{63DA06D0-2E45-45F0-B0ED-1F6EF10022F1}" type="presOf" srcId="{CDE27E2C-5EC9-46FB-9340-1E85ACBE69B0}" destId="{66E18511-4069-4F20-BB10-B699C25B6E29}" srcOrd="0" destOrd="1" presId="urn:microsoft.com/office/officeart/2005/8/layout/vList4"/>
    <dgm:cxn modelId="{1FB506DC-B2FC-406C-B9D9-7E6D181A7EB2}" type="presOf" srcId="{FA72D24D-E945-428B-8DD3-ACAC9F4B755C}" destId="{50F1A03B-3942-45F5-88C0-FCC6A346F601}" srcOrd="0" destOrd="1" presId="urn:microsoft.com/office/officeart/2005/8/layout/vList4"/>
    <dgm:cxn modelId="{FCA658EC-9FDF-445F-9434-09BCA444B220}" type="presOf" srcId="{FDF7E0CA-5F57-47B6-ACFF-1E0CE307F3C1}" destId="{A59FDD41-3D58-4ABF-BF59-17280FED8984}" srcOrd="1" destOrd="0" presId="urn:microsoft.com/office/officeart/2005/8/layout/vList4"/>
    <dgm:cxn modelId="{DD3A34F3-1744-4384-AF5A-9DB24FE4E7C9}" srcId="{2CF0BFC6-2A6D-42E2-A869-A441AEFF5B61}" destId="{0C44A013-2DD3-4DD7-95F5-47ABB33A56FA}" srcOrd="2" destOrd="0" parTransId="{A5872704-F0D0-4DC3-80E6-A50590FDBE40}" sibTransId="{F7F70AF0-2DD9-4B1E-B304-4BFB936BA3AF}"/>
    <dgm:cxn modelId="{3AA50AE0-975C-4FD7-B037-5017B7E07CB2}" type="presParOf" srcId="{EAE6E50F-877A-40F9-84DF-41ED34DF78FD}" destId="{9BEF8AC9-1A00-4C09-8564-F0A593791F7F}" srcOrd="0" destOrd="0" presId="urn:microsoft.com/office/officeart/2005/8/layout/vList4"/>
    <dgm:cxn modelId="{07A18555-339E-4D52-8261-412D555504AF}" type="presParOf" srcId="{9BEF8AC9-1A00-4C09-8564-F0A593791F7F}" destId="{50F1A03B-3942-45F5-88C0-FCC6A346F601}" srcOrd="0" destOrd="0" presId="urn:microsoft.com/office/officeart/2005/8/layout/vList4"/>
    <dgm:cxn modelId="{8C250EA9-78B0-4DB6-9712-2C865792860B}" type="presParOf" srcId="{9BEF8AC9-1A00-4C09-8564-F0A593791F7F}" destId="{1630B7D4-2F23-47CF-AF57-311723FD57BA}" srcOrd="1" destOrd="0" presId="urn:microsoft.com/office/officeart/2005/8/layout/vList4"/>
    <dgm:cxn modelId="{25B0B9FD-DB10-4AD4-880A-AFAF04754AFB}" type="presParOf" srcId="{9BEF8AC9-1A00-4C09-8564-F0A593791F7F}" destId="{A59FDD41-3D58-4ABF-BF59-17280FED8984}" srcOrd="2" destOrd="0" presId="urn:microsoft.com/office/officeart/2005/8/layout/vList4"/>
    <dgm:cxn modelId="{2F6D694E-10F2-459B-8658-ED61CCBF4520}" type="presParOf" srcId="{EAE6E50F-877A-40F9-84DF-41ED34DF78FD}" destId="{E4218BD5-60E8-42E0-9E04-5FC98D1AB717}" srcOrd="1" destOrd="0" presId="urn:microsoft.com/office/officeart/2005/8/layout/vList4"/>
    <dgm:cxn modelId="{49C06EE1-A007-453D-A53B-D6BBB80915DC}" type="presParOf" srcId="{EAE6E50F-877A-40F9-84DF-41ED34DF78FD}" destId="{7019826C-B049-4253-BCEC-7F7C85E1C95B}" srcOrd="2" destOrd="0" presId="urn:microsoft.com/office/officeart/2005/8/layout/vList4"/>
    <dgm:cxn modelId="{00E6FAF8-B184-41B8-BC63-96D4E0DAA33F}" type="presParOf" srcId="{7019826C-B049-4253-BCEC-7F7C85E1C95B}" destId="{66E18511-4069-4F20-BB10-B699C25B6E29}" srcOrd="0" destOrd="0" presId="urn:microsoft.com/office/officeart/2005/8/layout/vList4"/>
    <dgm:cxn modelId="{C94F96E0-B121-4BD0-8E1F-6E9829706012}" type="presParOf" srcId="{7019826C-B049-4253-BCEC-7F7C85E1C95B}" destId="{7B3AD454-B472-49E9-A8DC-FFDED886EFCB}" srcOrd="1" destOrd="0" presId="urn:microsoft.com/office/officeart/2005/8/layout/vList4"/>
    <dgm:cxn modelId="{E7BCDF16-849F-4858-A087-371813E9142A}" type="presParOf" srcId="{7019826C-B049-4253-BCEC-7F7C85E1C95B}" destId="{F8740B2F-74CB-461F-A846-BD6D5B4696B0}" srcOrd="2" destOrd="0" presId="urn:microsoft.com/office/officeart/2005/8/layout/vList4"/>
    <dgm:cxn modelId="{E7EFC7CB-CBE0-489B-AC88-8811471AE68E}" type="presParOf" srcId="{EAE6E50F-877A-40F9-84DF-41ED34DF78FD}" destId="{B5C4DB35-97A2-4456-94C3-41ACC1124CAE}" srcOrd="3" destOrd="0" presId="urn:microsoft.com/office/officeart/2005/8/layout/vList4"/>
    <dgm:cxn modelId="{5A0CA50F-564A-449C-AA4C-ED132F15E08C}" type="presParOf" srcId="{EAE6E50F-877A-40F9-84DF-41ED34DF78FD}" destId="{2B52ACD9-F296-4E4D-8711-C3F78DD3A06B}" srcOrd="4" destOrd="0" presId="urn:microsoft.com/office/officeart/2005/8/layout/vList4"/>
    <dgm:cxn modelId="{A8ED8FAD-DECE-4FA6-B6BB-E7937EE483F4}" type="presParOf" srcId="{2B52ACD9-F296-4E4D-8711-C3F78DD3A06B}" destId="{B3134AAC-F0EA-4368-8D32-E98B2826615B}" srcOrd="0" destOrd="0" presId="urn:microsoft.com/office/officeart/2005/8/layout/vList4"/>
    <dgm:cxn modelId="{ACC4F155-4D20-4D50-B2B5-E3AD2472CF2D}" type="presParOf" srcId="{2B52ACD9-F296-4E4D-8711-C3F78DD3A06B}" destId="{9872A796-B4A1-4AB6-85E1-5691ABE9D82D}" srcOrd="1" destOrd="0" presId="urn:microsoft.com/office/officeart/2005/8/layout/vList4"/>
    <dgm:cxn modelId="{1249416E-2E7C-4909-A4D2-9994790A41BE}" type="presParOf" srcId="{2B52ACD9-F296-4E4D-8711-C3F78DD3A06B}" destId="{CBDE12E8-7470-4FC8-8E14-F0E7D289110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1A03B-3942-45F5-88C0-FCC6A346F601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Improved Security:</a:t>
          </a:r>
          <a:endParaRPr lang="bn-BD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Enhances secure communication by protecting sensitive information from unauthorized access.  </a:t>
          </a:r>
          <a:endParaRPr lang="bn-BD" sz="1400" kern="1200" dirty="0"/>
        </a:p>
      </dsp:txBody>
      <dsp:txXfrm>
        <a:off x="1346200" y="0"/>
        <a:ext cx="4749800" cy="1269999"/>
      </dsp:txXfrm>
    </dsp:sp>
    <dsp:sp modelId="{1630B7D4-2F23-47CF-AF57-311723FD57BA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18511-4069-4F20-BB10-B699C25B6E29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Applications in Sensitive Fields:</a:t>
          </a:r>
          <a:endParaRPr lang="bn-BD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Useful in military, financial, and personal data protection. </a:t>
          </a:r>
          <a:endParaRPr lang="bn-BD" sz="1400" kern="1200" dirty="0"/>
        </a:p>
      </dsp:txBody>
      <dsp:txXfrm>
        <a:off x="1346200" y="1396999"/>
        <a:ext cx="4749800" cy="1269999"/>
      </dsp:txXfrm>
    </dsp:sp>
    <dsp:sp modelId="{7B3AD454-B472-49E9-A8DC-FFDED886EFCB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34AAC-F0EA-4368-8D32-E98B2826615B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Interdisciplinary Relevance:</a:t>
          </a:r>
          <a:endParaRPr lang="bn-BD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Combines the fields of digital signal processing, cryptography, and image processing, showcasing how these domains work together to solve real-world problems.</a:t>
          </a:r>
          <a:endParaRPr lang="bn-BD" sz="1400" kern="1200" dirty="0"/>
        </a:p>
      </dsp:txBody>
      <dsp:txXfrm>
        <a:off x="1346200" y="2793999"/>
        <a:ext cx="4749800" cy="1269999"/>
      </dsp:txXfrm>
    </dsp:sp>
    <dsp:sp modelId="{9872A796-B4A1-4AB6-85E1-5691ABE9D82D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A56D4-28C6-45EC-9556-634E936A0C40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FD772-DB38-4CD3-B7A6-B25FAC533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FD772-DB38-4CD3-B7A6-B25FAC533D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FD772-DB38-4CD3-B7A6-B25FAC533D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FD772-DB38-4CD3-B7A6-B25FAC533D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FD772-DB38-4CD3-B7A6-B25FAC533D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3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7CD-410D-46E6-B854-6C17DA951775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0EC7-5125-48D7-90B5-76C4A70D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zakariamohammad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mathworks.com/sharing/931be521-f7fb-4244-bdcf-46d431134395" TargetMode="External"/><Relationship Id="rId2" Type="http://schemas.openxmlformats.org/officeDocument/2006/relationships/hyperlink" Target="https://mohammad-zakaria/dspprojec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338DA-7B8B-847F-E250-1DB69082E27E}"/>
              </a:ext>
            </a:extLst>
          </p:cNvPr>
          <p:cNvSpPr txBox="1"/>
          <p:nvPr/>
        </p:nvSpPr>
        <p:spPr>
          <a:xfrm>
            <a:off x="0" y="542531"/>
            <a:ext cx="9067800" cy="954107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Concealing and Retrieving Messages behind an image</a:t>
            </a:r>
          </a:p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a simple image processing technique.</a:t>
            </a:r>
            <a:endParaRPr lang="en-US" sz="1050" dirty="0">
              <a:latin typeface="Georgia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68E3-753B-01BF-81D9-7DD0C573B3A3}"/>
              </a:ext>
            </a:extLst>
          </p:cNvPr>
          <p:cNvSpPr txBox="1"/>
          <p:nvPr/>
        </p:nvSpPr>
        <p:spPr>
          <a:xfrm>
            <a:off x="1359263" y="2343542"/>
            <a:ext cx="624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270E21F-0EB3-6AF4-83EE-A22A69A2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27515"/>
              </p:ext>
            </p:extLst>
          </p:nvPr>
        </p:nvGraphicFramePr>
        <p:xfrm>
          <a:off x="1824053" y="3886200"/>
          <a:ext cx="5643548" cy="203881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643548">
                  <a:extLst>
                    <a:ext uri="{9D8B030D-6E8A-4147-A177-3AD203B41FA5}">
                      <a16:colId xmlns:a16="http://schemas.microsoft.com/office/drawing/2014/main" val="3254147927"/>
                    </a:ext>
                  </a:extLst>
                </a:gridCol>
              </a:tblGrid>
              <a:tr h="5148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Submitted to: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70302"/>
                  </a:ext>
                </a:extLst>
              </a:tr>
              <a:tr h="1514166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Times New Roman" pitchFamily="18" charset="0"/>
                          <a:cs typeface="Times New Roman" pitchFamily="18" charset="0"/>
                        </a:rPr>
                        <a:t>Fazle Rabbi</a:t>
                      </a:r>
                    </a:p>
                    <a:p>
                      <a:pPr algn="ctr"/>
                      <a:r>
                        <a:rPr lang="en-US" sz="2800" b="0" dirty="0">
                          <a:latin typeface="Times New Roman" pitchFamily="18" charset="0"/>
                          <a:cs typeface="Times New Roman" pitchFamily="18" charset="0"/>
                        </a:rPr>
                        <a:t>Adjunct Faculty</a:t>
                      </a:r>
                    </a:p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Electrical &amp; Electronics Engineering</a:t>
                      </a:r>
                    </a:p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Islamic University Chittagong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01031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A90C309-84C2-81FC-D9DA-191EC4DBC6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5" y="5319009"/>
            <a:ext cx="1313878" cy="13872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597D43-0236-FC77-6CE4-DFAE52AD9F1B}"/>
              </a:ext>
            </a:extLst>
          </p:cNvPr>
          <p:cNvCxnSpPr>
            <a:cxnSpLocks/>
          </p:cNvCxnSpPr>
          <p:nvPr/>
        </p:nvCxnSpPr>
        <p:spPr>
          <a:xfrm>
            <a:off x="252485" y="3886200"/>
            <a:ext cx="8458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17F4F3-68F6-B9BC-EB16-A1BD934AB73E}"/>
              </a:ext>
            </a:extLst>
          </p:cNvPr>
          <p:cNvSpPr txBox="1"/>
          <p:nvPr/>
        </p:nvSpPr>
        <p:spPr>
          <a:xfrm>
            <a:off x="3491999" y="16838"/>
            <a:ext cx="1842001" cy="39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975"/>
              </a:spcAft>
            </a:pPr>
            <a:r>
              <a:rPr lang="en-US" sz="1800" b="1" kern="1800" dirty="0" err="1">
                <a:solidFill>
                  <a:srgbClr val="2D2D2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بسم</a:t>
            </a:r>
            <a:r>
              <a:rPr lang="en-US" sz="1800" b="1" kern="1800" dirty="0">
                <a:solidFill>
                  <a:srgbClr val="2D2D2D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800" dirty="0" err="1">
                <a:solidFill>
                  <a:srgbClr val="2D2D2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الله</a:t>
            </a:r>
            <a:r>
              <a:rPr lang="en-US" sz="1800" b="1" kern="1800" dirty="0">
                <a:solidFill>
                  <a:srgbClr val="2D2D2D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800" dirty="0" err="1">
                <a:solidFill>
                  <a:srgbClr val="2D2D2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الرحمن</a:t>
            </a:r>
            <a:r>
              <a:rPr lang="en-US" sz="1800" b="1" kern="1800" dirty="0">
                <a:solidFill>
                  <a:srgbClr val="2D2D2D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800" dirty="0" err="1">
                <a:solidFill>
                  <a:srgbClr val="2D2D2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الرحيم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0BAFF-2771-6756-2110-BACDCC8DF559}"/>
              </a:ext>
            </a:extLst>
          </p:cNvPr>
          <p:cNvSpPr txBox="1"/>
          <p:nvPr/>
        </p:nvSpPr>
        <p:spPr>
          <a:xfrm>
            <a:off x="355010" y="6092826"/>
            <a:ext cx="8639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21105">
              <a:lnSpc>
                <a:spcPct val="100000"/>
              </a:lnSpc>
              <a:spcBef>
                <a:spcPts val="4085"/>
              </a:spcBef>
            </a:pPr>
            <a:r>
              <a:rPr lang="en-US" sz="2300" b="1" spc="-10" dirty="0">
                <a:solidFill>
                  <a:srgbClr val="3856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en-US" sz="2300" b="1" spc="-110" dirty="0">
                <a:solidFill>
                  <a:srgbClr val="3856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>
                <a:solidFill>
                  <a:srgbClr val="3856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Islamic</a:t>
            </a:r>
            <a:r>
              <a:rPr lang="en-US" sz="2300" b="1" spc="-95" dirty="0">
                <a:solidFill>
                  <a:srgbClr val="3856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>
                <a:solidFill>
                  <a:srgbClr val="3856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en-US" sz="2300" b="1" spc="-90" dirty="0">
                <a:solidFill>
                  <a:srgbClr val="3856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spc="-10" dirty="0">
                <a:solidFill>
                  <a:srgbClr val="3856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Chittagong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CD2E53D5-999A-965B-26BC-D3E64899675F}"/>
              </a:ext>
            </a:extLst>
          </p:cNvPr>
          <p:cNvSpPr/>
          <p:nvPr/>
        </p:nvSpPr>
        <p:spPr>
          <a:xfrm>
            <a:off x="8610600" y="19948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CADE6-F934-EA70-90F1-9B9BC6ED261C}"/>
              </a:ext>
            </a:extLst>
          </p:cNvPr>
          <p:cNvSpPr txBox="1"/>
          <p:nvPr/>
        </p:nvSpPr>
        <p:spPr>
          <a:xfrm>
            <a:off x="2992843" y="2805207"/>
            <a:ext cx="2840311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Mohammad Zakaria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(ID: ET193025)</a:t>
            </a:r>
          </a:p>
        </p:txBody>
      </p:sp>
    </p:spTree>
    <p:extLst>
      <p:ext uri="{BB962C8B-B14F-4D97-AF65-F5344CB8AC3E}">
        <p14:creationId xmlns:p14="http://schemas.microsoft.com/office/powerpoint/2010/main" val="3864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62"/>
    </mc:Choice>
    <mc:Fallback xmlns="">
      <p:transition spd="slow" advTm="246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E697AD-C4CF-CEE3-F183-FBF3018AF9A8}"/>
              </a:ext>
            </a:extLst>
          </p:cNvPr>
          <p:cNvGrpSpPr/>
          <p:nvPr/>
        </p:nvGrpSpPr>
        <p:grpSpPr>
          <a:xfrm>
            <a:off x="2535171" y="1991536"/>
            <a:ext cx="6092115" cy="3433067"/>
            <a:chOff x="3024623" y="1054338"/>
            <a:chExt cx="6092115" cy="3433067"/>
          </a:xfrm>
        </p:grpSpPr>
        <p:sp>
          <p:nvSpPr>
            <p:cNvPr id="30" name="Rectangle 29"/>
            <p:cNvSpPr/>
            <p:nvPr/>
          </p:nvSpPr>
          <p:spPr>
            <a:xfrm rot="20955790">
              <a:off x="3024623" y="1054338"/>
              <a:ext cx="1959277" cy="14697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Improve the 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robustness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the method against image compression and external attacks.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21299147">
              <a:off x="7027037" y="3308231"/>
              <a:ext cx="2089701" cy="11791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 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AI-based steganography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enhanced security and efficiency.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rot="18461058">
              <a:off x="5182368" y="1649718"/>
              <a:ext cx="1752600" cy="15715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algorithms to handle 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larger data payloads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without affecting the image quality. </a:t>
              </a:r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317C58-D155-CCEE-A932-1E8EED884290}"/>
              </a:ext>
            </a:extLst>
          </p:cNvPr>
          <p:cNvSpPr txBox="1"/>
          <p:nvPr/>
        </p:nvSpPr>
        <p:spPr>
          <a:xfrm rot="20312867">
            <a:off x="213656" y="1284622"/>
            <a:ext cx="2745152" cy="931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 </a:t>
            </a:r>
            <a:r>
              <a:rPr lang="en-US" b="1" dirty="0"/>
              <a:t>advanced steganography techniques </a:t>
            </a:r>
            <a:r>
              <a:rPr lang="en-US" dirty="0"/>
              <a:t>for video and audio files.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55C77-896E-46E6-8C4B-7521733DC34A}"/>
              </a:ext>
            </a:extLst>
          </p:cNvPr>
          <p:cNvSpPr/>
          <p:nvPr/>
        </p:nvSpPr>
        <p:spPr>
          <a:xfrm>
            <a:off x="-18857" y="38100"/>
            <a:ext cx="9143999" cy="3231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F59C37-15C6-B964-BE20-C81F3AEC5E69}"/>
              </a:ext>
            </a:extLst>
          </p:cNvPr>
          <p:cNvSpPr/>
          <p:nvPr/>
        </p:nvSpPr>
        <p:spPr>
          <a:xfrm>
            <a:off x="230909" y="379730"/>
            <a:ext cx="8686800" cy="2724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Electronic properties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E17B5E53-58BB-756D-E923-96503F11ABAB}"/>
              </a:ext>
            </a:extLst>
          </p:cNvPr>
          <p:cNvSpPr/>
          <p:nvPr/>
        </p:nvSpPr>
        <p:spPr>
          <a:xfrm>
            <a:off x="8655023" y="16985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402BE3D6-8177-BE47-BA00-39660E8CAD4B}"/>
              </a:ext>
            </a:extLst>
          </p:cNvPr>
          <p:cNvSpPr/>
          <p:nvPr/>
        </p:nvSpPr>
        <p:spPr>
          <a:xfrm rot="20394866">
            <a:off x="221914" y="1087444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AB70513-F464-0278-0524-1C090452487C}"/>
              </a:ext>
            </a:extLst>
          </p:cNvPr>
          <p:cNvSpPr/>
          <p:nvPr/>
        </p:nvSpPr>
        <p:spPr>
          <a:xfrm>
            <a:off x="3176905" y="1386957"/>
            <a:ext cx="457200" cy="600571"/>
          </a:xfrm>
          <a:prstGeom prst="flowChartOffpageConnector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C766D566-160E-F700-0529-B08D47DEA821}"/>
              </a:ext>
            </a:extLst>
          </p:cNvPr>
          <p:cNvSpPr/>
          <p:nvPr/>
        </p:nvSpPr>
        <p:spPr>
          <a:xfrm rot="19196623">
            <a:off x="4753824" y="2064198"/>
            <a:ext cx="457200" cy="600571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BF042FC5-7C11-5D01-AC2F-DD931E7A2866}"/>
              </a:ext>
            </a:extLst>
          </p:cNvPr>
          <p:cNvSpPr/>
          <p:nvPr/>
        </p:nvSpPr>
        <p:spPr>
          <a:xfrm rot="21335661">
            <a:off x="6464002" y="3647613"/>
            <a:ext cx="457200" cy="600571"/>
          </a:xfrm>
          <a:prstGeom prst="flowChartOffpageConnector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3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5916-9EC6-3E9D-0B2D-6C69043B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Links</a:t>
            </a:r>
            <a:endParaRPr lang="bn-BD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D5E4-B563-F2A1-07F2-B8884F81B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  <a:solidFill>
            <a:schemeClr val="tx1">
              <a:lumMod val="50000"/>
              <a:lumOff val="50000"/>
            </a:schemeClr>
          </a:solidFill>
          <a:ln w="28575"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GitHub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https://mohammad-zakaria/dspproject</a:t>
            </a:r>
            <a:endParaRPr lang="bn-B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61E9-7426-02E5-15AE-A2D3B6FC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2895600"/>
            <a:ext cx="8120332" cy="2087563"/>
          </a:xfrm>
        </p:spPr>
        <p:txBody>
          <a:bodyPr/>
          <a:lstStyle/>
          <a:p>
            <a:r>
              <a:rPr lang="en-GB" dirty="0"/>
              <a:t>MATLAB Online: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https://drive.mathworks.com/sharing/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ET193025_DSP_Project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168494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CC8B75-285B-6527-5443-1B2B72AAC46E}"/>
              </a:ext>
            </a:extLst>
          </p:cNvPr>
          <p:cNvSpPr txBox="1"/>
          <p:nvPr/>
        </p:nvSpPr>
        <p:spPr>
          <a:xfrm>
            <a:off x="76200" y="914400"/>
            <a:ext cx="8991600" cy="24006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project demonstrates the 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effectiveness of image steganography 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securely transmitting messages.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utilizing the least significant bits of a base image, the method ensures the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hidden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remains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invisible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intact. </a:t>
            </a:r>
          </a:p>
          <a:p>
            <a:pPr lvl="0" algn="just" fontAlgn="base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project highlights the importance of combining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encryption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digital signal processing techniques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address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modern-day security challenges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4CF11-5020-134D-041B-69F35B97BB7D}"/>
              </a:ext>
            </a:extLst>
          </p:cNvPr>
          <p:cNvSpPr/>
          <p:nvPr/>
        </p:nvSpPr>
        <p:spPr>
          <a:xfrm>
            <a:off x="0" y="0"/>
            <a:ext cx="9144000" cy="5912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BDCA8A97-0EB4-B6AD-B43C-B0B6E24DE6BD}"/>
              </a:ext>
            </a:extLst>
          </p:cNvPr>
          <p:cNvSpPr/>
          <p:nvPr/>
        </p:nvSpPr>
        <p:spPr>
          <a:xfrm>
            <a:off x="8663473" y="0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5849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1524000"/>
            <a:ext cx="609600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2362200"/>
            <a:ext cx="46482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Any</a:t>
            </a: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    Question</a:t>
            </a:r>
          </a:p>
        </p:txBody>
      </p: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309F85-5429-FDCA-1CA2-2EA5C29E4D72}"/>
              </a:ext>
            </a:extLst>
          </p:cNvPr>
          <p:cNvSpPr/>
          <p:nvPr/>
        </p:nvSpPr>
        <p:spPr>
          <a:xfrm>
            <a:off x="5715000" y="1905000"/>
            <a:ext cx="2514600" cy="2971800"/>
          </a:xfrm>
          <a:prstGeom prst="actionButtonHelp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2362200" y="1600200"/>
            <a:ext cx="2819400" cy="1447800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1981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  <p:sp>
        <p:nvSpPr>
          <p:cNvPr id="7" name="Oval 6"/>
          <p:cNvSpPr/>
          <p:nvPr/>
        </p:nvSpPr>
        <p:spPr>
          <a:xfrm>
            <a:off x="-304800" y="-381000"/>
            <a:ext cx="11430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0" y="-381000"/>
            <a:ext cx="1143000" cy="1143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304800" y="6019800"/>
            <a:ext cx="1143000" cy="1143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0" y="6019800"/>
            <a:ext cx="1143000" cy="1143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ADB9A4D-D8C9-B441-819D-487ECC3BC126}"/>
              </a:ext>
            </a:extLst>
          </p:cNvPr>
          <p:cNvGrpSpPr/>
          <p:nvPr/>
        </p:nvGrpSpPr>
        <p:grpSpPr>
          <a:xfrm>
            <a:off x="0" y="7606"/>
            <a:ext cx="9174571" cy="4707659"/>
            <a:chOff x="0" y="0"/>
            <a:chExt cx="9174571" cy="47076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ED3BAD-8FAE-A698-4775-1820E556930A}"/>
                </a:ext>
              </a:extLst>
            </p:cNvPr>
            <p:cNvSpPr/>
            <p:nvPr/>
          </p:nvSpPr>
          <p:spPr>
            <a:xfrm>
              <a:off x="0" y="0"/>
              <a:ext cx="9144000" cy="5912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Presentation Outline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60E32E-021D-A22B-4AE5-D1A82E446D9C}"/>
                </a:ext>
              </a:extLst>
            </p:cNvPr>
            <p:cNvGrpSpPr/>
            <p:nvPr/>
          </p:nvGrpSpPr>
          <p:grpSpPr>
            <a:xfrm>
              <a:off x="53387" y="672688"/>
              <a:ext cx="9121184" cy="4034971"/>
              <a:chOff x="571330" y="844995"/>
              <a:chExt cx="8398499" cy="357460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80F02CF-4E36-5E34-F5D3-5C2496ED5112}"/>
                  </a:ext>
                </a:extLst>
              </p:cNvPr>
              <p:cNvSpPr/>
              <p:nvPr/>
            </p:nvSpPr>
            <p:spPr>
              <a:xfrm>
                <a:off x="609600" y="1447800"/>
                <a:ext cx="8338458" cy="533400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        </a:t>
                </a: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4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2CF9731-3259-D8B2-AAA0-85A53CFFBCB6}"/>
                  </a:ext>
                </a:extLst>
              </p:cNvPr>
              <p:cNvSpPr/>
              <p:nvPr/>
            </p:nvSpPr>
            <p:spPr>
              <a:xfrm>
                <a:off x="609600" y="2057400"/>
                <a:ext cx="8338458" cy="53340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                               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A91261-614F-A539-DFCD-C9E46B0EE507}"/>
                  </a:ext>
                </a:extLst>
              </p:cNvPr>
              <p:cNvSpPr/>
              <p:nvPr/>
            </p:nvSpPr>
            <p:spPr>
              <a:xfrm>
                <a:off x="631371" y="2667000"/>
                <a:ext cx="8338458" cy="533400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Demonstration               6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B8F8C2-035C-1505-0D6E-FF1A17C1DBBF}"/>
                  </a:ext>
                </a:extLst>
              </p:cNvPr>
              <p:cNvSpPr/>
              <p:nvPr/>
            </p:nvSpPr>
            <p:spPr>
              <a:xfrm>
                <a:off x="609600" y="3276600"/>
                <a:ext cx="8338458" cy="53340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Impact on humanity         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9</a:t>
                </a:r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EE75B1-6E8C-58A5-962F-F8E8EED89726}"/>
                  </a:ext>
                </a:extLst>
              </p:cNvPr>
              <p:cNvSpPr/>
              <p:nvPr/>
            </p:nvSpPr>
            <p:spPr>
              <a:xfrm>
                <a:off x="609600" y="3886200"/>
                <a:ext cx="8338458" cy="533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Work                            </a:t>
                </a:r>
                <a:r>
                  <a:rPr lang="en-US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67A4939-4CE0-8DEA-5CA3-31653906100F}"/>
                  </a:ext>
                </a:extLst>
              </p:cNvPr>
              <p:cNvSpPr/>
              <p:nvPr/>
            </p:nvSpPr>
            <p:spPr>
              <a:xfrm>
                <a:off x="631371" y="1458686"/>
                <a:ext cx="762000" cy="5225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4D9E082-BD81-F680-6510-CA5BC5073C6E}"/>
                  </a:ext>
                </a:extLst>
              </p:cNvPr>
              <p:cNvSpPr/>
              <p:nvPr/>
            </p:nvSpPr>
            <p:spPr>
              <a:xfrm>
                <a:off x="631371" y="2057400"/>
                <a:ext cx="762000" cy="533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C42154-71E4-0815-144E-CD2BEE782425}"/>
                  </a:ext>
                </a:extLst>
              </p:cNvPr>
              <p:cNvSpPr/>
              <p:nvPr/>
            </p:nvSpPr>
            <p:spPr>
              <a:xfrm>
                <a:off x="631371" y="2667000"/>
                <a:ext cx="762000" cy="533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CB5AFC7-2770-C171-5A3F-A9C4A4E34DC1}"/>
                  </a:ext>
                </a:extLst>
              </p:cNvPr>
              <p:cNvSpPr/>
              <p:nvPr/>
            </p:nvSpPr>
            <p:spPr>
              <a:xfrm>
                <a:off x="631371" y="3276600"/>
                <a:ext cx="762000" cy="533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C8224D6-3A81-E259-072B-D8200A47A559}"/>
                  </a:ext>
                </a:extLst>
              </p:cNvPr>
              <p:cNvSpPr/>
              <p:nvPr/>
            </p:nvSpPr>
            <p:spPr>
              <a:xfrm>
                <a:off x="631371" y="3886200"/>
                <a:ext cx="762000" cy="533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FBD3AA6-1A02-9E04-BA5A-4630E8990964}"/>
                  </a:ext>
                </a:extLst>
              </p:cNvPr>
              <p:cNvSpPr/>
              <p:nvPr/>
            </p:nvSpPr>
            <p:spPr>
              <a:xfrm>
                <a:off x="571330" y="844995"/>
                <a:ext cx="8370350" cy="533400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did I choose this project?          </a:t>
                </a:r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7E7776B-74FC-A97C-A1ED-FC72E7E4DB40}"/>
                  </a:ext>
                </a:extLst>
              </p:cNvPr>
              <p:cNvSpPr/>
              <p:nvPr/>
            </p:nvSpPr>
            <p:spPr>
              <a:xfrm>
                <a:off x="631371" y="849086"/>
                <a:ext cx="762000" cy="533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</a:p>
            </p:txBody>
          </p:sp>
        </p:grpSp>
      </p:grp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BA3179D1-7870-39F0-68AF-0C99270DEE0B}"/>
              </a:ext>
            </a:extLst>
          </p:cNvPr>
          <p:cNvSpPr/>
          <p:nvPr/>
        </p:nvSpPr>
        <p:spPr>
          <a:xfrm>
            <a:off x="8646438" y="7606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8BA10-54C1-1B9C-C9BA-D187B03C417F}"/>
              </a:ext>
            </a:extLst>
          </p:cNvPr>
          <p:cNvSpPr/>
          <p:nvPr/>
        </p:nvSpPr>
        <p:spPr>
          <a:xfrm>
            <a:off x="94950" y="4842585"/>
            <a:ext cx="9055977" cy="6020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E5868-D87A-2668-2567-95916521DB91}"/>
              </a:ext>
            </a:extLst>
          </p:cNvPr>
          <p:cNvSpPr/>
          <p:nvPr/>
        </p:nvSpPr>
        <p:spPr>
          <a:xfrm>
            <a:off x="112203" y="4791740"/>
            <a:ext cx="827570" cy="602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34308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9"/>
    </mc:Choice>
    <mc:Fallback xmlns="">
      <p:transition spd="slow" advTm="81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AC324A-343B-FC86-5E29-1BF96171A061}"/>
              </a:ext>
            </a:extLst>
          </p:cNvPr>
          <p:cNvGrpSpPr/>
          <p:nvPr/>
        </p:nvGrpSpPr>
        <p:grpSpPr>
          <a:xfrm>
            <a:off x="3810000" y="676952"/>
            <a:ext cx="704786" cy="3735422"/>
            <a:chOff x="3559468" y="1023805"/>
            <a:chExt cx="511968" cy="3602744"/>
          </a:xfrm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94F061-C4BB-415E-AE67-702BEF2778E4}"/>
                </a:ext>
              </a:extLst>
            </p:cNvPr>
            <p:cNvSpPr/>
            <p:nvPr/>
          </p:nvSpPr>
          <p:spPr>
            <a:xfrm>
              <a:off x="3559468" y="1023805"/>
              <a:ext cx="511968" cy="6737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94F061-C4BB-415E-AE67-702BEF2778E4}"/>
                </a:ext>
              </a:extLst>
            </p:cNvPr>
            <p:cNvSpPr/>
            <p:nvPr/>
          </p:nvSpPr>
          <p:spPr>
            <a:xfrm>
              <a:off x="3559468" y="2544960"/>
              <a:ext cx="511968" cy="673710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02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94F061-C4BB-415E-AE67-702BEF2778E4}"/>
                </a:ext>
              </a:extLst>
            </p:cNvPr>
            <p:cNvSpPr/>
            <p:nvPr/>
          </p:nvSpPr>
          <p:spPr>
            <a:xfrm>
              <a:off x="3559468" y="3952839"/>
              <a:ext cx="511968" cy="673710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latin typeface="Times New Roman" panose="02020603050405020304" pitchFamily="18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03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C760CA-B3A0-02EA-CE40-DE52565CD0DF}"/>
              </a:ext>
            </a:extLst>
          </p:cNvPr>
          <p:cNvGrpSpPr/>
          <p:nvPr/>
        </p:nvGrpSpPr>
        <p:grpSpPr>
          <a:xfrm>
            <a:off x="152400" y="1371600"/>
            <a:ext cx="8426962" cy="3729126"/>
            <a:chOff x="4258044" y="907314"/>
            <a:chExt cx="4657736" cy="35966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4258044" y="907314"/>
              <a:ext cx="4648200" cy="6737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 defTabSz="457200">
                <a:defRPr/>
              </a:pPr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today's digital world, data security is a significant challenge due to increasing unauthorized access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2433130"/>
              <a:ext cx="4648200" cy="6737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just"/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Steganography provides a secure and innovative method to hide sensitive information in digital images, ensuring confidentiality during transmission.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580" y="3830277"/>
              <a:ext cx="4648200" cy="6737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defTabSz="342900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project combines image processing and encryption, which are essential skills in digital signal processing, making it both practical and impactful.</a:t>
              </a:r>
              <a:endPara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FF99327-BF79-CF94-5450-80D7C0315EA3}"/>
              </a:ext>
            </a:extLst>
          </p:cNvPr>
          <p:cNvSpPr/>
          <p:nvPr/>
        </p:nvSpPr>
        <p:spPr>
          <a:xfrm>
            <a:off x="0" y="0"/>
            <a:ext cx="9144000" cy="5912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Did I choose this project?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05C11A83-207F-7C98-B321-77825B59443D}"/>
              </a:ext>
            </a:extLst>
          </p:cNvPr>
          <p:cNvSpPr/>
          <p:nvPr/>
        </p:nvSpPr>
        <p:spPr>
          <a:xfrm>
            <a:off x="8686800" y="21822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476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20"/>
    </mc:Choice>
    <mc:Fallback xmlns="">
      <p:transition spd="slow" advTm="603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CD997025-B265-A7D7-B939-5A55D152BED6}"/>
              </a:ext>
            </a:extLst>
          </p:cNvPr>
          <p:cNvSpPr/>
          <p:nvPr/>
        </p:nvSpPr>
        <p:spPr>
          <a:xfrm>
            <a:off x="79068" y="615862"/>
            <a:ext cx="1694989" cy="600571"/>
          </a:xfrm>
          <a:prstGeom prst="flowChartDela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FE33B-7389-3DEB-93FF-8909A0A53CE3}"/>
              </a:ext>
            </a:extLst>
          </p:cNvPr>
          <p:cNvSpPr txBox="1"/>
          <p:nvPr/>
        </p:nvSpPr>
        <p:spPr>
          <a:xfrm>
            <a:off x="1748255" y="574310"/>
            <a:ext cx="7156578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ource-serif-pro"/>
              </a:rPr>
              <a:t>Steganography is the art of masking information with another kind of file such images or audio files. 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B4874-0D03-BE42-77FE-BD892C08534C}"/>
              </a:ext>
            </a:extLst>
          </p:cNvPr>
          <p:cNvSpPr txBox="1"/>
          <p:nvPr/>
        </p:nvSpPr>
        <p:spPr>
          <a:xfrm>
            <a:off x="6152204" y="1506872"/>
            <a:ext cx="291789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Audio 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Steganography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928CC-B782-8FD1-34D3-045F919D5917}"/>
              </a:ext>
            </a:extLst>
          </p:cNvPr>
          <p:cNvSpPr txBox="1"/>
          <p:nvPr/>
        </p:nvSpPr>
        <p:spPr>
          <a:xfrm>
            <a:off x="3362424" y="1506872"/>
            <a:ext cx="2551421" cy="369332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R="18415" algn="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Steganography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04BCB-123B-1DEB-D476-E16E78B7EBCF}"/>
              </a:ext>
            </a:extLst>
          </p:cNvPr>
          <p:cNvSpPr txBox="1"/>
          <p:nvPr/>
        </p:nvSpPr>
        <p:spPr>
          <a:xfrm>
            <a:off x="261288" y="1506872"/>
            <a:ext cx="285165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R="18415" algn="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Steganography     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3AEFE7-A4DD-79F6-531C-ECE3D7835896}"/>
              </a:ext>
            </a:extLst>
          </p:cNvPr>
          <p:cNvSpPr/>
          <p:nvPr/>
        </p:nvSpPr>
        <p:spPr>
          <a:xfrm>
            <a:off x="3778401" y="2225777"/>
            <a:ext cx="1769900" cy="3264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en-US" sz="1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steg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D67046FE-5CE7-44F7-83B8-6B966A422843}"/>
              </a:ext>
            </a:extLst>
          </p:cNvPr>
          <p:cNvSpPr/>
          <p:nvPr/>
        </p:nvSpPr>
        <p:spPr>
          <a:xfrm>
            <a:off x="3229558" y="2275962"/>
            <a:ext cx="521419" cy="266151"/>
          </a:xfrm>
          <a:prstGeom prst="rightArrow">
            <a:avLst>
              <a:gd name="adj1" fmla="val 5816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7DAC181-3C1A-603B-DD25-323D4DACC03F}"/>
              </a:ext>
            </a:extLst>
          </p:cNvPr>
          <p:cNvSpPr/>
          <p:nvPr/>
        </p:nvSpPr>
        <p:spPr>
          <a:xfrm>
            <a:off x="105625" y="2167268"/>
            <a:ext cx="3059394" cy="37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E4DE6F3-A99C-6B80-E402-7C0B05EFA47F}"/>
              </a:ext>
            </a:extLst>
          </p:cNvPr>
          <p:cNvSpPr/>
          <p:nvPr/>
        </p:nvSpPr>
        <p:spPr>
          <a:xfrm>
            <a:off x="5891537" y="2167268"/>
            <a:ext cx="2917894" cy="47897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of hiding info withing an image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EE0213-4C43-E043-4AAB-A86FF8C47D4A}"/>
              </a:ext>
            </a:extLst>
          </p:cNvPr>
          <p:cNvSpPr/>
          <p:nvPr/>
        </p:nvSpPr>
        <p:spPr>
          <a:xfrm>
            <a:off x="6407351" y="3030731"/>
            <a:ext cx="2685693" cy="3976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EA86C-B39D-6EBA-741D-484A2CA14C62}"/>
              </a:ext>
            </a:extLst>
          </p:cNvPr>
          <p:cNvSpPr txBox="1"/>
          <p:nvPr/>
        </p:nvSpPr>
        <p:spPr>
          <a:xfrm>
            <a:off x="79068" y="3793032"/>
            <a:ext cx="3162285" cy="754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52000" lvl="1" indent="-285750" algn="l" defTabSz="622300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n-US" sz="2000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 LSB</a:t>
            </a:r>
          </a:p>
          <a:p>
            <a:pPr marL="252000" lvl="1" indent="-285750" algn="l" defTabSz="622300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v"/>
            </a:pPr>
            <a:r>
              <a:rPr lang="en-US" sz="2000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data remains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BC16B-06C3-0252-09F6-03133ED7BA91}"/>
              </a:ext>
            </a:extLst>
          </p:cNvPr>
          <p:cNvSpPr txBox="1"/>
          <p:nvPr/>
        </p:nvSpPr>
        <p:spPr>
          <a:xfrm>
            <a:off x="3348866" y="3857817"/>
            <a:ext cx="3032811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5845EF6-ECF1-2D8E-7CD4-02BAD4977B9E}"/>
              </a:ext>
            </a:extLst>
          </p:cNvPr>
          <p:cNvSpPr/>
          <p:nvPr/>
        </p:nvSpPr>
        <p:spPr>
          <a:xfrm>
            <a:off x="7696200" y="2693692"/>
            <a:ext cx="304800" cy="33121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A26358-7B1D-CB4D-D322-76E899EBBD1A}"/>
              </a:ext>
            </a:extLst>
          </p:cNvPr>
          <p:cNvSpPr/>
          <p:nvPr/>
        </p:nvSpPr>
        <p:spPr>
          <a:xfrm>
            <a:off x="6548169" y="4876800"/>
            <a:ext cx="347270" cy="3539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Down Arrow 30">
            <a:extLst>
              <a:ext uri="{FF2B5EF4-FFF2-40B4-BE49-F238E27FC236}">
                <a16:creationId xmlns:a16="http://schemas.microsoft.com/office/drawing/2014/main" id="{407AF274-0F05-E628-94CF-9B480AAC5018}"/>
              </a:ext>
            </a:extLst>
          </p:cNvPr>
          <p:cNvSpPr/>
          <p:nvPr/>
        </p:nvSpPr>
        <p:spPr>
          <a:xfrm>
            <a:off x="3383531" y="3003787"/>
            <a:ext cx="2842647" cy="769912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</p:txBody>
      </p:sp>
      <p:sp>
        <p:nvSpPr>
          <p:cNvPr id="32" name="Callout: Down Arrow 31">
            <a:extLst>
              <a:ext uri="{FF2B5EF4-FFF2-40B4-BE49-F238E27FC236}">
                <a16:creationId xmlns:a16="http://schemas.microsoft.com/office/drawing/2014/main" id="{A1CF20A3-EC8E-2454-6A75-0031ADF4B412}"/>
              </a:ext>
            </a:extLst>
          </p:cNvPr>
          <p:cNvSpPr/>
          <p:nvPr/>
        </p:nvSpPr>
        <p:spPr>
          <a:xfrm>
            <a:off x="253637" y="2999528"/>
            <a:ext cx="2842647" cy="769912"/>
          </a:xfrm>
          <a:prstGeom prst="downArrow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581FF-1885-BABF-1EE2-4FC07EE8D79A}"/>
              </a:ext>
            </a:extLst>
          </p:cNvPr>
          <p:cNvSpPr/>
          <p:nvPr/>
        </p:nvSpPr>
        <p:spPr>
          <a:xfrm>
            <a:off x="0" y="1"/>
            <a:ext cx="9144000" cy="49478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AC49080C-5F7C-0CF9-6889-1D06E3C15B1A}"/>
              </a:ext>
            </a:extLst>
          </p:cNvPr>
          <p:cNvSpPr/>
          <p:nvPr/>
        </p:nvSpPr>
        <p:spPr>
          <a:xfrm>
            <a:off x="8686800" y="-9339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Picture 5" descr="image.png">
            <a:extLst>
              <a:ext uri="{FF2B5EF4-FFF2-40B4-BE49-F238E27FC236}">
                <a16:creationId xmlns:a16="http://schemas.microsoft.com/office/drawing/2014/main" id="{8823005E-6644-20D0-C94F-1228A9FE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76" y="3759606"/>
            <a:ext cx="2426041" cy="24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6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20"/>
    </mc:Choice>
    <mc:Fallback xmlns="">
      <p:transition spd="slow" advTm="603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951547"/>
            <a:ext cx="850392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495800" y="1120914"/>
            <a:ext cx="1420957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7557" y="7399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by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916757" y="838200"/>
            <a:ext cx="0" cy="5334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5916757" y="816114"/>
            <a:ext cx="914400" cy="152400"/>
          </a:xfrm>
          <a:prstGeom prst="rightArrow">
            <a:avLst/>
          </a:prstGeom>
          <a:ln w="158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ight Arrow 17"/>
          <p:cNvSpPr/>
          <p:nvPr/>
        </p:nvSpPr>
        <p:spPr>
          <a:xfrm>
            <a:off x="5916757" y="1295400"/>
            <a:ext cx="914400" cy="152400"/>
          </a:xfrm>
          <a:prstGeom prst="rightArrow">
            <a:avLst/>
          </a:prstGeom>
          <a:ln w="158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6934200" y="697468"/>
            <a:ext cx="1828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Encryption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4200" y="1143000"/>
            <a:ext cx="1905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Decryption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555783" y="4952234"/>
            <a:ext cx="3268177" cy="9225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 the image containing the hidden message.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55783" y="6079378"/>
            <a:ext cx="3283417" cy="5889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Reconstruct and save the hidden message.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68369" y="2536146"/>
            <a:ext cx="22860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1. Import a base image and a message image.</a:t>
            </a:r>
          </a:p>
        </p:txBody>
      </p:sp>
      <p:sp>
        <p:nvSpPr>
          <p:cNvPr id="32" name="Right Arrow 31"/>
          <p:cNvSpPr/>
          <p:nvPr/>
        </p:nvSpPr>
        <p:spPr>
          <a:xfrm rot="5400000">
            <a:off x="3630864" y="2036202"/>
            <a:ext cx="406400" cy="457200"/>
          </a:xfrm>
          <a:prstGeom prst="rightArrow">
            <a:avLst/>
          </a:prstGeom>
          <a:ln w="158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8498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Hiding and Retrieving Message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-185714" y="152329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81610" y="6033828"/>
            <a:ext cx="4641383" cy="6291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 the binary data stored in the least significant bit using a decoding function.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92958" y="1689422"/>
            <a:ext cx="2106757" cy="36933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the Message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2004406" y="1774686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29164" y="5212846"/>
            <a:ext cx="2667000" cy="36933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the Message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1985799" y="5268465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75606" y="1539079"/>
            <a:ext cx="1828800" cy="685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75606" y="5132002"/>
            <a:ext cx="18288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35E766-EC8F-94A4-E6EC-99BD52569BB7}"/>
              </a:ext>
            </a:extLst>
          </p:cNvPr>
          <p:cNvSpPr/>
          <p:nvPr/>
        </p:nvSpPr>
        <p:spPr>
          <a:xfrm>
            <a:off x="0" y="0"/>
            <a:ext cx="9144000" cy="5912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F9F6EB51-1E05-D54E-348D-7C05E8C9F0B7}"/>
              </a:ext>
            </a:extLst>
          </p:cNvPr>
          <p:cNvSpPr/>
          <p:nvPr/>
        </p:nvSpPr>
        <p:spPr>
          <a:xfrm>
            <a:off x="8686800" y="5498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F9C5F-41A3-DB27-3923-1A77A7C6FDA3}"/>
              </a:ext>
            </a:extLst>
          </p:cNvPr>
          <p:cNvSpPr txBox="1"/>
          <p:nvPr/>
        </p:nvSpPr>
        <p:spPr>
          <a:xfrm>
            <a:off x="5371713" y="2588371"/>
            <a:ext cx="3669549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 2. Convert the message image into grayscale and then to binary format.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53284-5EC5-2A4A-A49F-09DF14E62EFF}"/>
              </a:ext>
            </a:extLst>
          </p:cNvPr>
          <p:cNvSpPr txBox="1"/>
          <p:nvPr/>
        </p:nvSpPr>
        <p:spPr>
          <a:xfrm>
            <a:off x="4945367" y="3452956"/>
            <a:ext cx="409990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 3. Resize the message image to match the dimensions of the base image.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94BED6-EE38-37B0-0A21-DD5D5782244E}"/>
              </a:ext>
            </a:extLst>
          </p:cNvPr>
          <p:cNvSpPr txBox="1"/>
          <p:nvPr/>
        </p:nvSpPr>
        <p:spPr>
          <a:xfrm>
            <a:off x="759179" y="3498786"/>
            <a:ext cx="4012905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4. Embed the binary message into the least significant bit of the base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52BE4-1A33-43AC-4A4F-4A389AD25466}"/>
              </a:ext>
            </a:extLst>
          </p:cNvPr>
          <p:cNvSpPr txBox="1"/>
          <p:nvPr/>
        </p:nvSpPr>
        <p:spPr>
          <a:xfrm>
            <a:off x="193703" y="2324904"/>
            <a:ext cx="2559558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5. Save the new image with the hidden message in *BMP format* to avoid compression losses.</a:t>
            </a:r>
          </a:p>
        </p:txBody>
      </p:sp>
    </p:spTree>
    <p:extLst>
      <p:ext uri="{BB962C8B-B14F-4D97-AF65-F5344CB8AC3E}">
        <p14:creationId xmlns:p14="http://schemas.microsoft.com/office/powerpoint/2010/main" val="182623720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3DC48B-C692-517B-B930-0421E6043493}"/>
              </a:ext>
            </a:extLst>
          </p:cNvPr>
          <p:cNvSpPr/>
          <p:nvPr/>
        </p:nvSpPr>
        <p:spPr>
          <a:xfrm>
            <a:off x="145495" y="394969"/>
            <a:ext cx="8686800" cy="304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message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5BB0A-E6B3-0250-AA44-F5ABA8B0392D}"/>
              </a:ext>
            </a:extLst>
          </p:cNvPr>
          <p:cNvSpPr/>
          <p:nvPr/>
        </p:nvSpPr>
        <p:spPr>
          <a:xfrm>
            <a:off x="191246" y="1007253"/>
            <a:ext cx="4380754" cy="1919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1575"/>
              </a:lnSpc>
              <a:spcBef>
                <a:spcPts val="750"/>
              </a:spcBef>
              <a:spcAft>
                <a:spcPts val="675"/>
              </a:spcAft>
            </a:pPr>
            <a:r>
              <a:rPr lang="en-US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%Import the Base Image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[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fname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, path]=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uigetfile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'*.*'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'Please select a Base file where you want to hide message:'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fname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=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strcat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path,fname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[Base]=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imread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fname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figure</a:t>
            </a:r>
          </a:p>
          <a:p>
            <a:pPr>
              <a:lnSpc>
                <a:spcPts val="1350"/>
              </a:lnSpc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imshow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(Base);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title(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'Base Image'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E935B-8578-55BD-0072-BB9BCACAB1B8}"/>
              </a:ext>
            </a:extLst>
          </p:cNvPr>
          <p:cNvSpPr/>
          <p:nvPr/>
        </p:nvSpPr>
        <p:spPr>
          <a:xfrm>
            <a:off x="-18857" y="38100"/>
            <a:ext cx="9143999" cy="3231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E4745-DA36-B23F-139F-A5C0C465519B}"/>
              </a:ext>
            </a:extLst>
          </p:cNvPr>
          <p:cNvCxnSpPr/>
          <p:nvPr/>
        </p:nvCxnSpPr>
        <p:spPr>
          <a:xfrm>
            <a:off x="1447800" y="2057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B8B04F-E3D8-FB9B-FC1A-4A1D9226E9F0}"/>
              </a:ext>
            </a:extLst>
          </p:cNvPr>
          <p:cNvSpPr txBox="1"/>
          <p:nvPr/>
        </p:nvSpPr>
        <p:spPr>
          <a:xfrm>
            <a:off x="91617" y="2612897"/>
            <a:ext cx="4430949" cy="62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79227-ADBB-FA24-1F3B-9C346230A7E8}"/>
              </a:ext>
            </a:extLst>
          </p:cNvPr>
          <p:cNvSpPr/>
          <p:nvPr/>
        </p:nvSpPr>
        <p:spPr>
          <a:xfrm>
            <a:off x="191247" y="3405996"/>
            <a:ext cx="4331320" cy="23852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1575"/>
              </a:lnSpc>
              <a:spcBef>
                <a:spcPts val="750"/>
              </a:spcBef>
              <a:spcAft>
                <a:spcPts val="675"/>
              </a:spcAft>
            </a:pPr>
            <a:r>
              <a:rPr lang="en-US" sz="1600" b="0" i="1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%Import the Message Image and convert to Binary Image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[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fname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, path]=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uigetfile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'*.*'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'Please select a file which you want to hide:'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fname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=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strcat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path,fname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[Message]=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imread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fname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Msg =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imbinarize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(rgb2gray(Message));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figure;</a:t>
            </a:r>
          </a:p>
          <a:p>
            <a:pPr>
              <a:lnSpc>
                <a:spcPts val="1350"/>
              </a:lnSpc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imshow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(Msg);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title(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'Hidden message’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pPr>
              <a:lnSpc>
                <a:spcPts val="1350"/>
              </a:lnSpc>
            </a:pPr>
            <a:endParaRPr lang="en-US" sz="1600" b="0" i="0" dirty="0">
              <a:solidFill>
                <a:srgbClr val="212121"/>
              </a:solidFill>
              <a:effectLst/>
              <a:latin typeface="Menlo"/>
            </a:endParaRPr>
          </a:p>
          <a:p>
            <a:pPr>
              <a:lnSpc>
                <a:spcPts val="1350"/>
              </a:lnSpc>
            </a:pPr>
            <a:endParaRPr lang="en-US" sz="16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DB62886A-FE02-9180-456E-AAECAC43CB79}"/>
              </a:ext>
            </a:extLst>
          </p:cNvPr>
          <p:cNvSpPr/>
          <p:nvPr/>
        </p:nvSpPr>
        <p:spPr>
          <a:xfrm>
            <a:off x="8658420" y="11543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6" name="Picture 25" descr="A building with a dome and a tower&#10;&#10;Description automatically generated">
            <a:extLst>
              <a:ext uri="{FF2B5EF4-FFF2-40B4-BE49-F238E27FC236}">
                <a16:creationId xmlns:a16="http://schemas.microsoft.com/office/drawing/2014/main" id="{8381CDD0-B933-FFC2-5509-FCBBEDF439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8" y="947897"/>
            <a:ext cx="2700769" cy="19193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5355360-EE35-300C-45DF-A8EF4B343554}"/>
              </a:ext>
            </a:extLst>
          </p:cNvPr>
          <p:cNvSpPr txBox="1"/>
          <p:nvPr/>
        </p:nvSpPr>
        <p:spPr>
          <a:xfrm>
            <a:off x="6286209" y="643097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Image</a:t>
            </a:r>
            <a:endParaRPr lang="bn-BD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319733-E2D3-5A1B-7476-5E63601C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8" y="3405996"/>
            <a:ext cx="3130806" cy="22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C064DC-C295-9568-9866-5267EF6481ED}"/>
              </a:ext>
            </a:extLst>
          </p:cNvPr>
          <p:cNvSpPr/>
          <p:nvPr/>
        </p:nvSpPr>
        <p:spPr>
          <a:xfrm>
            <a:off x="228600" y="367942"/>
            <a:ext cx="8686800" cy="3015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Hiding Message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947090-BA8E-C0CF-8997-CE66F34A1856}"/>
              </a:ext>
            </a:extLst>
          </p:cNvPr>
          <p:cNvCxnSpPr/>
          <p:nvPr/>
        </p:nvCxnSpPr>
        <p:spPr>
          <a:xfrm>
            <a:off x="1524000" y="1524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107A04-47BE-FDD2-AFA9-F7CB251F6E0A}"/>
              </a:ext>
            </a:extLst>
          </p:cNvPr>
          <p:cNvSpPr txBox="1"/>
          <p:nvPr/>
        </p:nvSpPr>
        <p:spPr>
          <a:xfrm>
            <a:off x="228600" y="838200"/>
            <a:ext cx="4419600" cy="268599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575"/>
              </a:lnSpc>
              <a:spcBef>
                <a:spcPts val="750"/>
              </a:spcBef>
              <a:spcAft>
                <a:spcPts val="675"/>
              </a:spcAft>
            </a:pPr>
            <a:r>
              <a: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%Resize the message and base image to same size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Msg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imresize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Msg,size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(Base(:,:,1)));</a:t>
            </a:r>
          </a:p>
          <a:p>
            <a:pPr algn="l">
              <a:lnSpc>
                <a:spcPts val="1575"/>
              </a:lnSpc>
              <a:spcBef>
                <a:spcPts val="750"/>
              </a:spcBef>
              <a:spcAft>
                <a:spcPts val="675"/>
              </a:spcAft>
            </a:pPr>
            <a:r>
              <a: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Select a bit plane and change it to our message signal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New = Base;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New(:,:,1)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bitset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(New(:,:,1),1,Msg);</a:t>
            </a:r>
          </a:p>
          <a:p>
            <a:pPr algn="l">
              <a:lnSpc>
                <a:spcPts val="1575"/>
              </a:lnSpc>
              <a:spcBef>
                <a:spcPts val="750"/>
              </a:spcBef>
              <a:spcAft>
                <a:spcPts val="675"/>
              </a:spcAft>
            </a:pPr>
            <a:r>
              <a: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Save the Image file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figure</a:t>
            </a: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imshow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(New);</a:t>
            </a:r>
          </a:p>
          <a:p>
            <a:pPr>
              <a:lnSpc>
                <a:spcPts val="135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title(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/>
              </a:rPr>
              <a:t>'Base Image with hidden message'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3C806-F3E2-D57E-D53B-A8C331433D0D}"/>
              </a:ext>
            </a:extLst>
          </p:cNvPr>
          <p:cNvSpPr/>
          <p:nvPr/>
        </p:nvSpPr>
        <p:spPr>
          <a:xfrm>
            <a:off x="-18857" y="38100"/>
            <a:ext cx="9143999" cy="3231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92A8BCCC-AB1C-E744-C375-EB1956A10FC4}"/>
              </a:ext>
            </a:extLst>
          </p:cNvPr>
          <p:cNvSpPr/>
          <p:nvPr/>
        </p:nvSpPr>
        <p:spPr>
          <a:xfrm>
            <a:off x="8667942" y="4749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70E1A-05DE-0C3A-B3C5-223754D4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89" y="838200"/>
            <a:ext cx="4242127" cy="309864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0AC1804-316A-FE65-C278-BBB1924CE0FA}"/>
              </a:ext>
            </a:extLst>
          </p:cNvPr>
          <p:cNvSpPr/>
          <p:nvPr/>
        </p:nvSpPr>
        <p:spPr>
          <a:xfrm>
            <a:off x="221695" y="3681431"/>
            <a:ext cx="4426505" cy="17084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figure;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subplot(121)</a:t>
            </a:r>
          </a:p>
          <a:p>
            <a:pPr>
              <a:lnSpc>
                <a:spcPts val="1350"/>
              </a:lnSpc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imshow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(Base);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title(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'Base Picture'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subplot(122)</a:t>
            </a:r>
          </a:p>
          <a:p>
            <a:pPr>
              <a:lnSpc>
                <a:spcPts val="1350"/>
              </a:lnSpc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imshow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(New)</a:t>
            </a:r>
          </a:p>
          <a:p>
            <a:pPr>
              <a:lnSpc>
                <a:spcPts val="1350"/>
              </a:lnSpc>
            </a:pP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title(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'New Picture'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632D50-D62A-63A1-80A1-9AC6E78434BD}"/>
              </a:ext>
            </a:extLst>
          </p:cNvPr>
          <p:cNvSpPr/>
          <p:nvPr/>
        </p:nvSpPr>
        <p:spPr>
          <a:xfrm>
            <a:off x="207318" y="5547161"/>
            <a:ext cx="4399472" cy="1066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350"/>
              </a:lnSpc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Menlo"/>
              </a:rPr>
              <a:t>imwrite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(New,</a:t>
            </a:r>
            <a:r>
              <a:rPr lang="en-US" sz="1600" b="0" i="0" u="none" strike="noStrike" dirty="0">
                <a:solidFill>
                  <a:srgbClr val="A709F5"/>
                </a:solidFill>
                <a:effectLst/>
                <a:latin typeface="Menlo"/>
              </a:rPr>
              <a:t>'3.1_MsgIm.bmp'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enlo"/>
              </a:rPr>
              <a:t>)</a:t>
            </a:r>
          </a:p>
          <a:p>
            <a:pPr>
              <a:lnSpc>
                <a:spcPts val="1350"/>
              </a:lnSpc>
            </a:pPr>
            <a:endParaRPr lang="en-US" sz="16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A7E0F8-4255-7448-01E0-49BDBA27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73" t="24050" r="6683" b="15852"/>
          <a:stretch/>
        </p:blipFill>
        <p:spPr>
          <a:xfrm>
            <a:off x="5041711" y="4267200"/>
            <a:ext cx="3907482" cy="1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6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15061-EA1F-9440-F051-8DAE2D8CB8F3}"/>
              </a:ext>
            </a:extLst>
          </p:cNvPr>
          <p:cNvSpPr/>
          <p:nvPr/>
        </p:nvSpPr>
        <p:spPr>
          <a:xfrm>
            <a:off x="230909" y="379730"/>
            <a:ext cx="8686800" cy="2724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Unhiding Message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7BA8D3-678A-5B98-1F6F-F540EFBF7D7D}"/>
              </a:ext>
            </a:extLst>
          </p:cNvPr>
          <p:cNvCxnSpPr/>
          <p:nvPr/>
        </p:nvCxnSpPr>
        <p:spPr>
          <a:xfrm>
            <a:off x="1524000" y="1752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59898E-218E-9CB8-D476-0C60A45467FA}"/>
              </a:ext>
            </a:extLst>
          </p:cNvPr>
          <p:cNvSpPr txBox="1"/>
          <p:nvPr/>
        </p:nvSpPr>
        <p:spPr>
          <a:xfrm>
            <a:off x="0" y="6536615"/>
            <a:ext cx="911989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87ECC-ED3E-EC7F-6B70-179552C29255}"/>
              </a:ext>
            </a:extLst>
          </p:cNvPr>
          <p:cNvSpPr/>
          <p:nvPr/>
        </p:nvSpPr>
        <p:spPr>
          <a:xfrm>
            <a:off x="-18857" y="38100"/>
            <a:ext cx="9143999" cy="3231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805C8091-E574-DC85-E927-D74E77477131}"/>
              </a:ext>
            </a:extLst>
          </p:cNvPr>
          <p:cNvSpPr/>
          <p:nvPr/>
        </p:nvSpPr>
        <p:spPr>
          <a:xfrm>
            <a:off x="8662697" y="16733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E61160F-C2B0-E7C5-87D1-C20B846E2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609" y="794663"/>
            <a:ext cx="6084782" cy="308802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587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%Import the image with hidden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fname,path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]=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uigetfile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'*.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bmp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*'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Please</a:t>
            </a:r>
            <a:r>
              <a:rPr lang="en-US" altLang="bn-BD" dirty="0">
                <a:solidFill>
                  <a:srgbClr val="A709F5"/>
                </a:solidFill>
                <a:latin typeface="Menlo"/>
              </a:rPr>
              <a:t> 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select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 a 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file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having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message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:'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bn-BD" altLang="bn-B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fname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=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strcat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path,fname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bn-BD" altLang="bn-B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Im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]=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imread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bn-BD" altLang="bn-BD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fname</a:t>
            </a:r>
            <a:r>
              <a:rPr kumimoji="0" lang="bn-BD" altLang="bn-B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bn-B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algn="l">
              <a:lnSpc>
                <a:spcPts val="1575"/>
              </a:lnSpc>
              <a:spcBef>
                <a:spcPts val="750"/>
              </a:spcBef>
              <a:spcAft>
                <a:spcPts val="675"/>
              </a:spcAft>
            </a:pPr>
            <a:r>
              <a: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%Extract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bitplane</a:t>
            </a:r>
            <a:r>
              <a: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of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Messsage</a:t>
            </a:r>
            <a:r>
              <a: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 Signal</a:t>
            </a: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MessageImage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bitget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Im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(:,:,1),1);</a:t>
            </a:r>
          </a:p>
          <a:p>
            <a:pPr algn="l">
              <a:lnSpc>
                <a:spcPts val="1575"/>
              </a:lnSpc>
              <a:spcBef>
                <a:spcPts val="750"/>
              </a:spcBef>
              <a:spcAft>
                <a:spcPts val="675"/>
              </a:spcAft>
            </a:pPr>
            <a:r>
              <a: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%Save &amp; Visualize the Message</a:t>
            </a: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imwrite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(logical(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MessageImage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),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/>
              </a:rPr>
              <a:t>'4.1_Decrypt_Message.JPG'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imshow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(logical(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/>
              </a:rPr>
              <a:t>MessageImage</a:t>
            </a:r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bn-B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2889B9-B608-A6DB-92D1-66654088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23" t="8452" r="6230" b="9054"/>
          <a:stretch/>
        </p:blipFill>
        <p:spPr>
          <a:xfrm>
            <a:off x="2667000" y="3971237"/>
            <a:ext cx="3276600" cy="23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0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6745BC3-7720-CDFA-1398-C82B0D482EFB}"/>
              </a:ext>
            </a:extLst>
          </p:cNvPr>
          <p:cNvSpPr/>
          <p:nvPr/>
        </p:nvSpPr>
        <p:spPr>
          <a:xfrm>
            <a:off x="43988" y="6447303"/>
            <a:ext cx="9051636" cy="374725"/>
          </a:xfrm>
          <a:prstGeom prst="rect">
            <a:avLst/>
          </a:prstGeom>
          <a:solidFill>
            <a:srgbClr val="99FF6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5A749-4893-6503-0BF0-C917A964D93C}"/>
              </a:ext>
            </a:extLst>
          </p:cNvPr>
          <p:cNvSpPr/>
          <p:nvPr/>
        </p:nvSpPr>
        <p:spPr>
          <a:xfrm>
            <a:off x="-18857" y="38100"/>
            <a:ext cx="9143999" cy="3231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on Humanity and Interdependence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D54737-E9D1-03BE-1EE7-11A5115C02FE}"/>
              </a:ext>
            </a:extLst>
          </p:cNvPr>
          <p:cNvSpPr/>
          <p:nvPr/>
        </p:nvSpPr>
        <p:spPr>
          <a:xfrm>
            <a:off x="230909" y="379730"/>
            <a:ext cx="8686800" cy="2724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689CF96C-04DF-2D07-8FED-8F764044914B}"/>
              </a:ext>
            </a:extLst>
          </p:cNvPr>
          <p:cNvSpPr/>
          <p:nvPr/>
        </p:nvSpPr>
        <p:spPr>
          <a:xfrm>
            <a:off x="8670495" y="26497"/>
            <a:ext cx="457200" cy="600571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779918-D723-5ABB-EF8C-E4CDCB96D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72784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4331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3B3F396E93614E82082DCF7ADD69AD" ma:contentTypeVersion="5" ma:contentTypeDescription="Create a new document." ma:contentTypeScope="" ma:versionID="64c36faa652b0db4038639c6bb4893d9">
  <xsd:schema xmlns:xsd="http://www.w3.org/2001/XMLSchema" xmlns:xs="http://www.w3.org/2001/XMLSchema" xmlns:p="http://schemas.microsoft.com/office/2006/metadata/properties" xmlns:ns3="60f48c7e-58f4-4079-9385-c271358aa3a6" targetNamespace="http://schemas.microsoft.com/office/2006/metadata/properties" ma:root="true" ma:fieldsID="e3b41e2bc9393a9139840c048b5b0998" ns3:_="">
    <xsd:import namespace="60f48c7e-58f4-4079-9385-c271358aa3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f48c7e-58f4-4079-9385-c271358aa3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f48c7e-58f4-4079-9385-c271358aa3a6" xsi:nil="true"/>
  </documentManagement>
</p:properties>
</file>

<file path=customXml/itemProps1.xml><?xml version="1.0" encoding="utf-8"?>
<ds:datastoreItem xmlns:ds="http://schemas.openxmlformats.org/officeDocument/2006/customXml" ds:itemID="{18EFBF80-044F-4518-B966-859AF59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f48c7e-58f4-4079-9385-c271358aa3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0C37D0-71BC-4AAA-B8BB-1F68C1BF95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407DD-2A7B-4276-8E8D-5CFD77291A87}">
  <ds:schemaRefs>
    <ds:schemaRef ds:uri="http://purl.org/dc/terms/"/>
    <ds:schemaRef ds:uri="http://schemas.openxmlformats.org/package/2006/metadata/core-properties"/>
    <ds:schemaRef ds:uri="60f48c7e-58f4-4079-9385-c271358aa3a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14013</TotalTime>
  <Words>868</Words>
  <Application>Microsoft Office PowerPoint</Application>
  <PresentationFormat>On-screen Show (4:3)</PresentationFormat>
  <Paragraphs>171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Georgia</vt:lpstr>
      <vt:lpstr>Helvetica</vt:lpstr>
      <vt:lpstr>Menlo</vt:lpstr>
      <vt:lpstr>Roboto</vt:lpstr>
      <vt:lpstr>source-serif-pro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Links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sakib;P</dc:creator>
  <cp:keywords>RESENTATI</cp:keywords>
  <cp:lastModifiedBy>Mohammad Zakaria</cp:lastModifiedBy>
  <cp:revision>713</cp:revision>
  <dcterms:created xsi:type="dcterms:W3CDTF">2023-02-19T17:24:08Z</dcterms:created>
  <dcterms:modified xsi:type="dcterms:W3CDTF">2024-12-22T19:33:08Z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2024-02-01T14:19:13Z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474c9a74-b1d1-4391-9a99-6cb0770ab72d</vt:lpwstr>
  </property>
  <property fmtid="{D5CDD505-2E9C-101B-9397-08002B2CF9AE}" pid="7" name="MSIP_Label_defa4170-0d19-0005-0004-bc88714345d2_ActionId">
    <vt:lpwstr>a995f958-a70d-44e6-8485-394bf22d6924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0x010100C13B3F396E93614E82082DCF7ADD69AD</vt:lpwstr>
  </property>
</Properties>
</file>