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7"/>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E06022-164E-7344-8976-B10D4395F6BF}" type="datetimeFigureOut">
              <a:rPr lang="en-US" smtClean="0"/>
              <a:t>5/30/20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25580FE-4D06-854A-AB95-B56CCD55BB1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06022-164E-7344-8976-B10D4395F6BF}"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80FE-4D06-854A-AB95-B56CCD55BB1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06022-164E-7344-8976-B10D4395F6BF}"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80FE-4D06-854A-AB95-B56CCD55BB1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06022-164E-7344-8976-B10D4395F6BF}"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80FE-4D06-854A-AB95-B56CCD55BB1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E06022-164E-7344-8976-B10D4395F6BF}"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80FE-4D06-854A-AB95-B56CCD55BB1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E06022-164E-7344-8976-B10D4395F6BF}" type="datetimeFigureOut">
              <a:rPr lang="en-US" smtClean="0"/>
              <a:t>5/30/20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580FE-4D06-854A-AB95-B56CCD55BB1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E06022-164E-7344-8976-B10D4395F6BF}" type="datetimeFigureOut">
              <a:rPr lang="en-US" smtClean="0"/>
              <a:t>5/30/20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580FE-4D06-854A-AB95-B56CCD55BB1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E06022-164E-7344-8976-B10D4395F6BF}" type="datetimeFigureOut">
              <a:rPr lang="en-US" smtClean="0"/>
              <a:t>5/30/20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580FE-4D06-854A-AB95-B56CCD55BB1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06022-164E-7344-8976-B10D4395F6BF}" type="datetimeFigureOut">
              <a:rPr lang="en-US" smtClean="0"/>
              <a:t>5/30/20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580FE-4D06-854A-AB95-B56CCD55BB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E06022-164E-7344-8976-B10D4395F6BF}" type="datetimeFigureOut">
              <a:rPr lang="en-US" smtClean="0"/>
              <a:t>5/30/20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580FE-4D06-854A-AB95-B56CCD55BB1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7E06022-164E-7344-8976-B10D4395F6BF}" type="datetimeFigureOut">
              <a:rPr lang="en-US" smtClean="0"/>
              <a:t>5/30/20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25580FE-4D06-854A-AB95-B56CCD55BB1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7E06022-164E-7344-8976-B10D4395F6BF}" type="datetimeFigureOut">
              <a:rPr lang="en-US" smtClean="0"/>
              <a:t>5/30/20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5580FE-4D06-854A-AB95-B56CCD55BB1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55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datacommons.org/licenses/dbcl/1.0/" TargetMode="External"/><Relationship Id="rId3" Type="http://schemas.openxmlformats.org/officeDocument/2006/relationships/hyperlink" Target="https://www.kaggle.com/mlg-ul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redit.card@gmai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2296886" y="3799114"/>
            <a:ext cx="8371114" cy="1458686"/>
          </a:xfrm>
        </p:spPr>
        <p:txBody>
          <a:bodyPr>
            <a:normAutofit/>
          </a:bodyPr>
          <a:lstStyle/>
          <a:p>
            <a:r>
              <a:rPr lang="en-US" sz="2800" b="1" dirty="0" smtClean="0"/>
              <a:t>Data Management Plan</a:t>
            </a:r>
            <a:endParaRPr lang="en-US" sz="2800" b="1" dirty="0"/>
          </a:p>
        </p:txBody>
      </p:sp>
    </p:spTree>
    <p:extLst>
      <p:ext uri="{BB962C8B-B14F-4D97-AF65-F5344CB8AC3E}">
        <p14:creationId xmlns:p14="http://schemas.microsoft.com/office/powerpoint/2010/main" val="140617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Sharing and Reuse</a:t>
            </a:r>
            <a:endParaRPr lang="en-US" dirty="0"/>
          </a:p>
        </p:txBody>
      </p:sp>
      <p:sp>
        <p:nvSpPr>
          <p:cNvPr id="3" name="Content Placeholder 2"/>
          <p:cNvSpPr>
            <a:spLocks noGrp="1"/>
          </p:cNvSpPr>
          <p:nvPr>
            <p:ph idx="1"/>
          </p:nvPr>
        </p:nvSpPr>
        <p:spPr>
          <a:xfrm>
            <a:off x="304800" y="1825624"/>
            <a:ext cx="11495314" cy="4662261"/>
          </a:xfrm>
        </p:spPr>
        <p:txBody>
          <a:bodyPr>
            <a:normAutofit/>
          </a:bodyPr>
          <a:lstStyle/>
          <a:p>
            <a:pPr algn="just"/>
            <a:r>
              <a:rPr lang="en-US" sz="1900" dirty="0"/>
              <a:t>Due to the </a:t>
            </a:r>
            <a:r>
              <a:rPr lang="en-US" sz="1900" b="1" u="sng" dirty="0"/>
              <a:t>highly sensitive </a:t>
            </a:r>
            <a:r>
              <a:rPr lang="en-US" sz="1900" dirty="0"/>
              <a:t>nature of the information regarding credit card holders, it is essential that the identities, bank accounts, and other personal information of participants remain</a:t>
            </a:r>
            <a:r>
              <a:rPr lang="en-US" sz="1900" b="1" u="sng" dirty="0"/>
              <a:t> concealed</a:t>
            </a:r>
            <a:r>
              <a:rPr lang="en-US" sz="1900" dirty="0"/>
              <a:t>. Thus, the ability to make it available for </a:t>
            </a:r>
            <a:r>
              <a:rPr lang="en-US" sz="1900" b="1" u="sng" dirty="0"/>
              <a:t>reuse</a:t>
            </a:r>
            <a:r>
              <a:rPr lang="en-US" sz="1900" dirty="0"/>
              <a:t> will be subject to hide the original features and more background information about the data</a:t>
            </a:r>
            <a:r>
              <a:rPr lang="en-US" sz="1900" dirty="0" smtClean="0"/>
              <a:t>.</a:t>
            </a:r>
            <a:endParaRPr lang="en-US" sz="1900" dirty="0"/>
          </a:p>
          <a:p>
            <a:pPr algn="just"/>
            <a:r>
              <a:rPr lang="en-US" sz="1900" dirty="0"/>
              <a:t>During the project duration, data are only </a:t>
            </a:r>
            <a:r>
              <a:rPr lang="en-US" sz="1900" b="1" u="sng" dirty="0"/>
              <a:t>accessible by </a:t>
            </a:r>
            <a:r>
              <a:rPr lang="en-US" sz="1900" b="1" u="sng" dirty="0" smtClean="0"/>
              <a:t>partners </a:t>
            </a:r>
            <a:r>
              <a:rPr lang="en-US" sz="1900" dirty="0" smtClean="0"/>
              <a:t>in </a:t>
            </a:r>
            <a:r>
              <a:rPr lang="en-US" sz="1900" dirty="0"/>
              <a:t>the way described before. After the project duration, </a:t>
            </a:r>
            <a:r>
              <a:rPr lang="en-US" sz="1900" b="1" u="sng" dirty="0"/>
              <a:t>students or interested researcher </a:t>
            </a:r>
            <a:r>
              <a:rPr lang="en-US" sz="1900" dirty="0"/>
              <a:t>can only work with the data after </a:t>
            </a:r>
            <a:r>
              <a:rPr lang="en-US" sz="1900" b="1" u="sng" dirty="0"/>
              <a:t>signing a contract </a:t>
            </a:r>
            <a:r>
              <a:rPr lang="en-US" sz="1900" dirty="0"/>
              <a:t>that arranges confidentially and publication rights</a:t>
            </a:r>
            <a:r>
              <a:rPr lang="en-US" sz="1900" dirty="0" smtClean="0"/>
              <a:t>.</a:t>
            </a:r>
            <a:endParaRPr lang="en-US" sz="1900" dirty="0"/>
          </a:p>
          <a:p>
            <a:pPr algn="just"/>
            <a:r>
              <a:rPr lang="en-US" sz="1900" dirty="0"/>
              <a:t>The data will be available for </a:t>
            </a:r>
            <a:r>
              <a:rPr lang="en-US" sz="1900" b="1" u="sng" dirty="0"/>
              <a:t>share and re-use </a:t>
            </a:r>
            <a:r>
              <a:rPr lang="en-US" sz="1900" dirty="0"/>
              <a:t>upon decision of the partners, in order to avoid issues related to IP rights protection or access. Once the data are made openly available they will remain open and up-to-date</a:t>
            </a:r>
            <a:r>
              <a:rPr lang="en-US" sz="1900" dirty="0" smtClean="0"/>
              <a:t>.</a:t>
            </a:r>
          </a:p>
          <a:p>
            <a:pPr algn="just"/>
            <a:r>
              <a:rPr lang="en-US" sz="1900" dirty="0"/>
              <a:t>In case that the dataset cannot be shared, </a:t>
            </a:r>
            <a:r>
              <a:rPr lang="en-US" sz="1900" b="1" u="sng" dirty="0"/>
              <a:t>the reasons </a:t>
            </a:r>
            <a:r>
              <a:rPr lang="en-US" sz="1900" dirty="0"/>
              <a:t>for this should be </a:t>
            </a:r>
            <a:r>
              <a:rPr lang="en-US" sz="1900" b="1" u="sng" dirty="0"/>
              <a:t>mentioned</a:t>
            </a:r>
            <a:r>
              <a:rPr lang="en-US" sz="1900" dirty="0"/>
              <a:t> (e.g. ethical, rules of personal data, intellectual property, commercial, privacy-related, security-related). </a:t>
            </a:r>
          </a:p>
          <a:p>
            <a:pPr algn="just"/>
            <a:endParaRPr lang="en-US" dirty="0"/>
          </a:p>
          <a:p>
            <a:endParaRPr lang="en-US" dirty="0"/>
          </a:p>
        </p:txBody>
      </p:sp>
    </p:spTree>
    <p:extLst>
      <p:ext uri="{BB962C8B-B14F-4D97-AF65-F5344CB8AC3E}">
        <p14:creationId xmlns:p14="http://schemas.microsoft.com/office/powerpoint/2010/main" val="156689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Preservation and Archiving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All relevant obtained data will be preserved and archived </a:t>
            </a:r>
            <a:r>
              <a:rPr lang="en-US" b="1" u="sng" dirty="0"/>
              <a:t>permanently using csv format </a:t>
            </a:r>
            <a:r>
              <a:rPr lang="en-US" dirty="0"/>
              <a:t>in a </a:t>
            </a:r>
            <a:r>
              <a:rPr lang="en-US" b="1" u="sng" dirty="0"/>
              <a:t>disciplinary repository </a:t>
            </a:r>
            <a:r>
              <a:rPr lang="en-US" dirty="0"/>
              <a:t>to make it more widely accessible and citable.</a:t>
            </a:r>
          </a:p>
          <a:p>
            <a:pPr algn="just"/>
            <a:endParaRPr lang="en-US" dirty="0"/>
          </a:p>
          <a:p>
            <a:pPr marL="0" indent="0" algn="just">
              <a:buNone/>
            </a:pPr>
            <a:r>
              <a:rPr lang="en-US" dirty="0" smtClean="0"/>
              <a:t>A </a:t>
            </a:r>
            <a:r>
              <a:rPr lang="en-US" dirty="0"/>
              <a:t>distributed approach to storing the data will be conducted:</a:t>
            </a:r>
          </a:p>
          <a:p>
            <a:pPr lvl="0" algn="just"/>
            <a:r>
              <a:rPr lang="en-US" b="1" u="sng" dirty="0"/>
              <a:t>Local options</a:t>
            </a:r>
            <a:r>
              <a:rPr lang="en-US" dirty="0"/>
              <a:t>: such as internal hard drive (computer hard drive), external hard drives, and local server.</a:t>
            </a:r>
          </a:p>
          <a:p>
            <a:pPr lvl="0" algn="just"/>
            <a:r>
              <a:rPr lang="en-US" b="1" u="sng" dirty="0"/>
              <a:t>Cloud-based options</a:t>
            </a:r>
            <a:r>
              <a:rPr lang="en-US" dirty="0"/>
              <a:t>: such as Amazon Web Services</a:t>
            </a:r>
            <a:r>
              <a:rPr lang="en-US" dirty="0" smtClean="0"/>
              <a:t>.</a:t>
            </a:r>
          </a:p>
          <a:p>
            <a:pPr lvl="0" algn="just"/>
            <a:endParaRPr lang="en-US" dirty="0"/>
          </a:p>
          <a:p>
            <a:pPr marL="0" indent="0" algn="just">
              <a:buNone/>
            </a:pPr>
            <a:r>
              <a:rPr lang="en-US" dirty="0"/>
              <a:t>The </a:t>
            </a:r>
            <a:r>
              <a:rPr lang="en-US" b="1" u="sng" dirty="0"/>
              <a:t>IT Manager </a:t>
            </a:r>
            <a:r>
              <a:rPr lang="en-US" dirty="0"/>
              <a:t>will be responsible for ensuring that data permissions have been correctly assigned and for advising on other aspects of data storage and security.</a:t>
            </a:r>
          </a:p>
          <a:p>
            <a:pPr algn="just"/>
            <a:endParaRPr lang="en-US" dirty="0"/>
          </a:p>
        </p:txBody>
      </p:sp>
    </p:spTree>
    <p:extLst>
      <p:ext uri="{BB962C8B-B14F-4D97-AF65-F5344CB8AC3E}">
        <p14:creationId xmlns:p14="http://schemas.microsoft.com/office/powerpoint/2010/main" val="62605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S</a:t>
            </a:r>
            <a:r>
              <a:rPr lang="en-US" dirty="0" smtClean="0"/>
              <a:t>cope</a:t>
            </a:r>
            <a:endParaRPr lang="en-US" dirty="0"/>
          </a:p>
        </p:txBody>
      </p:sp>
      <p:sp>
        <p:nvSpPr>
          <p:cNvPr id="3" name="Content Placeholder 2"/>
          <p:cNvSpPr>
            <a:spLocks noGrp="1"/>
          </p:cNvSpPr>
          <p:nvPr>
            <p:ph idx="1"/>
          </p:nvPr>
        </p:nvSpPr>
        <p:spPr>
          <a:xfrm>
            <a:off x="849085" y="1959429"/>
            <a:ext cx="10515600" cy="4707392"/>
          </a:xfrm>
        </p:spPr>
        <p:txBody>
          <a:bodyPr>
            <a:normAutofit/>
          </a:bodyPr>
          <a:lstStyle/>
          <a:p>
            <a:pPr algn="just"/>
            <a:r>
              <a:rPr lang="en-US" b="0" i="0" dirty="0" smtClean="0">
                <a:effectLst/>
              </a:rPr>
              <a:t>We will develop a credit card fraud detection </a:t>
            </a:r>
            <a:r>
              <a:rPr lang="en-US" b="0" i="0" dirty="0" smtClean="0">
                <a:effectLst/>
              </a:rPr>
              <a:t>system using </a:t>
            </a:r>
            <a:r>
              <a:rPr lang="en-US" b="0" i="0" dirty="0" smtClean="0">
                <a:effectLst/>
              </a:rPr>
              <a:t>machine </a:t>
            </a:r>
            <a:r>
              <a:rPr lang="en-US" b="0" i="0" dirty="0" smtClean="0">
                <a:effectLst/>
              </a:rPr>
              <a:t>learning.</a:t>
            </a:r>
            <a:r>
              <a:rPr lang="en-US" dirty="0" smtClean="0"/>
              <a:t> </a:t>
            </a:r>
          </a:p>
          <a:p>
            <a:pPr algn="just"/>
            <a:r>
              <a:rPr lang="en-US" dirty="0" smtClean="0"/>
              <a:t>For </a:t>
            </a:r>
            <a:r>
              <a:rPr lang="en-US" dirty="0"/>
              <a:t>carrying out the credit card fraud detection, we will make use of the </a:t>
            </a:r>
            <a:r>
              <a:rPr lang="en-US" dirty="0" smtClean="0"/>
              <a:t>dataset </a:t>
            </a:r>
            <a:r>
              <a:rPr lang="en-US" dirty="0"/>
              <a:t>that contains </a:t>
            </a:r>
            <a:r>
              <a:rPr lang="en-US" dirty="0" smtClean="0"/>
              <a:t>transactions made by credit cards in September 2013 by European cardholders. This dataset presents transactions that occurred in two days, where we have 492 frauds out of284,807 transactions</a:t>
            </a:r>
            <a:r>
              <a:rPr lang="en-US" dirty="0" smtClean="0"/>
              <a:t>.</a:t>
            </a:r>
          </a:p>
          <a:p>
            <a:r>
              <a:rPr lang="en-US" dirty="0"/>
              <a:t>The </a:t>
            </a:r>
            <a:r>
              <a:rPr lang="en-US" b="1" dirty="0"/>
              <a:t>Outlier detection</a:t>
            </a:r>
            <a:r>
              <a:rPr lang="en-US" dirty="0"/>
              <a:t> and prediction methods in data mining will be used in the design of the system which will implemented with Python and machine learning programming language. </a:t>
            </a:r>
          </a:p>
          <a:p>
            <a:r>
              <a:rPr lang="en-US" dirty="0"/>
              <a:t>The project involves development of a </a:t>
            </a:r>
            <a:r>
              <a:rPr lang="en-US" u="sng" dirty="0"/>
              <a:t>predictive and prescriptive analytics software for detecting fraudulent</a:t>
            </a:r>
            <a:r>
              <a:rPr lang="en-US" dirty="0"/>
              <a:t> transactions in real-time, high speeds and </a:t>
            </a:r>
            <a:r>
              <a:rPr lang="en-US" b="1" dirty="0"/>
              <a:t>with high accuracy.</a:t>
            </a:r>
            <a:r>
              <a:rPr lang="en-US" dirty="0"/>
              <a:t> The project will create new </a:t>
            </a:r>
            <a:r>
              <a:rPr lang="en-US" b="1" dirty="0"/>
              <a:t>algorithms </a:t>
            </a:r>
            <a:r>
              <a:rPr lang="en-US" dirty="0"/>
              <a:t>which will </a:t>
            </a:r>
            <a:r>
              <a:rPr lang="en-US" u="sng" dirty="0"/>
              <a:t>not be released or made available for data sharing</a:t>
            </a:r>
            <a:r>
              <a:rPr lang="en-US" dirty="0"/>
              <a:t>.</a:t>
            </a:r>
          </a:p>
          <a:p>
            <a:pPr algn="just"/>
            <a:endParaRPr lang="en-US" dirty="0" smtClean="0"/>
          </a:p>
        </p:txBody>
      </p:sp>
    </p:spTree>
    <p:extLst>
      <p:ext uri="{BB962C8B-B14F-4D97-AF65-F5344CB8AC3E}">
        <p14:creationId xmlns:p14="http://schemas.microsoft.com/office/powerpoint/2010/main" val="58706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main aim of the </a:t>
            </a:r>
            <a:r>
              <a:rPr lang="en-US" dirty="0" smtClean="0"/>
              <a:t>project is </a:t>
            </a:r>
            <a:r>
              <a:rPr lang="en-US" dirty="0"/>
              <a:t>to design and develop </a:t>
            </a:r>
            <a:r>
              <a:rPr lang="en-US" dirty="0" smtClean="0"/>
              <a:t>a comprehensive fraud </a:t>
            </a:r>
            <a:r>
              <a:rPr lang="en-US" dirty="0"/>
              <a:t>detection </a:t>
            </a:r>
            <a:r>
              <a:rPr lang="en-US" dirty="0" smtClean="0"/>
              <a:t>modeling system able to explore and detect in an automatic, real-time and adaptive manner the frauds through analyzing </a:t>
            </a:r>
            <a:r>
              <a:rPr lang="en-US" dirty="0"/>
              <a:t>the past transaction details of the customers and extract the </a:t>
            </a:r>
            <a:r>
              <a:rPr lang="en-US" dirty="0" smtClean="0"/>
              <a:t>behavioral patterns to set the model.</a:t>
            </a:r>
          </a:p>
          <a:p>
            <a:pPr algn="just"/>
            <a:r>
              <a:rPr lang="en-US" dirty="0"/>
              <a:t>T</a:t>
            </a:r>
            <a:r>
              <a:rPr lang="en-US" dirty="0" smtClean="0"/>
              <a:t>o reduce losses due to payment fraud for both merchants and issuing banks.</a:t>
            </a:r>
          </a:p>
          <a:p>
            <a:pPr algn="just"/>
            <a:r>
              <a:rPr lang="en-US" dirty="0" smtClean="0"/>
              <a:t>To record higher </a:t>
            </a:r>
            <a:r>
              <a:rPr lang="en-US" dirty="0" smtClean="0"/>
              <a:t>percentage accuracy of </a:t>
            </a:r>
            <a:r>
              <a:rPr lang="en-US" dirty="0" smtClean="0"/>
              <a:t>95% </a:t>
            </a:r>
            <a:r>
              <a:rPr lang="en-US" dirty="0" smtClean="0"/>
              <a:t>and beyond in detecting fraudulent </a:t>
            </a:r>
            <a:r>
              <a:rPr lang="en-US" dirty="0" smtClean="0"/>
              <a:t>transactions.</a:t>
            </a:r>
            <a:endParaRPr lang="en-US" dirty="0" smtClean="0"/>
          </a:p>
          <a:p>
            <a:pPr algn="just"/>
            <a:endParaRPr lang="en-US" dirty="0"/>
          </a:p>
        </p:txBody>
      </p:sp>
    </p:spTree>
    <p:extLst>
      <p:ext uri="{BB962C8B-B14F-4D97-AF65-F5344CB8AC3E}">
        <p14:creationId xmlns:p14="http://schemas.microsoft.com/office/powerpoint/2010/main" val="15762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To create fraud </a:t>
            </a:r>
            <a:r>
              <a:rPr lang="en-US" dirty="0"/>
              <a:t>detection modeling </a:t>
            </a:r>
            <a:r>
              <a:rPr lang="en-US" dirty="0" smtClean="0"/>
              <a:t>system.</a:t>
            </a:r>
            <a:endParaRPr lang="en-US" dirty="0"/>
          </a:p>
          <a:p>
            <a:r>
              <a:rPr lang="en-US" dirty="0" smtClean="0"/>
              <a:t>Business </a:t>
            </a:r>
            <a:r>
              <a:rPr lang="en-US" dirty="0" smtClean="0"/>
              <a:t>Plan</a:t>
            </a:r>
          </a:p>
          <a:p>
            <a:r>
              <a:rPr lang="en-US" dirty="0" smtClean="0"/>
              <a:t>Data Management Plan</a:t>
            </a:r>
            <a:endParaRPr lang="en-US" dirty="0"/>
          </a:p>
        </p:txBody>
      </p:sp>
    </p:spTree>
    <p:extLst>
      <p:ext uri="{BB962C8B-B14F-4D97-AF65-F5344CB8AC3E}">
        <p14:creationId xmlns:p14="http://schemas.microsoft.com/office/powerpoint/2010/main" val="101758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Plan</a:t>
            </a:r>
            <a:endParaRPr lang="en-US" dirty="0"/>
          </a:p>
        </p:txBody>
      </p:sp>
      <p:sp>
        <p:nvSpPr>
          <p:cNvPr id="3" name="Content Placeholder 2"/>
          <p:cNvSpPr>
            <a:spLocks noGrp="1"/>
          </p:cNvSpPr>
          <p:nvPr>
            <p:ph idx="1"/>
          </p:nvPr>
        </p:nvSpPr>
        <p:spPr/>
        <p:txBody>
          <a:bodyPr/>
          <a:lstStyle/>
          <a:p>
            <a:pPr lvl="0"/>
            <a:r>
              <a:rPr lang="en-US" b="1" dirty="0"/>
              <a:t>Data Types and Data Collection:</a:t>
            </a:r>
            <a:endParaRPr lang="en-US" dirty="0"/>
          </a:p>
          <a:p>
            <a:pPr marL="0" indent="0" algn="just">
              <a:buNone/>
            </a:pPr>
            <a:r>
              <a:rPr lang="en-US" dirty="0"/>
              <a:t>We will use a secondary data that has already been collected and contains transactions made by credit cards in September 2013 by European cardholders. This data-set presents transactions that occurred in</a:t>
            </a:r>
            <a:r>
              <a:rPr lang="en-US" b="1" dirty="0"/>
              <a:t> two days</a:t>
            </a:r>
            <a:r>
              <a:rPr lang="en-US" dirty="0"/>
              <a:t>, where we have </a:t>
            </a:r>
            <a:r>
              <a:rPr lang="en-US" b="1" dirty="0"/>
              <a:t>492 frauds out of 284,807 transactions</a:t>
            </a:r>
            <a:r>
              <a:rPr lang="en-US" dirty="0"/>
              <a:t>.</a:t>
            </a:r>
            <a:endParaRPr lang="en-US" dirty="0"/>
          </a:p>
        </p:txBody>
      </p:sp>
    </p:spTree>
    <p:extLst>
      <p:ext uri="{BB962C8B-B14F-4D97-AF65-F5344CB8AC3E}">
        <p14:creationId xmlns:p14="http://schemas.microsoft.com/office/powerpoint/2010/main" val="265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 and Data Collection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After the establishment of the start-up, we will use </a:t>
            </a:r>
            <a:r>
              <a:rPr lang="en-US" b="1" dirty="0"/>
              <a:t>the record review method</a:t>
            </a:r>
            <a:r>
              <a:rPr lang="en-US" dirty="0"/>
              <a:t> for systematic data collection from existing records, as our clients are banks and credit card companies that will use our solution. </a:t>
            </a:r>
            <a:endParaRPr lang="en-US" dirty="0" smtClean="0"/>
          </a:p>
          <a:p>
            <a:pPr algn="just"/>
            <a:r>
              <a:rPr lang="en-US" dirty="0" smtClean="0"/>
              <a:t>The </a:t>
            </a:r>
            <a:r>
              <a:rPr lang="en-US" b="1" dirty="0"/>
              <a:t>type of data</a:t>
            </a:r>
            <a:r>
              <a:rPr lang="en-US" dirty="0"/>
              <a:t> will be Quantitative tabular data with extensive metadata, and the preferred </a:t>
            </a:r>
            <a:r>
              <a:rPr lang="en-US" b="1" u="sng" dirty="0"/>
              <a:t>file format </a:t>
            </a:r>
            <a:r>
              <a:rPr lang="en-US" dirty="0"/>
              <a:t>for sharing, re-use and preservation is numerical, comma-separated values (CSV) file (.</a:t>
            </a:r>
            <a:r>
              <a:rPr lang="en-US" dirty="0" smtClean="0"/>
              <a:t>csv).</a:t>
            </a:r>
          </a:p>
          <a:p>
            <a:pPr algn="just"/>
            <a:r>
              <a:rPr lang="en-US" dirty="0" smtClean="0"/>
              <a:t>For </a:t>
            </a:r>
            <a:r>
              <a:rPr lang="en-US" dirty="0"/>
              <a:t>the first 2 years, the </a:t>
            </a:r>
            <a:r>
              <a:rPr lang="en-US" b="1" u="sng" dirty="0"/>
              <a:t>data size</a:t>
            </a:r>
            <a:r>
              <a:rPr lang="en-US" dirty="0"/>
              <a:t> will be between (3-10) TB with a rate of growth 20% annually. The </a:t>
            </a:r>
            <a:r>
              <a:rPr lang="en-US" b="1" u="sng" dirty="0"/>
              <a:t>data analytical tool</a:t>
            </a:r>
            <a:r>
              <a:rPr lang="en-US" dirty="0"/>
              <a:t> will be used to interpret and manipulate data is Python v.3.</a:t>
            </a:r>
          </a:p>
          <a:p>
            <a:pPr algn="just"/>
            <a:endParaRPr lang="en-US" dirty="0"/>
          </a:p>
        </p:txBody>
      </p:sp>
    </p:spTree>
    <p:extLst>
      <p:ext uri="{BB962C8B-B14F-4D97-AF65-F5344CB8AC3E}">
        <p14:creationId xmlns:p14="http://schemas.microsoft.com/office/powerpoint/2010/main" val="3294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042"/>
            <a:ext cx="9603275" cy="1049235"/>
          </a:xfrm>
        </p:spPr>
        <p:txBody>
          <a:bodyPr>
            <a:normAutofit fontScale="90000"/>
          </a:bodyPr>
          <a:lstStyle/>
          <a:p>
            <a:r>
              <a:rPr lang="en-US" dirty="0"/>
              <a:t> </a:t>
            </a:r>
            <a:br>
              <a:rPr lang="en-US" dirty="0"/>
            </a:br>
            <a:r>
              <a:rPr lang="en-US" dirty="0"/>
              <a:t>Data Organization, Documentation and Metadata</a:t>
            </a:r>
            <a:br>
              <a:rPr lang="en-US" dirty="0"/>
            </a:br>
            <a:endParaRPr lang="en-US" dirty="0"/>
          </a:p>
        </p:txBody>
      </p:sp>
      <p:sp>
        <p:nvSpPr>
          <p:cNvPr id="3" name="Content Placeholder 2"/>
          <p:cNvSpPr>
            <a:spLocks noGrp="1"/>
          </p:cNvSpPr>
          <p:nvPr>
            <p:ph idx="1"/>
          </p:nvPr>
        </p:nvSpPr>
        <p:spPr/>
        <p:txBody>
          <a:bodyPr/>
          <a:lstStyle/>
          <a:p>
            <a:r>
              <a:rPr lang="en-US" dirty="0"/>
              <a:t>Metadata for the current Dataset that we </a:t>
            </a:r>
            <a:r>
              <a:rPr lang="en-US" dirty="0" smtClean="0"/>
              <a:t>used</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7504867"/>
              </p:ext>
            </p:extLst>
          </p:nvPr>
        </p:nvGraphicFramePr>
        <p:xfrm>
          <a:off x="1327431" y="2492828"/>
          <a:ext cx="9851570" cy="4200074"/>
        </p:xfrm>
        <a:graphic>
          <a:graphicData uri="http://schemas.openxmlformats.org/drawingml/2006/table">
            <a:tbl>
              <a:tblPr firstRow="1" firstCol="1" bandRow="1">
                <a:tableStyleId>{5C22544A-7EE6-4342-B048-85BDC9FD1C3A}</a:tableStyleId>
              </a:tblPr>
              <a:tblGrid>
                <a:gridCol w="3130800"/>
                <a:gridCol w="2651534"/>
                <a:gridCol w="4069236"/>
              </a:tblGrid>
              <a:tr h="1367145">
                <a:tc>
                  <a:txBody>
                    <a:bodyPr/>
                    <a:lstStyle/>
                    <a:p>
                      <a:pPr marL="0" marR="0" algn="just" fontAlgn="base">
                        <a:lnSpc>
                          <a:spcPts val="1800"/>
                        </a:lnSpc>
                        <a:spcBef>
                          <a:spcPts val="0"/>
                        </a:spcBef>
                        <a:spcAft>
                          <a:spcPts val="0"/>
                        </a:spcAft>
                      </a:pPr>
                      <a:r>
                        <a:rPr lang="en-US" sz="1600" dirty="0">
                          <a:effectLst/>
                        </a:rPr>
                        <a:t>Usage Information</a:t>
                      </a:r>
                      <a:endParaRPr lang="en-US" sz="1800" dirty="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License</a:t>
                      </a:r>
                      <a:endParaRPr lang="en-US" sz="1800" dirty="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u="none" strike="noStrike" dirty="0">
                          <a:solidFill>
                            <a:schemeClr val="bg1"/>
                          </a:solidFill>
                          <a:effectLst/>
                          <a:hlinkClick r:id="rId2"/>
                        </a:rPr>
                        <a:t>Database: Open Database, Contents: Database Contents</a:t>
                      </a:r>
                      <a:endParaRPr lang="en-US" sz="1800" dirty="0">
                        <a:solidFill>
                          <a:schemeClr val="bg1"/>
                        </a:solidFill>
                        <a:effectLst/>
                      </a:endParaRPr>
                    </a:p>
                    <a:p>
                      <a:pPr marL="0" marR="0" algn="just" fontAlgn="base">
                        <a:lnSpc>
                          <a:spcPts val="1500"/>
                        </a:lnSpc>
                        <a:spcBef>
                          <a:spcPts val="0"/>
                        </a:spcBef>
                        <a:spcAft>
                          <a:spcPts val="0"/>
                        </a:spcAft>
                      </a:pPr>
                      <a:r>
                        <a:rPr lang="en-US" sz="1600" dirty="0">
                          <a:effectLst/>
                        </a:rPr>
                        <a:t>Visibility</a:t>
                      </a:r>
                      <a:endParaRPr lang="en-US" sz="1800" dirty="0">
                        <a:effectLst/>
                      </a:endParaRPr>
                    </a:p>
                    <a:p>
                      <a:pPr marL="0" marR="0" algn="just" fontAlgn="base">
                        <a:lnSpc>
                          <a:spcPts val="1800"/>
                        </a:lnSpc>
                        <a:spcBef>
                          <a:spcPts val="0"/>
                        </a:spcBef>
                        <a:spcAft>
                          <a:spcPts val="0"/>
                        </a:spcAft>
                      </a:pPr>
                      <a:r>
                        <a:rPr lang="en-US" sz="1600" dirty="0">
                          <a:effectLst/>
                        </a:rPr>
                        <a:t> </a:t>
                      </a:r>
                      <a:endParaRPr lang="en-US" sz="1800" dirty="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a:effectLst/>
                        </a:rPr>
                        <a:t>Visibility</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a:effectLst/>
                        </a:rPr>
                        <a:t>Public</a:t>
                      </a:r>
                      <a:endParaRPr lang="en-US" sz="180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Maintainers</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Dataset owner</a:t>
                      </a:r>
                      <a:endParaRPr lang="en-US" sz="1800" dirty="0">
                        <a:effectLst/>
                        <a:latin typeface="Times New Roman" charset="0"/>
                        <a:ea typeface="Arial" charset="0"/>
                      </a:endParaRPr>
                    </a:p>
                  </a:txBody>
                  <a:tcPr marL="68580" marR="68580" marT="0" marB="0"/>
                </a:tc>
                <a:tc>
                  <a:txBody>
                    <a:bodyPr/>
                    <a:lstStyle/>
                    <a:p>
                      <a:pPr marL="0" marR="0" algn="just" fontAlgn="base">
                        <a:spcBef>
                          <a:spcPts val="0"/>
                        </a:spcBef>
                        <a:spcAft>
                          <a:spcPts val="0"/>
                        </a:spcAft>
                      </a:pPr>
                      <a:r>
                        <a:rPr lang="en-US" sz="1600" u="none" strike="noStrike" dirty="0">
                          <a:effectLst/>
                          <a:hlinkClick r:id="rId3"/>
                        </a:rPr>
                        <a:t>Machine Learning Group - ULB</a:t>
                      </a:r>
                      <a:endParaRPr lang="en-US" sz="1800" dirty="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Updates</a:t>
                      </a:r>
                      <a:endParaRPr lang="en-US" sz="1800">
                        <a:effectLst/>
                        <a:latin typeface="Times New Roman" charset="0"/>
                        <a:ea typeface="Arial" charset="0"/>
                      </a:endParaRPr>
                    </a:p>
                  </a:txBody>
                  <a:tcPr marL="68580" marR="68580" marT="0" marB="0"/>
                </a:tc>
                <a:tc>
                  <a:txBody>
                    <a:bodyPr/>
                    <a:lstStyle/>
                    <a:p>
                      <a:pPr marL="0" marR="0" algn="just" fontAlgn="base">
                        <a:lnSpc>
                          <a:spcPts val="1800"/>
                        </a:lnSpc>
                        <a:spcBef>
                          <a:spcPts val="0"/>
                        </a:spcBef>
                        <a:spcAft>
                          <a:spcPts val="0"/>
                        </a:spcAft>
                      </a:pPr>
                      <a:r>
                        <a:rPr lang="en-US" sz="1600" dirty="0">
                          <a:effectLst/>
                        </a:rPr>
                        <a:t> </a:t>
                      </a:r>
                      <a:endParaRPr lang="en-US" sz="1800" dirty="0">
                        <a:effectLst/>
                        <a:latin typeface="Times New Roman" charset="0"/>
                        <a:ea typeface="Arial" charset="0"/>
                      </a:endParaRPr>
                    </a:p>
                  </a:txBody>
                  <a:tcPr marL="68580" marR="68580" marT="0" marB="0"/>
                </a:tc>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r>
              <a:tr h="648299">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Expected update frequency</a:t>
                      </a:r>
                      <a:endParaRPr lang="en-US" sz="1800" dirty="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Not specified</a:t>
                      </a:r>
                      <a:endParaRPr lang="en-US" sz="1800" dirty="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a:effectLst/>
                        </a:rPr>
                        <a:t>Last updated</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2018-03-23</a:t>
                      </a:r>
                      <a:endParaRPr lang="en-US" sz="1800" dirty="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a:effectLst/>
                        </a:rPr>
                        <a:t>Date created</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2016-11-03</a:t>
                      </a:r>
                      <a:endParaRPr lang="en-US" sz="1800" dirty="0">
                        <a:effectLst/>
                        <a:latin typeface="Times New Roman" charset="0"/>
                        <a:ea typeface="Arial" charset="0"/>
                      </a:endParaRPr>
                    </a:p>
                  </a:txBody>
                  <a:tcPr marL="68580" marR="68580" marT="0" marB="0"/>
                </a:tc>
              </a:tr>
              <a:tr h="364105">
                <a:tc>
                  <a:txBody>
                    <a:bodyPr/>
                    <a:lstStyle/>
                    <a:p>
                      <a:pPr marL="0" marR="0" algn="just" fontAlgn="base">
                        <a:lnSpc>
                          <a:spcPts val="1800"/>
                        </a:lnSpc>
                        <a:spcBef>
                          <a:spcPts val="0"/>
                        </a:spcBef>
                        <a:spcAft>
                          <a:spcPts val="0"/>
                        </a:spcAft>
                      </a:pPr>
                      <a:r>
                        <a:rPr lang="en-US" sz="1600">
                          <a:effectLst/>
                        </a:rPr>
                        <a:t> </a:t>
                      </a:r>
                      <a:endParaRPr lang="en-US" sz="180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Current version</a:t>
                      </a:r>
                      <a:endParaRPr lang="en-US" sz="1800" dirty="0">
                        <a:effectLst/>
                        <a:latin typeface="Times New Roman" charset="0"/>
                        <a:ea typeface="Arial" charset="0"/>
                      </a:endParaRPr>
                    </a:p>
                  </a:txBody>
                  <a:tcPr marL="68580" marR="68580" marT="0" marB="0"/>
                </a:tc>
                <a:tc>
                  <a:txBody>
                    <a:bodyPr/>
                    <a:lstStyle/>
                    <a:p>
                      <a:pPr marL="0" marR="0" algn="just" fontAlgn="base">
                        <a:lnSpc>
                          <a:spcPts val="1500"/>
                        </a:lnSpc>
                        <a:spcBef>
                          <a:spcPts val="0"/>
                        </a:spcBef>
                        <a:spcAft>
                          <a:spcPts val="0"/>
                        </a:spcAft>
                      </a:pPr>
                      <a:r>
                        <a:rPr lang="en-US" sz="1600" dirty="0">
                          <a:effectLst/>
                        </a:rPr>
                        <a:t>Version 3</a:t>
                      </a:r>
                      <a:endParaRPr lang="en-US" sz="1800" dirty="0">
                        <a:effectLst/>
                        <a:latin typeface="Times New Roman" charset="0"/>
                        <a:ea typeface="Arial" charset="0"/>
                      </a:endParaRPr>
                    </a:p>
                  </a:txBody>
                  <a:tcPr marL="68580" marR="68580" marT="0" marB="0"/>
                </a:tc>
              </a:tr>
            </a:tbl>
          </a:graphicData>
        </a:graphic>
      </p:graphicFrame>
    </p:spTree>
    <p:extLst>
      <p:ext uri="{BB962C8B-B14F-4D97-AF65-F5344CB8AC3E}">
        <p14:creationId xmlns:p14="http://schemas.microsoft.com/office/powerpoint/2010/main" val="130340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1" y="96948"/>
            <a:ext cx="9603275" cy="1049235"/>
          </a:xfrm>
        </p:spPr>
        <p:txBody>
          <a:bodyPr/>
          <a:lstStyle/>
          <a:p>
            <a:r>
              <a:rPr lang="en-US" dirty="0"/>
              <a:t>Metadata for our 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3282802"/>
              </p:ext>
            </p:extLst>
          </p:nvPr>
        </p:nvGraphicFramePr>
        <p:xfrm>
          <a:off x="386443" y="731766"/>
          <a:ext cx="11315700" cy="5896140"/>
        </p:xfrm>
        <a:graphic>
          <a:graphicData uri="http://schemas.openxmlformats.org/drawingml/2006/table">
            <a:tbl>
              <a:tblPr firstRow="1" firstCol="1" bandRow="1">
                <a:tableStyleId>{5C22544A-7EE6-4342-B048-85BDC9FD1C3A}</a:tableStyleId>
              </a:tblPr>
              <a:tblGrid>
                <a:gridCol w="3596096"/>
                <a:gridCol w="7719604"/>
              </a:tblGrid>
              <a:tr h="276550">
                <a:tc>
                  <a:txBody>
                    <a:bodyPr/>
                    <a:lstStyle/>
                    <a:p>
                      <a:pPr marL="0" marR="0" algn="just" fontAlgn="base">
                        <a:lnSpc>
                          <a:spcPts val="1800"/>
                        </a:lnSpc>
                        <a:spcBef>
                          <a:spcPts val="0"/>
                        </a:spcBef>
                        <a:spcAft>
                          <a:spcPts val="0"/>
                        </a:spcAft>
                      </a:pPr>
                      <a:r>
                        <a:rPr lang="en-US" sz="1400" dirty="0">
                          <a:effectLst/>
                        </a:rPr>
                        <a:t>Dataset ID </a:t>
                      </a:r>
                      <a:endParaRPr lang="en-US" sz="1400" dirty="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CC _Fraud_PAL</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Format</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comma-separated values (CSV) file</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Publication Date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2021-06-1</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Title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Credit Card Fraud Detection </a:t>
                      </a:r>
                      <a:endParaRPr lang="en-US" sz="1400">
                        <a:effectLst/>
                        <a:latin typeface="Times New Roman" charset="0"/>
                        <a:ea typeface="Arial" charset="0"/>
                      </a:endParaRPr>
                    </a:p>
                  </a:txBody>
                  <a:tcPr marL="53561" marR="53561" marT="0" marB="0" anchor="ctr"/>
                </a:tc>
              </a:tr>
              <a:tr h="431971">
                <a:tc>
                  <a:txBody>
                    <a:bodyPr/>
                    <a:lstStyle/>
                    <a:p>
                      <a:pPr marL="0" marR="0" algn="just" fontAlgn="base">
                        <a:lnSpc>
                          <a:spcPts val="1800"/>
                        </a:lnSpc>
                        <a:spcBef>
                          <a:spcPts val="0"/>
                        </a:spcBef>
                        <a:spcAft>
                          <a:spcPts val="0"/>
                        </a:spcAft>
                      </a:pPr>
                      <a:r>
                        <a:rPr lang="en-US" sz="1400" dirty="0">
                          <a:effectLst/>
                        </a:rPr>
                        <a:t>Authors</a:t>
                      </a:r>
                      <a:endParaRPr lang="en-US" sz="1400" dirty="0">
                        <a:effectLst/>
                        <a:latin typeface="Times New Roman" charset="0"/>
                        <a:ea typeface="Arial" charset="0"/>
                      </a:endParaRPr>
                    </a:p>
                  </a:txBody>
                  <a:tcPr marL="53561" marR="53561" marT="0" marB="0" anchor="ctr"/>
                </a:tc>
                <a:tc>
                  <a:txBody>
                    <a:bodyPr/>
                    <a:lstStyle/>
                    <a:p>
                      <a:pPr marL="0" marR="0" algn="just" fontAlgn="base">
                        <a:lnSpc>
                          <a:spcPts val="1800"/>
                        </a:lnSpc>
                        <a:spcBef>
                          <a:spcPts val="0"/>
                        </a:spcBef>
                        <a:spcAft>
                          <a:spcPts val="0"/>
                        </a:spcAft>
                      </a:pPr>
                      <a:r>
                        <a:rPr lang="en-US" sz="1400">
                          <a:effectLst/>
                        </a:rPr>
                        <a:t>Sanaa’ Laimoun, Sahar Shehadeh, Asmaa’ Duha, Mohammad Nasser, Mohammad Fares.</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Contact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u="sng">
                          <a:effectLst/>
                          <a:hlinkClick r:id="rId2"/>
                        </a:rPr>
                        <a:t>Credit.card@gmail</a:t>
                      </a:r>
                      <a:r>
                        <a:rPr lang="en-US" sz="1400">
                          <a:effectLst/>
                        </a:rPr>
                        <a:t>.ps (example)</a:t>
                      </a:r>
                      <a:endParaRPr lang="en-US" sz="1400">
                        <a:effectLst/>
                        <a:latin typeface="Times New Roman" charset="0"/>
                        <a:ea typeface="Arial" charset="0"/>
                      </a:endParaRPr>
                    </a:p>
                  </a:txBody>
                  <a:tcPr marL="53561" marR="53561" marT="0" marB="0" anchor="ctr"/>
                </a:tc>
              </a:tr>
              <a:tr h="899939">
                <a:tc>
                  <a:txBody>
                    <a:bodyPr/>
                    <a:lstStyle/>
                    <a:p>
                      <a:pPr marL="0" marR="0" algn="just" fontAlgn="base">
                        <a:lnSpc>
                          <a:spcPts val="1800"/>
                        </a:lnSpc>
                        <a:spcBef>
                          <a:spcPts val="0"/>
                        </a:spcBef>
                        <a:spcAft>
                          <a:spcPts val="0"/>
                        </a:spcAft>
                      </a:pPr>
                      <a:r>
                        <a:rPr lang="en-US" sz="1400">
                          <a:effectLst/>
                        </a:rPr>
                        <a:t>Description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pPr>
                      <a:r>
                        <a:rPr lang="en-US" sz="1400" dirty="0">
                          <a:effectLst/>
                        </a:rPr>
                        <a:t>The project involves development of a predictive and prescriptive analytics software for detecting fraudulent transactions in real-time, high speeds and with high accuracy.</a:t>
                      </a:r>
                    </a:p>
                    <a:p>
                      <a:pPr marL="0" marR="0" algn="just" fontAlgn="base">
                        <a:lnSpc>
                          <a:spcPts val="1500"/>
                        </a:lnSpc>
                      </a:pPr>
                      <a:r>
                        <a:rPr lang="en-US" sz="1400" dirty="0">
                          <a:effectLst/>
                        </a:rPr>
                        <a:t>The data will contain only numerical input variables which will be the result of a PCA transformation.</a:t>
                      </a:r>
                      <a:endParaRPr lang="en-US" sz="1400" dirty="0">
                        <a:effectLst/>
                        <a:latin typeface="Times New Roman" charset="0"/>
                        <a:ea typeface="Arial" charset="0"/>
                      </a:endParaRPr>
                    </a:p>
                  </a:txBody>
                  <a:tcPr marL="53561" marR="53561" marT="0" marB="0" anchor="ctr"/>
                </a:tc>
              </a:tr>
              <a:tr h="359975">
                <a:tc>
                  <a:txBody>
                    <a:bodyPr/>
                    <a:lstStyle/>
                    <a:p>
                      <a:pPr marL="0" marR="0" algn="just" fontAlgn="base">
                        <a:lnSpc>
                          <a:spcPts val="1800"/>
                        </a:lnSpc>
                        <a:spcBef>
                          <a:spcPts val="0"/>
                        </a:spcBef>
                        <a:spcAft>
                          <a:spcPts val="0"/>
                        </a:spcAft>
                      </a:pPr>
                      <a:r>
                        <a:rPr lang="en-US" sz="1400">
                          <a:effectLst/>
                        </a:rPr>
                        <a:t>Subject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Financial Institutions; Banking and Finance; Crime; Business; Computer and Information Science; Software Engineering. </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Keywords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Fraud, detection, credit card</a:t>
                      </a:r>
                      <a:endParaRPr lang="en-US" sz="140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Location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a:effectLst/>
                        </a:rPr>
                        <a:t>Palestine </a:t>
                      </a:r>
                      <a:endParaRPr lang="en-US" sz="1400">
                        <a:effectLst/>
                        <a:latin typeface="Times New Roman" charset="0"/>
                        <a:ea typeface="Arial" charset="0"/>
                      </a:endParaRPr>
                    </a:p>
                  </a:txBody>
                  <a:tcPr marL="53561" marR="53561" marT="0" marB="0" anchor="ctr"/>
                </a:tc>
              </a:tr>
              <a:tr h="539963">
                <a:tc>
                  <a:txBody>
                    <a:bodyPr/>
                    <a:lstStyle/>
                    <a:p>
                      <a:pPr marL="0" marR="0" algn="just" fontAlgn="base">
                        <a:lnSpc>
                          <a:spcPts val="1800"/>
                        </a:lnSpc>
                        <a:spcBef>
                          <a:spcPts val="0"/>
                        </a:spcBef>
                        <a:spcAft>
                          <a:spcPts val="0"/>
                        </a:spcAft>
                      </a:pPr>
                      <a:r>
                        <a:rPr lang="en-US" sz="1400">
                          <a:effectLst/>
                        </a:rPr>
                        <a:t>Use of the Data</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dirty="0">
                          <a:effectLst/>
                        </a:rPr>
                        <a:t>The data may be used for further research on the Credit Card Fraud in Palestine, further investigation, to set as a baseline in Palestine, for validation and verification, and citation.</a:t>
                      </a:r>
                      <a:endParaRPr lang="en-US" sz="1400" dirty="0">
                        <a:effectLst/>
                        <a:latin typeface="Times New Roman" charset="0"/>
                        <a:ea typeface="Arial" charset="0"/>
                      </a:endParaRPr>
                    </a:p>
                  </a:txBody>
                  <a:tcPr marL="53561" marR="53561" marT="0" marB="0" anchor="ctr"/>
                </a:tc>
              </a:tr>
              <a:tr h="359975">
                <a:tc>
                  <a:txBody>
                    <a:bodyPr/>
                    <a:lstStyle/>
                    <a:p>
                      <a:pPr marL="0" marR="0" algn="just" fontAlgn="base">
                        <a:lnSpc>
                          <a:spcPts val="1800"/>
                        </a:lnSpc>
                        <a:spcBef>
                          <a:spcPts val="0"/>
                        </a:spcBef>
                        <a:spcAft>
                          <a:spcPts val="0"/>
                        </a:spcAft>
                      </a:pPr>
                      <a:r>
                        <a:rPr lang="en-US" sz="1400">
                          <a:effectLst/>
                        </a:rPr>
                        <a:t>Restrictions</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dirty="0">
                          <a:effectLst/>
                        </a:rPr>
                        <a:t>Due to confidentiality issues, we cannot provide the original features and more background information about the data.</a:t>
                      </a:r>
                      <a:endParaRPr lang="en-US" sz="1400" dirty="0">
                        <a:effectLst/>
                        <a:latin typeface="Times New Roman" charset="0"/>
                        <a:ea typeface="Arial" charset="0"/>
                      </a:endParaRPr>
                    </a:p>
                  </a:txBody>
                  <a:tcPr marL="53561" marR="53561" marT="0" marB="0" anchor="ctr"/>
                </a:tc>
              </a:tr>
              <a:tr h="496767">
                <a:tc>
                  <a:txBody>
                    <a:bodyPr/>
                    <a:lstStyle/>
                    <a:p>
                      <a:pPr marL="0" marR="0" algn="just" fontAlgn="base">
                        <a:lnSpc>
                          <a:spcPts val="1800"/>
                        </a:lnSpc>
                        <a:spcBef>
                          <a:spcPts val="0"/>
                        </a:spcBef>
                        <a:spcAft>
                          <a:spcPts val="0"/>
                        </a:spcAft>
                      </a:pPr>
                      <a:r>
                        <a:rPr lang="en-US" sz="1400">
                          <a:effectLst/>
                        </a:rPr>
                        <a:t>Note</a:t>
                      </a:r>
                      <a:endParaRPr lang="en-US" sz="1400">
                        <a:effectLst/>
                        <a:latin typeface="Times New Roman" charset="0"/>
                        <a:ea typeface="Arial" charset="0"/>
                      </a:endParaRPr>
                    </a:p>
                  </a:txBody>
                  <a:tcPr marL="53561" marR="53561" marT="0" marB="0" anchor="ctr"/>
                </a:tc>
                <a:tc>
                  <a:txBody>
                    <a:bodyPr/>
                    <a:lstStyle/>
                    <a:p>
                      <a:pPr marL="0" marR="0" algn="just">
                        <a:spcBef>
                          <a:spcPts val="0"/>
                        </a:spcBef>
                        <a:spcAft>
                          <a:spcPts val="0"/>
                        </a:spcAft>
                      </a:pPr>
                      <a:r>
                        <a:rPr lang="en-US" sz="1400" dirty="0">
                          <a:effectLst/>
                        </a:rPr>
                        <a:t>The authors would like to thank Center for Continuing Education - </a:t>
                      </a:r>
                      <a:r>
                        <a:rPr lang="en-US" sz="1400" dirty="0" err="1">
                          <a:effectLst/>
                        </a:rPr>
                        <a:t>Birzeit</a:t>
                      </a:r>
                      <a:r>
                        <a:rPr lang="en-US" sz="1400" dirty="0">
                          <a:effectLst/>
                        </a:rPr>
                        <a:t> University for their support.</a:t>
                      </a:r>
                    </a:p>
                    <a:p>
                      <a:pPr marL="0" marR="0" algn="just" fontAlgn="base">
                        <a:lnSpc>
                          <a:spcPts val="1500"/>
                        </a:lnSpc>
                        <a:spcBef>
                          <a:spcPts val="0"/>
                        </a:spcBef>
                        <a:spcAft>
                          <a:spcPts val="0"/>
                        </a:spcAft>
                      </a:pPr>
                      <a:r>
                        <a:rPr lang="en-US" sz="1400" dirty="0">
                          <a:effectLst/>
                        </a:rPr>
                        <a:t> </a:t>
                      </a:r>
                      <a:endParaRPr lang="en-US" sz="1400" dirty="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Depositor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dirty="0">
                          <a:effectLst/>
                        </a:rPr>
                        <a:t>N/A </a:t>
                      </a:r>
                      <a:endParaRPr lang="en-US" sz="1400" dirty="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Deposit Date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dirty="0">
                          <a:effectLst/>
                        </a:rPr>
                        <a:t>2021-06-1</a:t>
                      </a:r>
                      <a:endParaRPr lang="en-US" sz="1400" dirty="0">
                        <a:effectLst/>
                        <a:latin typeface="Times New Roman" charset="0"/>
                        <a:ea typeface="Arial" charset="0"/>
                      </a:endParaRPr>
                    </a:p>
                  </a:txBody>
                  <a:tcPr marL="53561" marR="53561" marT="0" marB="0" anchor="ctr"/>
                </a:tc>
              </a:tr>
              <a:tr h="276550">
                <a:tc>
                  <a:txBody>
                    <a:bodyPr/>
                    <a:lstStyle/>
                    <a:p>
                      <a:pPr marL="0" marR="0" algn="just" fontAlgn="base">
                        <a:lnSpc>
                          <a:spcPts val="1800"/>
                        </a:lnSpc>
                        <a:spcBef>
                          <a:spcPts val="0"/>
                        </a:spcBef>
                        <a:spcAft>
                          <a:spcPts val="0"/>
                        </a:spcAft>
                      </a:pPr>
                      <a:r>
                        <a:rPr lang="en-US" sz="1400">
                          <a:effectLst/>
                        </a:rPr>
                        <a:t>Dataset Persistent ID </a:t>
                      </a:r>
                      <a:endParaRPr lang="en-US" sz="1400">
                        <a:effectLst/>
                        <a:latin typeface="Times New Roman" charset="0"/>
                        <a:ea typeface="Arial" charset="0"/>
                      </a:endParaRPr>
                    </a:p>
                  </a:txBody>
                  <a:tcPr marL="53561" marR="53561" marT="0" marB="0" anchor="ctr"/>
                </a:tc>
                <a:tc>
                  <a:txBody>
                    <a:bodyPr/>
                    <a:lstStyle/>
                    <a:p>
                      <a:pPr marL="0" marR="0" algn="just" fontAlgn="base">
                        <a:lnSpc>
                          <a:spcPts val="1500"/>
                        </a:lnSpc>
                        <a:spcBef>
                          <a:spcPts val="0"/>
                        </a:spcBef>
                        <a:spcAft>
                          <a:spcPts val="0"/>
                        </a:spcAft>
                      </a:pPr>
                      <a:r>
                        <a:rPr lang="en-US" sz="1400" dirty="0">
                          <a:effectLst/>
                        </a:rPr>
                        <a:t>CC _</a:t>
                      </a:r>
                      <a:r>
                        <a:rPr lang="en-US" sz="1400" dirty="0" err="1">
                          <a:effectLst/>
                        </a:rPr>
                        <a:t>Fraud_PAL</a:t>
                      </a:r>
                      <a:endParaRPr lang="en-US" sz="1400" dirty="0">
                        <a:effectLst/>
                        <a:latin typeface="Times New Roman" charset="0"/>
                        <a:ea typeface="Arial" charset="0"/>
                      </a:endParaRPr>
                    </a:p>
                  </a:txBody>
                  <a:tcPr marL="53561" marR="53561" marT="0" marB="0" anchor="ctr"/>
                </a:tc>
              </a:tr>
            </a:tbl>
          </a:graphicData>
        </a:graphic>
      </p:graphicFrame>
    </p:spTree>
    <p:extLst>
      <p:ext uri="{BB962C8B-B14F-4D97-AF65-F5344CB8AC3E}">
        <p14:creationId xmlns:p14="http://schemas.microsoft.com/office/powerpoint/2010/main" val="609518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465" y="728319"/>
            <a:ext cx="9603275" cy="1049235"/>
          </a:xfrm>
        </p:spPr>
        <p:txBody>
          <a:bodyPr/>
          <a:lstStyle/>
          <a:p>
            <a:r>
              <a:rPr lang="en-US" dirty="0"/>
              <a:t>Data Access and Intellectual Property</a:t>
            </a:r>
            <a:endParaRPr lang="en-US" dirty="0"/>
          </a:p>
        </p:txBody>
      </p:sp>
      <p:sp>
        <p:nvSpPr>
          <p:cNvPr id="3" name="Content Placeholder 2"/>
          <p:cNvSpPr>
            <a:spLocks noGrp="1"/>
          </p:cNvSpPr>
          <p:nvPr>
            <p:ph idx="1"/>
          </p:nvPr>
        </p:nvSpPr>
        <p:spPr>
          <a:xfrm>
            <a:off x="326572" y="2111828"/>
            <a:ext cx="11277600" cy="4663849"/>
          </a:xfrm>
        </p:spPr>
        <p:txBody>
          <a:bodyPr>
            <a:normAutofit fontScale="25000" lnSpcReduction="20000"/>
          </a:bodyPr>
          <a:lstStyle/>
          <a:p>
            <a:pPr algn="just">
              <a:lnSpc>
                <a:spcPct val="120000"/>
              </a:lnSpc>
            </a:pPr>
            <a:r>
              <a:rPr lang="en-US" sz="5600" dirty="0"/>
              <a:t>The intellectual property of the data generated will remain with </a:t>
            </a:r>
            <a:r>
              <a:rPr lang="en-US" sz="5600" b="1" u="sng" dirty="0"/>
              <a:t>the startup owners</a:t>
            </a:r>
            <a:r>
              <a:rPr lang="en-US" sz="5600" dirty="0"/>
              <a:t>, and will be protected by patents, if appropriate, and its management will be regulated in compliance with the </a:t>
            </a:r>
            <a:r>
              <a:rPr lang="en-US" sz="5600" b="1" u="sng" dirty="0"/>
              <a:t>intellectual property agreement </a:t>
            </a:r>
            <a:r>
              <a:rPr lang="en-US" sz="5600" dirty="0"/>
              <a:t>among the partners, supported by those responsible for Legal Services in the startup.</a:t>
            </a:r>
          </a:p>
          <a:p>
            <a:pPr lvl="0" algn="just">
              <a:lnSpc>
                <a:spcPct val="120000"/>
              </a:lnSpc>
            </a:pPr>
            <a:r>
              <a:rPr lang="en-US" sz="5600" dirty="0"/>
              <a:t>Always </a:t>
            </a:r>
            <a:r>
              <a:rPr lang="en-US" sz="5600" b="1" u="sng" dirty="0"/>
              <a:t>three persons </a:t>
            </a:r>
            <a:r>
              <a:rPr lang="en-US" sz="5600" dirty="0"/>
              <a:t>from the partners have access to the data drive files, which assures access in case of absents (holiday, illness, leave, etc.). They also have access to the raw data and processed data archives, and </a:t>
            </a:r>
            <a:r>
              <a:rPr lang="en-US" sz="5600" b="1" u="sng" dirty="0"/>
              <a:t>give permission </a:t>
            </a:r>
            <a:r>
              <a:rPr lang="en-US" sz="5600" dirty="0"/>
              <a:t>for data use.</a:t>
            </a:r>
          </a:p>
          <a:p>
            <a:pPr lvl="0" algn="just">
              <a:lnSpc>
                <a:spcPct val="120000"/>
              </a:lnSpc>
            </a:pPr>
            <a:r>
              <a:rPr lang="en-US" sz="5600" b="1" u="sng" dirty="0"/>
              <a:t>Students or other researchers </a:t>
            </a:r>
            <a:r>
              <a:rPr lang="en-US" sz="5600" dirty="0"/>
              <a:t>who use the data have </a:t>
            </a:r>
            <a:r>
              <a:rPr lang="en-US" sz="5600" b="1" u="sng" dirty="0"/>
              <a:t>to sign a contract </a:t>
            </a:r>
            <a:r>
              <a:rPr lang="en-US" sz="5600" dirty="0"/>
              <a:t>that arranges confidentiality and publication rights.</a:t>
            </a:r>
          </a:p>
          <a:p>
            <a:pPr lvl="0" algn="just">
              <a:lnSpc>
                <a:spcPct val="120000"/>
              </a:lnSpc>
            </a:pPr>
            <a:r>
              <a:rPr lang="en-US" sz="5600" b="1" u="sng" dirty="0"/>
              <a:t>Confidential data </a:t>
            </a:r>
            <a:r>
              <a:rPr lang="en-US" sz="5600" dirty="0"/>
              <a:t>will be stored in the secure facilities of the startup responsible for collecting the data and will be retained.</a:t>
            </a:r>
          </a:p>
          <a:p>
            <a:pPr lvl="0" algn="just">
              <a:lnSpc>
                <a:spcPct val="120000"/>
              </a:lnSpc>
            </a:pPr>
            <a:r>
              <a:rPr lang="en-US" sz="5600" dirty="0"/>
              <a:t>All personal data will be replaced with </a:t>
            </a:r>
            <a:r>
              <a:rPr lang="en-US" sz="5600" b="1" u="sng" dirty="0"/>
              <a:t>ID codes</a:t>
            </a:r>
            <a:r>
              <a:rPr lang="en-US" sz="5600" dirty="0"/>
              <a:t>.</a:t>
            </a:r>
          </a:p>
          <a:p>
            <a:pPr lvl="0" algn="just">
              <a:lnSpc>
                <a:spcPct val="120000"/>
              </a:lnSpc>
            </a:pPr>
            <a:r>
              <a:rPr lang="en-US" sz="5600" dirty="0"/>
              <a:t>All </a:t>
            </a:r>
            <a:r>
              <a:rPr lang="en-US" sz="5600" b="1" u="sng" dirty="0"/>
              <a:t>metadata</a:t>
            </a:r>
            <a:r>
              <a:rPr lang="en-US" sz="5600" dirty="0"/>
              <a:t> will be uploaded onto a </a:t>
            </a:r>
            <a:r>
              <a:rPr lang="en-US" sz="5600" b="1" u="sng" dirty="0"/>
              <a:t>cloud storage </a:t>
            </a:r>
            <a:r>
              <a:rPr lang="en-US" sz="5600" dirty="0"/>
              <a:t>and sharing facility specifically dedicated to this project</a:t>
            </a:r>
            <a:r>
              <a:rPr lang="en-US" sz="5600" dirty="0" smtClean="0"/>
              <a:t>.</a:t>
            </a:r>
          </a:p>
          <a:p>
            <a:pPr lvl="0" algn="just">
              <a:lnSpc>
                <a:spcPct val="120000"/>
              </a:lnSpc>
            </a:pPr>
            <a:endParaRPr lang="en-US" sz="5600" dirty="0"/>
          </a:p>
          <a:p>
            <a:pPr algn="just">
              <a:lnSpc>
                <a:spcPct val="120000"/>
              </a:lnSpc>
            </a:pPr>
            <a:r>
              <a:rPr lang="en-US" sz="5600" dirty="0"/>
              <a:t>There are </a:t>
            </a:r>
            <a:r>
              <a:rPr lang="en-US" sz="5600" b="1" u="sng" dirty="0"/>
              <a:t>two levels </a:t>
            </a:r>
            <a:r>
              <a:rPr lang="en-US" sz="5600" dirty="0"/>
              <a:t>to consider for the copyright and foreground intellectual property that will be created in the course of the </a:t>
            </a:r>
            <a:r>
              <a:rPr lang="en-US" sz="5600" dirty="0" smtClean="0"/>
              <a:t>project.</a:t>
            </a:r>
            <a:endParaRPr lang="en-US" sz="5600" dirty="0"/>
          </a:p>
          <a:p>
            <a:pPr marL="914400" indent="-914400" algn="just">
              <a:lnSpc>
                <a:spcPct val="120000"/>
              </a:lnSpc>
              <a:buFont typeface="+mj-lt"/>
              <a:buAutoNum type="arabicPeriod"/>
            </a:pPr>
            <a:r>
              <a:rPr lang="en-US" sz="5600" b="1" u="sng" dirty="0" smtClean="0"/>
              <a:t>Joint </a:t>
            </a:r>
            <a:r>
              <a:rPr lang="en-US" sz="5600" b="1" u="sng" dirty="0"/>
              <a:t>intellectual property</a:t>
            </a:r>
            <a:r>
              <a:rPr lang="en-US" sz="5600" dirty="0"/>
              <a:t>, which is jointly owned by partners working in the project and is restricted to those partners, such as, algorithms and codes for the system.</a:t>
            </a:r>
          </a:p>
          <a:p>
            <a:pPr marL="914400" lvl="0" indent="-914400" algn="just">
              <a:lnSpc>
                <a:spcPct val="120000"/>
              </a:lnSpc>
              <a:buFont typeface="+mj-lt"/>
              <a:buAutoNum type="arabicPeriod"/>
            </a:pPr>
            <a:r>
              <a:rPr lang="en-US" sz="5600" b="1" u="sng" dirty="0">
                <a:solidFill>
                  <a:schemeClr val="bg1"/>
                </a:solidFill>
              </a:rPr>
              <a:t>Publicly available intellectual property </a:t>
            </a:r>
            <a:r>
              <a:rPr lang="en-US" sz="5600" dirty="0">
                <a:solidFill>
                  <a:schemeClr val="bg1"/>
                </a:solidFill>
              </a:rPr>
              <a:t>includes data that will be made available with no restrictions, such as, documents that will be published or data that will be made available on the website. </a:t>
            </a:r>
          </a:p>
          <a:p>
            <a:endParaRPr lang="en-US" dirty="0"/>
          </a:p>
        </p:txBody>
      </p:sp>
    </p:spTree>
    <p:extLst>
      <p:ext uri="{BB962C8B-B14F-4D97-AF65-F5344CB8AC3E}">
        <p14:creationId xmlns:p14="http://schemas.microsoft.com/office/powerpoint/2010/main" val="85092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8569</TotalTime>
  <Words>1144</Words>
  <Application>Microsoft Macintosh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Times New Roman</vt:lpstr>
      <vt:lpstr>Arial</vt:lpstr>
      <vt:lpstr>Gallery</vt:lpstr>
      <vt:lpstr>Credit Card Fraud Detection</vt:lpstr>
      <vt:lpstr>Project Scope</vt:lpstr>
      <vt:lpstr>Objectives</vt:lpstr>
      <vt:lpstr>Deliverables</vt:lpstr>
      <vt:lpstr>Data Management Plan</vt:lpstr>
      <vt:lpstr>Our Data and Data Collection</vt:lpstr>
      <vt:lpstr>  Data Organization, Documentation and Metadata </vt:lpstr>
      <vt:lpstr>Metadata for our Dataset</vt:lpstr>
      <vt:lpstr>Data Access and Intellectual Property</vt:lpstr>
      <vt:lpstr>Data Sharing and Reuse</vt:lpstr>
      <vt:lpstr>Data Preservation and Archiving</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Microsoft account</dc:creator>
  <cp:lastModifiedBy>Microsoft account</cp:lastModifiedBy>
  <cp:revision>11</cp:revision>
  <dcterms:created xsi:type="dcterms:W3CDTF">2020-05-23T07:13:23Z</dcterms:created>
  <dcterms:modified xsi:type="dcterms:W3CDTF">2020-05-29T23:06:01Z</dcterms:modified>
</cp:coreProperties>
</file>