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4"/>
  </p:sldMasterIdLst>
  <p:notesMasterIdLst>
    <p:notesMasterId r:id="rId15"/>
  </p:notesMasterIdLst>
  <p:handoutMasterIdLst>
    <p:handoutMasterId r:id="rId16"/>
  </p:handoutMasterIdLst>
  <p:sldIdLst>
    <p:sldId id="259" r:id="rId5"/>
    <p:sldId id="281" r:id="rId6"/>
    <p:sldId id="311" r:id="rId7"/>
    <p:sldId id="312" r:id="rId8"/>
    <p:sldId id="313" r:id="rId9"/>
    <p:sldId id="314" r:id="rId10"/>
    <p:sldId id="315" r:id="rId11"/>
    <p:sldId id="316" r:id="rId12"/>
    <p:sldId id="318" r:id="rId13"/>
    <p:sldId id="296" r:id="rId14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598" autoAdjust="0"/>
  </p:normalViewPr>
  <p:slideViewPr>
    <p:cSldViewPr snapToGrid="0">
      <p:cViewPr varScale="1">
        <p:scale>
          <a:sx n="104" d="100"/>
          <a:sy n="104" d="100"/>
        </p:scale>
        <p:origin x="8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638"/>
    </p:cViewPr>
  </p:sorterViewPr>
  <p:notesViewPr>
    <p:cSldViewPr snapToGrid="0">
      <p:cViewPr varScale="1">
        <p:scale>
          <a:sx n="114" d="100"/>
          <a:sy n="114" d="100"/>
        </p:scale>
        <p:origin x="222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dna\Documents\KPMG\KPMG_VI_New_raw_data_update_fina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dna\Documents\KPMG\KPMG_VI_New_raw_data_update_final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dna\Documents\KPMG\KPMG_VI_New_raw_data_update_final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dna\Documents\KPMG\KPMG_VI_New_raw_data_update_final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dna\Documents\KPMG\KPMG_VI_New_raw_data_update_final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[KPMG_VI_New_raw_data_update_final.xlsx]Sheet3!PivotTable4</c:name>
    <c:fmtId val="14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29999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Sheet3!$B$29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29999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cat>
            <c:strRef>
              <c:f>Sheet3!$A$30:$A$39</c:f>
              <c:strCache>
                <c:ptCount val="9"/>
                <c:pt idx="0">
                  <c:v>Argiculture</c:v>
                </c:pt>
                <c:pt idx="1">
                  <c:v>Entertainment</c:v>
                </c:pt>
                <c:pt idx="2">
                  <c:v>Financial Services</c:v>
                </c:pt>
                <c:pt idx="3">
                  <c:v>Health</c:v>
                </c:pt>
                <c:pt idx="4">
                  <c:v>IT</c:v>
                </c:pt>
                <c:pt idx="5">
                  <c:v>Manufacturing</c:v>
                </c:pt>
                <c:pt idx="6">
                  <c:v>Property</c:v>
                </c:pt>
                <c:pt idx="7">
                  <c:v>Retail</c:v>
                </c:pt>
                <c:pt idx="8">
                  <c:v>Telecommunications</c:v>
                </c:pt>
              </c:strCache>
            </c:strRef>
          </c:cat>
          <c:val>
            <c:numRef>
              <c:f>Sheet3!$B$30:$B$39</c:f>
              <c:numCache>
                <c:formatCode>General</c:formatCode>
                <c:ptCount val="9"/>
                <c:pt idx="0">
                  <c:v>245184.86999999973</c:v>
                </c:pt>
                <c:pt idx="1">
                  <c:v>377752.65999999992</c:v>
                </c:pt>
                <c:pt idx="2">
                  <c:v>2207385.2300000065</c:v>
                </c:pt>
                <c:pt idx="3">
                  <c:v>2587939.0899999966</c:v>
                </c:pt>
                <c:pt idx="4">
                  <c:v>238750.9599999997</c:v>
                </c:pt>
                <c:pt idx="5">
                  <c:v>2057886.9300000051</c:v>
                </c:pt>
                <c:pt idx="6">
                  <c:v>560978.89000000036</c:v>
                </c:pt>
                <c:pt idx="7">
                  <c:v>733872.89000000106</c:v>
                </c:pt>
                <c:pt idx="8">
                  <c:v>125735.74000000003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C1B-4B15-9A10-F04E32A7D9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039417696"/>
        <c:axId val="1039418656"/>
      </c:barChart>
      <c:catAx>
        <c:axId val="10394176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39418656"/>
        <c:crosses val="autoZero"/>
        <c:auto val="1"/>
        <c:lblAlgn val="ctr"/>
        <c:lblOffset val="100"/>
        <c:noMultiLvlLbl val="0"/>
      </c:catAx>
      <c:valAx>
        <c:axId val="10394186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394176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[KPMG_VI_New_raw_data_update_final.xlsx]Sheet2!PivotTable1</c:name>
    <c:fmtId val="7"/>
  </c:pivotSource>
  <c:chart>
    <c:autoTitleDeleted val="0"/>
    <c:pivotFmts>
      <c:pivotFmt>
        <c:idx val="0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29999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tint val="100000"/>
                    <a:shade val="100000"/>
                    <a:satMod val="129999"/>
                  </a:schemeClr>
                </a:gs>
                <a:gs pos="100000">
                  <a:schemeClr val="accent2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tint val="100000"/>
                    <a:shade val="100000"/>
                    <a:satMod val="129999"/>
                  </a:schemeClr>
                </a:gs>
                <a:gs pos="100000">
                  <a:schemeClr val="accent3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>
              <a:solidFill>
                <a:schemeClr val="accent3"/>
              </a:solidFill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Sheet2!$B$3:$B$4</c:f>
              <c:strCache>
                <c:ptCount val="1"/>
                <c:pt idx="0">
                  <c:v>Affluent Customer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29999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cat>
            <c:strRef>
              <c:f>Sheet2!$A$5:$A$13</c:f>
              <c:strCache>
                <c:ptCount val="8"/>
                <c:pt idx="0">
                  <c:v>22-32</c:v>
                </c:pt>
                <c:pt idx="1">
                  <c:v>32-42</c:v>
                </c:pt>
                <c:pt idx="2">
                  <c:v>42-52</c:v>
                </c:pt>
                <c:pt idx="3">
                  <c:v>52-62</c:v>
                </c:pt>
                <c:pt idx="4">
                  <c:v>62-72</c:v>
                </c:pt>
                <c:pt idx="5">
                  <c:v>72-82</c:v>
                </c:pt>
                <c:pt idx="6">
                  <c:v>82-92</c:v>
                </c:pt>
                <c:pt idx="7">
                  <c:v>92-102</c:v>
                </c:pt>
              </c:strCache>
            </c:strRef>
          </c:cat>
          <c:val>
            <c:numRef>
              <c:f>Sheet2!$B$5:$B$13</c:f>
              <c:numCache>
                <c:formatCode>General</c:formatCode>
                <c:ptCount val="8"/>
                <c:pt idx="0">
                  <c:v>1112252.5000000014</c:v>
                </c:pt>
                <c:pt idx="1">
                  <c:v>390591.77497189981</c:v>
                </c:pt>
                <c:pt idx="2">
                  <c:v>686307.67000000027</c:v>
                </c:pt>
                <c:pt idx="3">
                  <c:v>386647.38999999978</c:v>
                </c:pt>
                <c:pt idx="4">
                  <c:v>470209.87999999989</c:v>
                </c:pt>
                <c:pt idx="5">
                  <c:v>5077.4500000000007</c:v>
                </c:pt>
                <c:pt idx="7">
                  <c:v>7212.170000000001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4A5-4704-B0F5-F49F488004F3}"/>
            </c:ext>
          </c:extLst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High Net Worth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100000"/>
                    <a:shade val="100000"/>
                    <a:satMod val="129999"/>
                  </a:schemeClr>
                </a:gs>
                <a:gs pos="100000">
                  <a:schemeClr val="accent2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cat>
            <c:strRef>
              <c:f>Sheet2!$A$5:$A$13</c:f>
              <c:strCache>
                <c:ptCount val="8"/>
                <c:pt idx="0">
                  <c:v>22-32</c:v>
                </c:pt>
                <c:pt idx="1">
                  <c:v>32-42</c:v>
                </c:pt>
                <c:pt idx="2">
                  <c:v>42-52</c:v>
                </c:pt>
                <c:pt idx="3">
                  <c:v>52-62</c:v>
                </c:pt>
                <c:pt idx="4">
                  <c:v>62-72</c:v>
                </c:pt>
                <c:pt idx="5">
                  <c:v>72-82</c:v>
                </c:pt>
                <c:pt idx="6">
                  <c:v>82-92</c:v>
                </c:pt>
                <c:pt idx="7">
                  <c:v>92-102</c:v>
                </c:pt>
              </c:strCache>
            </c:strRef>
          </c:cat>
          <c:val>
            <c:numRef>
              <c:f>Sheet2!$C$5:$C$13</c:f>
              <c:numCache>
                <c:formatCode>General</c:formatCode>
                <c:ptCount val="8"/>
                <c:pt idx="0">
                  <c:v>369165.15999999963</c:v>
                </c:pt>
                <c:pt idx="1">
                  <c:v>350881.59999999939</c:v>
                </c:pt>
                <c:pt idx="2">
                  <c:v>909992.83000000007</c:v>
                </c:pt>
                <c:pt idx="3">
                  <c:v>920341.270000002</c:v>
                </c:pt>
                <c:pt idx="4">
                  <c:v>300379.64999999967</c:v>
                </c:pt>
                <c:pt idx="5">
                  <c:v>6280.7100000000009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4A5-4704-B0F5-F49F488004F3}"/>
            </c:ext>
          </c:extLst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Mass Customer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100000"/>
                    <a:shade val="100000"/>
                    <a:satMod val="129999"/>
                  </a:schemeClr>
                </a:gs>
                <a:gs pos="100000">
                  <a:schemeClr val="accent3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cat>
            <c:strRef>
              <c:f>Sheet2!$A$5:$A$13</c:f>
              <c:strCache>
                <c:ptCount val="8"/>
                <c:pt idx="0">
                  <c:v>22-32</c:v>
                </c:pt>
                <c:pt idx="1">
                  <c:v>32-42</c:v>
                </c:pt>
                <c:pt idx="2">
                  <c:v>42-52</c:v>
                </c:pt>
                <c:pt idx="3">
                  <c:v>52-62</c:v>
                </c:pt>
                <c:pt idx="4">
                  <c:v>62-72</c:v>
                </c:pt>
                <c:pt idx="5">
                  <c:v>72-82</c:v>
                </c:pt>
                <c:pt idx="6">
                  <c:v>82-92</c:v>
                </c:pt>
                <c:pt idx="7">
                  <c:v>92-102</c:v>
                </c:pt>
              </c:strCache>
            </c:strRef>
          </c:cat>
          <c:val>
            <c:numRef>
              <c:f>Sheet2!$D$5:$D$13</c:f>
              <c:numCache>
                <c:formatCode>General</c:formatCode>
                <c:ptCount val="8"/>
                <c:pt idx="0">
                  <c:v>677777.33999999985</c:v>
                </c:pt>
                <c:pt idx="1">
                  <c:v>845677.35999999975</c:v>
                </c:pt>
                <c:pt idx="2">
                  <c:v>1751664.1800000055</c:v>
                </c:pt>
                <c:pt idx="3">
                  <c:v>822749.00000000105</c:v>
                </c:pt>
                <c:pt idx="4">
                  <c:v>714363.13000000035</c:v>
                </c:pt>
                <c:pt idx="6">
                  <c:v>1245.27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4A5-4704-B0F5-F49F488004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66312000"/>
        <c:axId val="166324480"/>
      </c:barChart>
      <c:catAx>
        <c:axId val="1663120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324480"/>
        <c:crosses val="autoZero"/>
        <c:auto val="1"/>
        <c:lblAlgn val="ctr"/>
        <c:lblOffset val="100"/>
        <c:noMultiLvlLbl val="0"/>
      </c:catAx>
      <c:valAx>
        <c:axId val="1663244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[$$-1009]#,##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3120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[KPMG_VI_New_raw_data_update_final.xlsx]Sheet11!PivotTable14</c:name>
    <c:fmtId val="12"/>
  </c:pivotSource>
  <c:chart>
    <c:autoTitleDeleted val="0"/>
    <c:pivotFmts>
      <c:pivotFmt>
        <c:idx val="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pPr>
            <a:solidFill>
              <a:schemeClr val="accent1"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pPr>
            <a:solidFill>
              <a:schemeClr val="accent1"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pPr>
            <a:solidFill>
              <a:schemeClr val="accent1"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pPr>
            <a:solidFill>
              <a:schemeClr val="accent1"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pPr>
            <a:solidFill>
              <a:schemeClr val="accent1"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pPr>
            <a:solidFill>
              <a:schemeClr val="accent1"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Sheet11!$B$3:$B$4</c:f>
              <c:strCache>
                <c:ptCount val="1"/>
                <c:pt idx="0">
                  <c:v>No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Sheet11!$A$5:$A$8</c:f>
              <c:strCache>
                <c:ptCount val="3"/>
                <c:pt idx="0">
                  <c:v>NSW</c:v>
                </c:pt>
                <c:pt idx="1">
                  <c:v>QLD</c:v>
                </c:pt>
                <c:pt idx="2">
                  <c:v>VIC</c:v>
                </c:pt>
              </c:strCache>
            </c:strRef>
          </c:cat>
          <c:val>
            <c:numRef>
              <c:f>Sheet11!$B$5:$B$8</c:f>
              <c:numCache>
                <c:formatCode>General</c:formatCode>
                <c:ptCount val="3"/>
                <c:pt idx="0">
                  <c:v>271</c:v>
                </c:pt>
                <c:pt idx="1">
                  <c:v>103</c:v>
                </c:pt>
                <c:pt idx="2">
                  <c:v>132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619-474A-AB81-713A6239506D}"/>
            </c:ext>
          </c:extLst>
        </c:ser>
        <c:ser>
          <c:idx val="1"/>
          <c:order val="1"/>
          <c:tx>
            <c:strRef>
              <c:f>Sheet11!$C$3:$C$4</c:f>
              <c:strCache>
                <c:ptCount val="1"/>
                <c:pt idx="0">
                  <c:v>Yes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Sheet11!$A$5:$A$8</c:f>
              <c:strCache>
                <c:ptCount val="3"/>
                <c:pt idx="0">
                  <c:v>NSW</c:v>
                </c:pt>
                <c:pt idx="1">
                  <c:v>QLD</c:v>
                </c:pt>
                <c:pt idx="2">
                  <c:v>VIC</c:v>
                </c:pt>
              </c:strCache>
            </c:strRef>
          </c:cat>
          <c:val>
            <c:numRef>
              <c:f>Sheet11!$C$5:$C$8</c:f>
              <c:numCache>
                <c:formatCode>General</c:formatCode>
                <c:ptCount val="3"/>
                <c:pt idx="0">
                  <c:v>234</c:v>
                </c:pt>
                <c:pt idx="1">
                  <c:v>124</c:v>
                </c:pt>
                <c:pt idx="2">
                  <c:v>134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619-474A-AB81-713A6239506D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378257760"/>
        <c:axId val="1378256800"/>
      </c:barChart>
      <c:catAx>
        <c:axId val="13782577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78256800"/>
        <c:crosses val="autoZero"/>
        <c:auto val="1"/>
        <c:lblAlgn val="ctr"/>
        <c:lblOffset val="100"/>
        <c:noMultiLvlLbl val="0"/>
      </c:catAx>
      <c:valAx>
        <c:axId val="1378256800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3782577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[KPMG_VI_New_raw_data_update_final.xlsx]Sheet4!PivotTable2</c:name>
    <c:fmtId val="12"/>
  </c:pivotSource>
  <c:chart>
    <c:autoTitleDeleted val="0"/>
    <c:pivotFmts>
      <c:pivotFmt>
        <c:idx val="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circle"/>
          <c:size val="6"/>
          <c:spPr>
            <a:solidFill>
              <a:schemeClr val="accent1"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circle"/>
          <c:size val="6"/>
          <c:spPr>
            <a:solidFill>
              <a:schemeClr val="accent2"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circle"/>
          <c:size val="6"/>
          <c:spPr>
            <a:solidFill>
              <a:schemeClr val="accent3"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Sheet4!$B$3:$B$4</c:f>
              <c:strCache>
                <c:ptCount val="1"/>
                <c:pt idx="0">
                  <c:v>NSW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Sheet4!$A$5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Sheet4!$B$5</c:f>
              <c:numCache>
                <c:formatCode>General</c:formatCode>
                <c:ptCount val="1"/>
                <c:pt idx="0">
                  <c:v>505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03A-4571-83B3-537ECA3D1A03}"/>
            </c:ext>
          </c:extLst>
        </c:ser>
        <c:ser>
          <c:idx val="1"/>
          <c:order val="1"/>
          <c:tx>
            <c:strRef>
              <c:f>Sheet4!$C$3:$C$4</c:f>
              <c:strCache>
                <c:ptCount val="1"/>
                <c:pt idx="0">
                  <c:v>QLD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Sheet4!$A$5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Sheet4!$C$5</c:f>
              <c:numCache>
                <c:formatCode>General</c:formatCode>
                <c:ptCount val="1"/>
                <c:pt idx="0">
                  <c:v>227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03A-4571-83B3-537ECA3D1A03}"/>
            </c:ext>
          </c:extLst>
        </c:ser>
        <c:ser>
          <c:idx val="2"/>
          <c:order val="2"/>
          <c:tx>
            <c:strRef>
              <c:f>Sheet4!$D$3:$D$4</c:f>
              <c:strCache>
                <c:ptCount val="1"/>
                <c:pt idx="0">
                  <c:v>VIC</c:v>
                </c:pt>
              </c:strCache>
            </c:strRef>
          </c:tx>
          <c:spPr>
            <a:solidFill>
              <a:schemeClr val="accent3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Sheet4!$A$5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Sheet4!$D$5</c:f>
              <c:numCache>
                <c:formatCode>General</c:formatCode>
                <c:ptCount val="1"/>
                <c:pt idx="0">
                  <c:v>266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03A-4571-83B3-537ECA3D1A03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364459264"/>
        <c:axId val="364473664"/>
      </c:barChart>
      <c:catAx>
        <c:axId val="3644592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4473664"/>
        <c:crosses val="autoZero"/>
        <c:auto val="1"/>
        <c:lblAlgn val="ctr"/>
        <c:lblOffset val="100"/>
        <c:noMultiLvlLbl val="0"/>
      </c:catAx>
      <c:valAx>
        <c:axId val="364473664"/>
        <c:scaling>
          <c:orientation val="minMax"/>
        </c:scaling>
        <c:delete val="1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3644592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[KPMG_VI_New_raw_data_update_final.xlsx]Sheet6!PivotTable10</c:name>
    <c:fmtId val="10"/>
  </c:pivotSource>
  <c:chart>
    <c:autoTitleDeleted val="0"/>
    <c:pivotFmts>
      <c:pivotFmt>
        <c:idx val="0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circle"/>
          <c:size val="6"/>
          <c:spPr>
            <a:solidFill>
              <a:schemeClr val="accent2"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circle"/>
          <c:size val="6"/>
          <c:spPr>
            <a:solidFill>
              <a:schemeClr val="accent3"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circle"/>
          <c:size val="6"/>
          <c:spPr>
            <a:solidFill>
              <a:schemeClr val="accent4"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circle"/>
          <c:size val="6"/>
          <c:spPr>
            <a:solidFill>
              <a:schemeClr val="accent1"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Sheet6!$B$3:$B$4</c:f>
              <c:strCache>
                <c:ptCount val="1"/>
                <c:pt idx="0">
                  <c:v>Bronze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Sheet6!$A$5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Sheet6!$B$5</c:f>
              <c:numCache>
                <c:formatCode>General</c:formatCode>
                <c:ptCount val="1"/>
                <c:pt idx="0">
                  <c:v>1013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7D2-42DC-8A04-31D5FF69C159}"/>
            </c:ext>
          </c:extLst>
        </c:ser>
        <c:ser>
          <c:idx val="1"/>
          <c:order val="1"/>
          <c:tx>
            <c:strRef>
              <c:f>Sheet6!$C$3:$C$4</c:f>
              <c:strCache>
                <c:ptCount val="1"/>
                <c:pt idx="0">
                  <c:v>Gold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Sheet6!$A$5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Sheet6!$C$5</c:f>
              <c:numCache>
                <c:formatCode>General</c:formatCode>
                <c:ptCount val="1"/>
                <c:pt idx="0">
                  <c:v>878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7D2-42DC-8A04-31D5FF69C159}"/>
            </c:ext>
          </c:extLst>
        </c:ser>
        <c:ser>
          <c:idx val="2"/>
          <c:order val="2"/>
          <c:tx>
            <c:strRef>
              <c:f>Sheet6!$D$3:$D$4</c:f>
              <c:strCache>
                <c:ptCount val="1"/>
                <c:pt idx="0">
                  <c:v>Platinum</c:v>
                </c:pt>
              </c:strCache>
            </c:strRef>
          </c:tx>
          <c:spPr>
            <a:solidFill>
              <a:schemeClr val="accent3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Sheet6!$A$5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Sheet6!$D$5</c:f>
              <c:numCache>
                <c:formatCode>General</c:formatCode>
                <c:ptCount val="1"/>
                <c:pt idx="0">
                  <c:v>795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7D2-42DC-8A04-31D5FF69C159}"/>
            </c:ext>
          </c:extLst>
        </c:ser>
        <c:ser>
          <c:idx val="3"/>
          <c:order val="3"/>
          <c:tx>
            <c:strRef>
              <c:f>Sheet6!$E$3:$E$4</c:f>
              <c:strCache>
                <c:ptCount val="1"/>
                <c:pt idx="0">
                  <c:v>Silver</c:v>
                </c:pt>
              </c:strCache>
            </c:strRef>
          </c:tx>
          <c:spPr>
            <a:solidFill>
              <a:schemeClr val="accent4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Sheet6!$A$5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Sheet6!$E$5</c:f>
              <c:numCache>
                <c:formatCode>General</c:formatCode>
                <c:ptCount val="1"/>
                <c:pt idx="0">
                  <c:v>807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7D2-42DC-8A04-31D5FF69C159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502415328"/>
        <c:axId val="1502413408"/>
      </c:barChart>
      <c:catAx>
        <c:axId val="15024153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2413408"/>
        <c:crosses val="autoZero"/>
        <c:auto val="1"/>
        <c:lblAlgn val="ctr"/>
        <c:lblOffset val="100"/>
        <c:noMultiLvlLbl val="0"/>
      </c:catAx>
      <c:valAx>
        <c:axId val="1502413408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5024153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54CA90D-FAE5-4CC1-874C-F8C9E6C3EFE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7087B5-F672-40FE-9915-815CBA9EB25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C26D27-016E-48F5-B33E-8A9AF3259A1C}" type="datetime1">
              <a:rPr lang="en-GB" smtClean="0"/>
              <a:t>21/08/2024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E2D30A-24C7-499B-BF2A-8E5130AC9C8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D0FE9B-9EEE-4F4D-B5DD-0D553217C5B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765E75-2179-4AE0-B0C7-D97955CF45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2778674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48F8AC0-B329-4373-BBD0-89392C5748D6}" type="datetime1">
              <a:rPr lang="en-GB" smtClean="0"/>
              <a:t>21/08/2024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61EF503-E31C-4FCE-86D9-0C61A5CBE28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012801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/>
              <a:t>2/7/20XX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2CC964-A50B-4C29-B4E4-2C30BB34CCF3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0EB13613-B0EE-441F-BE95-C20ED5BBAD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3556" y="-3643"/>
            <a:ext cx="4613230" cy="6861641"/>
          </a:xfrm>
          <a:custGeom>
            <a:avLst/>
            <a:gdLst>
              <a:gd name="connsiteX0" fmla="*/ 4613230 w 4613230"/>
              <a:gd name="connsiteY0" fmla="*/ 6861641 h 6861641"/>
              <a:gd name="connsiteX1" fmla="*/ 0 w 4613230"/>
              <a:gd name="connsiteY1" fmla="*/ 6861641 h 6861641"/>
              <a:gd name="connsiteX2" fmla="*/ 1788950 w 4613230"/>
              <a:gd name="connsiteY2" fmla="*/ 0 h 6861641"/>
              <a:gd name="connsiteX3" fmla="*/ 4613230 w 4613230"/>
              <a:gd name="connsiteY3" fmla="*/ 0 h 6861641"/>
              <a:gd name="connsiteX4" fmla="*/ 4613230 w 4613230"/>
              <a:gd name="connsiteY4" fmla="*/ 6861641 h 686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13230" h="6861641">
                <a:moveTo>
                  <a:pt x="4613230" y="6861641"/>
                </a:moveTo>
                <a:lnTo>
                  <a:pt x="0" y="6861641"/>
                </a:lnTo>
                <a:lnTo>
                  <a:pt x="1788950" y="0"/>
                </a:lnTo>
                <a:lnTo>
                  <a:pt x="4613230" y="0"/>
                </a:lnTo>
                <a:lnTo>
                  <a:pt x="4613230" y="686164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indent="0" algn="ctr" rtl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2399D2ED-C606-4FE3-B01C-3A0A39699E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3556" y="-14280"/>
            <a:ext cx="4615080" cy="10637"/>
          </a:xfrm>
          <a:custGeom>
            <a:avLst/>
            <a:gdLst>
              <a:gd name="connsiteX0" fmla="*/ 4615080 w 4615080"/>
              <a:gd name="connsiteY0" fmla="*/ 10637 h 10637"/>
              <a:gd name="connsiteX1" fmla="*/ 0 w 4615080"/>
              <a:gd name="connsiteY1" fmla="*/ 7095 h 10637"/>
              <a:gd name="connsiteX2" fmla="*/ 1850 w 4615080"/>
              <a:gd name="connsiteY2" fmla="*/ 0 h 10637"/>
              <a:gd name="connsiteX3" fmla="*/ 4615080 w 4615080"/>
              <a:gd name="connsiteY3" fmla="*/ 0 h 10637"/>
              <a:gd name="connsiteX4" fmla="*/ 4615080 w 4615080"/>
              <a:gd name="connsiteY4" fmla="*/ 10637 h 10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15080" h="10637">
                <a:moveTo>
                  <a:pt x="4615080" y="10637"/>
                </a:moveTo>
                <a:lnTo>
                  <a:pt x="0" y="7095"/>
                </a:lnTo>
                <a:lnTo>
                  <a:pt x="1850" y="0"/>
                </a:lnTo>
                <a:lnTo>
                  <a:pt x="4615080" y="0"/>
                </a:lnTo>
                <a:lnTo>
                  <a:pt x="4615080" y="1063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A05C98F-3390-4876-ACE6-6BDD7A931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-33558" y="0"/>
            <a:ext cx="6705601" cy="8096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26F8EC6-7B48-45CF-933E-F83D29E169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3514060" y="1"/>
            <a:ext cx="510363" cy="685799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37FFCAA-1618-46D9-B44D-5CE6E225DB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1602477" y="365123"/>
            <a:ext cx="589522" cy="649287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6F2CA3C-3424-4A00-9FDF-0DC9EFAC2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9340702" y="-10737"/>
            <a:ext cx="2851297" cy="168004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0FA2E1A-8693-4B6C-ABF7-81B17586C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33557" y="6045958"/>
            <a:ext cx="6876857" cy="81204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Picture Placeholder 47">
            <a:extLst>
              <a:ext uri="{FF2B5EF4-FFF2-40B4-BE49-F238E27FC236}">
                <a16:creationId xmlns:a16="http://schemas.microsoft.com/office/drawing/2014/main" id="{C564A0C9-27BD-49AC-A786-23623E329EE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623279" y="0"/>
            <a:ext cx="9568721" cy="6858000"/>
          </a:xfrm>
          <a:custGeom>
            <a:avLst/>
            <a:gdLst>
              <a:gd name="connsiteX0" fmla="*/ 1955447 w 9568721"/>
              <a:gd name="connsiteY0" fmla="*/ 0 h 6858000"/>
              <a:gd name="connsiteX1" fmla="*/ 9568721 w 9568721"/>
              <a:gd name="connsiteY1" fmla="*/ 0 h 6858000"/>
              <a:gd name="connsiteX2" fmla="*/ 9568721 w 9568721"/>
              <a:gd name="connsiteY2" fmla="*/ 6858000 h 6858000"/>
              <a:gd name="connsiteX3" fmla="*/ 0 w 9568721"/>
              <a:gd name="connsiteY3" fmla="*/ 6858000 h 6858000"/>
              <a:gd name="connsiteX4" fmla="*/ 0 w 9568721"/>
              <a:gd name="connsiteY4" fmla="*/ 6857998 h 6858000"/>
              <a:gd name="connsiteX5" fmla="*/ 167446 w 9568721"/>
              <a:gd name="connsiteY5" fmla="*/ 685799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568721" h="6858000">
                <a:moveTo>
                  <a:pt x="1955447" y="0"/>
                </a:moveTo>
                <a:lnTo>
                  <a:pt x="9568721" y="0"/>
                </a:lnTo>
                <a:lnTo>
                  <a:pt x="9568721" y="6858000"/>
                </a:lnTo>
                <a:lnTo>
                  <a:pt x="0" y="6858000"/>
                </a:lnTo>
                <a:lnTo>
                  <a:pt x="0" y="6857998"/>
                </a:lnTo>
                <a:lnTo>
                  <a:pt x="167446" y="6857998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08E3DBC-8B68-468D-8087-25FED9397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697" y="1040001"/>
            <a:ext cx="3338625" cy="3150159"/>
          </a:xfrm>
        </p:spPr>
        <p:txBody>
          <a:bodyPr rtlCol="0" anchor="t"/>
          <a:lstStyle/>
          <a:p>
            <a:pPr rt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90C672D-EAE7-4BF2-81BB-72858B251D1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0538" y="4240213"/>
            <a:ext cx="3497262" cy="1801812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>
              <a:buNone/>
              <a:defRPr sz="1600"/>
            </a:lvl2pPr>
            <a:lvl3pPr>
              <a:buNone/>
              <a:defRPr sz="1600"/>
            </a:lvl3pPr>
            <a:lvl4pPr>
              <a:buNone/>
              <a:defRPr sz="1600"/>
            </a:lvl4pPr>
            <a:lvl5pPr>
              <a:buNone/>
              <a:defRPr sz="1600"/>
            </a:lvl5pPr>
          </a:lstStyle>
          <a:p>
            <a:pPr lvl="0" rtl="0"/>
            <a:r>
              <a:rPr lang="en-GB"/>
              <a:t>Presentation Name</a:t>
            </a:r>
          </a:p>
        </p:txBody>
      </p:sp>
    </p:spTree>
    <p:extLst>
      <p:ext uri="{BB962C8B-B14F-4D97-AF65-F5344CB8AC3E}">
        <p14:creationId xmlns:p14="http://schemas.microsoft.com/office/powerpoint/2010/main" val="1742368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rtlCol="0" anchor="ctr" anchorCtr="0">
            <a:normAutofit/>
          </a:bodyPr>
          <a:lstStyle>
            <a:lvl1pPr marL="0" indent="0">
              <a:buNone/>
              <a:defRPr sz="2800" b="1" cap="all" spc="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 rtlCol="0"/>
          <a:lstStyle>
            <a:lvl1pPr marL="283464" indent="-283464">
              <a:defRPr/>
            </a:lvl1pPr>
            <a:lvl2pPr marL="283464" indent="-283464">
              <a:defRPr/>
            </a:lvl2pPr>
            <a:lvl3pPr marL="283464" indent="-283464">
              <a:defRPr/>
            </a:lvl3pPr>
            <a:lvl4pPr marL="283464" indent="-283464">
              <a:defRPr/>
            </a:lvl4pPr>
            <a:lvl5pPr marL="283464" indent="-283464">
              <a:defRPr/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rtlCol="0" anchor="ctr" anchorCtr="0">
            <a:normAutofit/>
          </a:bodyPr>
          <a:lstStyle>
            <a:lvl1pPr marL="0" indent="0">
              <a:buNone/>
              <a:defRPr sz="2800" b="1" cap="all" spc="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 rtlCol="0"/>
          <a:lstStyle>
            <a:lvl1pPr marL="283464" indent="-283464">
              <a:defRPr/>
            </a:lvl1pPr>
            <a:lvl2pPr marL="283464" indent="-283464">
              <a:defRPr/>
            </a:lvl2pPr>
            <a:lvl3pPr marL="283464" indent="-283464">
              <a:defRPr/>
            </a:lvl3pPr>
            <a:lvl4pPr marL="283464" indent="-283464">
              <a:defRPr/>
            </a:lvl4pPr>
            <a:lvl5pPr marL="283464" indent="-283464">
              <a:defRPr/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/>
              <a:t>2/7/20XX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2CC964-A50B-4C29-B4E4-2C30BB34CCF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1030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3200400" cy="823912"/>
          </a:xfrm>
        </p:spPr>
        <p:txBody>
          <a:bodyPr rtlCol="0" anchor="ctr" anchorCtr="0">
            <a:normAutofit/>
          </a:bodyPr>
          <a:lstStyle>
            <a:lvl1pPr marL="0" indent="0">
              <a:buNone/>
              <a:defRPr sz="2400" b="1" cap="all" spc="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3200400" cy="3684588"/>
          </a:xfrm>
        </p:spPr>
        <p:txBody>
          <a:bodyPr rtlCol="0">
            <a:normAutofit/>
          </a:bodyPr>
          <a:lstStyle>
            <a:lvl1pPr marL="283464" indent="-283464">
              <a:defRPr sz="2000"/>
            </a:lvl1pPr>
            <a:lvl2pPr marL="283464" indent="-283464">
              <a:defRPr sz="2000"/>
            </a:lvl2pPr>
            <a:lvl3pPr marL="283464" indent="-283464">
              <a:defRPr sz="2000"/>
            </a:lvl3pPr>
            <a:lvl4pPr marL="283464" indent="-283464">
              <a:defRPr sz="2000"/>
            </a:lvl4pPr>
            <a:lvl5pPr marL="283464" indent="-283464">
              <a:defRPr sz="2000"/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95800" y="1734325"/>
            <a:ext cx="3200400" cy="823912"/>
          </a:xfrm>
        </p:spPr>
        <p:txBody>
          <a:bodyPr rtlCol="0" anchor="ctr" anchorCtr="0">
            <a:normAutofit/>
          </a:bodyPr>
          <a:lstStyle>
            <a:lvl1pPr marL="0" indent="0">
              <a:buNone/>
              <a:defRPr sz="2400" b="1" cap="all" spc="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95800" y="2558237"/>
            <a:ext cx="3200400" cy="3684588"/>
          </a:xfrm>
        </p:spPr>
        <p:txBody>
          <a:bodyPr rtlCol="0">
            <a:normAutofit/>
          </a:bodyPr>
          <a:lstStyle>
            <a:lvl1pPr marL="283464" indent="-283464">
              <a:defRPr sz="2000"/>
            </a:lvl1pPr>
            <a:lvl2pPr marL="283464" indent="-283464">
              <a:defRPr sz="2000"/>
            </a:lvl2pPr>
            <a:lvl3pPr marL="283464" indent="-283464">
              <a:defRPr sz="2000"/>
            </a:lvl3pPr>
            <a:lvl4pPr marL="283464" indent="-283464">
              <a:defRPr sz="2000"/>
            </a:lvl4pPr>
            <a:lvl5pPr marL="283464" indent="-283464">
              <a:defRPr sz="2000"/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90851D2E-FEBE-45BF-A78F-C1F61B6C38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51812" y="1734325"/>
            <a:ext cx="3200400" cy="823912"/>
          </a:xfrm>
        </p:spPr>
        <p:txBody>
          <a:bodyPr rtlCol="0" anchor="ctr" anchorCtr="0">
            <a:normAutofit/>
          </a:bodyPr>
          <a:lstStyle>
            <a:lvl1pPr marL="0" indent="0">
              <a:buNone/>
              <a:defRPr sz="2400" b="1" cap="all" spc="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4135C99B-A268-4617-89C4-8F3AA2AAA69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151812" y="2558237"/>
            <a:ext cx="3200400" cy="3684588"/>
          </a:xfrm>
        </p:spPr>
        <p:txBody>
          <a:bodyPr rtlCol="0">
            <a:normAutofit/>
          </a:bodyPr>
          <a:lstStyle>
            <a:lvl1pPr marL="283464" indent="-283464">
              <a:defRPr sz="2000"/>
            </a:lvl1pPr>
            <a:lvl2pPr marL="283464" indent="-283464">
              <a:defRPr sz="2000"/>
            </a:lvl2pPr>
            <a:lvl3pPr marL="283464" indent="-283464">
              <a:defRPr sz="2000"/>
            </a:lvl3pPr>
            <a:lvl4pPr marL="283464" indent="-283464">
              <a:defRPr sz="2000"/>
            </a:lvl4pPr>
            <a:lvl5pPr marL="283464" indent="-283464">
              <a:defRPr sz="2000"/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/>
              <a:t>2/7/20XX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2CC964-A50B-4C29-B4E4-2C30BB34CCF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02552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9FC1870-C7ED-435A-8479-DFD344B93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533400"/>
            <a:ext cx="5496636" cy="1685898"/>
          </a:xfrm>
        </p:spPr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855DAF2-123D-4C27-95D2-974B57107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229347"/>
            <a:ext cx="5496636" cy="3821743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14" name="Picture Placeholder 11">
            <a:extLst>
              <a:ext uri="{FF2B5EF4-FFF2-40B4-BE49-F238E27FC236}">
                <a16:creationId xmlns:a16="http://schemas.microsoft.com/office/drawing/2014/main" id="{E3769467-BA9B-49FE-B40A-419EF32766C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186070" y="0"/>
            <a:ext cx="2463897" cy="3429000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7878E15-1592-426F-A454-7F456822456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649155" y="0"/>
            <a:ext cx="2539797" cy="3429000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E318F348-8CAC-4ADD-8162-E88487E44EB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186070" y="3383280"/>
            <a:ext cx="2463897" cy="3474720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C762F208-8E03-4B5E-9F11-0F01147F6A4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649155" y="3383280"/>
            <a:ext cx="2539797" cy="3474720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/>
              <a:t>2/7/20XX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312CC964-A50B-4C29-B4E4-2C30BB34CCF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9711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6AF1A06-62E5-489E-B58B-735C8C7AC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6159" y="685800"/>
            <a:ext cx="6238688" cy="1382233"/>
          </a:xfrm>
        </p:spPr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69C6C4F-4058-4399-B572-5BE848DDF8B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-7444"/>
            <a:ext cx="4966447" cy="6846394"/>
          </a:xfrm>
          <a:custGeom>
            <a:avLst/>
            <a:gdLst>
              <a:gd name="connsiteX0" fmla="*/ 0 w 4966447"/>
              <a:gd name="connsiteY0" fmla="*/ 0 h 6846394"/>
              <a:gd name="connsiteX1" fmla="*/ 4966447 w 4966447"/>
              <a:gd name="connsiteY1" fmla="*/ 0 h 6846394"/>
              <a:gd name="connsiteX2" fmla="*/ 3362258 w 4966447"/>
              <a:gd name="connsiteY2" fmla="*/ 6846394 h 6846394"/>
              <a:gd name="connsiteX3" fmla="*/ 0 w 4966447"/>
              <a:gd name="connsiteY3" fmla="*/ 6846394 h 6846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447" h="6846394">
                <a:moveTo>
                  <a:pt x="0" y="0"/>
                </a:moveTo>
                <a:lnTo>
                  <a:pt x="4966447" y="0"/>
                </a:lnTo>
                <a:lnTo>
                  <a:pt x="3362258" y="6846394"/>
                </a:lnTo>
                <a:lnTo>
                  <a:pt x="0" y="6846394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/>
              <a:t>Sample Footer Text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C26D8E8-8E78-469E-8668-51D3E4C11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158" y="2301949"/>
            <a:ext cx="6238687" cy="4022650"/>
          </a:xfrm>
        </p:spPr>
        <p:txBody>
          <a:bodyPr rtlCol="0"/>
          <a:lstStyle>
            <a:lvl1pPr>
              <a:buNone/>
              <a:defRPr/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/>
              <a:t>2/7/20XX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2CC964-A50B-4C29-B4E4-2C30BB34CCF3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D096BF3-A78D-4B37-892C-A0C327118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3627455" y="-19394"/>
            <a:ext cx="806149" cy="687739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94780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/>
              <a:t>2/7/20XX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2CC964-A50B-4C29-B4E4-2C30BB34CCF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70231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rtlCol="0" anchor="b">
            <a:normAutofit/>
          </a:bodyPr>
          <a:lstStyle>
            <a:lvl1pPr algn="ctr">
              <a:defRPr sz="6600"/>
            </a:lvl1pPr>
          </a:lstStyle>
          <a:p>
            <a:pPr rt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 rtlCol="0"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/>
              <a:t>2/7/20XX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2CC964-A50B-4C29-B4E4-2C30BB34CCF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99701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/>
              <a:t>2/7/20XX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2CC964-A50B-4C29-B4E4-2C30BB34CCF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45154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 rtlCol="0"/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 rtlCol="0"/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/>
              <a:t>2/7/20XX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2CC964-A50B-4C29-B4E4-2C30BB34CCF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36795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/>
              <a:t>2/7/20XX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2CC964-A50B-4C29-B4E4-2C30BB34CCF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59756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/>
              <a:t>2/7/20XX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2CC964-A50B-4C29-B4E4-2C30BB34CCF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5752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CA046725-2805-431E-AA4E-0B018DFB3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6" name="Rectangle 23">
            <a:extLst>
              <a:ext uri="{FF2B5EF4-FFF2-40B4-BE49-F238E27FC236}">
                <a16:creationId xmlns:a16="http://schemas.microsoft.com/office/drawing/2014/main" id="{3C30A62C-FEC9-4F1D-976E-DB003592FD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0" y="-5979"/>
            <a:ext cx="5111086" cy="6932218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754909 w 6430885"/>
              <a:gd name="connsiteY0" fmla="*/ 0 h 6869951"/>
              <a:gd name="connsiteX1" fmla="*/ 6430885 w 6430885"/>
              <a:gd name="connsiteY1" fmla="*/ 11953 h 6869951"/>
              <a:gd name="connsiteX2" fmla="*/ 6430885 w 6430885"/>
              <a:gd name="connsiteY2" fmla="*/ 6869951 h 6869951"/>
              <a:gd name="connsiteX3" fmla="*/ 0 w 6430885"/>
              <a:gd name="connsiteY3" fmla="*/ 6869951 h 6869951"/>
              <a:gd name="connsiteX4" fmla="*/ 1754909 w 6430885"/>
              <a:gd name="connsiteY4" fmla="*/ 0 h 6869951"/>
              <a:gd name="connsiteX0" fmla="*/ 2023235 w 6699211"/>
              <a:gd name="connsiteY0" fmla="*/ 0 h 6869951"/>
              <a:gd name="connsiteX1" fmla="*/ 6699211 w 6699211"/>
              <a:gd name="connsiteY1" fmla="*/ 11953 h 6869951"/>
              <a:gd name="connsiteX2" fmla="*/ 6699211 w 6699211"/>
              <a:gd name="connsiteY2" fmla="*/ 6869951 h 6869951"/>
              <a:gd name="connsiteX3" fmla="*/ 0 w 6699211"/>
              <a:gd name="connsiteY3" fmla="*/ 6856303 h 6869951"/>
              <a:gd name="connsiteX4" fmla="*/ 2023235 w 6699211"/>
              <a:gd name="connsiteY4" fmla="*/ 0 h 6869951"/>
              <a:gd name="connsiteX0" fmla="*/ 2702995 w 6699211"/>
              <a:gd name="connsiteY0" fmla="*/ 42638 h 6857998"/>
              <a:gd name="connsiteX1" fmla="*/ 6699211 w 6699211"/>
              <a:gd name="connsiteY1" fmla="*/ 0 h 6857998"/>
              <a:gd name="connsiteX2" fmla="*/ 6699211 w 6699211"/>
              <a:gd name="connsiteY2" fmla="*/ 6857998 h 6857998"/>
              <a:gd name="connsiteX3" fmla="*/ 0 w 6699211"/>
              <a:gd name="connsiteY3" fmla="*/ 6844350 h 6857998"/>
              <a:gd name="connsiteX4" fmla="*/ 2702995 w 6699211"/>
              <a:gd name="connsiteY4" fmla="*/ 42638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99211" h="6857998">
                <a:moveTo>
                  <a:pt x="2702995" y="42638"/>
                </a:moveTo>
                <a:lnTo>
                  <a:pt x="6699211" y="0"/>
                </a:lnTo>
                <a:lnTo>
                  <a:pt x="6699211" y="6857998"/>
                </a:lnTo>
                <a:lnTo>
                  <a:pt x="0" y="6844350"/>
                </a:lnTo>
                <a:lnTo>
                  <a:pt x="2702995" y="4263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CA2C262-0DF7-4EBE-8F23-D1240B3BB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485" y="675167"/>
            <a:ext cx="3761862" cy="3055078"/>
          </a:xfrm>
        </p:spPr>
        <p:txBody>
          <a:bodyPr rtlCol="0" anchor="t">
            <a:normAutofit/>
          </a:bodyPr>
          <a:lstStyle>
            <a:lvl1pPr>
              <a:defRPr sz="4400"/>
            </a:lvl1pPr>
          </a:lstStyle>
          <a:p>
            <a:pPr rt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30E531D-ED29-45E2-A30F-0363B29E0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7424" y="533400"/>
            <a:ext cx="3794512" cy="5797237"/>
          </a:xfrm>
        </p:spPr>
        <p:txBody>
          <a:bodyPr rtlCol="0" anchor="ctr">
            <a:normAutofit/>
          </a:bodyPr>
          <a:lstStyle>
            <a:lvl1pPr>
              <a:buNone/>
              <a:defRPr/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/>
              <a:t>Sample Footer Text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01F434-3E0E-40D9-A2D3-857BAE77D1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5" idx="2"/>
          </p:cNvCxnSpPr>
          <p:nvPr userDrawn="1"/>
        </p:nvCxnSpPr>
        <p:spPr>
          <a:xfrm flipH="1" flipV="1">
            <a:off x="0" y="5329451"/>
            <a:ext cx="6096000" cy="152854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D44F5C56-0053-4E4A-BFFF-E98E7B91CCA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531096" y="0"/>
            <a:ext cx="2660904" cy="3429000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226008DD-DEA7-4900-8D76-128694E1232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531096" y="3383280"/>
            <a:ext cx="2660904" cy="3474720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/>
              <a:t>2/7/20XX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2CC964-A50B-4C29-B4E4-2C30BB34CCF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98517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943FF111-78CB-4983-B8F5-B6B8AB608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7213E2B-F1F4-4058-B2C2-73EC82E307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83790" y="1064715"/>
            <a:ext cx="6153912" cy="3922755"/>
          </a:xfrm>
        </p:spPr>
        <p:txBody>
          <a:bodyPr rtlCol="0">
            <a:normAutofit/>
          </a:bodyPr>
          <a:lstStyle>
            <a:lvl1pPr algn="l">
              <a:defRPr sz="4400"/>
            </a:lvl1pPr>
          </a:lstStyle>
          <a:p>
            <a:pPr algn="r" rt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6F3C210C-32A8-4833-93AA-B97D51CEA9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83790" y="5033339"/>
            <a:ext cx="6157951" cy="943386"/>
          </a:xfrm>
        </p:spPr>
        <p:txBody>
          <a:bodyPr rtlCol="0"/>
          <a:lstStyle>
            <a:lvl1pPr>
              <a:buNone/>
              <a:defRPr/>
            </a:lvl1pPr>
          </a:lstStyle>
          <a:p>
            <a:pPr algn="r" rtl="0"/>
            <a:r>
              <a:rPr lang="en-US"/>
              <a:t>Click to edit Master subtitle style</a:t>
            </a:r>
            <a:endParaRPr lang="en-GB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9FA8250-8F05-4500-98CD-AD8B9E2BAB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3418764" y="0"/>
            <a:ext cx="815637" cy="685734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4A7590-29E0-4C43-A12B-EE5A8672A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5468380"/>
            <a:ext cx="6096000" cy="138961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8440C747-2FA3-4C97-A0A7-52520A197E2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22" y="0"/>
            <a:ext cx="4811317" cy="6857998"/>
          </a:xfrm>
          <a:custGeom>
            <a:avLst/>
            <a:gdLst>
              <a:gd name="connsiteX0" fmla="*/ 0 w 4811317"/>
              <a:gd name="connsiteY0" fmla="*/ 0 h 6857998"/>
              <a:gd name="connsiteX1" fmla="*/ 4811317 w 4811317"/>
              <a:gd name="connsiteY1" fmla="*/ 0 h 6857998"/>
              <a:gd name="connsiteX2" fmla="*/ 2712446 w 4811317"/>
              <a:gd name="connsiteY2" fmla="*/ 6857998 h 6857998"/>
              <a:gd name="connsiteX3" fmla="*/ 0 w 4811317"/>
              <a:gd name="connsiteY3" fmla="*/ 6857998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11317" h="6857998">
                <a:moveTo>
                  <a:pt x="0" y="0"/>
                </a:moveTo>
                <a:lnTo>
                  <a:pt x="4811317" y="0"/>
                </a:lnTo>
                <a:lnTo>
                  <a:pt x="2712446" y="6857998"/>
                </a:lnTo>
                <a:lnTo>
                  <a:pt x="0" y="6857998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/>
              <a:t>2/7/20XX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2CC964-A50B-4C29-B4E4-2C30BB34CCF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60468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/>
              <a:t>2/7/20XX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2CC964-A50B-4C29-B4E4-2C30BB34CCF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91958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/>
              <a:t>2/7/20XX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2CC964-A50B-4C29-B4E4-2C30BB34CCF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0526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F3DC9447-F266-4B2E-8776-377FB587E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7F96C23-62A5-470B-9372-638145350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3734" y="557304"/>
            <a:ext cx="5355265" cy="1625731"/>
          </a:xfrm>
        </p:spPr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en-US"/>
              <a:t>Click to edit Master title style</a:t>
            </a:r>
            <a:endParaRPr lang="en-GB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4B16D8F-69C0-44C7-95EE-6C7CDECAC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4576137" y="0"/>
            <a:ext cx="668374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E8FA2190-55B9-429E-AE43-1A9A41DBEBF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4742121" cy="3434316"/>
          </a:xfrm>
          <a:custGeom>
            <a:avLst/>
            <a:gdLst>
              <a:gd name="connsiteX0" fmla="*/ 0 w 4742121"/>
              <a:gd name="connsiteY0" fmla="*/ 0 h 3434316"/>
              <a:gd name="connsiteX1" fmla="*/ 4306186 w 4742121"/>
              <a:gd name="connsiteY1" fmla="*/ 0 h 3434316"/>
              <a:gd name="connsiteX2" fmla="*/ 4742121 w 4742121"/>
              <a:gd name="connsiteY2" fmla="*/ 3434316 h 3434316"/>
              <a:gd name="connsiteX3" fmla="*/ 0 w 4742121"/>
              <a:gd name="connsiteY3" fmla="*/ 3434316 h 3434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42121" h="3434316">
                <a:moveTo>
                  <a:pt x="0" y="0"/>
                </a:moveTo>
                <a:lnTo>
                  <a:pt x="4306186" y="0"/>
                </a:lnTo>
                <a:lnTo>
                  <a:pt x="4742121" y="3434316"/>
                </a:lnTo>
                <a:lnTo>
                  <a:pt x="0" y="343431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B2EDFEAD-E435-414E-A9BA-4119679CBA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5" y="3432620"/>
            <a:ext cx="5178056" cy="3425380"/>
          </a:xfrm>
          <a:custGeom>
            <a:avLst/>
            <a:gdLst>
              <a:gd name="connsiteX0" fmla="*/ 0 w 5178056"/>
              <a:gd name="connsiteY0" fmla="*/ 0 h 3425380"/>
              <a:gd name="connsiteX1" fmla="*/ 4742581 w 5178056"/>
              <a:gd name="connsiteY1" fmla="*/ 0 h 3425380"/>
              <a:gd name="connsiteX2" fmla="*/ 5178056 w 5178056"/>
              <a:gd name="connsiteY2" fmla="*/ 3425380 h 3425380"/>
              <a:gd name="connsiteX3" fmla="*/ 0 w 5178056"/>
              <a:gd name="connsiteY3" fmla="*/ 3425380 h 34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056" h="3425380">
                <a:moveTo>
                  <a:pt x="0" y="0"/>
                </a:moveTo>
                <a:lnTo>
                  <a:pt x="4742581" y="0"/>
                </a:lnTo>
                <a:lnTo>
                  <a:pt x="5178056" y="3425380"/>
                </a:lnTo>
                <a:lnTo>
                  <a:pt x="0" y="342538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7C28F12-C8E8-444E-8B69-9A0561604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3734" y="2183035"/>
            <a:ext cx="5355266" cy="4121845"/>
          </a:xfrm>
        </p:spPr>
        <p:txBody>
          <a:bodyPr rtlCol="0" anchor="ctr">
            <a:normAutofit/>
          </a:bodyPr>
          <a:lstStyle>
            <a:lvl1pPr marL="0" indent="0">
              <a:buNone/>
              <a:defRPr/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/>
              <a:t>Sample Footer Text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/>
              <a:t>2/7/20XX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2CC964-A50B-4C29-B4E4-2C30BB34CCF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5565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 2">
            <a:extLst>
              <a:ext uri="{FF2B5EF4-FFF2-40B4-BE49-F238E27FC236}">
                <a16:creationId xmlns:a16="http://schemas.microsoft.com/office/drawing/2014/main" id="{49714512-90F0-4B35-94F8-E1B4DCE963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7750" y="975816"/>
            <a:ext cx="2979897" cy="1264340"/>
          </a:xfrm>
        </p:spPr>
        <p:txBody>
          <a:bodyPr rtlCol="0" anchor="b">
            <a:normAutofit/>
          </a:bodyPr>
          <a:lstStyle>
            <a:lvl1pPr>
              <a:buNone/>
              <a:defRPr/>
            </a:lvl1pPr>
          </a:lstStyle>
          <a:p>
            <a:pPr algn="l" rtl="0"/>
            <a:r>
              <a:rPr lang="en-US" sz="1600"/>
              <a:t>Click to edit Master subtitle style</a:t>
            </a:r>
            <a:endParaRPr lang="en-GB" sz="1600" dirty="0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44895DE7-C22A-447F-B81A-BDCA25CAF27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08292" y="3"/>
            <a:ext cx="8997356" cy="4581079"/>
          </a:xfrm>
          <a:custGeom>
            <a:avLst/>
            <a:gdLst>
              <a:gd name="connsiteX0" fmla="*/ 0 w 8997356"/>
              <a:gd name="connsiteY0" fmla="*/ 0 h 4581079"/>
              <a:gd name="connsiteX1" fmla="*/ 8983708 w 8997356"/>
              <a:gd name="connsiteY1" fmla="*/ 0 h 4581079"/>
              <a:gd name="connsiteX2" fmla="*/ 8997356 w 8997356"/>
              <a:gd name="connsiteY2" fmla="*/ 893928 h 4581079"/>
              <a:gd name="connsiteX3" fmla="*/ 4060801 w 8997356"/>
              <a:gd name="connsiteY3" fmla="*/ 4581079 h 4581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97356" h="4581079">
                <a:moveTo>
                  <a:pt x="0" y="0"/>
                </a:moveTo>
                <a:lnTo>
                  <a:pt x="8983708" y="0"/>
                </a:lnTo>
                <a:lnTo>
                  <a:pt x="8997356" y="893928"/>
                </a:lnTo>
                <a:lnTo>
                  <a:pt x="4060801" y="4581079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A5B5EF63-EEAA-4B07-A2B8-2483452BBA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243070" y="883420"/>
            <a:ext cx="4948931" cy="5974580"/>
          </a:xfrm>
          <a:custGeom>
            <a:avLst/>
            <a:gdLst>
              <a:gd name="connsiteX0" fmla="*/ 4948931 w 4948931"/>
              <a:gd name="connsiteY0" fmla="*/ 0 h 5974580"/>
              <a:gd name="connsiteX1" fmla="*/ 4948931 w 4948931"/>
              <a:gd name="connsiteY1" fmla="*/ 5974580 h 5974580"/>
              <a:gd name="connsiteX2" fmla="*/ 2028713 w 4948931"/>
              <a:gd name="connsiteY2" fmla="*/ 5974580 h 5974580"/>
              <a:gd name="connsiteX3" fmla="*/ 0 w 4948931"/>
              <a:gd name="connsiteY3" fmla="*/ 3710792 h 5974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48931" h="5974580">
                <a:moveTo>
                  <a:pt x="4948931" y="0"/>
                </a:moveTo>
                <a:lnTo>
                  <a:pt x="4948931" y="5974580"/>
                </a:lnTo>
                <a:lnTo>
                  <a:pt x="2028713" y="5974580"/>
                </a:lnTo>
                <a:lnTo>
                  <a:pt x="0" y="3710792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C4F9D0F6-DE6A-44A3-9D9E-A53D0C22924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34997" y="4574265"/>
            <a:ext cx="5074516" cy="2298983"/>
          </a:xfrm>
          <a:custGeom>
            <a:avLst/>
            <a:gdLst>
              <a:gd name="connsiteX0" fmla="*/ 3034176 w 5074516"/>
              <a:gd name="connsiteY0" fmla="*/ 0 h 2298983"/>
              <a:gd name="connsiteX1" fmla="*/ 5074516 w 5074516"/>
              <a:gd name="connsiteY1" fmla="*/ 2298983 h 2298983"/>
              <a:gd name="connsiteX2" fmla="*/ 0 w 5074516"/>
              <a:gd name="connsiteY2" fmla="*/ 2298983 h 2298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74516" h="2298983">
                <a:moveTo>
                  <a:pt x="3034176" y="0"/>
                </a:moveTo>
                <a:lnTo>
                  <a:pt x="5074516" y="2298983"/>
                </a:lnTo>
                <a:lnTo>
                  <a:pt x="0" y="2298983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FEE8AE0-4188-4CB6-8BFB-70E163ED7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264" y="2679192"/>
            <a:ext cx="4946904" cy="3273552"/>
          </a:xfrm>
        </p:spPr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9810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09775"/>
            <a:ext cx="9906000" cy="4024312"/>
          </a:xfrm>
        </p:spPr>
        <p:txBody>
          <a:bodyPr rtlCol="0"/>
          <a:lstStyle>
            <a:lvl1pPr>
              <a:lnSpc>
                <a:spcPct val="100000"/>
              </a:lnSpc>
              <a:buNone/>
              <a:defRPr/>
            </a:lvl1pPr>
            <a:lvl2pPr>
              <a:lnSpc>
                <a:spcPct val="100000"/>
              </a:lnSpc>
              <a:buNone/>
              <a:defRPr/>
            </a:lvl2pPr>
            <a:lvl3pPr>
              <a:lnSpc>
                <a:spcPct val="100000"/>
              </a:lnSpc>
              <a:buNone/>
              <a:defRPr/>
            </a:lvl3pPr>
            <a:lvl4pPr>
              <a:lnSpc>
                <a:spcPct val="100000"/>
              </a:lnSpc>
              <a:buNone/>
              <a:defRPr/>
            </a:lvl4pPr>
            <a:lvl5pPr>
              <a:lnSpc>
                <a:spcPct val="100000"/>
              </a:lnSpc>
              <a:buNone/>
              <a:defRPr/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/>
              <a:t>2/7/20XX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2CC964-A50B-4C29-B4E4-2C30BB34CCF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6483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09775"/>
            <a:ext cx="9906000" cy="2649690"/>
          </a:xfrm>
        </p:spPr>
        <p:txBody>
          <a:bodyPr rtlCol="0"/>
          <a:lstStyle>
            <a:lvl1pPr>
              <a:lnSpc>
                <a:spcPct val="100000"/>
              </a:lnSpc>
              <a:buNone/>
              <a:defRPr/>
            </a:lvl1pPr>
            <a:lvl2pPr>
              <a:lnSpc>
                <a:spcPct val="100000"/>
              </a:lnSpc>
              <a:buNone/>
              <a:defRPr/>
            </a:lvl2pPr>
            <a:lvl3pPr>
              <a:lnSpc>
                <a:spcPct val="100000"/>
              </a:lnSpc>
              <a:buNone/>
              <a:defRPr/>
            </a:lvl3pPr>
            <a:lvl4pPr>
              <a:lnSpc>
                <a:spcPct val="100000"/>
              </a:lnSpc>
              <a:buNone/>
              <a:defRPr/>
            </a:lvl4pPr>
            <a:lvl5pPr>
              <a:lnSpc>
                <a:spcPct val="100000"/>
              </a:lnSpc>
              <a:buNone/>
              <a:defRPr/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/>
              <a:t>2/7/20XX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2CC964-A50B-4C29-B4E4-2C30BB34CCF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059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/>
              <a:t>2/7/20XX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2CC964-A50B-4C29-B4E4-2C30BB34CCF3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6" name="Rectangle 23">
            <a:extLst>
              <a:ext uri="{FF2B5EF4-FFF2-40B4-BE49-F238E27FC236}">
                <a16:creationId xmlns:a16="http://schemas.microsoft.com/office/drawing/2014/main" id="{08BDEDEF-6AC9-4ADF-B6AE-83CC82D2A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0" y="-5979"/>
            <a:ext cx="5111086" cy="6877626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754909 w 6430885"/>
              <a:gd name="connsiteY0" fmla="*/ 0 h 6869951"/>
              <a:gd name="connsiteX1" fmla="*/ 6430885 w 6430885"/>
              <a:gd name="connsiteY1" fmla="*/ 11953 h 6869951"/>
              <a:gd name="connsiteX2" fmla="*/ 6430885 w 6430885"/>
              <a:gd name="connsiteY2" fmla="*/ 6869951 h 6869951"/>
              <a:gd name="connsiteX3" fmla="*/ 0 w 6430885"/>
              <a:gd name="connsiteY3" fmla="*/ 6869951 h 6869951"/>
              <a:gd name="connsiteX4" fmla="*/ 1754909 w 6430885"/>
              <a:gd name="connsiteY4" fmla="*/ 0 h 6869951"/>
              <a:gd name="connsiteX0" fmla="*/ 2023235 w 6699211"/>
              <a:gd name="connsiteY0" fmla="*/ 0 h 6869951"/>
              <a:gd name="connsiteX1" fmla="*/ 6699211 w 6699211"/>
              <a:gd name="connsiteY1" fmla="*/ 11953 h 6869951"/>
              <a:gd name="connsiteX2" fmla="*/ 6699211 w 6699211"/>
              <a:gd name="connsiteY2" fmla="*/ 6869951 h 6869951"/>
              <a:gd name="connsiteX3" fmla="*/ 0 w 6699211"/>
              <a:gd name="connsiteY3" fmla="*/ 6856303 h 6869951"/>
              <a:gd name="connsiteX4" fmla="*/ 2023235 w 6699211"/>
              <a:gd name="connsiteY4" fmla="*/ 0 h 6869951"/>
              <a:gd name="connsiteX0" fmla="*/ 2702995 w 6699211"/>
              <a:gd name="connsiteY0" fmla="*/ 42638 h 6857998"/>
              <a:gd name="connsiteX1" fmla="*/ 6699211 w 6699211"/>
              <a:gd name="connsiteY1" fmla="*/ 0 h 6857998"/>
              <a:gd name="connsiteX2" fmla="*/ 6699211 w 6699211"/>
              <a:gd name="connsiteY2" fmla="*/ 6857998 h 6857998"/>
              <a:gd name="connsiteX3" fmla="*/ 0 w 6699211"/>
              <a:gd name="connsiteY3" fmla="*/ 6844350 h 6857998"/>
              <a:gd name="connsiteX4" fmla="*/ 2702995 w 6699211"/>
              <a:gd name="connsiteY4" fmla="*/ 42638 h 6857998"/>
              <a:gd name="connsiteX0" fmla="*/ 2702995 w 6699211"/>
              <a:gd name="connsiteY0" fmla="*/ 56139 h 6857998"/>
              <a:gd name="connsiteX1" fmla="*/ 6699211 w 6699211"/>
              <a:gd name="connsiteY1" fmla="*/ 0 h 6857998"/>
              <a:gd name="connsiteX2" fmla="*/ 6699211 w 6699211"/>
              <a:gd name="connsiteY2" fmla="*/ 6857998 h 6857998"/>
              <a:gd name="connsiteX3" fmla="*/ 0 w 6699211"/>
              <a:gd name="connsiteY3" fmla="*/ 6844350 h 6857998"/>
              <a:gd name="connsiteX4" fmla="*/ 2702995 w 6699211"/>
              <a:gd name="connsiteY4" fmla="*/ 56139 h 6857998"/>
              <a:gd name="connsiteX0" fmla="*/ 2702995 w 6699211"/>
              <a:gd name="connsiteY0" fmla="*/ 29135 h 6830994"/>
              <a:gd name="connsiteX1" fmla="*/ 6681322 w 6699211"/>
              <a:gd name="connsiteY1" fmla="*/ 0 h 6830994"/>
              <a:gd name="connsiteX2" fmla="*/ 6699211 w 6699211"/>
              <a:gd name="connsiteY2" fmla="*/ 6830994 h 6830994"/>
              <a:gd name="connsiteX3" fmla="*/ 0 w 6699211"/>
              <a:gd name="connsiteY3" fmla="*/ 6817346 h 6830994"/>
              <a:gd name="connsiteX4" fmla="*/ 2702995 w 6699211"/>
              <a:gd name="connsiteY4" fmla="*/ 29135 h 6830994"/>
              <a:gd name="connsiteX0" fmla="*/ 2702995 w 6699211"/>
              <a:gd name="connsiteY0" fmla="*/ 2131 h 6803990"/>
              <a:gd name="connsiteX1" fmla="*/ 6699211 w 6699211"/>
              <a:gd name="connsiteY1" fmla="*/ 0 h 6803990"/>
              <a:gd name="connsiteX2" fmla="*/ 6699211 w 6699211"/>
              <a:gd name="connsiteY2" fmla="*/ 6803990 h 6803990"/>
              <a:gd name="connsiteX3" fmla="*/ 0 w 6699211"/>
              <a:gd name="connsiteY3" fmla="*/ 6790342 h 6803990"/>
              <a:gd name="connsiteX4" fmla="*/ 2702995 w 6699211"/>
              <a:gd name="connsiteY4" fmla="*/ 2131 h 6803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99211" h="6803990">
                <a:moveTo>
                  <a:pt x="2702995" y="2131"/>
                </a:moveTo>
                <a:lnTo>
                  <a:pt x="6699211" y="0"/>
                </a:lnTo>
                <a:lnTo>
                  <a:pt x="6699211" y="6803990"/>
                </a:lnTo>
                <a:lnTo>
                  <a:pt x="0" y="6790342"/>
                </a:lnTo>
                <a:lnTo>
                  <a:pt x="2702995" y="213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C0CB336-8515-4565-B747-B4EA83B43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280" y="680485"/>
            <a:ext cx="3393440" cy="2748515"/>
          </a:xfrm>
        </p:spPr>
        <p:txBody>
          <a:bodyPr rtlCol="0" anchor="t"/>
          <a:lstStyle/>
          <a:p>
            <a:pPr rtl="0"/>
            <a:r>
              <a:rPr lang="en-US"/>
              <a:t>Click to edit Master title style</a:t>
            </a:r>
            <a:endParaRPr lang="en-GB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64F675D-D792-42C0-8961-D2D1D79CD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0" y="5329451"/>
            <a:ext cx="6096000" cy="152854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6D2EC4D-FD33-4925-B0A8-68C9818DB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5678" y="533399"/>
            <a:ext cx="3678762" cy="5771481"/>
          </a:xfrm>
        </p:spPr>
        <p:txBody>
          <a:bodyPr rtlCol="0" anchor="ctr">
            <a:normAutofit/>
          </a:bodyPr>
          <a:lstStyle/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FC7C9F55-A39F-4FB9-BEAD-745EA3E0A2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531096" y="0"/>
            <a:ext cx="2660904" cy="2322576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A480833B-6513-44B8-B08A-6FCB3911FEC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531096" y="2324100"/>
            <a:ext cx="2660904" cy="2322576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3BCCF25F-1246-4BAE-BAA2-FB33719CF55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531096" y="4535424"/>
            <a:ext cx="2660904" cy="2322576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en-US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0542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0" name="Picture Placeholder 49">
            <a:extLst>
              <a:ext uri="{FF2B5EF4-FFF2-40B4-BE49-F238E27FC236}">
                <a16:creationId xmlns:a16="http://schemas.microsoft.com/office/drawing/2014/main" id="{5496CA69-F288-4538-974D-9A68581F4941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143000" y="2350008"/>
            <a:ext cx="1965960" cy="1801368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1F7CBA7A-8076-4743-AD9E-CB0B2B1D185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45421" y="4319521"/>
            <a:ext cx="1963236" cy="365760"/>
          </a:xfrm>
        </p:spPr>
        <p:txBody>
          <a:bodyPr rtlCol="0">
            <a:noAutofit/>
          </a:bodyPr>
          <a:lstStyle>
            <a:lvl1pPr marL="0" indent="0">
              <a:buNone/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/>
              <a:t>Name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8B03D9A7-85A7-4570-ADAF-E43C05B52D0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143000" y="4761768"/>
            <a:ext cx="1963236" cy="741904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/>
              <a:t>Title</a:t>
            </a:r>
          </a:p>
        </p:txBody>
      </p:sp>
      <p:sp>
        <p:nvSpPr>
          <p:cNvPr id="51" name="Picture Placeholder 49">
            <a:extLst>
              <a:ext uri="{FF2B5EF4-FFF2-40B4-BE49-F238E27FC236}">
                <a16:creationId xmlns:a16="http://schemas.microsoft.com/office/drawing/2014/main" id="{ADF2F19D-7D9A-47B3-8711-A71F034693F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784636" y="2350008"/>
            <a:ext cx="1965960" cy="1801368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790A904C-841C-438E-BD4B-C18FC28CBD03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3789781" y="4319520"/>
            <a:ext cx="1963236" cy="365760"/>
          </a:xfrm>
        </p:spPr>
        <p:txBody>
          <a:bodyPr rtlCol="0">
            <a:noAutofit/>
          </a:bodyPr>
          <a:lstStyle>
            <a:lvl1pPr marL="0" indent="0">
              <a:buNone/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/>
              <a:t>Name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611759C1-BECA-460C-916A-079B29E05C36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3787360" y="4761767"/>
            <a:ext cx="1963236" cy="741904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/>
              <a:t>Title</a:t>
            </a:r>
          </a:p>
        </p:txBody>
      </p:sp>
      <p:sp>
        <p:nvSpPr>
          <p:cNvPr id="52" name="Picture Placeholder 49">
            <a:extLst>
              <a:ext uri="{FF2B5EF4-FFF2-40B4-BE49-F238E27FC236}">
                <a16:creationId xmlns:a16="http://schemas.microsoft.com/office/drawing/2014/main" id="{4519A595-9DA0-413B-A1E1-B0F059132DD1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37376" y="2350008"/>
            <a:ext cx="1965960" cy="1801368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C20274DC-5128-46D8-9229-02288D264936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6441406" y="4319520"/>
            <a:ext cx="1963236" cy="365760"/>
          </a:xfrm>
        </p:spPr>
        <p:txBody>
          <a:bodyPr rtlCol="0">
            <a:noAutofit/>
          </a:bodyPr>
          <a:lstStyle>
            <a:lvl1pPr marL="0" indent="0">
              <a:buNone/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/>
              <a:t>Name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6F92FD73-9CD4-4AB0-8DEF-B9D7B1C5904D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6438985" y="4761767"/>
            <a:ext cx="1963236" cy="741904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/>
              <a:t>Title</a:t>
            </a:r>
          </a:p>
        </p:txBody>
      </p:sp>
      <p:sp>
        <p:nvSpPr>
          <p:cNvPr id="53" name="Picture Placeholder 49">
            <a:extLst>
              <a:ext uri="{FF2B5EF4-FFF2-40B4-BE49-F238E27FC236}">
                <a16:creationId xmlns:a16="http://schemas.microsoft.com/office/drawing/2014/main" id="{ECF2CB24-2F78-42B5-BEC0-904245F37452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89136" y="2350008"/>
            <a:ext cx="1965960" cy="1801368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E099301F-F262-4EB4-9AAA-D10A9CF42DC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9090610" y="4319520"/>
            <a:ext cx="1963236" cy="365760"/>
          </a:xfrm>
        </p:spPr>
        <p:txBody>
          <a:bodyPr rtlCol="0">
            <a:noAutofit/>
          </a:bodyPr>
          <a:lstStyle>
            <a:lvl1pPr marL="0" indent="0">
              <a:buNone/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/>
              <a:t>Name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BD5BC820-7DAB-4C8E-A7E4-A885BBE9AB8E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9088189" y="4761767"/>
            <a:ext cx="1963236" cy="741904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/>
              <a:t>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/>
              <a:t>2/7/20XX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2CC964-A50B-4C29-B4E4-2C30BB34CCF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8327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92810" cy="4351338"/>
          </a:xfrm>
        </p:spPr>
        <p:txBody>
          <a:bodyPr rtlCol="0"/>
          <a:lstStyle>
            <a:lvl1pPr>
              <a:lnSpc>
                <a:spcPct val="100000"/>
              </a:lnSpc>
              <a:buNone/>
              <a:defRPr/>
            </a:lvl1pPr>
            <a:lvl2pPr>
              <a:lnSpc>
                <a:spcPct val="100000"/>
              </a:lnSpc>
              <a:buNone/>
              <a:defRPr/>
            </a:lvl2pPr>
            <a:lvl3pPr>
              <a:lnSpc>
                <a:spcPct val="100000"/>
              </a:lnSpc>
              <a:buNone/>
              <a:defRPr/>
            </a:lvl3pPr>
            <a:lvl4pPr>
              <a:lnSpc>
                <a:spcPct val="100000"/>
              </a:lnSpc>
              <a:buNone/>
              <a:defRPr/>
            </a:lvl4pPr>
            <a:lvl5pPr>
              <a:lnSpc>
                <a:spcPct val="100000"/>
              </a:lnSpc>
              <a:buNone/>
              <a:defRPr/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/>
              <a:t>2/7/20XX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2CC964-A50B-4C29-B4E4-2C30BB34CCF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6218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pPr rtl="0"/>
            <a:r>
              <a:rPr lang="en-GB"/>
              <a:t>2/7/20XX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pPr rtl="0"/>
            <a:r>
              <a:rPr lang="en-GB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pPr rtl="0"/>
            <a:fld id="{312CC964-A50B-4C29-B4E4-2C30BB34CCF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6036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  <p:sldLayoutId id="2147483675" r:id="rId4"/>
    <p:sldLayoutId id="2147483686" r:id="rId5"/>
    <p:sldLayoutId id="2147483662" r:id="rId6"/>
    <p:sldLayoutId id="2147483679" r:id="rId7"/>
    <p:sldLayoutId id="2147483682" r:id="rId8"/>
    <p:sldLayoutId id="2147483687" r:id="rId9"/>
    <p:sldLayoutId id="2147483665" r:id="rId10"/>
    <p:sldLayoutId id="2147483683" r:id="rId11"/>
    <p:sldLayoutId id="2147483677" r:id="rId12"/>
    <p:sldLayoutId id="2147483678" r:id="rId13"/>
    <p:sldLayoutId id="2147483684" r:id="rId14"/>
    <p:sldLayoutId id="2147483661" r:id="rId15"/>
    <p:sldLayoutId id="2147483663" r:id="rId16"/>
    <p:sldLayoutId id="2147483664" r:id="rId17"/>
    <p:sldLayoutId id="2147483666" r:id="rId18"/>
    <p:sldLayoutId id="2147483667" r:id="rId19"/>
    <p:sldLayoutId id="2147483685" r:id="rId20"/>
    <p:sldLayoutId id="2147483668" r:id="rId21"/>
    <p:sldLayoutId id="2147483669" r:id="rId2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336">
          <p15:clr>
            <a:srgbClr val="F26B43"/>
          </p15:clr>
        </p15:guide>
        <p15:guide id="4" orient="horz" pos="3984">
          <p15:clr>
            <a:srgbClr val="F26B43"/>
          </p15:clr>
        </p15:guide>
        <p15:guide id="5" pos="336">
          <p15:clr>
            <a:srgbClr val="F26B43"/>
          </p15:clr>
        </p15:guide>
        <p15:guide id="6" pos="7344">
          <p15:clr>
            <a:srgbClr val="F26B43"/>
          </p15:clr>
        </p15:guide>
        <p15:guide id="7" pos="720">
          <p15:clr>
            <a:srgbClr val="F26B43"/>
          </p15:clr>
        </p15:guide>
        <p15:guide id="8" pos="69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A low angle view of buildings in a city">
            <a:extLst>
              <a:ext uri="{FF2B5EF4-FFF2-40B4-BE49-F238E27FC236}">
                <a16:creationId xmlns:a16="http://schemas.microsoft.com/office/drawing/2014/main" id="{3CF2725B-8BAD-4651-8A3F-80E73387133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23279" y="0"/>
            <a:ext cx="9568721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B36C10-A9EA-414E-B3D3-09BAD9FA9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697" y="1040001"/>
            <a:ext cx="3338625" cy="3150159"/>
          </a:xfrm>
        </p:spPr>
        <p:txBody>
          <a:bodyPr rtlCol="0">
            <a:normAutofit/>
          </a:bodyPr>
          <a:lstStyle/>
          <a:p>
            <a:pPr rtl="0"/>
            <a:r>
              <a:rPr lang="en-GB" dirty="0"/>
              <a:t>Sprocket Central Pty Ltd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140D27-0E15-4434-A8B8-FC32761449B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90538" y="4240213"/>
            <a:ext cx="3497262" cy="1801812"/>
          </a:xfrm>
        </p:spPr>
        <p:txBody>
          <a:bodyPr rtlCol="0"/>
          <a:lstStyle/>
          <a:p>
            <a:pPr rtl="0"/>
            <a:r>
              <a:rPr lang="en-GB" dirty="0"/>
              <a:t>Data Analytics Approach</a:t>
            </a:r>
          </a:p>
          <a:p>
            <a:pPr rtl="0"/>
            <a:r>
              <a:rPr lang="en-GB" dirty="0"/>
              <a:t>Mohammad Adnan</a:t>
            </a:r>
          </a:p>
        </p:txBody>
      </p:sp>
    </p:spTree>
    <p:extLst>
      <p:ext uri="{BB962C8B-B14F-4D97-AF65-F5344CB8AC3E}">
        <p14:creationId xmlns:p14="http://schemas.microsoft.com/office/powerpoint/2010/main" val="170963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992A4-0D40-4A0F-BB3B-3E1AE6C3B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508" y="0"/>
            <a:ext cx="5239327" cy="1382156"/>
          </a:xfrm>
        </p:spPr>
        <p:txBody>
          <a:bodyPr rtlCol="0">
            <a:normAutofit/>
          </a:bodyPr>
          <a:lstStyle/>
          <a:p>
            <a:pPr rtl="0"/>
            <a:r>
              <a:rPr lang="en-GB" dirty="0"/>
              <a:t>Interpretation</a:t>
            </a:r>
          </a:p>
        </p:txBody>
      </p:sp>
      <p:graphicFrame>
        <p:nvGraphicFramePr>
          <p:cNvPr id="39" name="Table 4">
            <a:extLst>
              <a:ext uri="{FF2B5EF4-FFF2-40B4-BE49-F238E27FC236}">
                <a16:creationId xmlns:a16="http://schemas.microsoft.com/office/drawing/2014/main" id="{828FCC7C-9CA7-4A08-B1B6-91B39D2A90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6090213"/>
              </p:ext>
            </p:extLst>
          </p:nvPr>
        </p:nvGraphicFramePr>
        <p:xfrm>
          <a:off x="609600" y="2009774"/>
          <a:ext cx="10992877" cy="2932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0411">
                  <a:extLst>
                    <a:ext uri="{9D8B030D-6E8A-4147-A177-3AD203B41FA5}">
                      <a16:colId xmlns:a16="http://schemas.microsoft.com/office/drawing/2014/main" val="1196845939"/>
                    </a:ext>
                  </a:extLst>
                </a:gridCol>
                <a:gridCol w="1570411">
                  <a:extLst>
                    <a:ext uri="{9D8B030D-6E8A-4147-A177-3AD203B41FA5}">
                      <a16:colId xmlns:a16="http://schemas.microsoft.com/office/drawing/2014/main" val="1784600368"/>
                    </a:ext>
                  </a:extLst>
                </a:gridCol>
                <a:gridCol w="1570411">
                  <a:extLst>
                    <a:ext uri="{9D8B030D-6E8A-4147-A177-3AD203B41FA5}">
                      <a16:colId xmlns:a16="http://schemas.microsoft.com/office/drawing/2014/main" val="1595433812"/>
                    </a:ext>
                  </a:extLst>
                </a:gridCol>
                <a:gridCol w="1570411">
                  <a:extLst>
                    <a:ext uri="{9D8B030D-6E8A-4147-A177-3AD203B41FA5}">
                      <a16:colId xmlns:a16="http://schemas.microsoft.com/office/drawing/2014/main" val="1847977705"/>
                    </a:ext>
                  </a:extLst>
                </a:gridCol>
                <a:gridCol w="1570411">
                  <a:extLst>
                    <a:ext uri="{9D8B030D-6E8A-4147-A177-3AD203B41FA5}">
                      <a16:colId xmlns:a16="http://schemas.microsoft.com/office/drawing/2014/main" val="1018915212"/>
                    </a:ext>
                  </a:extLst>
                </a:gridCol>
                <a:gridCol w="1570411">
                  <a:extLst>
                    <a:ext uri="{9D8B030D-6E8A-4147-A177-3AD203B41FA5}">
                      <a16:colId xmlns:a16="http://schemas.microsoft.com/office/drawing/2014/main" val="2008493836"/>
                    </a:ext>
                  </a:extLst>
                </a:gridCol>
                <a:gridCol w="1570411">
                  <a:extLst>
                    <a:ext uri="{9D8B030D-6E8A-4147-A177-3AD203B41FA5}">
                      <a16:colId xmlns:a16="http://schemas.microsoft.com/office/drawing/2014/main" val="31283563"/>
                    </a:ext>
                  </a:extLst>
                </a:gridCol>
              </a:tblGrid>
              <a:tr h="586534">
                <a:tc>
                  <a:txBody>
                    <a:bodyPr/>
                    <a:lstStyle/>
                    <a:p>
                      <a:pPr algn="ctr" rtl="0"/>
                      <a:r>
                        <a:rPr lang="en-GB" sz="1300" b="1" dirty="0" err="1"/>
                        <a:t>first_name</a:t>
                      </a:r>
                      <a:endParaRPr lang="en-GB" sz="1300" b="1" dirty="0"/>
                    </a:p>
                  </a:txBody>
                  <a:tcPr anchor="ctr"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300" b="1" dirty="0" err="1"/>
                        <a:t>Last_name</a:t>
                      </a:r>
                      <a:endParaRPr lang="en-GB" sz="1300" b="1" dirty="0"/>
                    </a:p>
                  </a:txBody>
                  <a:tcPr anchor="ctr"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300" b="1" dirty="0"/>
                        <a:t>gender</a:t>
                      </a:r>
                    </a:p>
                  </a:txBody>
                  <a:tcPr anchor="ctr"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300" b="1" dirty="0"/>
                        <a:t>age</a:t>
                      </a:r>
                    </a:p>
                  </a:txBody>
                  <a:tcPr anchor="ctr"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300" b="1" dirty="0" err="1"/>
                        <a:t>Job_title</a:t>
                      </a:r>
                      <a:endParaRPr lang="en-GB" sz="1300" b="1" dirty="0"/>
                    </a:p>
                  </a:txBody>
                  <a:tcPr anchor="ctr"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300" b="1" dirty="0" err="1"/>
                        <a:t>Job_industry_category</a:t>
                      </a:r>
                      <a:endParaRPr lang="en-GB" sz="1300" b="1" dirty="0"/>
                    </a:p>
                  </a:txBody>
                  <a:tcPr anchor="ctr"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300" b="1" dirty="0" err="1"/>
                        <a:t>Wealth_segment</a:t>
                      </a:r>
                      <a:endParaRPr lang="en-GB" sz="1300" b="1" dirty="0"/>
                    </a:p>
                  </a:txBody>
                  <a:tcPr anchor="ctr"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2306738"/>
                  </a:ext>
                </a:extLst>
              </a:tr>
              <a:tr h="586534">
                <a:tc>
                  <a:txBody>
                    <a:bodyPr/>
                    <a:lstStyle/>
                    <a:p>
                      <a:pPr algn="ctr" rtl="0"/>
                      <a:r>
                        <a:rPr lang="en-GB" sz="1400" dirty="0"/>
                        <a:t>Rutledge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400" dirty="0" err="1"/>
                        <a:t>Hallt</a:t>
                      </a:r>
                      <a:endParaRPr lang="en-GB" sz="1400" dirty="0"/>
                    </a:p>
                  </a:txBody>
                  <a:tcPr anchor="ctr"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400" dirty="0"/>
                        <a:t>Male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400" dirty="0"/>
                        <a:t>46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400" dirty="0"/>
                        <a:t>Compensation analyst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400" dirty="0"/>
                        <a:t>Financial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Mass customer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07227135"/>
                  </a:ext>
                </a:extLst>
              </a:tr>
              <a:tr h="586534">
                <a:tc>
                  <a:txBody>
                    <a:bodyPr/>
                    <a:lstStyle/>
                    <a:p>
                      <a:pPr algn="ctr" rtl="0"/>
                      <a:r>
                        <a:rPr lang="en-GB" sz="1400" dirty="0" err="1"/>
                        <a:t>Inglebert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400" dirty="0" err="1"/>
                        <a:t>Aspinal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400" dirty="0"/>
                        <a:t>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400" dirty="0"/>
                        <a:t>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400" dirty="0"/>
                        <a:t>Financial Analyst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400" dirty="0"/>
                        <a:t>Financial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Mass customer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5055832"/>
                  </a:ext>
                </a:extLst>
              </a:tr>
              <a:tr h="586534">
                <a:tc>
                  <a:txBody>
                    <a:bodyPr/>
                    <a:lstStyle/>
                    <a:p>
                      <a:pPr algn="ctr" rtl="0"/>
                      <a:r>
                        <a:rPr lang="en-GB" sz="1400" dirty="0"/>
                        <a:t>Katy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400" dirty="0"/>
                        <a:t>Crooke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400" dirty="0"/>
                        <a:t>Female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400" dirty="0"/>
                        <a:t>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400" dirty="0"/>
                        <a:t>Food chemist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400" dirty="0"/>
                        <a:t>Health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400" dirty="0"/>
                        <a:t>Mass customer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4616042"/>
                  </a:ext>
                </a:extLst>
              </a:tr>
              <a:tr h="586534">
                <a:tc>
                  <a:txBody>
                    <a:bodyPr/>
                    <a:lstStyle/>
                    <a:p>
                      <a:pPr algn="ctr" rtl="0"/>
                      <a:r>
                        <a:rPr lang="en-GB" sz="1400" dirty="0" err="1"/>
                        <a:t>Brendis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400" dirty="0" err="1"/>
                        <a:t>Pineaux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400" dirty="0"/>
                        <a:t>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400" dirty="0"/>
                        <a:t>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400" dirty="0"/>
                        <a:t>Mechanical systems engineer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400" dirty="0"/>
                        <a:t>Manufacturing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400" dirty="0"/>
                        <a:t>Mass customer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8917629"/>
                  </a:ext>
                </a:extLst>
              </a:tr>
            </a:tbl>
          </a:graphicData>
        </a:graphic>
      </p:graphicFrame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40B6AB-E9B1-4B7E-BD4C-74C93ABF5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2477" y="6398878"/>
            <a:ext cx="470887" cy="365125"/>
          </a:xfrm>
        </p:spPr>
        <p:txBody>
          <a:bodyPr rtlCol="0"/>
          <a:lstStyle/>
          <a:p>
            <a:pPr rtl="0"/>
            <a:fld id="{312CC964-A50B-4C29-B4E4-2C30BB34CCF3}" type="slidenum">
              <a:rPr lang="en-GB" smtClean="0"/>
              <a:pPr rtl="0"/>
              <a:t>10</a:t>
            </a:fld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8C6F70-1592-D2D6-3897-B6CAE6839944}"/>
              </a:ext>
            </a:extLst>
          </p:cNvPr>
          <p:cNvSpPr txBox="1"/>
          <p:nvPr/>
        </p:nvSpPr>
        <p:spPr>
          <a:xfrm>
            <a:off x="967508" y="1034473"/>
            <a:ext cx="8896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These are some of the customers that will come up as one of the most valuable customers to the company.</a:t>
            </a:r>
          </a:p>
        </p:txBody>
      </p:sp>
    </p:spTree>
    <p:extLst>
      <p:ext uri="{BB962C8B-B14F-4D97-AF65-F5344CB8AC3E}">
        <p14:creationId xmlns:p14="http://schemas.microsoft.com/office/powerpoint/2010/main" val="2694395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15E37-3C95-4E35-8624-CC190CC12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485" y="675167"/>
            <a:ext cx="3761862" cy="3055078"/>
          </a:xfrm>
        </p:spPr>
        <p:txBody>
          <a:bodyPr rtlCol="0"/>
          <a:lstStyle/>
          <a:p>
            <a:pPr rtl="0"/>
            <a:r>
              <a:rPr lang="en-GB"/>
              <a:t>Agenda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16715-277D-4042-B401-03CD007D7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952" y="1505527"/>
            <a:ext cx="3794512" cy="3375001"/>
          </a:xfrm>
        </p:spPr>
        <p:txBody>
          <a:bodyPr rtlCol="0"/>
          <a:lstStyle/>
          <a:p>
            <a:pPr marL="457200" indent="-457200" rtl="0">
              <a:buFont typeface="+mj-lt"/>
              <a:buAutoNum type="arabicPeriod"/>
            </a:pPr>
            <a:r>
              <a:rPr lang="en-GB" dirty="0"/>
              <a:t>Introduction</a:t>
            </a:r>
          </a:p>
          <a:p>
            <a:pPr marL="457200" indent="-457200" rtl="0">
              <a:buFont typeface="+mj-lt"/>
              <a:buAutoNum type="arabicPeriod"/>
            </a:pPr>
            <a:r>
              <a:rPr lang="en-GB" dirty="0"/>
              <a:t>Data Exploration</a:t>
            </a:r>
          </a:p>
          <a:p>
            <a:pPr marL="457200" indent="-457200" rtl="0">
              <a:buFont typeface="+mj-lt"/>
              <a:buAutoNum type="arabicPeriod"/>
            </a:pPr>
            <a:r>
              <a:rPr lang="en-GB" dirty="0"/>
              <a:t>Model development</a:t>
            </a:r>
          </a:p>
          <a:p>
            <a:pPr marL="457200" indent="-457200" rtl="0">
              <a:buFont typeface="+mj-lt"/>
              <a:buAutoNum type="arabicPeriod"/>
            </a:pPr>
            <a:r>
              <a:rPr lang="en-GB" dirty="0"/>
              <a:t>Interpretation</a:t>
            </a:r>
          </a:p>
        </p:txBody>
      </p:sp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D3141030-4F7D-4526-B0FC-1EA787D5B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2477" y="6398878"/>
            <a:ext cx="470887" cy="365125"/>
          </a:xfrm>
        </p:spPr>
        <p:txBody>
          <a:bodyPr rtlCol="0"/>
          <a:lstStyle/>
          <a:p>
            <a:pPr rtl="0"/>
            <a:fld id="{312CC964-A50B-4C29-B4E4-2C30BB34CCF3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6291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4D8D6-4109-3DA1-4221-D918E3ED0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485" y="675167"/>
            <a:ext cx="4639660" cy="719524"/>
          </a:xfrm>
        </p:spPr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CA42F-E72D-CC4E-22EC-64AA51DC2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484" y="1514763"/>
            <a:ext cx="4501115" cy="3605910"/>
          </a:xfrm>
        </p:spPr>
        <p:txBody>
          <a:bodyPr>
            <a:normAutofit fontScale="85000" lnSpcReduction="10000"/>
          </a:bodyPr>
          <a:lstStyle/>
          <a:p>
            <a:r>
              <a:rPr lang="en-GB" b="1" dirty="0"/>
              <a:t>Outline of Problem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Sprocket Central is a company that specializes in high-quality bikes and cycling accessories.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Their marketing team is looking to boost business sales by analysing provided datasets.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Using the 3 datasets provided the aim is to analyse and recommend 1000 customers that Sprocket Central should target to drive higher value for the company.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84BA77F-DC8E-AB18-11C9-837CE0F99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12CC964-A50B-4C29-B4E4-2C30BB34CCF3}" type="slidenum">
              <a:rPr lang="en-GB" smtClean="0"/>
              <a:t>3</a:t>
            </a:fld>
            <a:endParaRPr lang="en-GB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76CC735-D3CC-CD45-48B5-898D6E132B99}"/>
              </a:ext>
            </a:extLst>
          </p:cNvPr>
          <p:cNvSpPr txBox="1">
            <a:spLocks/>
          </p:cNvSpPr>
          <p:nvPr/>
        </p:nvSpPr>
        <p:spPr>
          <a:xfrm>
            <a:off x="6351369" y="1513547"/>
            <a:ext cx="4501115" cy="3605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/>
              <a:t>Contents of Data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Job industry distributions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Distribution of customer ages.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RFM analysis and customer classification.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Distribution of states in relation to owning a car.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722E15D2-3CDA-E3BB-5D47-FB72578AA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4429" y="6398878"/>
            <a:ext cx="4497315" cy="365125"/>
          </a:xfrm>
        </p:spPr>
        <p:txBody>
          <a:bodyPr rtlCol="0">
            <a:normAutofit fontScale="92500" lnSpcReduction="20000"/>
          </a:bodyPr>
          <a:lstStyle/>
          <a:p>
            <a:pPr rtl="0"/>
            <a:r>
              <a:rPr lang="en-GB" dirty="0"/>
              <a:t>This will be done with the three phases of: Data Exploration, Model Development, and Interpretation.</a:t>
            </a:r>
          </a:p>
        </p:txBody>
      </p:sp>
    </p:spTree>
    <p:extLst>
      <p:ext uri="{BB962C8B-B14F-4D97-AF65-F5344CB8AC3E}">
        <p14:creationId xmlns:p14="http://schemas.microsoft.com/office/powerpoint/2010/main" val="2343821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66F4E-C85E-43FC-EDF7-24298C550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29" y="0"/>
            <a:ext cx="4658133" cy="1384542"/>
          </a:xfrm>
        </p:spPr>
        <p:txBody>
          <a:bodyPr/>
          <a:lstStyle/>
          <a:p>
            <a:r>
              <a:rPr lang="en-GB" dirty="0"/>
              <a:t>Data Exploration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8A24387-F5E8-70FE-E557-08FC2BD61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12CC964-A50B-4C29-B4E4-2C30BB34CCF3}" type="slidenum">
              <a:rPr lang="en-GB" smtClean="0"/>
              <a:t>4</a:t>
            </a:fld>
            <a:endParaRPr lang="en-GB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15BF63B-4A5A-9328-A2A7-09155FD6F81B}"/>
              </a:ext>
            </a:extLst>
          </p:cNvPr>
          <p:cNvSpPr txBox="1">
            <a:spLocks/>
          </p:cNvSpPr>
          <p:nvPr/>
        </p:nvSpPr>
        <p:spPr>
          <a:xfrm>
            <a:off x="107828" y="1384542"/>
            <a:ext cx="5905045" cy="13845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i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600" b="1" u="sng" dirty="0"/>
              <a:t>DATA QUALITY ASSESSMENT AND ‘CLEAN UP’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DC7BF9-E840-8458-DE55-047E97C14C9C}"/>
              </a:ext>
            </a:extLst>
          </p:cNvPr>
          <p:cNvSpPr txBox="1"/>
          <p:nvPr/>
        </p:nvSpPr>
        <p:spPr>
          <a:xfrm>
            <a:off x="646545" y="2076813"/>
            <a:ext cx="44981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Key issues for Data Quality Assessment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Accuracy: Correct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Completeness: Data fields with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Consistency: Values free from contradiction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Currency: Values up to 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Relevancy: Data items with value  meta-data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Validity: Data containing allowable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Uniqueness: Records that are duplicated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11C43388-3004-39BE-EBFD-1BED0027F2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808699"/>
              </p:ext>
            </p:extLst>
          </p:nvPr>
        </p:nvGraphicFramePr>
        <p:xfrm>
          <a:off x="4915316" y="2446145"/>
          <a:ext cx="7168856" cy="2893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107">
                  <a:extLst>
                    <a:ext uri="{9D8B030D-6E8A-4147-A177-3AD203B41FA5}">
                      <a16:colId xmlns:a16="http://schemas.microsoft.com/office/drawing/2014/main" val="731058357"/>
                    </a:ext>
                  </a:extLst>
                </a:gridCol>
                <a:gridCol w="896107">
                  <a:extLst>
                    <a:ext uri="{9D8B030D-6E8A-4147-A177-3AD203B41FA5}">
                      <a16:colId xmlns:a16="http://schemas.microsoft.com/office/drawing/2014/main" val="616546623"/>
                    </a:ext>
                  </a:extLst>
                </a:gridCol>
                <a:gridCol w="896107">
                  <a:extLst>
                    <a:ext uri="{9D8B030D-6E8A-4147-A177-3AD203B41FA5}">
                      <a16:colId xmlns:a16="http://schemas.microsoft.com/office/drawing/2014/main" val="1581630351"/>
                    </a:ext>
                  </a:extLst>
                </a:gridCol>
                <a:gridCol w="896107">
                  <a:extLst>
                    <a:ext uri="{9D8B030D-6E8A-4147-A177-3AD203B41FA5}">
                      <a16:colId xmlns:a16="http://schemas.microsoft.com/office/drawing/2014/main" val="831067164"/>
                    </a:ext>
                  </a:extLst>
                </a:gridCol>
                <a:gridCol w="896107">
                  <a:extLst>
                    <a:ext uri="{9D8B030D-6E8A-4147-A177-3AD203B41FA5}">
                      <a16:colId xmlns:a16="http://schemas.microsoft.com/office/drawing/2014/main" val="2440645888"/>
                    </a:ext>
                  </a:extLst>
                </a:gridCol>
                <a:gridCol w="896107">
                  <a:extLst>
                    <a:ext uri="{9D8B030D-6E8A-4147-A177-3AD203B41FA5}">
                      <a16:colId xmlns:a16="http://schemas.microsoft.com/office/drawing/2014/main" val="3578674876"/>
                    </a:ext>
                  </a:extLst>
                </a:gridCol>
                <a:gridCol w="896107">
                  <a:extLst>
                    <a:ext uri="{9D8B030D-6E8A-4147-A177-3AD203B41FA5}">
                      <a16:colId xmlns:a16="http://schemas.microsoft.com/office/drawing/2014/main" val="4290221845"/>
                    </a:ext>
                  </a:extLst>
                </a:gridCol>
                <a:gridCol w="896107">
                  <a:extLst>
                    <a:ext uri="{9D8B030D-6E8A-4147-A177-3AD203B41FA5}">
                      <a16:colId xmlns:a16="http://schemas.microsoft.com/office/drawing/2014/main" val="1844648834"/>
                    </a:ext>
                  </a:extLst>
                </a:gridCol>
              </a:tblGrid>
              <a:tr h="628354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Completeness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Consistency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Currency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Relevancy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Validity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Uniqueness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926052"/>
                  </a:ext>
                </a:extLst>
              </a:tr>
              <a:tr h="628354">
                <a:tc>
                  <a:txBody>
                    <a:bodyPr/>
                    <a:lstStyle/>
                    <a:p>
                      <a:r>
                        <a:rPr lang="en-GB" sz="1000" b="1" dirty="0"/>
                        <a:t>Customer Demographic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100" dirty="0">
                          <a:effectLst/>
                          <a:latin typeface="Univers Condensed Light (Body)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DOB: Inaccurate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100" dirty="0">
                          <a:effectLst/>
                          <a:latin typeface="Univers Condensed Light (Body)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Age: Missing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100">
                          <a:effectLst/>
                          <a:latin typeface="Univers Condensed Light (Body)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Job title: Blanks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100">
                          <a:effectLst/>
                          <a:latin typeface="Univers Condensed Light (Body)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Customer id: incomplete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100">
                          <a:effectLst/>
                          <a:latin typeface="Univers Condensed Light (Body)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Gender: Inconsistency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100">
                          <a:effectLst/>
                          <a:latin typeface="Univers Condensed Light (Body)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Deceased customer: filter out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100">
                          <a:effectLst/>
                          <a:latin typeface="Univers Condensed Light (Body)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Default column: delete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100">
                          <a:effectLst/>
                          <a:latin typeface="Univers Condensed Light (Body)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820108"/>
                  </a:ext>
                </a:extLst>
              </a:tr>
              <a:tr h="628354">
                <a:tc>
                  <a:txBody>
                    <a:bodyPr/>
                    <a:lstStyle/>
                    <a:p>
                      <a:r>
                        <a:rPr lang="en-GB" sz="1000" b="1" dirty="0"/>
                        <a:t>Customer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100">
                          <a:effectLst/>
                          <a:latin typeface="Univers Condensed Light (Body)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100">
                          <a:effectLst/>
                          <a:latin typeface="Univers Condensed Light (Body)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Customer Id: incomplete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100">
                          <a:effectLst/>
                          <a:latin typeface="Univers Condensed Light (Body)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States: inconsistency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100">
                          <a:effectLst/>
                          <a:latin typeface="Univers Condensed Light (Body)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100">
                          <a:effectLst/>
                          <a:latin typeface="Univers Condensed Light (Body)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100">
                          <a:effectLst/>
                          <a:latin typeface="Univers Condensed Light (Body)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427005"/>
                  </a:ext>
                </a:extLst>
              </a:tr>
              <a:tr h="979612">
                <a:tc>
                  <a:txBody>
                    <a:bodyPr/>
                    <a:lstStyle/>
                    <a:p>
                      <a:r>
                        <a:rPr lang="en-GB" sz="1000" b="1" dirty="0"/>
                        <a:t>Transactions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100">
                          <a:effectLst/>
                          <a:latin typeface="Univers Condensed Light (Body)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Profit: missing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100" dirty="0">
                          <a:effectLst/>
                          <a:latin typeface="Univers Condensed Light (Body)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Customer id: incomplete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100" dirty="0">
                          <a:effectLst/>
                          <a:latin typeface="Univers Condensed Light (Body)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Online order: blanks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100" dirty="0">
                          <a:effectLst/>
                          <a:latin typeface="Univers Condensed Light (Body)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Brand: blanks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100">
                          <a:effectLst/>
                          <a:latin typeface="Univers Condensed Light (Body)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100">
                          <a:effectLst/>
                          <a:latin typeface="Univers Condensed Light (Body)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100" dirty="0">
                          <a:effectLst/>
                          <a:latin typeface="Univers Condensed Light (Body)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Cancelled status order: filter out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100" dirty="0">
                          <a:effectLst/>
                          <a:latin typeface="Univers Condensed Light (Body)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List price: format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100" dirty="0">
                          <a:effectLst/>
                          <a:latin typeface="Univers Condensed Light (Body)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Product sold date: format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List price: format</a:t>
                      </a:r>
                    </a:p>
                    <a:p>
                      <a:r>
                        <a:rPr lang="en-GB" sz="1000" dirty="0"/>
                        <a:t>Product sold date: format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26825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40CCA5CB-CA1F-4249-BF3A-DADDA7810C0D}"/>
              </a:ext>
            </a:extLst>
          </p:cNvPr>
          <p:cNvSpPr txBox="1"/>
          <p:nvPr/>
        </p:nvSpPr>
        <p:spPr>
          <a:xfrm>
            <a:off x="8069468" y="2076813"/>
            <a:ext cx="1958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Summary Table</a:t>
            </a:r>
          </a:p>
        </p:txBody>
      </p:sp>
    </p:spTree>
    <p:extLst>
      <p:ext uri="{BB962C8B-B14F-4D97-AF65-F5344CB8AC3E}">
        <p14:creationId xmlns:p14="http://schemas.microsoft.com/office/powerpoint/2010/main" val="673881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F0368-A8E3-E215-4D63-88D63BC5A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46" y="93997"/>
            <a:ext cx="4695080" cy="1172106"/>
          </a:xfrm>
        </p:spPr>
        <p:txBody>
          <a:bodyPr>
            <a:normAutofit fontScale="90000"/>
          </a:bodyPr>
          <a:lstStyle/>
          <a:p>
            <a:r>
              <a:rPr lang="en-GB" dirty="0"/>
              <a:t>Model Development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FE45FC-1830-086F-F695-2FFD999FD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6BB3B3A-5AC6-3C5D-3AE4-2156133DD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12CC964-A50B-4C29-B4E4-2C30BB34CCF3}" type="slidenum">
              <a:rPr lang="en-GB" smtClean="0"/>
              <a:t>5</a:t>
            </a:fld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1CBD0E-C5AB-A22A-15B5-CF18997DE068}"/>
              </a:ext>
            </a:extLst>
          </p:cNvPr>
          <p:cNvSpPr txBox="1"/>
          <p:nvPr/>
        </p:nvSpPr>
        <p:spPr>
          <a:xfrm>
            <a:off x="240145" y="1533236"/>
            <a:ext cx="53201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u="sng" dirty="0"/>
              <a:t>Bike related purchases based on Job Industry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Based on our graph, we observe that Financial Services, Health, and Manufacturing are the top three profit-generating industries followed Retail, IT, and Property.</a:t>
            </a:r>
            <a:endParaRPr lang="en-GB" dirty="0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7BCDB8A7-10A0-4DD7-941E-D26AC7BA2F4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2813557"/>
              </p:ext>
            </p:extLst>
          </p:nvPr>
        </p:nvGraphicFramePr>
        <p:xfrm>
          <a:off x="6186169" y="1459345"/>
          <a:ext cx="5344841" cy="3352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68735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F0368-A8E3-E215-4D63-88D63BC5A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46" y="93997"/>
            <a:ext cx="4695080" cy="1172106"/>
          </a:xfrm>
        </p:spPr>
        <p:txBody>
          <a:bodyPr>
            <a:normAutofit fontScale="90000"/>
          </a:bodyPr>
          <a:lstStyle/>
          <a:p>
            <a:r>
              <a:rPr lang="en-GB" dirty="0"/>
              <a:t>Model Development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6BB3B3A-5AC6-3C5D-3AE4-2156133DD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12CC964-A50B-4C29-B4E4-2C30BB34CCF3}" type="slidenum">
              <a:rPr lang="en-GB" smtClean="0"/>
              <a:t>6</a:t>
            </a:fld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1CBD0E-C5AB-A22A-15B5-CF18997DE068}"/>
              </a:ext>
            </a:extLst>
          </p:cNvPr>
          <p:cNvSpPr txBox="1"/>
          <p:nvPr/>
        </p:nvSpPr>
        <p:spPr>
          <a:xfrm>
            <a:off x="240145" y="1533236"/>
            <a:ext cx="5320146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u="sng" dirty="0"/>
              <a:t>Profit in each wealth segment based on 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/>
              <a:t>The highest profit is obtained from customers aged between 42 and 52.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/>
              <a:t>In this age group, Mass Customers have the highest profit, followed by High Net Worth customers, and finally Affluent Customers.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1725A17D-B355-14D9-8E4E-204AC39CADF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9244407"/>
              </p:ext>
            </p:extLst>
          </p:nvPr>
        </p:nvGraphicFramePr>
        <p:xfrm>
          <a:off x="5263573" y="1638588"/>
          <a:ext cx="6172200" cy="36861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37456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F0368-A8E3-E215-4D63-88D63BC5A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46" y="93997"/>
            <a:ext cx="4695080" cy="1172106"/>
          </a:xfrm>
        </p:spPr>
        <p:txBody>
          <a:bodyPr>
            <a:normAutofit fontScale="90000"/>
          </a:bodyPr>
          <a:lstStyle/>
          <a:p>
            <a:r>
              <a:rPr lang="en-GB" dirty="0"/>
              <a:t>Model Development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6BB3B3A-5AC6-3C5D-3AE4-2156133DD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12CC964-A50B-4C29-B4E4-2C30BB34CCF3}" type="slidenum">
              <a:rPr lang="en-GB" smtClean="0"/>
              <a:t>7</a:t>
            </a:fld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1CBD0E-C5AB-A22A-15B5-CF18997DE068}"/>
              </a:ext>
            </a:extLst>
          </p:cNvPr>
          <p:cNvSpPr txBox="1"/>
          <p:nvPr/>
        </p:nvSpPr>
        <p:spPr>
          <a:xfrm>
            <a:off x="240145" y="1533236"/>
            <a:ext cx="5320146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u="sng" dirty="0"/>
              <a:t>Bike related purchases with respect to car ownership in each state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/>
              <a:t>Most of bike related purchases are from customers that live in NSW who owns cars. NSW also has the highest population of customers of 505.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/>
              <a:t>For customers that don’t own cars, majority of the purchases are still from those living in NSW.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/>
              <a:t>Bike related purchases and the number of customers living in each state is proportional.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F227787-71B2-4585-992B-34E3A46AB6E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9449511"/>
              </p:ext>
            </p:extLst>
          </p:nvPr>
        </p:nvGraphicFramePr>
        <p:xfrm>
          <a:off x="6920910" y="431800"/>
          <a:ext cx="46101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750D422-BEC4-3336-8DA8-E92EA002C2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90321117"/>
              </p:ext>
            </p:extLst>
          </p:nvPr>
        </p:nvGraphicFramePr>
        <p:xfrm>
          <a:off x="6920910" y="34290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827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F0368-A8E3-E215-4D63-88D63BC5A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46" y="93997"/>
            <a:ext cx="4695080" cy="1172106"/>
          </a:xfrm>
        </p:spPr>
        <p:txBody>
          <a:bodyPr>
            <a:normAutofit fontScale="90000"/>
          </a:bodyPr>
          <a:lstStyle/>
          <a:p>
            <a:r>
              <a:rPr lang="en-GB" dirty="0"/>
              <a:t>Model Development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FE45FC-1830-086F-F695-2FFD999FD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6BB3B3A-5AC6-3C5D-3AE4-2156133DD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12CC964-A50B-4C29-B4E4-2C30BB34CCF3}" type="slidenum">
              <a:rPr lang="en-GB" smtClean="0"/>
              <a:t>8</a:t>
            </a:fld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1CBD0E-C5AB-A22A-15B5-CF18997DE068}"/>
              </a:ext>
            </a:extLst>
          </p:cNvPr>
          <p:cNvSpPr txBox="1"/>
          <p:nvPr/>
        </p:nvSpPr>
        <p:spPr>
          <a:xfrm>
            <a:off x="240145" y="1533236"/>
            <a:ext cx="5320146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u="sng" dirty="0"/>
              <a:t>RFM Analysis and Customer Profile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Based on the Recency of purchases of customers, Frequency of their purchases, and Monetary from the purchases, a customer profile visual can be generated.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Most of the customers are Bronze, with Gold being the second highest, Silver being third, and Platinum being fourth.</a:t>
            </a:r>
            <a:endParaRPr lang="en-GB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62D4B235-DB7D-4EFC-A317-BB3850ECFF9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0984599"/>
              </p:ext>
            </p:extLst>
          </p:nvPr>
        </p:nvGraphicFramePr>
        <p:xfrm>
          <a:off x="6359237" y="1533236"/>
          <a:ext cx="5042464" cy="30595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62922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F0368-A8E3-E215-4D63-88D63BC5A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46" y="93997"/>
            <a:ext cx="4695080" cy="1172106"/>
          </a:xfrm>
        </p:spPr>
        <p:txBody>
          <a:bodyPr>
            <a:normAutofit fontScale="90000"/>
          </a:bodyPr>
          <a:lstStyle/>
          <a:p>
            <a:r>
              <a:rPr lang="en-GB" dirty="0"/>
              <a:t>Model Development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FE45FC-1830-086F-F695-2FFD999FD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6BB3B3A-5AC6-3C5D-3AE4-2156133DD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12CC964-A50B-4C29-B4E4-2C30BB34CCF3}" type="slidenum">
              <a:rPr lang="en-GB" smtClean="0"/>
              <a:t>9</a:t>
            </a:fld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1CBD0E-C5AB-A22A-15B5-CF18997DE068}"/>
              </a:ext>
            </a:extLst>
          </p:cNvPr>
          <p:cNvSpPr txBox="1"/>
          <p:nvPr/>
        </p:nvSpPr>
        <p:spPr>
          <a:xfrm>
            <a:off x="240145" y="1533236"/>
            <a:ext cx="5320146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u="sng" dirty="0"/>
              <a:t>Customer classification – Targeting high value customers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Customers aged between 42 and 52.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Customers who work in the Finance, Manufacturing, and Health industries.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Customers who are currently living in NSW and VIC states.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Most of the highly valued customers are from the Mass wealth segment.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0722301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Custom 34">
      <a:dk1>
        <a:sysClr val="windowText" lastClr="000000"/>
      </a:dk1>
      <a:lt1>
        <a:sysClr val="window" lastClr="FFFFFF"/>
      </a:lt1>
      <a:dk2>
        <a:srgbClr val="001E2E"/>
      </a:dk2>
      <a:lt2>
        <a:srgbClr val="F0ECEC"/>
      </a:lt2>
      <a:accent1>
        <a:srgbClr val="155767"/>
      </a:accent1>
      <a:accent2>
        <a:srgbClr val="BA9CA0"/>
      </a:accent2>
      <a:accent3>
        <a:srgbClr val="A57931"/>
      </a:accent3>
      <a:accent4>
        <a:srgbClr val="0E577C"/>
      </a:accent4>
      <a:accent5>
        <a:srgbClr val="CC846E"/>
      </a:accent5>
      <a:accent6>
        <a:srgbClr val="93767A"/>
      </a:accent6>
      <a:hlink>
        <a:srgbClr val="0563C1"/>
      </a:hlink>
      <a:folHlink>
        <a:srgbClr val="954F72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5160.tgt.Office_50301404_TF22797433_Win32_OJ112196092" id="{2903BBB8-BE33-4839-B169-4F85AEBE70D9}" vid="{0C7966E0-5557-440A-B8C8-2E4B23DE764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A1E8BDE-7A03-4563-82F6-53B214F8956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15CABE4-909F-4611-A0E1-6E45080B3C9E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207C1F5B-A1D0-429A-8E7C-3E271353D1E0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{11010973-C023-49AD-8FF9-42C9AB8919E1}tf22797433_win32</Template>
  <TotalTime>205</TotalTime>
  <Words>639</Words>
  <Application>Microsoft Office PowerPoint</Application>
  <PresentationFormat>Widescreen</PresentationFormat>
  <Paragraphs>137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Univers Condensed Light</vt:lpstr>
      <vt:lpstr>Univers Condensed Light (Body)</vt:lpstr>
      <vt:lpstr>Walbaum Display Light</vt:lpstr>
      <vt:lpstr>AngleLinesVTI</vt:lpstr>
      <vt:lpstr>Sprocket Central Pty Ltd</vt:lpstr>
      <vt:lpstr>Agenda </vt:lpstr>
      <vt:lpstr>Introduction</vt:lpstr>
      <vt:lpstr>Data Exploration</vt:lpstr>
      <vt:lpstr>Model Development</vt:lpstr>
      <vt:lpstr>Model Development</vt:lpstr>
      <vt:lpstr>Model Development</vt:lpstr>
      <vt:lpstr>Model Development</vt:lpstr>
      <vt:lpstr>Model Development</vt:lpstr>
      <vt:lpstr>Interpretation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Mohammad Adnan</dc:creator>
  <cp:lastModifiedBy>Mohammad Adnan</cp:lastModifiedBy>
  <cp:revision>3</cp:revision>
  <dcterms:created xsi:type="dcterms:W3CDTF">2024-08-21T10:54:54Z</dcterms:created>
  <dcterms:modified xsi:type="dcterms:W3CDTF">2024-08-21T17:02:22Z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