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9" r:id="rId2"/>
    <p:sldId id="256" r:id="rId3"/>
    <p:sldId id="258" r:id="rId4"/>
    <p:sldId id="260" r:id="rId5"/>
    <p:sldId id="261" r:id="rId6"/>
    <p:sldId id="262" r:id="rId7"/>
    <p:sldId id="263" r:id="rId8"/>
    <p:sldId id="264" r:id="rId9"/>
    <p:sldId id="265" r:id="rId10"/>
    <p:sldId id="25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468612-973E-40C8-8DE3-FE1AEF415C8C}" type="datetimeFigureOut">
              <a:rPr lang="en-US" smtClean="0"/>
              <a:t>10/8/2024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D1DF1B-F8C6-4695-8281-C1B2C73B0AE3}" type="slidenum">
              <a:rPr lang="en-US" smtClean="0"/>
              <a:t>‹#›</a:t>
            </a:fld>
            <a:endParaRPr lang="en-US"/>
          </a:p>
        </p:txBody>
      </p:sp>
    </p:spTree>
    <p:extLst>
      <p:ext uri="{BB962C8B-B14F-4D97-AF65-F5344CB8AC3E}">
        <p14:creationId xmlns:p14="http://schemas.microsoft.com/office/powerpoint/2010/main" val="4009588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D1DF1B-F8C6-4695-8281-C1B2C73B0AE3}" type="slidenum">
              <a:rPr lang="en-US" smtClean="0"/>
              <a:t>1</a:t>
            </a:fld>
            <a:endParaRPr lang="en-US"/>
          </a:p>
        </p:txBody>
      </p:sp>
    </p:spTree>
    <p:extLst>
      <p:ext uri="{BB962C8B-B14F-4D97-AF65-F5344CB8AC3E}">
        <p14:creationId xmlns:p14="http://schemas.microsoft.com/office/powerpoint/2010/main" val="945108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summary, macros offer advantages in speed and flexibility for small operations but come with risks related to safety and maintainability. Functions are more robust, enforce type safety, and are easier to debug and maintain, making them better suited for more complex and modular programming tasks.</a:t>
            </a:r>
          </a:p>
        </p:txBody>
      </p:sp>
      <p:sp>
        <p:nvSpPr>
          <p:cNvPr id="4" name="Slide Number Placeholder 3"/>
          <p:cNvSpPr>
            <a:spLocks noGrp="1"/>
          </p:cNvSpPr>
          <p:nvPr>
            <p:ph type="sldNum" sz="quarter" idx="5"/>
          </p:nvPr>
        </p:nvSpPr>
        <p:spPr/>
        <p:txBody>
          <a:bodyPr/>
          <a:lstStyle/>
          <a:p>
            <a:fld id="{84D1DF1B-F8C6-4695-8281-C1B2C73B0AE3}" type="slidenum">
              <a:rPr lang="en-US" smtClean="0"/>
              <a:t>9</a:t>
            </a:fld>
            <a:endParaRPr lang="en-US"/>
          </a:p>
        </p:txBody>
      </p:sp>
    </p:spTree>
    <p:extLst>
      <p:ext uri="{BB962C8B-B14F-4D97-AF65-F5344CB8AC3E}">
        <p14:creationId xmlns:p14="http://schemas.microsoft.com/office/powerpoint/2010/main" val="3579368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2FDE7DA1-9FDF-4E73-9BF7-B693B4CC7FA0}" type="datetimeFigureOut">
              <a:rPr lang="en-US" smtClean="0"/>
              <a:t>10/8/2024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D023D8-2E44-4B78-91FC-DF56FE84657E}" type="slidenum">
              <a:rPr lang="en-US" smtClean="0"/>
              <a:t>‹#›</a:t>
            </a:fld>
            <a:endParaRPr lang="en-US"/>
          </a:p>
        </p:txBody>
      </p:sp>
    </p:spTree>
    <p:extLst>
      <p:ext uri="{BB962C8B-B14F-4D97-AF65-F5344CB8AC3E}">
        <p14:creationId xmlns:p14="http://schemas.microsoft.com/office/powerpoint/2010/main" val="29680118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DE7DA1-9FDF-4E73-9BF7-B693B4CC7FA0}"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D023D8-2E44-4B78-91FC-DF56FE84657E}" type="slidenum">
              <a:rPr lang="en-US" smtClean="0"/>
              <a:t>‹#›</a:t>
            </a:fld>
            <a:endParaRPr lang="en-US"/>
          </a:p>
        </p:txBody>
      </p:sp>
    </p:spTree>
    <p:extLst>
      <p:ext uri="{BB962C8B-B14F-4D97-AF65-F5344CB8AC3E}">
        <p14:creationId xmlns:p14="http://schemas.microsoft.com/office/powerpoint/2010/main" val="3233234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DE7DA1-9FDF-4E73-9BF7-B693B4CC7FA0}"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D023D8-2E44-4B78-91FC-DF56FE84657E}" type="slidenum">
              <a:rPr lang="en-US" smtClean="0"/>
              <a:t>‹#›</a:t>
            </a:fld>
            <a:endParaRPr lang="en-US"/>
          </a:p>
        </p:txBody>
      </p:sp>
    </p:spTree>
    <p:extLst>
      <p:ext uri="{BB962C8B-B14F-4D97-AF65-F5344CB8AC3E}">
        <p14:creationId xmlns:p14="http://schemas.microsoft.com/office/powerpoint/2010/main" val="31910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DE7DA1-9FDF-4E73-9BF7-B693B4CC7FA0}" type="datetimeFigureOut">
              <a:rPr lang="en-US" smtClean="0"/>
              <a:t>10/8/2024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D023D8-2E44-4B78-91FC-DF56FE84657E}" type="slidenum">
              <a:rPr lang="en-US" smtClean="0"/>
              <a:t>‹#›</a:t>
            </a:fld>
            <a:endParaRPr lang="en-US"/>
          </a:p>
        </p:txBody>
      </p:sp>
    </p:spTree>
    <p:extLst>
      <p:ext uri="{BB962C8B-B14F-4D97-AF65-F5344CB8AC3E}">
        <p14:creationId xmlns:p14="http://schemas.microsoft.com/office/powerpoint/2010/main" val="2669434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2FDE7DA1-9FDF-4E73-9BF7-B693B4CC7FA0}" type="datetimeFigureOut">
              <a:rPr lang="en-US" smtClean="0"/>
              <a:t>10/8/2024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D023D8-2E44-4B78-91FC-DF56FE84657E}" type="slidenum">
              <a:rPr lang="en-US" smtClean="0"/>
              <a:t>‹#›</a:t>
            </a:fld>
            <a:endParaRPr lang="en-US"/>
          </a:p>
        </p:txBody>
      </p:sp>
    </p:spTree>
    <p:extLst>
      <p:ext uri="{BB962C8B-B14F-4D97-AF65-F5344CB8AC3E}">
        <p14:creationId xmlns:p14="http://schemas.microsoft.com/office/powerpoint/2010/main" val="94251668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2FDE7DA1-9FDF-4E73-9BF7-B693B4CC7FA0}" type="datetimeFigureOut">
              <a:rPr lang="en-US" smtClean="0"/>
              <a:t>10/8/2024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FAD023D8-2E44-4B78-91FC-DF56FE84657E}" type="slidenum">
              <a:rPr lang="en-US" smtClean="0"/>
              <a:t>‹#›</a:t>
            </a:fld>
            <a:endParaRPr lang="en-US"/>
          </a:p>
        </p:txBody>
      </p:sp>
    </p:spTree>
    <p:extLst>
      <p:ext uri="{BB962C8B-B14F-4D97-AF65-F5344CB8AC3E}">
        <p14:creationId xmlns:p14="http://schemas.microsoft.com/office/powerpoint/2010/main" val="2764578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2FDE7DA1-9FDF-4E73-9BF7-B693B4CC7FA0}" type="datetimeFigureOut">
              <a:rPr lang="en-US" smtClean="0"/>
              <a:t>10/8/2024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D023D8-2E44-4B78-91FC-DF56FE84657E}"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47112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DE7DA1-9FDF-4E73-9BF7-B693B4CC7FA0}" type="datetimeFigureOut">
              <a:rPr lang="en-US" smtClean="0"/>
              <a:t>10/8/2024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D023D8-2E44-4B78-91FC-DF56FE84657E}" type="slidenum">
              <a:rPr lang="en-US" smtClean="0"/>
              <a:t>‹#›</a:t>
            </a:fld>
            <a:endParaRPr lang="en-US"/>
          </a:p>
        </p:txBody>
      </p:sp>
    </p:spTree>
    <p:extLst>
      <p:ext uri="{BB962C8B-B14F-4D97-AF65-F5344CB8AC3E}">
        <p14:creationId xmlns:p14="http://schemas.microsoft.com/office/powerpoint/2010/main" val="727716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DE7DA1-9FDF-4E73-9BF7-B693B4CC7FA0}" type="datetimeFigureOut">
              <a:rPr lang="en-US" smtClean="0"/>
              <a:t>10/8/2024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D023D8-2E44-4B78-91FC-DF56FE84657E}" type="slidenum">
              <a:rPr lang="en-US" smtClean="0"/>
              <a:t>‹#›</a:t>
            </a:fld>
            <a:endParaRPr lang="en-US"/>
          </a:p>
        </p:txBody>
      </p:sp>
    </p:spTree>
    <p:extLst>
      <p:ext uri="{BB962C8B-B14F-4D97-AF65-F5344CB8AC3E}">
        <p14:creationId xmlns:p14="http://schemas.microsoft.com/office/powerpoint/2010/main" val="218076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2FDE7DA1-9FDF-4E73-9BF7-B693B4CC7FA0}" type="datetimeFigureOut">
              <a:rPr lang="en-US" smtClean="0"/>
              <a:t>10/8/2024</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FAD023D8-2E44-4B78-91FC-DF56FE84657E}" type="slidenum">
              <a:rPr lang="en-US" smtClean="0"/>
              <a:t>‹#›</a:t>
            </a:fld>
            <a:endParaRPr lang="en-US"/>
          </a:p>
        </p:txBody>
      </p:sp>
    </p:spTree>
    <p:extLst>
      <p:ext uri="{BB962C8B-B14F-4D97-AF65-F5344CB8AC3E}">
        <p14:creationId xmlns:p14="http://schemas.microsoft.com/office/powerpoint/2010/main" val="1776415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FDE7DA1-9FDF-4E73-9BF7-B693B4CC7FA0}" type="datetimeFigureOut">
              <a:rPr lang="en-US" smtClean="0"/>
              <a:t>10/8/2024</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FAD023D8-2E44-4B78-91FC-DF56FE84657E}" type="slidenum">
              <a:rPr lang="en-US" smtClean="0"/>
              <a:t>‹#›</a:t>
            </a:fld>
            <a:endParaRPr lang="en-US"/>
          </a:p>
        </p:txBody>
      </p:sp>
    </p:spTree>
    <p:extLst>
      <p:ext uri="{BB962C8B-B14F-4D97-AF65-F5344CB8AC3E}">
        <p14:creationId xmlns:p14="http://schemas.microsoft.com/office/powerpoint/2010/main" val="3095322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FDE7DA1-9FDF-4E73-9BF7-B693B4CC7FA0}" type="datetimeFigureOut">
              <a:rPr lang="en-US" smtClean="0"/>
              <a:t>10/8/2024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FAD023D8-2E44-4B78-91FC-DF56FE84657E}" type="slidenum">
              <a:rPr lang="en-US" smtClean="0"/>
              <a:t>‹#›</a:t>
            </a:fld>
            <a:endParaRPr lang="en-US"/>
          </a:p>
        </p:txBody>
      </p:sp>
    </p:spTree>
    <p:extLst>
      <p:ext uri="{BB962C8B-B14F-4D97-AF65-F5344CB8AC3E}">
        <p14:creationId xmlns:p14="http://schemas.microsoft.com/office/powerpoint/2010/main" val="17055759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8EDBE-F467-64E3-698A-EF41221B3AA6}"/>
              </a:ext>
            </a:extLst>
          </p:cNvPr>
          <p:cNvSpPr>
            <a:spLocks noGrp="1"/>
          </p:cNvSpPr>
          <p:nvPr>
            <p:ph type="ctrTitle"/>
          </p:nvPr>
        </p:nvSpPr>
        <p:spPr/>
        <p:txBody>
          <a:bodyPr/>
          <a:lstStyle/>
          <a:p>
            <a:r>
              <a:rPr lang="en-US" dirty="0"/>
              <a:t>Macros vs. functions </a:t>
            </a:r>
          </a:p>
        </p:txBody>
      </p:sp>
      <p:sp>
        <p:nvSpPr>
          <p:cNvPr id="3" name="Subtitle 2">
            <a:extLst>
              <a:ext uri="{FF2B5EF4-FFF2-40B4-BE49-F238E27FC236}">
                <a16:creationId xmlns:a16="http://schemas.microsoft.com/office/drawing/2014/main" id="{616B65CC-7603-D01D-EF0B-CF55DA0F5D66}"/>
              </a:ext>
            </a:extLst>
          </p:cNvPr>
          <p:cNvSpPr>
            <a:spLocks noGrp="1"/>
          </p:cNvSpPr>
          <p:nvPr>
            <p:ph type="subTitle" idx="1"/>
          </p:nvPr>
        </p:nvSpPr>
        <p:spPr/>
        <p:txBody>
          <a:bodyPr>
            <a:normAutofit lnSpcReduction="10000"/>
          </a:bodyPr>
          <a:lstStyle/>
          <a:p>
            <a:r>
              <a:rPr lang="en-US" dirty="0"/>
              <a:t>Mohammad Iqbal</a:t>
            </a:r>
          </a:p>
          <a:p>
            <a:r>
              <a:rPr lang="en-US" dirty="0"/>
              <a:t>CSC 210</a:t>
            </a:r>
          </a:p>
          <a:p>
            <a:r>
              <a:rPr lang="en-US" dirty="0"/>
              <a:t>10/07/2024</a:t>
            </a:r>
          </a:p>
        </p:txBody>
      </p:sp>
    </p:spTree>
    <p:extLst>
      <p:ext uri="{BB962C8B-B14F-4D97-AF65-F5344CB8AC3E}">
        <p14:creationId xmlns:p14="http://schemas.microsoft.com/office/powerpoint/2010/main" val="3143126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207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50B73B5-1635-5EEC-B70D-38D07B0886CA}"/>
              </a:ext>
            </a:extLst>
          </p:cNvPr>
          <p:cNvSpPr/>
          <p:nvPr/>
        </p:nvSpPr>
        <p:spPr>
          <a:xfrm>
            <a:off x="2636045" y="473023"/>
            <a:ext cx="6919907" cy="1200329"/>
          </a:xfrm>
          <a:prstGeom prst="rect">
            <a:avLst/>
          </a:prstGeom>
          <a:noFill/>
        </p:spPr>
        <p:txBody>
          <a:bodyPr wrap="none" lIns="91440" tIns="45720" rIns="91440" bIns="45720">
            <a:spAutoFit/>
          </a:bodyPr>
          <a:lstStyle/>
          <a:p>
            <a:pPr algn="ctr"/>
            <a:r>
              <a:rPr lang="en-US" sz="7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Macro Example</a:t>
            </a:r>
          </a:p>
        </p:txBody>
      </p:sp>
      <p:pic>
        <p:nvPicPr>
          <p:cNvPr id="18" name="Picture 17">
            <a:extLst>
              <a:ext uri="{FF2B5EF4-FFF2-40B4-BE49-F238E27FC236}">
                <a16:creationId xmlns:a16="http://schemas.microsoft.com/office/drawing/2014/main" id="{F8673B53-ADF6-40A5-3218-5482DEF75589}"/>
              </a:ext>
            </a:extLst>
          </p:cNvPr>
          <p:cNvPicPr>
            <a:picLocks noChangeAspect="1"/>
          </p:cNvPicPr>
          <p:nvPr/>
        </p:nvPicPr>
        <p:blipFill>
          <a:blip r:embed="rId2"/>
          <a:stretch>
            <a:fillRect/>
          </a:stretch>
        </p:blipFill>
        <p:spPr>
          <a:xfrm>
            <a:off x="2677762" y="2070599"/>
            <a:ext cx="6836475" cy="346660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746512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50301FE-6731-6D2A-FCEA-7E3A15B1BCEE}"/>
              </a:ext>
            </a:extLst>
          </p:cNvPr>
          <p:cNvPicPr>
            <a:picLocks noChangeAspect="1"/>
          </p:cNvPicPr>
          <p:nvPr/>
        </p:nvPicPr>
        <p:blipFill>
          <a:blip r:embed="rId2"/>
          <a:stretch>
            <a:fillRect/>
          </a:stretch>
        </p:blipFill>
        <p:spPr>
          <a:xfrm>
            <a:off x="1880600" y="2039112"/>
            <a:ext cx="8430799" cy="381304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 name="Rectangle 1">
            <a:extLst>
              <a:ext uri="{FF2B5EF4-FFF2-40B4-BE49-F238E27FC236}">
                <a16:creationId xmlns:a16="http://schemas.microsoft.com/office/drawing/2014/main" id="{087A8634-D99F-314C-381D-F12DB0BBB5E6}"/>
              </a:ext>
            </a:extLst>
          </p:cNvPr>
          <p:cNvSpPr/>
          <p:nvPr/>
        </p:nvSpPr>
        <p:spPr>
          <a:xfrm>
            <a:off x="2085928" y="494891"/>
            <a:ext cx="8020144" cy="1200329"/>
          </a:xfrm>
          <a:prstGeom prst="rect">
            <a:avLst/>
          </a:prstGeom>
          <a:noFill/>
        </p:spPr>
        <p:txBody>
          <a:bodyPr wrap="none" lIns="91440" tIns="45720" rIns="91440" bIns="45720">
            <a:spAutoFit/>
          </a:bodyPr>
          <a:lstStyle/>
          <a:p>
            <a:pPr algn="ctr"/>
            <a:r>
              <a:rPr lang="en-US" sz="7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Function Example</a:t>
            </a:r>
          </a:p>
        </p:txBody>
      </p:sp>
    </p:spTree>
    <p:extLst>
      <p:ext uri="{BB962C8B-B14F-4D97-AF65-F5344CB8AC3E}">
        <p14:creationId xmlns:p14="http://schemas.microsoft.com/office/powerpoint/2010/main" val="3587961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7A8634-D99F-314C-381D-F12DB0BBB5E6}"/>
              </a:ext>
            </a:extLst>
          </p:cNvPr>
          <p:cNvSpPr/>
          <p:nvPr/>
        </p:nvSpPr>
        <p:spPr>
          <a:xfrm>
            <a:off x="1875137" y="494891"/>
            <a:ext cx="8441734" cy="1015663"/>
          </a:xfrm>
          <a:prstGeom prst="rect">
            <a:avLst/>
          </a:prstGeom>
          <a:noFill/>
        </p:spPr>
        <p:txBody>
          <a:bodyPr wrap="none" lIns="91440" tIns="45720" rIns="91440" bIns="45720">
            <a:spAutoFit/>
          </a:bodyPr>
          <a:lstStyle/>
          <a:p>
            <a:pPr algn="ctr"/>
            <a:r>
              <a:rPr lang="en-US" sz="6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Definition and Purpose</a:t>
            </a:r>
          </a:p>
        </p:txBody>
      </p:sp>
      <p:sp>
        <p:nvSpPr>
          <p:cNvPr id="9" name="TextBox 8">
            <a:extLst>
              <a:ext uri="{FF2B5EF4-FFF2-40B4-BE49-F238E27FC236}">
                <a16:creationId xmlns:a16="http://schemas.microsoft.com/office/drawing/2014/main" id="{6CF6CA71-F487-73B4-AE0E-57B05931B4CF}"/>
              </a:ext>
            </a:extLst>
          </p:cNvPr>
          <p:cNvSpPr txBox="1"/>
          <p:nvPr/>
        </p:nvSpPr>
        <p:spPr>
          <a:xfrm>
            <a:off x="1584579" y="1986016"/>
            <a:ext cx="9022842" cy="3693319"/>
          </a:xfrm>
          <a:prstGeom prst="rect">
            <a:avLst/>
          </a:prstGeom>
          <a:noFill/>
        </p:spPr>
        <p:txBody>
          <a:bodyPr wrap="square">
            <a:spAutoFit/>
          </a:bodyPr>
          <a:lstStyle/>
          <a:p>
            <a:r>
              <a:rPr lang="en-US" dirty="0"/>
              <a:t>Macros:</a:t>
            </a:r>
          </a:p>
          <a:p>
            <a:endParaRPr lang="en-US" dirty="0"/>
          </a:p>
          <a:p>
            <a:pPr marL="285750" indent="-285750">
              <a:buFont typeface="Arial" panose="020B0604020202020204" pitchFamily="34" charset="0"/>
              <a:buChar char="•"/>
            </a:pPr>
            <a:r>
              <a:rPr lang="en-US" dirty="0"/>
              <a:t>Macros are preprocessor directives, typically used in languages like C and C++. They are expanded by the preprocessor before the compilation step.</a:t>
            </a:r>
          </a:p>
          <a:p>
            <a:pPr marL="285750" indent="-285750">
              <a:buFont typeface="Arial" panose="020B0604020202020204" pitchFamily="34" charset="0"/>
              <a:buChar char="•"/>
            </a:pPr>
            <a:r>
              <a:rPr lang="en-US" dirty="0"/>
              <a:t>Macros allow text substitution. They can perform simple transformations of code, inserting the macro's definition into the source code wherever the macro is used.</a:t>
            </a:r>
          </a:p>
          <a:p>
            <a:endParaRPr lang="en-US" dirty="0"/>
          </a:p>
          <a:p>
            <a:r>
              <a:rPr lang="en-US" dirty="0"/>
              <a:t>Functions:</a:t>
            </a:r>
          </a:p>
          <a:p>
            <a:endParaRPr lang="en-US" dirty="0"/>
          </a:p>
          <a:p>
            <a:pPr marL="285750" indent="-285750">
              <a:buFont typeface="Arial" panose="020B0604020202020204" pitchFamily="34" charset="0"/>
              <a:buChar char="•"/>
            </a:pPr>
            <a:r>
              <a:rPr lang="en-US" dirty="0"/>
              <a:t>Functions are defined blocks of code that perform a specific task. They take input parameters (optional), perform computations, and return a result.</a:t>
            </a:r>
          </a:p>
          <a:p>
            <a:pPr marL="285750" indent="-285750">
              <a:buFont typeface="Arial" panose="020B0604020202020204" pitchFamily="34" charset="0"/>
              <a:buChar char="•"/>
            </a:pPr>
            <a:r>
              <a:rPr lang="en-US" dirty="0"/>
              <a:t>Functions are part of the compiled code. They encapsulate logic and are used to improve code modularity and reusability.</a:t>
            </a:r>
          </a:p>
        </p:txBody>
      </p:sp>
    </p:spTree>
    <p:extLst>
      <p:ext uri="{BB962C8B-B14F-4D97-AF65-F5344CB8AC3E}">
        <p14:creationId xmlns:p14="http://schemas.microsoft.com/office/powerpoint/2010/main" val="2710856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7A8634-D99F-314C-381D-F12DB0BBB5E6}"/>
              </a:ext>
            </a:extLst>
          </p:cNvPr>
          <p:cNvSpPr/>
          <p:nvPr/>
        </p:nvSpPr>
        <p:spPr>
          <a:xfrm>
            <a:off x="604442" y="494891"/>
            <a:ext cx="10983136" cy="1015663"/>
          </a:xfrm>
          <a:prstGeom prst="rect">
            <a:avLst/>
          </a:prstGeom>
          <a:noFill/>
        </p:spPr>
        <p:txBody>
          <a:bodyPr wrap="none" lIns="91440" tIns="45720" rIns="91440" bIns="45720">
            <a:spAutoFit/>
          </a:bodyPr>
          <a:lstStyle/>
          <a:p>
            <a:pPr algn="ctr"/>
            <a:r>
              <a:rPr lang="en-US" sz="6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Compilation vs. </a:t>
            </a:r>
            <a:r>
              <a:rPr lang="en-US" sz="6000" b="1" dirty="0">
                <a:ln w="9525">
                  <a:solidFill>
                    <a:schemeClr val="bg1"/>
                  </a:solidFill>
                  <a:prstDash val="solid"/>
                </a:ln>
                <a:effectLst>
                  <a:outerShdw blurRad="12700" dist="38100" dir="2700000" algn="tl" rotWithShape="0">
                    <a:schemeClr val="bg1">
                      <a:lumMod val="50000"/>
                    </a:schemeClr>
                  </a:outerShdw>
                </a:effectLst>
              </a:rPr>
              <a:t>Preprocessing</a:t>
            </a:r>
            <a:endParaRPr lang="en-US" sz="6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9" name="TextBox 8">
            <a:extLst>
              <a:ext uri="{FF2B5EF4-FFF2-40B4-BE49-F238E27FC236}">
                <a16:creationId xmlns:a16="http://schemas.microsoft.com/office/drawing/2014/main" id="{6CF6CA71-F487-73B4-AE0E-57B05931B4CF}"/>
              </a:ext>
            </a:extLst>
          </p:cNvPr>
          <p:cNvSpPr txBox="1"/>
          <p:nvPr/>
        </p:nvSpPr>
        <p:spPr>
          <a:xfrm>
            <a:off x="1584579" y="2424928"/>
            <a:ext cx="9022842" cy="2585323"/>
          </a:xfrm>
          <a:prstGeom prst="rect">
            <a:avLst/>
          </a:prstGeom>
          <a:noFill/>
        </p:spPr>
        <p:txBody>
          <a:bodyPr wrap="square">
            <a:spAutoFit/>
          </a:bodyPr>
          <a:lstStyle/>
          <a:p>
            <a:r>
              <a:rPr lang="en-US" dirty="0"/>
              <a:t>Macros:</a:t>
            </a:r>
          </a:p>
          <a:p>
            <a:endParaRPr lang="en-US" dirty="0"/>
          </a:p>
          <a:p>
            <a:pPr marL="285750" indent="-285750">
              <a:buFont typeface="Arial" panose="020B0604020202020204" pitchFamily="34" charset="0"/>
              <a:buChar char="•"/>
            </a:pPr>
            <a:r>
              <a:rPr lang="en-US" dirty="0"/>
              <a:t>Macros are handled by the preprocessor, which replaces the macro with its value or code block before the actual compilation process begins.</a:t>
            </a:r>
          </a:p>
          <a:p>
            <a:pPr marL="285750" indent="-285750">
              <a:buFont typeface="Arial" panose="020B0604020202020204" pitchFamily="34" charset="0"/>
              <a:buChar char="•"/>
            </a:pPr>
            <a:endParaRPr lang="en-US" dirty="0"/>
          </a:p>
          <a:p>
            <a:r>
              <a:rPr lang="en-US" dirty="0"/>
              <a:t>Functions:</a:t>
            </a:r>
          </a:p>
          <a:p>
            <a:endParaRPr lang="en-US" dirty="0"/>
          </a:p>
          <a:p>
            <a:pPr marL="285750" indent="-285750">
              <a:buFont typeface="Arial" panose="020B0604020202020204" pitchFamily="34" charset="0"/>
              <a:buChar char="•"/>
            </a:pPr>
            <a:r>
              <a:rPr lang="en-US" dirty="0"/>
              <a:t>Functions are compiled along with the rest of the code. When called, they may incur some overhead for parameter passing, stack management, and control transfer.</a:t>
            </a:r>
          </a:p>
        </p:txBody>
      </p:sp>
    </p:spTree>
    <p:extLst>
      <p:ext uri="{BB962C8B-B14F-4D97-AF65-F5344CB8AC3E}">
        <p14:creationId xmlns:p14="http://schemas.microsoft.com/office/powerpoint/2010/main" val="2537201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7A8634-D99F-314C-381D-F12DB0BBB5E6}"/>
              </a:ext>
            </a:extLst>
          </p:cNvPr>
          <p:cNvSpPr/>
          <p:nvPr/>
        </p:nvSpPr>
        <p:spPr>
          <a:xfrm>
            <a:off x="2337831" y="494891"/>
            <a:ext cx="7516353" cy="1015663"/>
          </a:xfrm>
          <a:prstGeom prst="rect">
            <a:avLst/>
          </a:prstGeom>
          <a:noFill/>
        </p:spPr>
        <p:txBody>
          <a:bodyPr wrap="none" lIns="91440" tIns="45720" rIns="91440" bIns="45720">
            <a:spAutoFit/>
          </a:bodyPr>
          <a:lstStyle/>
          <a:p>
            <a:pPr algn="ctr"/>
            <a:r>
              <a:rPr lang="en-US" sz="6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Parameter Handling</a:t>
            </a:r>
          </a:p>
        </p:txBody>
      </p:sp>
      <p:sp>
        <p:nvSpPr>
          <p:cNvPr id="9" name="TextBox 8">
            <a:extLst>
              <a:ext uri="{FF2B5EF4-FFF2-40B4-BE49-F238E27FC236}">
                <a16:creationId xmlns:a16="http://schemas.microsoft.com/office/drawing/2014/main" id="{6CF6CA71-F487-73B4-AE0E-57B05931B4CF}"/>
              </a:ext>
            </a:extLst>
          </p:cNvPr>
          <p:cNvSpPr txBox="1"/>
          <p:nvPr/>
        </p:nvSpPr>
        <p:spPr>
          <a:xfrm>
            <a:off x="1584579" y="1986016"/>
            <a:ext cx="9022842" cy="3693319"/>
          </a:xfrm>
          <a:prstGeom prst="rect">
            <a:avLst/>
          </a:prstGeom>
          <a:noFill/>
        </p:spPr>
        <p:txBody>
          <a:bodyPr wrap="square">
            <a:spAutoFit/>
          </a:bodyPr>
          <a:lstStyle/>
          <a:p>
            <a:r>
              <a:rPr lang="en-US" dirty="0"/>
              <a:t>Macros:</a:t>
            </a:r>
          </a:p>
          <a:p>
            <a:endParaRPr lang="en-US" dirty="0"/>
          </a:p>
          <a:p>
            <a:pPr marL="285750" indent="-285750">
              <a:buFont typeface="Arial" panose="020B0604020202020204" pitchFamily="34" charset="0"/>
              <a:buChar char="•"/>
            </a:pPr>
            <a:r>
              <a:rPr lang="en-US" dirty="0"/>
              <a:t>Macros perform simple text substitution. They do not enforce type-checking, which can lead to unexpected behavior or side effects if not used carefully.</a:t>
            </a:r>
          </a:p>
          <a:p>
            <a:pPr marL="285750" indent="-285750">
              <a:buFont typeface="Arial" panose="020B0604020202020204" pitchFamily="34" charset="0"/>
              <a:buChar char="•"/>
            </a:pPr>
            <a:r>
              <a:rPr lang="en-US" dirty="0"/>
              <a:t>Macro arguments are substituted as-is into the code, which can lead to issues if parentheses are not used properly.</a:t>
            </a:r>
          </a:p>
          <a:p>
            <a:pPr marL="285750" indent="-285750">
              <a:buFont typeface="Arial" panose="020B0604020202020204" pitchFamily="34" charset="0"/>
              <a:buChar char="•"/>
            </a:pPr>
            <a:endParaRPr lang="en-US" dirty="0"/>
          </a:p>
          <a:p>
            <a:r>
              <a:rPr lang="en-US" dirty="0"/>
              <a:t>Functions:</a:t>
            </a:r>
          </a:p>
          <a:p>
            <a:endParaRPr lang="en-US" dirty="0"/>
          </a:p>
          <a:p>
            <a:pPr marL="285750" indent="-285750">
              <a:buFont typeface="Arial" panose="020B0604020202020204" pitchFamily="34" charset="0"/>
              <a:buChar char="•"/>
            </a:pPr>
            <a:r>
              <a:rPr lang="en-US" dirty="0"/>
              <a:t>Functions perform proper type-checking based on their parameters, ensuring that types are compatible.</a:t>
            </a:r>
          </a:p>
          <a:p>
            <a:pPr marL="285750" indent="-285750">
              <a:buFont typeface="Arial" panose="020B0604020202020204" pitchFamily="34" charset="0"/>
              <a:buChar char="•"/>
            </a:pPr>
            <a:r>
              <a:rPr lang="en-US" dirty="0"/>
              <a:t>Functions evaluate their arguments before execution, which avoids the side effects commonly associated with macros.</a:t>
            </a:r>
          </a:p>
        </p:txBody>
      </p:sp>
    </p:spTree>
    <p:extLst>
      <p:ext uri="{BB962C8B-B14F-4D97-AF65-F5344CB8AC3E}">
        <p14:creationId xmlns:p14="http://schemas.microsoft.com/office/powerpoint/2010/main" val="1674216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7A8634-D99F-314C-381D-F12DB0BBB5E6}"/>
              </a:ext>
            </a:extLst>
          </p:cNvPr>
          <p:cNvSpPr/>
          <p:nvPr/>
        </p:nvSpPr>
        <p:spPr>
          <a:xfrm>
            <a:off x="1110318" y="494891"/>
            <a:ext cx="9971384" cy="1015663"/>
          </a:xfrm>
          <a:prstGeom prst="rect">
            <a:avLst/>
          </a:prstGeom>
          <a:noFill/>
        </p:spPr>
        <p:txBody>
          <a:bodyPr wrap="none" lIns="91440" tIns="45720" rIns="91440" bIns="45720">
            <a:spAutoFit/>
          </a:bodyPr>
          <a:lstStyle/>
          <a:p>
            <a:pPr algn="ctr"/>
            <a:r>
              <a:rPr lang="en-US" sz="6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Efficiency and Performance</a:t>
            </a:r>
          </a:p>
        </p:txBody>
      </p:sp>
      <p:sp>
        <p:nvSpPr>
          <p:cNvPr id="9" name="TextBox 8">
            <a:extLst>
              <a:ext uri="{FF2B5EF4-FFF2-40B4-BE49-F238E27FC236}">
                <a16:creationId xmlns:a16="http://schemas.microsoft.com/office/drawing/2014/main" id="{6CF6CA71-F487-73B4-AE0E-57B05931B4CF}"/>
              </a:ext>
            </a:extLst>
          </p:cNvPr>
          <p:cNvSpPr txBox="1"/>
          <p:nvPr/>
        </p:nvSpPr>
        <p:spPr>
          <a:xfrm>
            <a:off x="1584579" y="1986016"/>
            <a:ext cx="9022842" cy="3970318"/>
          </a:xfrm>
          <a:prstGeom prst="rect">
            <a:avLst/>
          </a:prstGeom>
          <a:noFill/>
        </p:spPr>
        <p:txBody>
          <a:bodyPr wrap="square">
            <a:spAutoFit/>
          </a:bodyPr>
          <a:lstStyle/>
          <a:p>
            <a:r>
              <a:rPr lang="en-US" dirty="0"/>
              <a:t>Macros:</a:t>
            </a:r>
          </a:p>
          <a:p>
            <a:endParaRPr lang="en-US" dirty="0"/>
          </a:p>
          <a:p>
            <a:pPr marL="285750" indent="-285750">
              <a:buFont typeface="Arial" panose="020B0604020202020204" pitchFamily="34" charset="0"/>
              <a:buChar char="•"/>
            </a:pPr>
            <a:r>
              <a:rPr lang="en-US" dirty="0"/>
              <a:t>Macros are expanded inline, which avoids function call overhead. This can make them slightly faster for simple operations like mathematical computations.</a:t>
            </a:r>
          </a:p>
          <a:p>
            <a:pPr marL="285750" indent="-285750">
              <a:buFont typeface="Arial" panose="020B0604020202020204" pitchFamily="34" charset="0"/>
              <a:buChar char="•"/>
            </a:pPr>
            <a:r>
              <a:rPr lang="en-US" dirty="0"/>
              <a:t>However, macros can lead to code bloat since every use of the macro expands into a separate piece of code, increasing the size of the compiled binary.</a:t>
            </a:r>
          </a:p>
          <a:p>
            <a:pPr marL="285750" indent="-285750">
              <a:buFont typeface="Arial" panose="020B0604020202020204" pitchFamily="34" charset="0"/>
              <a:buChar char="•"/>
            </a:pPr>
            <a:endParaRPr lang="en-US" dirty="0"/>
          </a:p>
          <a:p>
            <a:r>
              <a:rPr lang="en-US" dirty="0"/>
              <a:t>Functions:</a:t>
            </a:r>
          </a:p>
          <a:p>
            <a:endParaRPr lang="en-US" dirty="0"/>
          </a:p>
          <a:p>
            <a:pPr marL="285750" indent="-285750">
              <a:buFont typeface="Arial" panose="020B0604020202020204" pitchFamily="34" charset="0"/>
              <a:buChar char="•"/>
            </a:pPr>
            <a:r>
              <a:rPr lang="en-US" dirty="0"/>
              <a:t>Functions have a slight performance cost due to function calls (stack frame setup, argument passing), but modern compilers can often optimize simple functions using techniques like inlining.</a:t>
            </a:r>
          </a:p>
          <a:p>
            <a:pPr marL="285750" indent="-285750">
              <a:buFont typeface="Arial" panose="020B0604020202020204" pitchFamily="34" charset="0"/>
              <a:buChar char="•"/>
            </a:pPr>
            <a:r>
              <a:rPr lang="en-US" dirty="0"/>
              <a:t>Inlining a function achieves the same benefits as macros (eliminating the function call overhead) while retaining type safety and avoiding the pitfalls of macros.</a:t>
            </a:r>
          </a:p>
        </p:txBody>
      </p:sp>
    </p:spTree>
    <p:extLst>
      <p:ext uri="{BB962C8B-B14F-4D97-AF65-F5344CB8AC3E}">
        <p14:creationId xmlns:p14="http://schemas.microsoft.com/office/powerpoint/2010/main" val="1791563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7A8634-D99F-314C-381D-F12DB0BBB5E6}"/>
              </a:ext>
            </a:extLst>
          </p:cNvPr>
          <p:cNvSpPr/>
          <p:nvPr/>
        </p:nvSpPr>
        <p:spPr>
          <a:xfrm>
            <a:off x="3319636" y="494891"/>
            <a:ext cx="5552739" cy="1015663"/>
          </a:xfrm>
          <a:prstGeom prst="rect">
            <a:avLst/>
          </a:prstGeom>
          <a:noFill/>
        </p:spPr>
        <p:txBody>
          <a:bodyPr wrap="none" lIns="91440" tIns="45720" rIns="91440" bIns="45720">
            <a:spAutoFit/>
          </a:bodyPr>
          <a:lstStyle/>
          <a:p>
            <a:pPr algn="ctr"/>
            <a:r>
              <a:rPr lang="en-US" sz="6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Usage Context</a:t>
            </a:r>
          </a:p>
        </p:txBody>
      </p:sp>
      <p:sp>
        <p:nvSpPr>
          <p:cNvPr id="9" name="TextBox 8">
            <a:extLst>
              <a:ext uri="{FF2B5EF4-FFF2-40B4-BE49-F238E27FC236}">
                <a16:creationId xmlns:a16="http://schemas.microsoft.com/office/drawing/2014/main" id="{6CF6CA71-F487-73B4-AE0E-57B05931B4CF}"/>
              </a:ext>
            </a:extLst>
          </p:cNvPr>
          <p:cNvSpPr txBox="1"/>
          <p:nvPr/>
        </p:nvSpPr>
        <p:spPr>
          <a:xfrm>
            <a:off x="1584579" y="1986016"/>
            <a:ext cx="9022842" cy="3416320"/>
          </a:xfrm>
          <a:prstGeom prst="rect">
            <a:avLst/>
          </a:prstGeom>
          <a:noFill/>
        </p:spPr>
        <p:txBody>
          <a:bodyPr wrap="square">
            <a:spAutoFit/>
          </a:bodyPr>
          <a:lstStyle/>
          <a:p>
            <a:r>
              <a:rPr lang="en-US" dirty="0"/>
              <a:t>Macros:</a:t>
            </a:r>
          </a:p>
          <a:p>
            <a:endParaRPr lang="en-US" dirty="0"/>
          </a:p>
          <a:p>
            <a:pPr marL="285750" indent="-285750">
              <a:buFont typeface="Arial" panose="020B0604020202020204" pitchFamily="34" charset="0"/>
              <a:buChar char="•"/>
            </a:pPr>
            <a:r>
              <a:rPr lang="en-US" dirty="0"/>
              <a:t>Macros are often used for constants or small, simple code snippets, like mathematical expressions or platform-specific code.</a:t>
            </a:r>
          </a:p>
          <a:p>
            <a:pPr marL="285750" indent="-285750">
              <a:buFont typeface="Arial" panose="020B0604020202020204" pitchFamily="34" charset="0"/>
              <a:buChar char="•"/>
            </a:pPr>
            <a:r>
              <a:rPr lang="en-US" dirty="0"/>
              <a:t>Commonly used for conditional compilation or to define constants in a way that avoids memory allocation.</a:t>
            </a:r>
          </a:p>
          <a:p>
            <a:pPr marL="285750" indent="-285750">
              <a:buFont typeface="Arial" panose="020B0604020202020204" pitchFamily="34" charset="0"/>
              <a:buChar char="•"/>
            </a:pPr>
            <a:endParaRPr lang="en-US" dirty="0"/>
          </a:p>
          <a:p>
            <a:r>
              <a:rPr lang="en-US" dirty="0"/>
              <a:t>Functions:</a:t>
            </a:r>
          </a:p>
          <a:p>
            <a:endParaRPr lang="en-US" dirty="0"/>
          </a:p>
          <a:p>
            <a:pPr marL="285750" indent="-285750">
              <a:buFont typeface="Arial" panose="020B0604020202020204" pitchFamily="34" charset="0"/>
              <a:buChar char="•"/>
            </a:pPr>
            <a:r>
              <a:rPr lang="en-US" dirty="0"/>
              <a:t>Functions are used for encapsulating logic, reducing code duplication, and improving modularity. They are essential in more complex programming tasks and algorithms.</a:t>
            </a:r>
          </a:p>
          <a:p>
            <a:pPr marL="285750" indent="-285750">
              <a:buFont typeface="Arial" panose="020B0604020202020204" pitchFamily="34" charset="0"/>
              <a:buChar char="•"/>
            </a:pPr>
            <a:r>
              <a:rPr lang="en-US" dirty="0"/>
              <a:t>Functions allow recursion and more sophisticated control flow mechanisms.</a:t>
            </a:r>
          </a:p>
        </p:txBody>
      </p:sp>
    </p:spTree>
    <p:extLst>
      <p:ext uri="{BB962C8B-B14F-4D97-AF65-F5344CB8AC3E}">
        <p14:creationId xmlns:p14="http://schemas.microsoft.com/office/powerpoint/2010/main" val="3438463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7A8634-D99F-314C-381D-F12DB0BBB5E6}"/>
              </a:ext>
            </a:extLst>
          </p:cNvPr>
          <p:cNvSpPr/>
          <p:nvPr/>
        </p:nvSpPr>
        <p:spPr>
          <a:xfrm>
            <a:off x="879779" y="494891"/>
            <a:ext cx="10432471" cy="1015663"/>
          </a:xfrm>
          <a:prstGeom prst="rect">
            <a:avLst/>
          </a:prstGeom>
          <a:noFill/>
        </p:spPr>
        <p:txBody>
          <a:bodyPr wrap="none" lIns="91440" tIns="45720" rIns="91440" bIns="45720">
            <a:spAutoFit/>
          </a:bodyPr>
          <a:lstStyle/>
          <a:p>
            <a:pPr algn="ctr"/>
            <a:r>
              <a:rPr lang="en-US" sz="6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Summary of Key Differences</a:t>
            </a:r>
          </a:p>
        </p:txBody>
      </p:sp>
      <p:graphicFrame>
        <p:nvGraphicFramePr>
          <p:cNvPr id="3" name="Table 2">
            <a:extLst>
              <a:ext uri="{FF2B5EF4-FFF2-40B4-BE49-F238E27FC236}">
                <a16:creationId xmlns:a16="http://schemas.microsoft.com/office/drawing/2014/main" id="{CED4FFAE-05C7-182A-30FB-D02B24BE165F}"/>
              </a:ext>
            </a:extLst>
          </p:cNvPr>
          <p:cNvGraphicFramePr>
            <a:graphicFrameLocks noGrp="1"/>
          </p:cNvGraphicFramePr>
          <p:nvPr>
            <p:extLst>
              <p:ext uri="{D42A27DB-BD31-4B8C-83A1-F6EECF244321}">
                <p14:modId xmlns:p14="http://schemas.microsoft.com/office/powerpoint/2010/main" val="3824070785"/>
              </p:ext>
            </p:extLst>
          </p:nvPr>
        </p:nvGraphicFramePr>
        <p:xfrm>
          <a:off x="2032000" y="1817525"/>
          <a:ext cx="8127999" cy="4312920"/>
        </p:xfrm>
        <a:graphic>
          <a:graphicData uri="http://schemas.openxmlformats.org/drawingml/2006/table">
            <a:tbl>
              <a:tblPr firstRow="1" bandRow="1">
                <a:tableStyleId>{073A0DAA-6AF3-43AB-8588-CEC1D06C72B9}</a:tableStyleId>
              </a:tblPr>
              <a:tblGrid>
                <a:gridCol w="1570736">
                  <a:extLst>
                    <a:ext uri="{9D8B030D-6E8A-4147-A177-3AD203B41FA5}">
                      <a16:colId xmlns:a16="http://schemas.microsoft.com/office/drawing/2014/main" val="1101636415"/>
                    </a:ext>
                  </a:extLst>
                </a:gridCol>
                <a:gridCol w="3268287">
                  <a:extLst>
                    <a:ext uri="{9D8B030D-6E8A-4147-A177-3AD203B41FA5}">
                      <a16:colId xmlns:a16="http://schemas.microsoft.com/office/drawing/2014/main" val="1896464053"/>
                    </a:ext>
                  </a:extLst>
                </a:gridCol>
                <a:gridCol w="3288976">
                  <a:extLst>
                    <a:ext uri="{9D8B030D-6E8A-4147-A177-3AD203B41FA5}">
                      <a16:colId xmlns:a16="http://schemas.microsoft.com/office/drawing/2014/main" val="3284213964"/>
                    </a:ext>
                  </a:extLst>
                </a:gridCol>
              </a:tblGrid>
              <a:tr h="370840">
                <a:tc>
                  <a:txBody>
                    <a:bodyPr/>
                    <a:lstStyle/>
                    <a:p>
                      <a:r>
                        <a:rPr lang="en-US" dirty="0"/>
                        <a:t>Aspect</a:t>
                      </a:r>
                    </a:p>
                  </a:txBody>
                  <a:tcPr/>
                </a:tc>
                <a:tc>
                  <a:txBody>
                    <a:bodyPr/>
                    <a:lstStyle/>
                    <a:p>
                      <a:r>
                        <a:rPr lang="en-US" dirty="0"/>
                        <a:t>Macros</a:t>
                      </a:r>
                    </a:p>
                  </a:txBody>
                  <a:tcPr/>
                </a:tc>
                <a:tc>
                  <a:txBody>
                    <a:bodyPr/>
                    <a:lstStyle/>
                    <a:p>
                      <a:r>
                        <a:rPr lang="en-US" dirty="0"/>
                        <a:t>Functions</a:t>
                      </a:r>
                    </a:p>
                  </a:txBody>
                  <a:tcPr/>
                </a:tc>
                <a:extLst>
                  <a:ext uri="{0D108BD9-81ED-4DB2-BD59-A6C34878D82A}">
                    <a16:rowId xmlns:a16="http://schemas.microsoft.com/office/drawing/2014/main" val="4098029366"/>
                  </a:ext>
                </a:extLst>
              </a:tr>
              <a:tr h="370840">
                <a:tc>
                  <a:txBody>
                    <a:bodyPr/>
                    <a:lstStyle/>
                    <a:p>
                      <a:r>
                        <a:rPr lang="en-US" dirty="0"/>
                        <a:t>Definition</a:t>
                      </a:r>
                    </a:p>
                  </a:txBody>
                  <a:tcPr/>
                </a:tc>
                <a:tc>
                  <a:txBody>
                    <a:bodyPr/>
                    <a:lstStyle/>
                    <a:p>
                      <a:r>
                        <a:rPr lang="en-US" dirty="0"/>
                        <a:t>Text substitution (preprocessing)</a:t>
                      </a:r>
                    </a:p>
                  </a:txBody>
                  <a:tcPr/>
                </a:tc>
                <a:tc>
                  <a:txBody>
                    <a:bodyPr/>
                    <a:lstStyle/>
                    <a:p>
                      <a:r>
                        <a:rPr lang="en-US" dirty="0"/>
                        <a:t>Code block executed at runtime</a:t>
                      </a:r>
                    </a:p>
                  </a:txBody>
                  <a:tcPr/>
                </a:tc>
                <a:extLst>
                  <a:ext uri="{0D108BD9-81ED-4DB2-BD59-A6C34878D82A}">
                    <a16:rowId xmlns:a16="http://schemas.microsoft.com/office/drawing/2014/main" val="1939555506"/>
                  </a:ext>
                </a:extLst>
              </a:tr>
              <a:tr h="370840">
                <a:tc>
                  <a:txBody>
                    <a:bodyPr/>
                    <a:lstStyle/>
                    <a:p>
                      <a:r>
                        <a:rPr lang="en-US" dirty="0"/>
                        <a:t>Type Checking</a:t>
                      </a:r>
                    </a:p>
                  </a:txBody>
                  <a:tcPr/>
                </a:tc>
                <a:tc>
                  <a:txBody>
                    <a:bodyPr/>
                    <a:lstStyle/>
                    <a:p>
                      <a:r>
                        <a:rPr lang="en-US" dirty="0"/>
                        <a:t>No</a:t>
                      </a:r>
                    </a:p>
                  </a:txBody>
                  <a:tcPr/>
                </a:tc>
                <a:tc>
                  <a:txBody>
                    <a:bodyPr/>
                    <a:lstStyle/>
                    <a:p>
                      <a:r>
                        <a:rPr lang="en-US" dirty="0"/>
                        <a:t>Yes</a:t>
                      </a:r>
                    </a:p>
                  </a:txBody>
                  <a:tcPr/>
                </a:tc>
                <a:extLst>
                  <a:ext uri="{0D108BD9-81ED-4DB2-BD59-A6C34878D82A}">
                    <a16:rowId xmlns:a16="http://schemas.microsoft.com/office/drawing/2014/main" val="4262890687"/>
                  </a:ext>
                </a:extLst>
              </a:tr>
              <a:tr h="370840">
                <a:tc>
                  <a:txBody>
                    <a:bodyPr/>
                    <a:lstStyle/>
                    <a:p>
                      <a:r>
                        <a:rPr lang="en-US" dirty="0"/>
                        <a:t>Performance</a:t>
                      </a:r>
                    </a:p>
                  </a:txBody>
                  <a:tcPr/>
                </a:tc>
                <a:tc>
                  <a:txBody>
                    <a:bodyPr/>
                    <a:lstStyle/>
                    <a:p>
                      <a:r>
                        <a:rPr lang="en-US" dirty="0"/>
                        <a:t>Fast (inline expansion)</a:t>
                      </a:r>
                    </a:p>
                  </a:txBody>
                  <a:tcPr/>
                </a:tc>
                <a:tc>
                  <a:txBody>
                    <a:bodyPr/>
                    <a:lstStyle/>
                    <a:p>
                      <a:r>
                        <a:rPr lang="en-US" dirty="0"/>
                        <a:t>Potential overhead (but can be optimized)</a:t>
                      </a:r>
                    </a:p>
                  </a:txBody>
                  <a:tcPr/>
                </a:tc>
                <a:extLst>
                  <a:ext uri="{0D108BD9-81ED-4DB2-BD59-A6C34878D82A}">
                    <a16:rowId xmlns:a16="http://schemas.microsoft.com/office/drawing/2014/main" val="2770255901"/>
                  </a:ext>
                </a:extLst>
              </a:tr>
              <a:tr h="370840">
                <a:tc>
                  <a:txBody>
                    <a:bodyPr/>
                    <a:lstStyle/>
                    <a:p>
                      <a:r>
                        <a:rPr lang="en-US" dirty="0"/>
                        <a:t>Debugging</a:t>
                      </a:r>
                    </a:p>
                  </a:txBody>
                  <a:tcPr/>
                </a:tc>
                <a:tc>
                  <a:txBody>
                    <a:bodyPr/>
                    <a:lstStyle/>
                    <a:p>
                      <a:r>
                        <a:rPr lang="en-US" dirty="0"/>
                        <a:t>Harder to debug, no stack trace</a:t>
                      </a:r>
                    </a:p>
                  </a:txBody>
                  <a:tcPr/>
                </a:tc>
                <a:tc>
                  <a:txBody>
                    <a:bodyPr/>
                    <a:lstStyle/>
                    <a:p>
                      <a:r>
                        <a:rPr lang="en-US" dirty="0"/>
                        <a:t>Easier to debug, appears in stack trace</a:t>
                      </a:r>
                    </a:p>
                  </a:txBody>
                  <a:tcPr/>
                </a:tc>
                <a:extLst>
                  <a:ext uri="{0D108BD9-81ED-4DB2-BD59-A6C34878D82A}">
                    <a16:rowId xmlns:a16="http://schemas.microsoft.com/office/drawing/2014/main" val="3236261839"/>
                  </a:ext>
                </a:extLst>
              </a:tr>
              <a:tr h="370840">
                <a:tc>
                  <a:txBody>
                    <a:bodyPr/>
                    <a:lstStyle/>
                    <a:p>
                      <a:r>
                        <a:rPr lang="en-US" dirty="0"/>
                        <a:t>Side Effects</a:t>
                      </a:r>
                    </a:p>
                  </a:txBody>
                  <a:tcPr/>
                </a:tc>
                <a:tc>
                  <a:txBody>
                    <a:bodyPr/>
                    <a:lstStyle/>
                    <a:p>
                      <a:r>
                        <a:rPr lang="en-US" dirty="0"/>
                        <a:t>Can have side effects (depends on parameters)</a:t>
                      </a:r>
                    </a:p>
                  </a:txBody>
                  <a:tcPr/>
                </a:tc>
                <a:tc>
                  <a:txBody>
                    <a:bodyPr/>
                    <a:lstStyle/>
                    <a:p>
                      <a:r>
                        <a:rPr lang="en-US" dirty="0"/>
                        <a:t>Arguments evaluated before execution</a:t>
                      </a:r>
                    </a:p>
                  </a:txBody>
                  <a:tcPr/>
                </a:tc>
                <a:extLst>
                  <a:ext uri="{0D108BD9-81ED-4DB2-BD59-A6C34878D82A}">
                    <a16:rowId xmlns:a16="http://schemas.microsoft.com/office/drawing/2014/main" val="1629502198"/>
                  </a:ext>
                </a:extLst>
              </a:tr>
              <a:tr h="370840">
                <a:tc>
                  <a:txBody>
                    <a:bodyPr/>
                    <a:lstStyle/>
                    <a:p>
                      <a:r>
                        <a:rPr lang="en-US" dirty="0"/>
                        <a:t>Usage</a:t>
                      </a:r>
                    </a:p>
                  </a:txBody>
                  <a:tcPr/>
                </a:tc>
                <a:tc>
                  <a:txBody>
                    <a:bodyPr/>
                    <a:lstStyle/>
                    <a:p>
                      <a:r>
                        <a:rPr lang="en-US" dirty="0"/>
                        <a:t>Simple tasks, constants, platform-specific code</a:t>
                      </a:r>
                    </a:p>
                  </a:txBody>
                  <a:tcPr/>
                </a:tc>
                <a:tc>
                  <a:txBody>
                    <a:bodyPr/>
                    <a:lstStyle/>
                    <a:p>
                      <a:r>
                        <a:rPr lang="fr-FR" dirty="0"/>
                        <a:t>Complex logic, recursion, modular code</a:t>
                      </a:r>
                      <a:endParaRPr lang="en-US" dirty="0"/>
                    </a:p>
                  </a:txBody>
                  <a:tcPr/>
                </a:tc>
                <a:extLst>
                  <a:ext uri="{0D108BD9-81ED-4DB2-BD59-A6C34878D82A}">
                    <a16:rowId xmlns:a16="http://schemas.microsoft.com/office/drawing/2014/main" val="1866073407"/>
                  </a:ext>
                </a:extLst>
              </a:tr>
              <a:tr h="370840">
                <a:tc>
                  <a:txBody>
                    <a:bodyPr/>
                    <a:lstStyle/>
                    <a:p>
                      <a:r>
                        <a:rPr lang="en-US" dirty="0"/>
                        <a:t>Safety</a:t>
                      </a:r>
                    </a:p>
                  </a:txBody>
                  <a:tcPr/>
                </a:tc>
                <a:tc>
                  <a:txBody>
                    <a:bodyPr/>
                    <a:lstStyle/>
                    <a:p>
                      <a:r>
                        <a:rPr lang="en-US" dirty="0"/>
                        <a:t>Prone to subtle bugs</a:t>
                      </a:r>
                    </a:p>
                  </a:txBody>
                  <a:tcPr/>
                </a:tc>
                <a:tc>
                  <a:txBody>
                    <a:bodyPr/>
                    <a:lstStyle/>
                    <a:p>
                      <a:r>
                        <a:rPr lang="en-US" dirty="0"/>
                        <a:t>Safer due to type checking and argument evaluation</a:t>
                      </a:r>
                    </a:p>
                  </a:txBody>
                  <a:tcPr/>
                </a:tc>
                <a:extLst>
                  <a:ext uri="{0D108BD9-81ED-4DB2-BD59-A6C34878D82A}">
                    <a16:rowId xmlns:a16="http://schemas.microsoft.com/office/drawing/2014/main" val="2698887915"/>
                  </a:ext>
                </a:extLst>
              </a:tr>
            </a:tbl>
          </a:graphicData>
        </a:graphic>
      </p:graphicFrame>
    </p:spTree>
    <p:extLst>
      <p:ext uri="{BB962C8B-B14F-4D97-AF65-F5344CB8AC3E}">
        <p14:creationId xmlns:p14="http://schemas.microsoft.com/office/powerpoint/2010/main" val="416516870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TM10001115[[fn=Parcel]]</Template>
  <TotalTime>126</TotalTime>
  <Words>614</Words>
  <Application>Microsoft Office PowerPoint</Application>
  <PresentationFormat>Widescreen</PresentationFormat>
  <Paragraphs>82</Paragraphs>
  <Slides>10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Arial</vt:lpstr>
      <vt:lpstr>Gill Sans MT</vt:lpstr>
      <vt:lpstr>Parcel</vt:lpstr>
      <vt:lpstr>Macros vs. functions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Mohammad Iqbal</dc:creator>
  <cp:lastModifiedBy>Mohammad Iqbal</cp:lastModifiedBy>
  <cp:revision>2</cp:revision>
  <dcterms:created xsi:type="dcterms:W3CDTF">2024-10-08T21:56:02Z</dcterms:created>
  <dcterms:modified xsi:type="dcterms:W3CDTF">2024-10-09T00:02:53Z</dcterms:modified>
</cp:coreProperties>
</file>