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1"/>
  </p:notesMasterIdLst>
  <p:sldIdLst>
    <p:sldId id="551" r:id="rId6"/>
    <p:sldId id="581" r:id="rId7"/>
    <p:sldId id="256" r:id="rId8"/>
    <p:sldId id="583" r:id="rId9"/>
    <p:sldId id="582" r:id="rId10"/>
    <p:sldId id="588" r:id="rId11"/>
    <p:sldId id="590" r:id="rId12"/>
    <p:sldId id="598" r:id="rId13"/>
    <p:sldId id="587" r:id="rId14"/>
    <p:sldId id="592" r:id="rId15"/>
    <p:sldId id="593" r:id="rId16"/>
    <p:sldId id="594" r:id="rId17"/>
    <p:sldId id="595" r:id="rId18"/>
    <p:sldId id="596" r:id="rId19"/>
    <p:sldId id="557"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31D2E-E86D-4130-AD7F-18433C0E1532}" v="3" dt="2023-07-05T12:39:36.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ekhuis, Cornelis" userId="S::cornelius.broekhuis@capgemini.com::0bbdbd85-8e06-45b8-a583-c88bc76d8dd5" providerId="AD" clId="Web-{31831D2E-E86D-4130-AD7F-18433C0E1532}"/>
    <pc:docChg chg="delSld">
      <pc:chgData name="Broekhuis, Cornelis" userId="S::cornelius.broekhuis@capgemini.com::0bbdbd85-8e06-45b8-a583-c88bc76d8dd5" providerId="AD" clId="Web-{31831D2E-E86D-4130-AD7F-18433C0E1532}" dt="2023-07-05T12:39:36.248" v="2"/>
      <pc:docMkLst>
        <pc:docMk/>
      </pc:docMkLst>
      <pc:sldChg chg="del">
        <pc:chgData name="Broekhuis, Cornelis" userId="S::cornelius.broekhuis@capgemini.com::0bbdbd85-8e06-45b8-a583-c88bc76d8dd5" providerId="AD" clId="Web-{31831D2E-E86D-4130-AD7F-18433C0E1532}" dt="2023-07-05T12:39:28.388" v="1"/>
        <pc:sldMkLst>
          <pc:docMk/>
          <pc:sldMk cId="3895428417" sldId="584"/>
        </pc:sldMkLst>
      </pc:sldChg>
      <pc:sldChg chg="del">
        <pc:chgData name="Broekhuis, Cornelis" userId="S::cornelius.broekhuis@capgemini.com::0bbdbd85-8e06-45b8-a583-c88bc76d8dd5" providerId="AD" clId="Web-{31831D2E-E86D-4130-AD7F-18433C0E1532}" dt="2023-07-05T12:39:23.044" v="0"/>
        <pc:sldMkLst>
          <pc:docMk/>
          <pc:sldMk cId="3508317514" sldId="585"/>
        </pc:sldMkLst>
      </pc:sldChg>
      <pc:sldChg chg="del">
        <pc:chgData name="Broekhuis, Cornelis" userId="S::cornelius.broekhuis@capgemini.com::0bbdbd85-8e06-45b8-a583-c88bc76d8dd5" providerId="AD" clId="Web-{31831D2E-E86D-4130-AD7F-18433C0E1532}" dt="2023-07-05T12:39:36.248" v="2"/>
        <pc:sldMkLst>
          <pc:docMk/>
          <pc:sldMk cId="349197716" sldId="5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D720-D89C-42E8-A835-B84064D7AC21}" type="datetimeFigureOut">
              <a:rPr lang="nl-NL" smtClean="0"/>
              <a:t>5-7-2023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C94D7-48B0-4E53-86B8-A8043A5E0418}" type="slidenum">
              <a:rPr lang="nl-NL" smtClean="0"/>
              <a:t>‹#›</a:t>
            </a:fld>
            <a:endParaRPr lang="nl-NL"/>
          </a:p>
        </p:txBody>
      </p:sp>
    </p:spTree>
    <p:extLst>
      <p:ext uri="{BB962C8B-B14F-4D97-AF65-F5344CB8AC3E}">
        <p14:creationId xmlns:p14="http://schemas.microsoft.com/office/powerpoint/2010/main" val="300036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694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dirty="0"/>
          </a:p>
        </p:txBody>
      </p:sp>
    </p:spTree>
    <p:extLst>
      <p:ext uri="{BB962C8B-B14F-4D97-AF65-F5344CB8AC3E}">
        <p14:creationId xmlns:p14="http://schemas.microsoft.com/office/powerpoint/2010/main" val="15647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FF-0704-40E2-8239-6B8F9615F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A671A8F-3203-49EF-A49B-FA946E0D1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AD34AAB-7AC3-4668-92B9-539D0B8AD3D0}"/>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40A5CB8F-831D-4328-B87E-E6C2EF2AFBC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7564163-C4D7-4B64-931E-AD2374FBA22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5535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08E2-2AC9-417C-8D83-AFFDF2D8084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50D28F7-AA2D-4303-A79A-49DABB9A1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507F2AB-5865-4D27-A3F8-0A5115EB7E39}"/>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D179F592-C721-494B-8D61-EE1B09EF73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8EC3066-E621-4E34-AF8A-E2FA01FD17D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3633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8CEF0-EA2C-4C93-8D6F-40F385457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A1868D4-DC12-4394-9816-6488CF4B3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ED33CE-671D-4739-B7A2-5B64692A2920}"/>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9371902A-2FE7-4752-841D-31D4CAD6FEC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2F9BC7B-DF3F-414A-8AF4-467D57E55233}"/>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64495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31916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84924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7796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2494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val="2106397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6644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nl-NL" dirty="0"/>
              <a:t>Sleep de afbeelding naar de tijdelijke aanduiding of klik op het pictogram als u een afbeelding wilt toevoegen</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018729323"/>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05413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FE7-4F44-4CB0-ACA2-ED2948F1AB3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04AF9C8-D406-447A-9976-8BEDBFBFA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DE2C45-D254-4F70-B8C6-51DB5FD89CC8}"/>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F0DEA066-29AC-4FCF-B746-D775B81C408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35F8EC8-BD54-4816-AEBA-16FE7F0471F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891817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n-lt"/>
                <a:ea typeface="+mn-ea"/>
                <a:cs typeface="Arial" panose="020B0604020202020204" pitchFamily="34" charset="0"/>
              </a:rPr>
              <a:t>Software</a:t>
            </a:r>
            <a:r>
              <a:rPr lang="en-US" sz="800" kern="0" baseline="0" dirty="0">
                <a:solidFill>
                  <a:schemeClr val="tx2"/>
                </a:solidFill>
                <a:latin typeface="+mn-lt"/>
                <a:ea typeface="+mn-ea"/>
                <a:cs typeface="Arial" panose="020B0604020202020204" pitchFamily="34" charset="0"/>
              </a:rPr>
              <a:t> Engineering Track </a:t>
            </a:r>
            <a:r>
              <a:rPr lang="en-US" sz="800" kern="0" dirty="0">
                <a:solidFill>
                  <a:schemeClr val="tx2"/>
                </a:solidFill>
                <a:latin typeface="+mn-lt"/>
                <a:ea typeface="+mn-ea"/>
                <a:cs typeface="Arial" panose="020B0604020202020204" pitchFamily="34" charset="0"/>
              </a:rPr>
              <a:t>| Rick</a:t>
            </a:r>
            <a:r>
              <a:rPr lang="en-US" sz="800" kern="0" baseline="0" dirty="0">
                <a:solidFill>
                  <a:schemeClr val="tx2"/>
                </a:solidFill>
                <a:latin typeface="+mn-lt"/>
                <a:ea typeface="+mn-ea"/>
                <a:cs typeface="Arial" panose="020B0604020202020204" pitchFamily="34" charset="0"/>
              </a:rPr>
              <a:t> Artz</a:t>
            </a:r>
            <a:endParaRPr lang="en-US" sz="800" kern="0" dirty="0">
              <a:solidFill>
                <a:schemeClr val="tx2"/>
              </a:solidFill>
              <a:latin typeface="+mn-lt"/>
              <a:ea typeface="+mn-ea"/>
              <a:cs typeface="Arial" panose="020B0604020202020204" pitchFamily="34" charset="0"/>
            </a:endParaRP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648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881B-C8A5-439A-ADF3-5A1B3311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E29421BC-BE77-492D-B4D6-E89F85330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66DD5-F088-48E9-B340-636A2129C650}"/>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AABA9508-8A81-4BE4-966C-6123EC892CD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C2A638-A609-4027-8AFC-36DF7A5B10CF}"/>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3958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F230-4E68-47F1-A54B-01D703C1A24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3C1EB6C-1C7A-4411-A9EE-4B78F3AD3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05EDB6D-55E6-4412-9035-DEC89F49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CD629BD-8DE5-432B-86AD-1B5FC48B8A1A}"/>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6" name="Footer Placeholder 5">
            <a:extLst>
              <a:ext uri="{FF2B5EF4-FFF2-40B4-BE49-F238E27FC236}">
                <a16:creationId xmlns:a16="http://schemas.microsoft.com/office/drawing/2014/main" id="{52C2FB7C-0237-4ECE-94C2-089ABE31251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7020D0-C54A-4C8F-9B42-B6E4AF71509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6026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60B9-EAF8-4BAA-A142-913890ADEED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5B678CB-9640-4995-A50C-2A68977D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EB984-8735-459F-B044-B522E75C4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4F936FB-182A-4A3B-96D2-629903BFA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939BC-625A-421F-9169-B8861A76C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B787F22-CBFD-45D3-B5A4-6DF48C0CF2DC}"/>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8" name="Footer Placeholder 7">
            <a:extLst>
              <a:ext uri="{FF2B5EF4-FFF2-40B4-BE49-F238E27FC236}">
                <a16:creationId xmlns:a16="http://schemas.microsoft.com/office/drawing/2014/main" id="{3B29D4F7-BA9B-4E09-A5D1-2FCE282441A8}"/>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5D07E1F-2A94-4F80-95FB-879EEBF1110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5629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C65D-0565-4AED-A417-F125ADE6A6F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28CD966-4099-4E2E-AC9E-0F3178B4DC05}"/>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4" name="Footer Placeholder 3">
            <a:extLst>
              <a:ext uri="{FF2B5EF4-FFF2-40B4-BE49-F238E27FC236}">
                <a16:creationId xmlns:a16="http://schemas.microsoft.com/office/drawing/2014/main" id="{F348CF33-1B5A-4E0E-9DA8-4C55D5B1026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BE40886-1B82-462E-B3CA-13602C142FD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367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1AA00-6C0A-4183-B04B-17B3EE680918}"/>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3" name="Footer Placeholder 2">
            <a:extLst>
              <a:ext uri="{FF2B5EF4-FFF2-40B4-BE49-F238E27FC236}">
                <a16:creationId xmlns:a16="http://schemas.microsoft.com/office/drawing/2014/main" id="{82067691-8A20-4774-B50B-EEE414A6AC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3BF899FE-8154-492B-925A-88C9AAD76F9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02093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9A4-3689-430B-8444-605E5BBF8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B10FBBA-89EF-4386-B9CD-C51A9E4E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EE8422A6-A455-4032-BE17-8458A8D8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FBCAF-E2E5-436B-AAD4-6909A60FE748}"/>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6" name="Footer Placeholder 5">
            <a:extLst>
              <a:ext uri="{FF2B5EF4-FFF2-40B4-BE49-F238E27FC236}">
                <a16:creationId xmlns:a16="http://schemas.microsoft.com/office/drawing/2014/main" id="{5634DB1D-98ED-453D-BFBE-ECD33134FE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27248AF-1EB4-4CF0-86DC-08F115CE6A7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898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5DE-7CEC-45F2-9E18-FBAF43B02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86C05B4-5FD5-4F49-813D-C2F578FC9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B4ACD87-3B09-4DA2-A4FF-58530A724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0CF3D-B159-41BA-BFEC-1D1E7D75FEA9}"/>
              </a:ext>
            </a:extLst>
          </p:cNvPr>
          <p:cNvSpPr>
            <a:spLocks noGrp="1"/>
          </p:cNvSpPr>
          <p:nvPr>
            <p:ph type="dt" sz="half" idx="10"/>
          </p:nvPr>
        </p:nvSpPr>
        <p:spPr/>
        <p:txBody>
          <a:bodyPr/>
          <a:lstStyle/>
          <a:p>
            <a:fld id="{052679D5-4891-43B9-9C7F-6927BF9FEEB4}" type="datetimeFigureOut">
              <a:rPr lang="nl-NL" smtClean="0"/>
              <a:t>5-7-2023</a:t>
            </a:fld>
            <a:endParaRPr lang="nl-NL"/>
          </a:p>
        </p:txBody>
      </p:sp>
      <p:sp>
        <p:nvSpPr>
          <p:cNvPr id="6" name="Footer Placeholder 5">
            <a:extLst>
              <a:ext uri="{FF2B5EF4-FFF2-40B4-BE49-F238E27FC236}">
                <a16:creationId xmlns:a16="http://schemas.microsoft.com/office/drawing/2014/main" id="{8A76A982-4CB4-4CDA-979D-21A48F641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892F65B-F162-42C2-8F78-FC12C76185F5}"/>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14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F3EDF-8B47-4454-B65B-6AA185BB4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9A3FE59-1323-4D8D-BCCA-7089F6E6F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E5114A7-A4FA-42B6-A885-F3604735D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79D5-4891-43B9-9C7F-6927BF9FEEB4}" type="datetimeFigureOut">
              <a:rPr lang="nl-NL" smtClean="0"/>
              <a:t>5-7-2023</a:t>
            </a:fld>
            <a:endParaRPr lang="nl-NL"/>
          </a:p>
        </p:txBody>
      </p:sp>
      <p:sp>
        <p:nvSpPr>
          <p:cNvPr id="5" name="Footer Placeholder 4">
            <a:extLst>
              <a:ext uri="{FF2B5EF4-FFF2-40B4-BE49-F238E27FC236}">
                <a16:creationId xmlns:a16="http://schemas.microsoft.com/office/drawing/2014/main" id="{0140CFB6-BF4F-4BA6-88F3-4E339E8B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89EBF65-572C-4170-AF62-AE2B7B6B9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1F3A-EE96-4046-80C0-9D17C7E91FC8}" type="slidenum">
              <a:rPr lang="nl-NL" smtClean="0"/>
              <a:t>‹#›</a:t>
            </a:fld>
            <a:endParaRPr lang="nl-NL"/>
          </a:p>
        </p:txBody>
      </p:sp>
    </p:spTree>
    <p:extLst>
      <p:ext uri="{BB962C8B-B14F-4D97-AF65-F5344CB8AC3E}">
        <p14:creationId xmlns:p14="http://schemas.microsoft.com/office/powerpoint/2010/main" val="366814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 id="214748367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9143657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baeldung.com/mockito-spy"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baeldung.com/mockito-unnecessary-stubbing-exceptio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257C33-C607-4F39-94FD-853E5F7CDFAF}"/>
              </a:ext>
            </a:extLst>
          </p:cNvPr>
          <p:cNvSpPr>
            <a:spLocks noGrp="1"/>
          </p:cNvSpPr>
          <p:nvPr>
            <p:ph type="body" sz="quarter" idx="11"/>
          </p:nvPr>
        </p:nvSpPr>
        <p:spPr>
          <a:xfrm>
            <a:off x="407988" y="2276872"/>
            <a:ext cx="6221412" cy="869950"/>
          </a:xfrm>
        </p:spPr>
        <p:txBody>
          <a:bodyPr/>
          <a:lstStyle/>
          <a:p>
            <a:r>
              <a:rPr lang="en-US" dirty="0"/>
              <a:t>Workshop Junit / Mockito</a:t>
            </a:r>
            <a:endParaRPr lang="pt-PT" dirty="0"/>
          </a:p>
        </p:txBody>
      </p:sp>
    </p:spTree>
    <p:extLst>
      <p:ext uri="{BB962C8B-B14F-4D97-AF65-F5344CB8AC3E}">
        <p14:creationId xmlns:p14="http://schemas.microsoft.com/office/powerpoint/2010/main" val="419768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Case1</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139321"/>
          </a:xfrm>
          <a:prstGeom prst="rect">
            <a:avLst/>
          </a:prstGeom>
          <a:noFill/>
        </p:spPr>
        <p:txBody>
          <a:bodyPr wrap="square" rtlCol="0">
            <a:spAutoFit/>
          </a:bodyPr>
          <a:lstStyle/>
          <a:p>
            <a:r>
              <a:rPr lang="nl-NL" dirty="0"/>
              <a:t>Package: com.workshop.june8.basic</a:t>
            </a:r>
          </a:p>
          <a:p>
            <a:endParaRPr lang="nl-NL" dirty="0"/>
          </a:p>
          <a:p>
            <a:r>
              <a:rPr lang="nl-NL" dirty="0"/>
              <a:t>Class to test: EmailHandler</a:t>
            </a:r>
          </a:p>
          <a:p>
            <a:endParaRPr lang="nl-NL" dirty="0"/>
          </a:p>
          <a:p>
            <a:r>
              <a:rPr lang="nl-NL" dirty="0"/>
              <a:t>Create a test with a spy of this class and verifiy that methods are executed</a:t>
            </a:r>
          </a:p>
          <a:p>
            <a:r>
              <a:rPr lang="nl-NL" dirty="0"/>
              <a:t>Check that the number of sent emails is correct</a:t>
            </a:r>
          </a:p>
          <a:p>
            <a:endParaRPr lang="nl-NL" dirty="0"/>
          </a:p>
          <a:p>
            <a:r>
              <a:rPr lang="nl-NL" dirty="0"/>
              <a:t>Do the same with a mock of this class and check that number of emails is zero.</a:t>
            </a:r>
          </a:p>
          <a:p>
            <a:endParaRPr lang="nl-NL" dirty="0"/>
          </a:p>
          <a:p>
            <a:endParaRPr lang="nl-NL" dirty="0"/>
          </a:p>
          <a:p>
            <a:endParaRPr lang="nl-NL" dirty="0"/>
          </a:p>
        </p:txBody>
      </p:sp>
    </p:spTree>
    <p:extLst>
      <p:ext uri="{BB962C8B-B14F-4D97-AF65-F5344CB8AC3E}">
        <p14:creationId xmlns:p14="http://schemas.microsoft.com/office/powerpoint/2010/main" val="183262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Case2</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970318"/>
          </a:xfrm>
          <a:prstGeom prst="rect">
            <a:avLst/>
          </a:prstGeom>
          <a:noFill/>
        </p:spPr>
        <p:txBody>
          <a:bodyPr wrap="square" rtlCol="0">
            <a:spAutoFit/>
          </a:bodyPr>
          <a:lstStyle/>
          <a:p>
            <a:r>
              <a:rPr lang="nl-NL" dirty="0"/>
              <a:t>Package: com.workshop.june8.calculation</a:t>
            </a:r>
          </a:p>
          <a:p>
            <a:endParaRPr lang="nl-NL" dirty="0"/>
          </a:p>
          <a:p>
            <a:r>
              <a:rPr lang="nl-NL" dirty="0"/>
              <a:t>Class to test: InterestCalculator</a:t>
            </a:r>
          </a:p>
          <a:p>
            <a:r>
              <a:rPr lang="nl-NL" dirty="0"/>
              <a:t>Interface to mock: BankingService</a:t>
            </a:r>
          </a:p>
          <a:p>
            <a:endParaRPr lang="nl-NL" dirty="0"/>
          </a:p>
          <a:p>
            <a:r>
              <a:rPr lang="nl-NL" dirty="0"/>
              <a:t>Create tests to:</a:t>
            </a:r>
          </a:p>
          <a:p>
            <a:r>
              <a:rPr lang="nl-NL" dirty="0"/>
              <a:t>calculate interest for different rates without date (today)</a:t>
            </a:r>
          </a:p>
          <a:p>
            <a:r>
              <a:rPr lang="nl-NL" dirty="0"/>
              <a:t>calculate interest for different rates with date</a:t>
            </a:r>
          </a:p>
          <a:p>
            <a:r>
              <a:rPr lang="nl-NL" dirty="0"/>
              <a:t>Inspect exception when service is not online</a:t>
            </a:r>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8205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Case3</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5078313"/>
          </a:xfrm>
          <a:prstGeom prst="rect">
            <a:avLst/>
          </a:prstGeom>
          <a:noFill/>
        </p:spPr>
        <p:txBody>
          <a:bodyPr wrap="square" rtlCol="0">
            <a:spAutoFit/>
          </a:bodyPr>
          <a:lstStyle/>
          <a:p>
            <a:r>
              <a:rPr lang="nl-NL" dirty="0"/>
              <a:t>Package: com.workshop.june8.bankingapi</a:t>
            </a:r>
          </a:p>
          <a:p>
            <a:endParaRPr lang="nl-NL" dirty="0"/>
          </a:p>
          <a:p>
            <a:r>
              <a:rPr lang="nl-NL" dirty="0"/>
              <a:t>Class to test: BankingClient</a:t>
            </a:r>
          </a:p>
          <a:p>
            <a:r>
              <a:rPr lang="nl-NL" dirty="0"/>
              <a:t>Interfaces to mock: BankingApi, LoanApi</a:t>
            </a:r>
          </a:p>
          <a:p>
            <a:endParaRPr lang="nl-NL" dirty="0"/>
          </a:p>
          <a:p>
            <a:r>
              <a:rPr lang="nl-NL" dirty="0"/>
              <a:t>Create tests to:</a:t>
            </a:r>
          </a:p>
          <a:p>
            <a:r>
              <a:rPr lang="nl-NL" dirty="0"/>
              <a:t>Transfer money with sufficient funds</a:t>
            </a:r>
          </a:p>
          <a:p>
            <a:r>
              <a:rPr lang="nl-NL" dirty="0"/>
              <a:t>Transfer money without sufficient funds</a:t>
            </a:r>
          </a:p>
          <a:p>
            <a:r>
              <a:rPr lang="nl-NL" dirty="0"/>
              <a:t>Apply for a loan with sufficient funds</a:t>
            </a:r>
          </a:p>
          <a:p>
            <a:r>
              <a:rPr lang="nl-NL" dirty="0"/>
              <a:t>Apply for a loan without sufficient funds</a:t>
            </a:r>
          </a:p>
          <a:p>
            <a:r>
              <a:rPr lang="nl-NL" dirty="0"/>
              <a:t>Apply for a loan with while having debs</a:t>
            </a:r>
          </a:p>
          <a:p>
            <a:r>
              <a:rPr lang="nl-NL" dirty="0"/>
              <a:t>Check the exceptions thrown</a:t>
            </a:r>
          </a:p>
          <a:p>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15786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Case4</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970318"/>
          </a:xfrm>
          <a:prstGeom prst="rect">
            <a:avLst/>
          </a:prstGeom>
          <a:noFill/>
        </p:spPr>
        <p:txBody>
          <a:bodyPr wrap="square" rtlCol="0">
            <a:spAutoFit/>
          </a:bodyPr>
          <a:lstStyle/>
          <a:p>
            <a:r>
              <a:rPr lang="nl-NL" dirty="0"/>
              <a:t>Package: com.workshop.june8.controller</a:t>
            </a:r>
          </a:p>
          <a:p>
            <a:endParaRPr lang="nl-NL" dirty="0"/>
          </a:p>
          <a:p>
            <a:r>
              <a:rPr lang="nl-NL" dirty="0"/>
              <a:t>Class to test: ArticleController</a:t>
            </a:r>
          </a:p>
          <a:p>
            <a:r>
              <a:rPr lang="nl-NL" dirty="0"/>
              <a:t>Interfaces to mock: ArticleRepository</a:t>
            </a:r>
          </a:p>
          <a:p>
            <a:endParaRPr lang="nl-NL" dirty="0"/>
          </a:p>
          <a:p>
            <a:r>
              <a:rPr lang="nl-NL" dirty="0"/>
              <a:t>Create tests for:</a:t>
            </a:r>
          </a:p>
          <a:p>
            <a:r>
              <a:rPr lang="nl-NL" dirty="0"/>
              <a:t>The endpoint of the controller.</a:t>
            </a:r>
          </a:p>
          <a:p>
            <a:r>
              <a:rPr lang="nl-NL" dirty="0"/>
              <a:t>One is given, make more yourself</a:t>
            </a:r>
          </a:p>
          <a:p>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0973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847027" cy="461665"/>
          </a:xfrm>
          <a:prstGeom prst="rect">
            <a:avLst/>
          </a:prstGeom>
          <a:noFill/>
        </p:spPr>
        <p:txBody>
          <a:bodyPr wrap="none" rtlCol="0">
            <a:spAutoFit/>
          </a:bodyPr>
          <a:lstStyle/>
          <a:p>
            <a:r>
              <a:rPr lang="en-US" sz="2400" b="1" dirty="0"/>
              <a:t>Hints</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2585323"/>
          </a:xfrm>
          <a:prstGeom prst="rect">
            <a:avLst/>
          </a:prstGeom>
          <a:noFill/>
        </p:spPr>
        <p:txBody>
          <a:bodyPr wrap="square" rtlCol="0">
            <a:spAutoFit/>
          </a:bodyPr>
          <a:lstStyle/>
          <a:p>
            <a:r>
              <a:rPr lang="nl-NL" dirty="0"/>
              <a:t>(Possible) solutions in package: test/solutions/....</a:t>
            </a:r>
          </a:p>
          <a:p>
            <a:endParaRPr lang="nl-NL" dirty="0"/>
          </a:p>
          <a:p>
            <a:r>
              <a:rPr lang="nl-NL" dirty="0"/>
              <a:t>Test for controller is in package *.com.workshop.june8 </a:t>
            </a:r>
          </a:p>
          <a:p>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49580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a:xfrm>
            <a:off x="811658" y="2553741"/>
            <a:ext cx="9564795" cy="1182207"/>
          </a:xfrm>
        </p:spPr>
        <p:txBody>
          <a:bodyPr/>
          <a:lstStyle/>
          <a:p>
            <a:pPr algn="l"/>
            <a:r>
              <a:rPr lang="en-US" dirty="0"/>
              <a:t>https://gitlab.com/cbroekhu/workshop-junit-mockito</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3642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148BF-3C77-433D-A656-43353BEFC131}"/>
              </a:ext>
            </a:extLst>
          </p:cNvPr>
          <p:cNvSpPr txBox="1"/>
          <p:nvPr/>
        </p:nvSpPr>
        <p:spPr>
          <a:xfrm>
            <a:off x="8629242" y="1641603"/>
            <a:ext cx="1620893" cy="461665"/>
          </a:xfrm>
          <a:prstGeom prst="rect">
            <a:avLst/>
          </a:prstGeom>
          <a:noFill/>
        </p:spPr>
        <p:txBody>
          <a:bodyPr wrap="none" rtlCol="0">
            <a:spAutoFit/>
          </a:bodyPr>
          <a:lstStyle/>
          <a:p>
            <a:r>
              <a:rPr lang="nl-NL" sz="2400" b="1" dirty="0"/>
              <a:t>Mock / Spy</a:t>
            </a:r>
          </a:p>
        </p:txBody>
      </p:sp>
      <p:sp>
        <p:nvSpPr>
          <p:cNvPr id="3" name="TextBox 2">
            <a:extLst>
              <a:ext uri="{FF2B5EF4-FFF2-40B4-BE49-F238E27FC236}">
                <a16:creationId xmlns:a16="http://schemas.microsoft.com/office/drawing/2014/main" id="{6B925F2E-9120-4EEE-B3D5-8C1A1D2B8F54}"/>
              </a:ext>
            </a:extLst>
          </p:cNvPr>
          <p:cNvSpPr txBox="1"/>
          <p:nvPr/>
        </p:nvSpPr>
        <p:spPr>
          <a:xfrm>
            <a:off x="1664981" y="2430671"/>
            <a:ext cx="1239635" cy="461665"/>
          </a:xfrm>
          <a:prstGeom prst="rect">
            <a:avLst/>
          </a:prstGeom>
          <a:noFill/>
        </p:spPr>
        <p:txBody>
          <a:bodyPr wrap="none" rtlCol="0">
            <a:spAutoFit/>
          </a:bodyPr>
          <a:lstStyle/>
          <a:p>
            <a:r>
              <a:rPr lang="nl-NL" sz="2400" b="1" dirty="0"/>
              <a:t>Mockito</a:t>
            </a:r>
          </a:p>
        </p:txBody>
      </p:sp>
      <p:sp>
        <p:nvSpPr>
          <p:cNvPr id="5" name="TextBox 4">
            <a:extLst>
              <a:ext uri="{FF2B5EF4-FFF2-40B4-BE49-F238E27FC236}">
                <a16:creationId xmlns:a16="http://schemas.microsoft.com/office/drawing/2014/main" id="{3534A88F-D287-4298-B4F5-F980812C3870}"/>
              </a:ext>
            </a:extLst>
          </p:cNvPr>
          <p:cNvSpPr txBox="1"/>
          <p:nvPr/>
        </p:nvSpPr>
        <p:spPr>
          <a:xfrm>
            <a:off x="5319313" y="4707972"/>
            <a:ext cx="1553374" cy="461665"/>
          </a:xfrm>
          <a:prstGeom prst="rect">
            <a:avLst/>
          </a:prstGeom>
          <a:noFill/>
        </p:spPr>
        <p:txBody>
          <a:bodyPr wrap="none" rtlCol="0">
            <a:spAutoFit/>
          </a:bodyPr>
          <a:lstStyle/>
          <a:p>
            <a:r>
              <a:rPr lang="nl-NL" sz="2400" b="1" dirty="0"/>
              <a:t>Exceptions</a:t>
            </a:r>
          </a:p>
        </p:txBody>
      </p:sp>
      <p:sp>
        <p:nvSpPr>
          <p:cNvPr id="6" name="TextBox 5">
            <a:extLst>
              <a:ext uri="{FF2B5EF4-FFF2-40B4-BE49-F238E27FC236}">
                <a16:creationId xmlns:a16="http://schemas.microsoft.com/office/drawing/2014/main" id="{70A0F701-8F07-427E-A024-E6127666E36D}"/>
              </a:ext>
            </a:extLst>
          </p:cNvPr>
          <p:cNvSpPr txBox="1"/>
          <p:nvPr/>
        </p:nvSpPr>
        <p:spPr>
          <a:xfrm>
            <a:off x="7744624" y="2806237"/>
            <a:ext cx="2093843" cy="461665"/>
          </a:xfrm>
          <a:prstGeom prst="rect">
            <a:avLst/>
          </a:prstGeom>
          <a:noFill/>
        </p:spPr>
        <p:txBody>
          <a:bodyPr wrap="none" rtlCol="0">
            <a:spAutoFit/>
          </a:bodyPr>
          <a:lstStyle/>
          <a:p>
            <a:r>
              <a:rPr lang="nl-NL" sz="2400" b="1" dirty="0"/>
              <a:t>Static methods</a:t>
            </a:r>
          </a:p>
        </p:txBody>
      </p:sp>
      <p:sp>
        <p:nvSpPr>
          <p:cNvPr id="7" name="TextBox 6">
            <a:extLst>
              <a:ext uri="{FF2B5EF4-FFF2-40B4-BE49-F238E27FC236}">
                <a16:creationId xmlns:a16="http://schemas.microsoft.com/office/drawing/2014/main" id="{0286287A-32DF-44B0-9270-2C9A4E51475F}"/>
              </a:ext>
            </a:extLst>
          </p:cNvPr>
          <p:cNvSpPr txBox="1"/>
          <p:nvPr/>
        </p:nvSpPr>
        <p:spPr>
          <a:xfrm>
            <a:off x="1542287" y="1069390"/>
            <a:ext cx="1441420" cy="461665"/>
          </a:xfrm>
          <a:prstGeom prst="rect">
            <a:avLst/>
          </a:prstGeom>
          <a:noFill/>
        </p:spPr>
        <p:txBody>
          <a:bodyPr wrap="none" rtlCol="0">
            <a:spAutoFit/>
          </a:bodyPr>
          <a:lstStyle/>
          <a:p>
            <a:r>
              <a:rPr lang="nl-NL" sz="2400" b="1" dirty="0"/>
              <a:t>Junit 5 (4)</a:t>
            </a:r>
          </a:p>
        </p:txBody>
      </p:sp>
      <p:sp>
        <p:nvSpPr>
          <p:cNvPr id="8" name="TextBox 7">
            <a:extLst>
              <a:ext uri="{FF2B5EF4-FFF2-40B4-BE49-F238E27FC236}">
                <a16:creationId xmlns:a16="http://schemas.microsoft.com/office/drawing/2014/main" id="{75591B60-CB92-4956-9EFE-444B048D6529}"/>
              </a:ext>
            </a:extLst>
          </p:cNvPr>
          <p:cNvSpPr txBox="1"/>
          <p:nvPr/>
        </p:nvSpPr>
        <p:spPr>
          <a:xfrm>
            <a:off x="4347534" y="2430671"/>
            <a:ext cx="1957202" cy="461665"/>
          </a:xfrm>
          <a:prstGeom prst="rect">
            <a:avLst/>
          </a:prstGeom>
          <a:noFill/>
        </p:spPr>
        <p:txBody>
          <a:bodyPr wrap="none" rtlCol="0">
            <a:spAutoFit/>
          </a:bodyPr>
          <a:lstStyle/>
          <a:p>
            <a:r>
              <a:rPr lang="nl-NL" sz="2400" b="1" dirty="0"/>
              <a:t>Void methods</a:t>
            </a:r>
          </a:p>
        </p:txBody>
      </p:sp>
      <p:sp>
        <p:nvSpPr>
          <p:cNvPr id="9" name="TextBox 8">
            <a:extLst>
              <a:ext uri="{FF2B5EF4-FFF2-40B4-BE49-F238E27FC236}">
                <a16:creationId xmlns:a16="http://schemas.microsoft.com/office/drawing/2014/main" id="{1BE50F87-B013-46FA-A120-06CD1B894C36}"/>
              </a:ext>
            </a:extLst>
          </p:cNvPr>
          <p:cNvSpPr txBox="1"/>
          <p:nvPr/>
        </p:nvSpPr>
        <p:spPr>
          <a:xfrm>
            <a:off x="4753798" y="990602"/>
            <a:ext cx="3101875" cy="461665"/>
          </a:xfrm>
          <a:prstGeom prst="rect">
            <a:avLst/>
          </a:prstGeom>
          <a:noFill/>
        </p:spPr>
        <p:txBody>
          <a:bodyPr wrap="none" rtlCol="0">
            <a:spAutoFit/>
          </a:bodyPr>
          <a:lstStyle/>
          <a:p>
            <a:r>
              <a:rPr lang="nl-NL" sz="2400" b="1" dirty="0"/>
              <a:t>https://start.spring.io/</a:t>
            </a:r>
          </a:p>
        </p:txBody>
      </p:sp>
      <p:sp>
        <p:nvSpPr>
          <p:cNvPr id="10" name="TextBox 9">
            <a:extLst>
              <a:ext uri="{FF2B5EF4-FFF2-40B4-BE49-F238E27FC236}">
                <a16:creationId xmlns:a16="http://schemas.microsoft.com/office/drawing/2014/main" id="{927ABBAF-0B51-4E4D-BB20-2BB13CE80B60}"/>
              </a:ext>
            </a:extLst>
          </p:cNvPr>
          <p:cNvSpPr txBox="1"/>
          <p:nvPr/>
        </p:nvSpPr>
        <p:spPr>
          <a:xfrm>
            <a:off x="1241981" y="4090080"/>
            <a:ext cx="1662635" cy="461665"/>
          </a:xfrm>
          <a:prstGeom prst="rect">
            <a:avLst/>
          </a:prstGeom>
          <a:noFill/>
        </p:spPr>
        <p:txBody>
          <a:bodyPr wrap="none" rtlCol="0">
            <a:spAutoFit/>
          </a:bodyPr>
          <a:lstStyle/>
          <a:p>
            <a:r>
              <a:rPr lang="en-US" sz="2400" b="1" dirty="0"/>
              <a:t>Spring boot</a:t>
            </a:r>
            <a:endParaRPr lang="nl-NL" sz="2400" b="1" dirty="0"/>
          </a:p>
        </p:txBody>
      </p:sp>
      <p:sp>
        <p:nvSpPr>
          <p:cNvPr id="11" name="TextBox 10">
            <a:extLst>
              <a:ext uri="{FF2B5EF4-FFF2-40B4-BE49-F238E27FC236}">
                <a16:creationId xmlns:a16="http://schemas.microsoft.com/office/drawing/2014/main" id="{4C97DC35-734A-4778-9057-24695BCC9407}"/>
              </a:ext>
            </a:extLst>
          </p:cNvPr>
          <p:cNvSpPr txBox="1"/>
          <p:nvPr/>
        </p:nvSpPr>
        <p:spPr>
          <a:xfrm>
            <a:off x="8156292" y="4707971"/>
            <a:ext cx="2630464" cy="461665"/>
          </a:xfrm>
          <a:prstGeom prst="rect">
            <a:avLst/>
          </a:prstGeom>
          <a:noFill/>
        </p:spPr>
        <p:txBody>
          <a:bodyPr wrap="none" rtlCol="0">
            <a:spAutoFit/>
          </a:bodyPr>
          <a:lstStyle/>
          <a:p>
            <a:r>
              <a:rPr lang="nl-NL" sz="2400" b="1" dirty="0"/>
              <a:t>Classes / interfaces</a:t>
            </a:r>
          </a:p>
        </p:txBody>
      </p:sp>
      <p:sp>
        <p:nvSpPr>
          <p:cNvPr id="12" name="TextBox 11">
            <a:extLst>
              <a:ext uri="{FF2B5EF4-FFF2-40B4-BE49-F238E27FC236}">
                <a16:creationId xmlns:a16="http://schemas.microsoft.com/office/drawing/2014/main" id="{4956093E-F98A-4C10-9FD1-717DFA39D192}"/>
              </a:ext>
            </a:extLst>
          </p:cNvPr>
          <p:cNvSpPr txBox="1"/>
          <p:nvPr/>
        </p:nvSpPr>
        <p:spPr>
          <a:xfrm>
            <a:off x="2073298" y="5326945"/>
            <a:ext cx="1756122" cy="461665"/>
          </a:xfrm>
          <a:prstGeom prst="rect">
            <a:avLst/>
          </a:prstGeom>
          <a:noFill/>
        </p:spPr>
        <p:txBody>
          <a:bodyPr wrap="none" rtlCol="0">
            <a:spAutoFit/>
          </a:bodyPr>
          <a:lstStyle/>
          <a:p>
            <a:r>
              <a:rPr lang="nl-NL" sz="2400" b="1" dirty="0"/>
              <a:t>Annotations</a:t>
            </a:r>
          </a:p>
        </p:txBody>
      </p:sp>
      <p:sp>
        <p:nvSpPr>
          <p:cNvPr id="13" name="TextBox 12">
            <a:extLst>
              <a:ext uri="{FF2B5EF4-FFF2-40B4-BE49-F238E27FC236}">
                <a16:creationId xmlns:a16="http://schemas.microsoft.com/office/drawing/2014/main" id="{28A16580-5CC4-4E41-A3DA-5970143F26B2}"/>
              </a:ext>
            </a:extLst>
          </p:cNvPr>
          <p:cNvSpPr txBox="1"/>
          <p:nvPr/>
        </p:nvSpPr>
        <p:spPr>
          <a:xfrm>
            <a:off x="4277006" y="3504000"/>
            <a:ext cx="2614562" cy="461665"/>
          </a:xfrm>
          <a:prstGeom prst="rect">
            <a:avLst/>
          </a:prstGeom>
          <a:noFill/>
        </p:spPr>
        <p:txBody>
          <a:bodyPr wrap="none" rtlCol="0">
            <a:spAutoFit/>
          </a:bodyPr>
          <a:lstStyle/>
          <a:p>
            <a:r>
              <a:rPr lang="nl-NL" sz="2400" b="1" dirty="0"/>
              <a:t>Class responsibility</a:t>
            </a:r>
          </a:p>
        </p:txBody>
      </p:sp>
      <p:sp>
        <p:nvSpPr>
          <p:cNvPr id="4" name="TextBox 3">
            <a:extLst>
              <a:ext uri="{FF2B5EF4-FFF2-40B4-BE49-F238E27FC236}">
                <a16:creationId xmlns:a16="http://schemas.microsoft.com/office/drawing/2014/main" id="{A22E5D20-4A77-4CB3-AA31-2CFC05F1064E}"/>
              </a:ext>
            </a:extLst>
          </p:cNvPr>
          <p:cNvSpPr txBox="1"/>
          <p:nvPr/>
        </p:nvSpPr>
        <p:spPr>
          <a:xfrm>
            <a:off x="6174297" y="5788610"/>
            <a:ext cx="1135567" cy="461665"/>
          </a:xfrm>
          <a:prstGeom prst="rect">
            <a:avLst/>
          </a:prstGeom>
          <a:noFill/>
        </p:spPr>
        <p:txBody>
          <a:bodyPr wrap="none" rtlCol="0">
            <a:spAutoFit/>
          </a:bodyPr>
          <a:lstStyle/>
          <a:p>
            <a:r>
              <a:rPr lang="nl-NL" sz="2400" b="1" dirty="0"/>
              <a:t>Lenient</a:t>
            </a:r>
          </a:p>
        </p:txBody>
      </p:sp>
    </p:spTree>
    <p:extLst>
      <p:ext uri="{BB962C8B-B14F-4D97-AF65-F5344CB8AC3E}">
        <p14:creationId xmlns:p14="http://schemas.microsoft.com/office/powerpoint/2010/main" val="167615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1756122" cy="830997"/>
          </a:xfrm>
          <a:prstGeom prst="rect">
            <a:avLst/>
          </a:prstGeom>
          <a:noFill/>
        </p:spPr>
        <p:txBody>
          <a:bodyPr wrap="none" rtlCol="0">
            <a:spAutoFit/>
          </a:bodyPr>
          <a:lstStyle/>
          <a:p>
            <a:r>
              <a:rPr lang="nl-NL" sz="2400" b="1" dirty="0"/>
              <a:t>Annotations</a:t>
            </a:r>
          </a:p>
          <a:p>
            <a:endParaRPr lang="nl-NL" sz="2400" b="1" dirty="0"/>
          </a:p>
        </p:txBody>
      </p:sp>
      <p:sp>
        <p:nvSpPr>
          <p:cNvPr id="2" name="Rectangle 1">
            <a:extLst>
              <a:ext uri="{FF2B5EF4-FFF2-40B4-BE49-F238E27FC236}">
                <a16:creationId xmlns:a16="http://schemas.microsoft.com/office/drawing/2014/main" id="{853D2C93-073D-4DA1-95A2-F5A5BAEEF2E1}"/>
              </a:ext>
            </a:extLst>
          </p:cNvPr>
          <p:cNvSpPr>
            <a:spLocks noChangeArrowheads="1"/>
          </p:cNvSpPr>
          <p:nvPr/>
        </p:nvSpPr>
        <p:spPr bwMode="auto">
          <a:xfrm>
            <a:off x="729842" y="1329431"/>
            <a:ext cx="875810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@ExtendWith</a:t>
            </a:r>
            <a:r>
              <a:rPr kumimoji="0" lang="nl-NL" altLang="nl-NL" sz="1200" b="0" i="0" u="none" strike="noStrike" cap="none" normalizeH="0" baseline="0" dirty="0">
                <a:ln>
                  <a:noFill/>
                </a:ln>
                <a:solidFill>
                  <a:srgbClr val="000000"/>
                </a:solidFill>
                <a:effectLst/>
                <a:latin typeface="Consolas" panose="020B0609020204030204" pitchFamily="49" charset="0"/>
              </a:rPr>
              <a:t>(SpringExtension.</a:t>
            </a:r>
            <a:r>
              <a:rPr kumimoji="0" lang="nl-NL" altLang="nl-NL" sz="1200" b="1" i="0" u="none" strike="noStrike" cap="none" normalizeH="0" baseline="0" dirty="0">
                <a:ln>
                  <a:noFill/>
                </a:ln>
                <a:solidFill>
                  <a:srgbClr val="000080"/>
                </a:solidFill>
                <a:effectLst/>
                <a:latin typeface="Consolas" panose="020B0609020204030204" pitchFamily="49" charset="0"/>
              </a:rPr>
              <a:t>class</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@ExtendWith</a:t>
            </a:r>
            <a:r>
              <a:rPr kumimoji="0" lang="nl-NL" altLang="nl-NL" sz="1200" b="0" i="0" u="none" strike="noStrike" cap="none" normalizeH="0" baseline="0" dirty="0">
                <a:ln>
                  <a:noFill/>
                </a:ln>
                <a:solidFill>
                  <a:srgbClr val="000000"/>
                </a:solidFill>
                <a:effectLst/>
                <a:latin typeface="Consolas" panose="020B0609020204030204" pitchFamily="49" charset="0"/>
              </a:rPr>
              <a:t>(MockitoExtension.</a:t>
            </a:r>
            <a:r>
              <a:rPr kumimoji="0" lang="nl-NL" altLang="nl-NL" sz="1200" b="1" i="0" u="none" strike="noStrike" cap="none" normalizeH="0" baseline="0" dirty="0">
                <a:ln>
                  <a:noFill/>
                </a:ln>
                <a:solidFill>
                  <a:srgbClr val="000080"/>
                </a:solidFill>
                <a:effectLst/>
                <a:latin typeface="Consolas" panose="020B0609020204030204" pitchFamily="49" charset="0"/>
              </a:rPr>
              <a:t>class</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1" i="0" u="none" strike="noStrike" cap="none" normalizeH="0" baseline="0" dirty="0">
                <a:ln>
                  <a:noFill/>
                </a:ln>
                <a:solidFill>
                  <a:srgbClr val="000080"/>
                </a:solidFill>
                <a:effectLst/>
                <a:latin typeface="Consolas" panose="020B0609020204030204" pitchFamily="49" charset="0"/>
              </a:rPr>
              <a:t>public class </a:t>
            </a:r>
            <a:r>
              <a:rPr kumimoji="0" lang="nl-NL" altLang="nl-NL" sz="1200" b="0" i="0" u="none" strike="noStrike" cap="none" normalizeH="0" baseline="0" dirty="0">
                <a:ln>
                  <a:noFill/>
                </a:ln>
                <a:solidFill>
                  <a:srgbClr val="000000"/>
                </a:solidFill>
                <a:effectLst/>
                <a:latin typeface="Consolas" panose="020B0609020204030204" pitchFamily="49" charset="0"/>
              </a:rPr>
              <a:t>BankingApiTest {</a:t>
            </a:r>
            <a:br>
              <a:rPr kumimoji="0" lang="nl-NL" altLang="nl-NL" sz="1200" b="0" i="0" u="none" strike="noStrike" cap="none" normalizeH="0" baseline="0" dirty="0">
                <a:ln>
                  <a:noFill/>
                </a:ln>
                <a:solidFill>
                  <a:srgbClr val="000000"/>
                </a:solidFill>
                <a:effectLst/>
                <a:latin typeface="Consolas" panose="020B0609020204030204" pitchFamily="49" charset="0"/>
              </a:rPr>
            </a:b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a:t>
            </a: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4A98B86-71BE-49F2-BBE0-B232B6A88407}"/>
              </a:ext>
            </a:extLst>
          </p:cNvPr>
          <p:cNvSpPr>
            <a:spLocks noChangeArrowheads="1"/>
          </p:cNvSpPr>
          <p:nvPr/>
        </p:nvSpPr>
        <p:spPr bwMode="auto">
          <a:xfrm>
            <a:off x="729842" y="2623522"/>
            <a:ext cx="888394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@SpringBootTest</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1" i="0" u="none" strike="noStrike" cap="none" normalizeH="0" baseline="0" dirty="0">
                <a:ln>
                  <a:noFill/>
                </a:ln>
                <a:solidFill>
                  <a:srgbClr val="000080"/>
                </a:solidFill>
                <a:effectLst/>
                <a:latin typeface="Consolas" panose="020B0609020204030204" pitchFamily="49" charset="0"/>
              </a:rPr>
              <a:t>public class </a:t>
            </a:r>
            <a:r>
              <a:rPr kumimoji="0" lang="nl-NL" altLang="nl-NL" sz="1200" b="0" i="0" u="none" strike="noStrike" cap="none" normalizeH="0" baseline="0" dirty="0">
                <a:ln>
                  <a:noFill/>
                </a:ln>
                <a:solidFill>
                  <a:srgbClr val="000000"/>
                </a:solidFill>
                <a:effectLst/>
                <a:latin typeface="Consolas" panose="020B0609020204030204" pitchFamily="49" charset="0"/>
              </a:rPr>
              <a:t>ControllerTest {</a:t>
            </a: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E586678-AF5E-4206-9BC7-B3F3A3B8C5E5}"/>
              </a:ext>
            </a:extLst>
          </p:cNvPr>
          <p:cNvSpPr>
            <a:spLocks noChangeArrowheads="1"/>
          </p:cNvSpPr>
          <p:nvPr/>
        </p:nvSpPr>
        <p:spPr bwMode="auto">
          <a:xfrm>
            <a:off x="729842" y="3185207"/>
            <a:ext cx="888394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@InjectMocks</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InterestCalculator </a:t>
            </a:r>
            <a:r>
              <a:rPr kumimoji="0" lang="nl-NL" altLang="nl-NL" sz="1200" b="1" i="0" u="none" strike="noStrike" cap="none" normalizeH="0" baseline="0" dirty="0">
                <a:ln>
                  <a:noFill/>
                </a:ln>
                <a:solidFill>
                  <a:srgbClr val="660E7A"/>
                </a:solidFill>
                <a:effectLst/>
                <a:latin typeface="Consolas" panose="020B0609020204030204" pitchFamily="49" charset="0"/>
              </a:rPr>
              <a:t>interestCalculator</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BankingService </a:t>
            </a:r>
            <a:r>
              <a:rPr kumimoji="0" lang="nl-NL" altLang="nl-NL" sz="1200" b="1" i="0" u="none" strike="noStrike" cap="none" normalizeH="0" baseline="0" dirty="0">
                <a:ln>
                  <a:noFill/>
                </a:ln>
                <a:solidFill>
                  <a:srgbClr val="660E7A"/>
                </a:solidFill>
                <a:effectLst/>
                <a:latin typeface="Consolas" panose="020B0609020204030204" pitchFamily="49" charset="0"/>
              </a:rPr>
              <a:t>bankingService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eaLnBrk="0" fontAlgn="base" hangingPunct="0">
              <a:spcBef>
                <a:spcPct val="0"/>
              </a:spcBef>
              <a:spcAft>
                <a:spcPct val="0"/>
              </a:spcAft>
            </a:pP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AnotherService </a:t>
            </a:r>
            <a:r>
              <a:rPr lang="nl-NL" altLang="nl-NL" sz="1200" b="1" dirty="0">
                <a:solidFill>
                  <a:srgbClr val="660E7A"/>
                </a:solidFill>
                <a:latin typeface="Consolas" panose="020B0609020204030204" pitchFamily="49" charset="0"/>
              </a:rPr>
              <a:t>another</a:t>
            </a:r>
            <a:r>
              <a:rPr kumimoji="0" lang="nl-NL" altLang="nl-NL" sz="1200" b="1" i="0" u="none" strike="noStrike" cap="none" normalizeH="0" baseline="0" dirty="0">
                <a:ln>
                  <a:noFill/>
                </a:ln>
                <a:solidFill>
                  <a:srgbClr val="660E7A"/>
                </a:solidFill>
                <a:effectLst/>
                <a:latin typeface="Consolas" panose="020B0609020204030204" pitchFamily="49" charset="0"/>
              </a:rPr>
              <a:t>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95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71CE2-E0E4-479C-8A44-AD0A858CFD73}"/>
              </a:ext>
            </a:extLst>
          </p:cNvPr>
          <p:cNvSpPr txBox="1"/>
          <p:nvPr/>
        </p:nvSpPr>
        <p:spPr>
          <a:xfrm>
            <a:off x="1122218" y="752216"/>
            <a:ext cx="1333507" cy="461665"/>
          </a:xfrm>
          <a:prstGeom prst="rect">
            <a:avLst/>
          </a:prstGeom>
          <a:noFill/>
        </p:spPr>
        <p:txBody>
          <a:bodyPr wrap="none" rtlCol="0">
            <a:spAutoFit/>
          </a:bodyPr>
          <a:lstStyle/>
          <a:p>
            <a:r>
              <a:rPr lang="nl-NL" sz="2400" b="1" dirty="0"/>
              <a:t>Methods</a:t>
            </a:r>
          </a:p>
        </p:txBody>
      </p:sp>
      <p:sp>
        <p:nvSpPr>
          <p:cNvPr id="7" name="Rectangle 2">
            <a:extLst>
              <a:ext uri="{FF2B5EF4-FFF2-40B4-BE49-F238E27FC236}">
                <a16:creationId xmlns:a16="http://schemas.microsoft.com/office/drawing/2014/main" id="{217730F1-BE5E-4DA5-90D8-E2AAF16068A5}"/>
              </a:ext>
            </a:extLst>
          </p:cNvPr>
          <p:cNvSpPr>
            <a:spLocks noChangeArrowheads="1"/>
          </p:cNvSpPr>
          <p:nvPr/>
        </p:nvSpPr>
        <p:spPr bwMode="auto">
          <a:xfrm>
            <a:off x="931178" y="3334435"/>
            <a:ext cx="80534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000000"/>
                </a:solidFill>
                <a:effectLst/>
                <a:latin typeface="Consolas" panose="020B0609020204030204" pitchFamily="49" charset="0"/>
              </a:rPr>
              <a:t>Exception exception = Assertions.</a:t>
            </a:r>
            <a:r>
              <a:rPr kumimoji="0" lang="nl-NL" altLang="nl-NL" sz="1200" b="0" i="1" u="none" strike="noStrike" cap="none" normalizeH="0" baseline="0" dirty="0">
                <a:ln>
                  <a:noFill/>
                </a:ln>
                <a:solidFill>
                  <a:srgbClr val="000000"/>
                </a:solidFill>
                <a:effectLst/>
                <a:latin typeface="Consolas" panose="020B0609020204030204" pitchFamily="49" charset="0"/>
              </a:rPr>
              <a:t>assertThrows</a:t>
            </a:r>
            <a:r>
              <a:rPr kumimoji="0" lang="nl-NL" altLang="nl-NL" sz="1200" b="0" i="0" u="none" strike="noStrike" cap="none" normalizeH="0" baseline="0" dirty="0">
                <a:ln>
                  <a:noFill/>
                </a:ln>
                <a:solidFill>
                  <a:srgbClr val="000000"/>
                </a:solidFill>
                <a:effectLst/>
                <a:latin typeface="Consolas" panose="020B0609020204030204" pitchFamily="49" charset="0"/>
              </a:rPr>
              <a:t>(BankingApiException.</a:t>
            </a:r>
            <a:r>
              <a:rPr kumimoji="0" lang="nl-NL" altLang="nl-NL" sz="1200" b="1" i="0" u="none" strike="noStrike" cap="none" normalizeH="0" baseline="0" dirty="0">
                <a:ln>
                  <a:noFill/>
                </a:ln>
                <a:solidFill>
                  <a:srgbClr val="000080"/>
                </a:solidFill>
                <a:effectLst/>
                <a:latin typeface="Consolas" panose="020B0609020204030204" pitchFamily="49" charset="0"/>
              </a:rPr>
              <a:t>class</a:t>
            </a:r>
            <a:r>
              <a:rPr kumimoji="0" lang="nl-NL" altLang="nl-NL" sz="1200" b="0" i="0" u="none" strike="noStrike" cap="none" normalizeH="0" baseline="0" dirty="0">
                <a:ln>
                  <a:noFill/>
                </a:ln>
                <a:solidFill>
                  <a:srgbClr val="000000"/>
                </a:solidFill>
                <a:effectLst/>
                <a:latin typeface="Consolas" panose="020B0609020204030204" pitchFamily="49" charset="0"/>
              </a:rPr>
              <a:t>, () -&gt; {</a:t>
            </a: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    </a:t>
            </a:r>
            <a:r>
              <a:rPr kumimoji="0" lang="nl-NL" altLang="nl-NL" sz="1200" b="1" i="0" u="none" strike="noStrike" cap="none" normalizeH="0" baseline="0" dirty="0">
                <a:ln>
                  <a:noFill/>
                </a:ln>
                <a:solidFill>
                  <a:srgbClr val="660E7A"/>
                </a:solidFill>
                <a:effectLst/>
                <a:latin typeface="Consolas" panose="020B0609020204030204" pitchFamily="49" charset="0"/>
              </a:rPr>
              <a:t>bankingClient</a:t>
            </a:r>
            <a:r>
              <a:rPr kumimoji="0" lang="nl-NL" altLang="nl-NL" sz="1200" b="0" i="0" u="none" strike="noStrike" cap="none" normalizeH="0" baseline="0" dirty="0">
                <a:ln>
                  <a:noFill/>
                </a:ln>
                <a:solidFill>
                  <a:srgbClr val="000000"/>
                </a:solidFill>
                <a:effectLst/>
                <a:latin typeface="Consolas" panose="020B0609020204030204" pitchFamily="49" charset="0"/>
              </a:rPr>
              <a:t>.transfer(</a:t>
            </a:r>
            <a:r>
              <a:rPr kumimoji="0" lang="nl-NL" altLang="nl-NL" sz="1200" b="0" i="0" u="none" strike="noStrike" cap="none" normalizeH="0" baseline="0" dirty="0">
                <a:ln>
                  <a:noFill/>
                </a:ln>
                <a:solidFill>
                  <a:srgbClr val="0000FF"/>
                </a:solidFill>
                <a:effectLst/>
                <a:latin typeface="Consolas" panose="020B0609020204030204" pitchFamily="49" charset="0"/>
              </a:rPr>
              <a:t>23000D</a:t>
            </a:r>
            <a:r>
              <a:rPr kumimoji="0" lang="nl-NL" altLang="nl-NL" sz="1200" b="0" i="0" u="none" strike="noStrike" cap="none" normalizeH="0" baseline="0" dirty="0">
                <a:ln>
                  <a:noFill/>
                </a:ln>
                <a:solidFill>
                  <a:srgbClr val="000000"/>
                </a:solidFill>
                <a:effectLst/>
                <a:latin typeface="Consolas" panose="020B0609020204030204" pitchFamily="49" charset="0"/>
              </a:rPr>
              <a:t>, </a:t>
            </a:r>
            <a:r>
              <a:rPr kumimoji="0" lang="nl-NL" altLang="nl-NL" sz="1200" b="1" i="0" u="none" strike="noStrike" cap="none" normalizeH="0" baseline="0" dirty="0">
                <a:ln>
                  <a:noFill/>
                </a:ln>
                <a:solidFill>
                  <a:srgbClr val="008000"/>
                </a:solidFill>
                <a:effectLst/>
                <a:latin typeface="Consolas" panose="020B0609020204030204" pitchFamily="49" charset="0"/>
              </a:rPr>
              <a:t>"12345"</a:t>
            </a:r>
            <a:r>
              <a:rPr kumimoji="0" lang="nl-NL" altLang="nl-NL" sz="1200" b="0" i="0" u="none" strike="noStrike" cap="none" normalizeH="0" baseline="0" dirty="0">
                <a:ln>
                  <a:noFill/>
                </a:ln>
                <a:solidFill>
                  <a:srgbClr val="000000"/>
                </a:solidFill>
                <a:effectLst/>
                <a:latin typeface="Consolas" panose="020B0609020204030204" pitchFamily="49" charset="0"/>
              </a:rPr>
              <a:t>, </a:t>
            </a:r>
            <a:r>
              <a:rPr kumimoji="0" lang="nl-NL" altLang="nl-NL" sz="1200" b="1" i="0" u="none" strike="noStrike" cap="none" normalizeH="0" baseline="0" dirty="0">
                <a:ln>
                  <a:noFill/>
                </a:ln>
                <a:solidFill>
                  <a:srgbClr val="008000"/>
                </a:solidFill>
                <a:effectLst/>
                <a:latin typeface="Consolas" panose="020B0609020204030204" pitchFamily="49" charset="0"/>
              </a:rPr>
              <a:t>"23456"</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a:t>
            </a: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8ADA773-5030-4B8D-9787-3C743C4875CE}"/>
              </a:ext>
            </a:extLst>
          </p:cNvPr>
          <p:cNvSpPr>
            <a:spLocks noChangeArrowheads="1"/>
          </p:cNvSpPr>
          <p:nvPr/>
        </p:nvSpPr>
        <p:spPr bwMode="auto">
          <a:xfrm>
            <a:off x="998291" y="4880160"/>
            <a:ext cx="949594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1" u="none" strike="noStrike" cap="none" normalizeH="0" baseline="0" dirty="0">
                <a:ln>
                  <a:noFill/>
                </a:ln>
                <a:solidFill>
                  <a:srgbClr val="000000"/>
                </a:solidFill>
                <a:effectLst/>
                <a:latin typeface="Consolas" panose="020B0609020204030204" pitchFamily="49" charset="0"/>
              </a:rPr>
              <a:t>assertEquals</a:t>
            </a:r>
            <a:r>
              <a:rPr kumimoji="0" lang="nl-NL" altLang="nl-NL" sz="1200" b="0" i="0" u="none" strike="noStrike" cap="none" normalizeH="0" baseline="0" dirty="0">
                <a:ln>
                  <a:noFill/>
                </a:ln>
                <a:solidFill>
                  <a:srgbClr val="000000"/>
                </a:solidFill>
                <a:effectLst/>
                <a:latin typeface="Consolas" panose="020B0609020204030204" pitchFamily="49" charset="0"/>
              </a:rPr>
              <a:t>(</a:t>
            </a:r>
            <a:r>
              <a:rPr kumimoji="0" lang="nl-NL" altLang="nl-NL" sz="1200" b="1" i="0" u="none" strike="noStrike" cap="none" normalizeH="0" baseline="0" dirty="0">
                <a:ln>
                  <a:noFill/>
                </a:ln>
                <a:solidFill>
                  <a:srgbClr val="008000"/>
                </a:solidFill>
                <a:effectLst/>
                <a:latin typeface="Consolas" panose="020B0609020204030204" pitchFamily="49" charset="0"/>
              </a:rPr>
              <a:t>"Amount exceeds balance"</a:t>
            </a:r>
            <a:r>
              <a:rPr kumimoji="0" lang="nl-NL" altLang="nl-NL" sz="1200" b="0" i="0" u="none" strike="noStrike" cap="none" normalizeH="0" baseline="0" dirty="0">
                <a:ln>
                  <a:noFill/>
                </a:ln>
                <a:solidFill>
                  <a:srgbClr val="000000"/>
                </a:solidFill>
                <a:effectLst/>
                <a:latin typeface="Consolas" panose="020B0609020204030204" pitchFamily="49" charset="0"/>
              </a:rPr>
              <a:t>, exception.getMessage());</a:t>
            </a:r>
            <a:br>
              <a:rPr kumimoji="0" lang="nl-NL" altLang="nl-NL" sz="1200" b="0" i="0" u="none" strike="noStrike" cap="none" normalizeH="0" baseline="0" dirty="0">
                <a:ln>
                  <a:noFill/>
                </a:ln>
                <a:solidFill>
                  <a:srgbClr val="000000"/>
                </a:solidFill>
                <a:effectLst/>
                <a:latin typeface="Consolas" panose="020B0609020204030204" pitchFamily="49" charset="0"/>
              </a:rPr>
            </a:b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1A5FE34-FD06-493A-A2DD-DD1D25E8327C}"/>
              </a:ext>
            </a:extLst>
          </p:cNvPr>
          <p:cNvSpPr>
            <a:spLocks noChangeArrowheads="1"/>
          </p:cNvSpPr>
          <p:nvPr/>
        </p:nvSpPr>
        <p:spPr bwMode="auto">
          <a:xfrm>
            <a:off x="931178" y="1837809"/>
            <a:ext cx="1005871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1" u="none" strike="noStrike" cap="none" normalizeH="0" baseline="0" dirty="0">
                <a:ln>
                  <a:noFill/>
                </a:ln>
                <a:solidFill>
                  <a:srgbClr val="000000"/>
                </a:solidFill>
                <a:effectLst/>
                <a:latin typeface="Consolas" panose="020B0609020204030204" pitchFamily="49" charset="0"/>
              </a:rPr>
              <a:t>when</a:t>
            </a:r>
            <a:r>
              <a:rPr kumimoji="0" lang="nl-NL" altLang="nl-NL" sz="1200" b="0" i="0" u="none" strike="noStrike" cap="none" normalizeH="0" baseline="0" dirty="0">
                <a:ln>
                  <a:noFill/>
                </a:ln>
                <a:solidFill>
                  <a:srgbClr val="000000"/>
                </a:solidFill>
                <a:effectLst/>
                <a:latin typeface="Consolas" panose="020B0609020204030204" pitchFamily="49" charset="0"/>
              </a:rPr>
              <a:t>(</a:t>
            </a:r>
            <a:r>
              <a:rPr kumimoji="0" lang="nl-NL" altLang="nl-NL" sz="1200" b="1" i="0" u="none" strike="noStrike" cap="none" normalizeH="0" baseline="0" dirty="0">
                <a:ln>
                  <a:noFill/>
                </a:ln>
                <a:solidFill>
                  <a:srgbClr val="660E7A"/>
                </a:solidFill>
                <a:effectLst/>
                <a:latin typeface="Consolas" panose="020B0609020204030204" pitchFamily="49" charset="0"/>
              </a:rPr>
              <a:t>loanApi</a:t>
            </a:r>
            <a:r>
              <a:rPr kumimoji="0" lang="nl-NL" altLang="nl-NL" sz="1200" b="0" i="0" u="none" strike="noStrike" cap="none" normalizeH="0" baseline="0" dirty="0">
                <a:ln>
                  <a:noFill/>
                </a:ln>
                <a:solidFill>
                  <a:srgbClr val="000000"/>
                </a:solidFill>
                <a:effectLst/>
                <a:latin typeface="Consolas" panose="020B0609020204030204" pitchFamily="49" charset="0"/>
              </a:rPr>
              <a:t>.hasCurrentDebts(account.getBsn())).thenReturn(</a:t>
            </a:r>
            <a:r>
              <a:rPr kumimoji="0" lang="nl-NL" altLang="nl-NL" sz="1200" b="1" i="0" u="none" strike="noStrike" cap="none" normalizeH="0" baseline="0" dirty="0">
                <a:ln>
                  <a:noFill/>
                </a:ln>
                <a:solidFill>
                  <a:srgbClr val="000080"/>
                </a:solidFill>
                <a:effectLst/>
                <a:latin typeface="Consolas" panose="020B0609020204030204" pitchFamily="49" charset="0"/>
              </a:rPr>
              <a:t>false</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1" u="none" strike="noStrike" cap="none" normalizeH="0" baseline="0" dirty="0">
                <a:ln>
                  <a:noFill/>
                </a:ln>
                <a:solidFill>
                  <a:srgbClr val="000000"/>
                </a:solidFill>
                <a:effectLst/>
                <a:latin typeface="Consolas" panose="020B0609020204030204" pitchFamily="49" charset="0"/>
              </a:rPr>
              <a:t>when</a:t>
            </a:r>
            <a:r>
              <a:rPr kumimoji="0" lang="nl-NL" altLang="nl-NL" sz="1200" b="0" i="0" u="none" strike="noStrike" cap="none" normalizeH="0" baseline="0" dirty="0">
                <a:ln>
                  <a:noFill/>
                </a:ln>
                <a:solidFill>
                  <a:srgbClr val="000000"/>
                </a:solidFill>
                <a:effectLst/>
                <a:latin typeface="Consolas" panose="020B0609020204030204" pitchFamily="49" charset="0"/>
              </a:rPr>
              <a:t>(</a:t>
            </a:r>
            <a:r>
              <a:rPr kumimoji="0" lang="nl-NL" altLang="nl-NL" sz="1200" b="1" i="0" u="none" strike="noStrike" cap="none" normalizeH="0" baseline="0" dirty="0">
                <a:ln>
                  <a:noFill/>
                </a:ln>
                <a:solidFill>
                  <a:srgbClr val="660E7A"/>
                </a:solidFill>
                <a:effectLst/>
                <a:latin typeface="Consolas" panose="020B0609020204030204" pitchFamily="49" charset="0"/>
              </a:rPr>
              <a:t>bankingApi</a:t>
            </a:r>
            <a:r>
              <a:rPr kumimoji="0" lang="nl-NL" altLang="nl-NL" sz="1200" b="0" i="0" u="none" strike="noStrike" cap="none" normalizeH="0" baseline="0" dirty="0">
                <a:ln>
                  <a:noFill/>
                </a:ln>
                <a:solidFill>
                  <a:srgbClr val="000000"/>
                </a:solidFill>
                <a:effectLst/>
                <a:latin typeface="Consolas" panose="020B0609020204030204" pitchFamily="49" charset="0"/>
              </a:rPr>
              <a:t>.getBalance(account.getAccountNr())).thenReturn(</a:t>
            </a:r>
            <a:r>
              <a:rPr kumimoji="0" lang="nl-NL" altLang="nl-NL" sz="1200" b="0" i="0" u="none" strike="noStrike" cap="none" normalizeH="0" baseline="0" dirty="0">
                <a:ln>
                  <a:noFill/>
                </a:ln>
                <a:solidFill>
                  <a:srgbClr val="0000FF"/>
                </a:solidFill>
                <a:effectLst/>
                <a:latin typeface="Consolas" panose="020B0609020204030204" pitchFamily="49" charset="0"/>
              </a:rPr>
              <a:t>12000D</a:t>
            </a:r>
            <a:r>
              <a:rPr kumimoji="0" lang="nl-NL" altLang="nl-NL" sz="1200" b="0" i="0" u="none" strike="noStrike" cap="none" normalizeH="0" baseline="0" dirty="0">
                <a:ln>
                  <a:noFill/>
                </a:ln>
                <a:solidFill>
                  <a:srgbClr val="000000"/>
                </a:solidFill>
                <a:effectLst/>
                <a:latin typeface="Consolas" panose="020B0609020204030204" pitchFamily="49" charset="0"/>
              </a:rPr>
              <a:t>);</a:t>
            </a: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ADB572A-677C-43A4-B418-A072BCEFFD5D}"/>
              </a:ext>
            </a:extLst>
          </p:cNvPr>
          <p:cNvSpPr>
            <a:spLocks noChangeArrowheads="1"/>
          </p:cNvSpPr>
          <p:nvPr/>
        </p:nvSpPr>
        <p:spPr bwMode="auto">
          <a:xfrm>
            <a:off x="998291" y="5794944"/>
            <a:ext cx="981088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1" u="none" strike="noStrike" cap="none" normalizeH="0" baseline="0" dirty="0">
                <a:ln>
                  <a:noFill/>
                </a:ln>
                <a:solidFill>
                  <a:srgbClr val="000000"/>
                </a:solidFill>
                <a:effectLst/>
                <a:latin typeface="Consolas" panose="020B0609020204030204" pitchFamily="49" charset="0"/>
              </a:rPr>
              <a:t>doNothing</a:t>
            </a:r>
            <a:r>
              <a:rPr kumimoji="0" lang="nl-NL" altLang="nl-NL" sz="1200" b="0" i="0" u="none" strike="noStrike" cap="none" normalizeH="0" baseline="0" dirty="0">
                <a:ln>
                  <a:noFill/>
                </a:ln>
                <a:solidFill>
                  <a:srgbClr val="000000"/>
                </a:solidFill>
                <a:effectLst/>
                <a:latin typeface="Consolas" panose="020B0609020204030204" pitchFamily="49" charset="0"/>
              </a:rPr>
              <a:t>().when(</a:t>
            </a:r>
            <a:r>
              <a:rPr kumimoji="0" lang="nl-NL" altLang="nl-NL" sz="1200" b="1" i="0" u="none" strike="noStrike" cap="none" normalizeH="0" baseline="0" dirty="0">
                <a:ln>
                  <a:noFill/>
                </a:ln>
                <a:solidFill>
                  <a:srgbClr val="660E7A"/>
                </a:solidFill>
                <a:effectLst/>
                <a:latin typeface="Consolas" panose="020B0609020204030204" pitchFamily="49" charset="0"/>
              </a:rPr>
              <a:t>emailHandlerMock</a:t>
            </a:r>
            <a:r>
              <a:rPr kumimoji="0" lang="nl-NL" altLang="nl-NL" sz="1200" b="0" i="0" u="none" strike="noStrike" cap="none" normalizeH="0" baseline="0" dirty="0">
                <a:ln>
                  <a:noFill/>
                </a:ln>
                <a:solidFill>
                  <a:srgbClr val="000000"/>
                </a:solidFill>
                <a:effectLst/>
                <a:latin typeface="Consolas" panose="020B0609020204030204" pitchFamily="49" charset="0"/>
              </a:rPr>
              <a:t>).sendMail(</a:t>
            </a:r>
            <a:r>
              <a:rPr kumimoji="0" lang="nl-NL" altLang="nl-NL" sz="1200" b="1" i="0" u="none" strike="noStrike" cap="none" normalizeH="0" baseline="0" dirty="0">
                <a:ln>
                  <a:noFill/>
                </a:ln>
                <a:solidFill>
                  <a:srgbClr val="008000"/>
                </a:solidFill>
                <a:effectLst/>
                <a:latin typeface="Consolas" panose="020B0609020204030204" pitchFamily="49" charset="0"/>
              </a:rPr>
              <a:t>"Hello"</a:t>
            </a:r>
            <a:r>
              <a:rPr kumimoji="0" lang="nl-NL" altLang="nl-NL" sz="1200" b="0" i="0" u="none" strike="noStrike" cap="none" normalizeH="0" baseline="0" dirty="0">
                <a:ln>
                  <a:noFill/>
                </a:ln>
                <a:solidFill>
                  <a:srgbClr val="000000"/>
                </a:solidFill>
                <a:effectLst/>
                <a:latin typeface="Consolas" panose="020B0609020204030204" pitchFamily="49" charset="0"/>
              </a:rPr>
              <a:t>, </a:t>
            </a:r>
            <a:r>
              <a:rPr kumimoji="0" lang="nl-NL" altLang="nl-NL" sz="1200" b="1" i="0" u="none" strike="noStrike" cap="none" normalizeH="0" baseline="0" dirty="0">
                <a:ln>
                  <a:noFill/>
                </a:ln>
                <a:solidFill>
                  <a:srgbClr val="008000"/>
                </a:solidFill>
                <a:effectLst/>
                <a:latin typeface="Consolas" panose="020B0609020204030204" pitchFamily="49" charset="0"/>
              </a:rPr>
              <a:t>"jan@domain.com"</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060F38D-45EB-4865-B426-881F1036EDEB}"/>
              </a:ext>
            </a:extLst>
          </p:cNvPr>
          <p:cNvSpPr txBox="1"/>
          <p:nvPr/>
        </p:nvSpPr>
        <p:spPr>
          <a:xfrm>
            <a:off x="7277071" y="5816872"/>
            <a:ext cx="1027845" cy="253916"/>
          </a:xfrm>
          <a:prstGeom prst="rect">
            <a:avLst/>
          </a:prstGeom>
          <a:noFill/>
        </p:spPr>
        <p:txBody>
          <a:bodyPr wrap="none" rtlCol="0">
            <a:spAutoFit/>
          </a:bodyPr>
          <a:lstStyle/>
          <a:p>
            <a:r>
              <a:rPr lang="nl-NL" sz="1050" dirty="0"/>
              <a:t>(Void methods)</a:t>
            </a:r>
          </a:p>
        </p:txBody>
      </p:sp>
    </p:spTree>
    <p:extLst>
      <p:ext uri="{BB962C8B-B14F-4D97-AF65-F5344CB8AC3E}">
        <p14:creationId xmlns:p14="http://schemas.microsoft.com/office/powerpoint/2010/main" val="412289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1340403"/>
            <a:ext cx="2614562" cy="461665"/>
          </a:xfrm>
          <a:prstGeom prst="rect">
            <a:avLst/>
          </a:prstGeom>
          <a:noFill/>
        </p:spPr>
        <p:txBody>
          <a:bodyPr wrap="none" rtlCol="0">
            <a:spAutoFit/>
          </a:bodyPr>
          <a:lstStyle/>
          <a:p>
            <a:r>
              <a:rPr lang="en-US" sz="2400" b="1" dirty="0"/>
              <a:t>Class responsibility</a:t>
            </a:r>
            <a:endParaRPr lang="nl-NL" sz="2400" b="1" dirty="0"/>
          </a:p>
        </p:txBody>
      </p:sp>
      <p:sp>
        <p:nvSpPr>
          <p:cNvPr id="3" name="TextBox 2">
            <a:extLst>
              <a:ext uri="{FF2B5EF4-FFF2-40B4-BE49-F238E27FC236}">
                <a16:creationId xmlns:a16="http://schemas.microsoft.com/office/drawing/2014/main" id="{742AFD62-86E5-4508-A0A6-6D80F58661D1}"/>
              </a:ext>
            </a:extLst>
          </p:cNvPr>
          <p:cNvSpPr txBox="1"/>
          <p:nvPr/>
        </p:nvSpPr>
        <p:spPr>
          <a:xfrm>
            <a:off x="729843" y="1961188"/>
            <a:ext cx="6657848" cy="646331"/>
          </a:xfrm>
          <a:prstGeom prst="rect">
            <a:avLst/>
          </a:prstGeom>
          <a:noFill/>
        </p:spPr>
        <p:txBody>
          <a:bodyPr wrap="none" rtlCol="0">
            <a:spAutoFit/>
          </a:bodyPr>
          <a:lstStyle/>
          <a:p>
            <a:r>
              <a:rPr lang="nl-NL" dirty="0"/>
              <a:t>We want to test the business rules that are implemented in the class. </a:t>
            </a:r>
          </a:p>
          <a:p>
            <a:r>
              <a:rPr lang="nl-NL" dirty="0"/>
              <a:t>We mock the dependencies.</a:t>
            </a:r>
          </a:p>
        </p:txBody>
      </p:sp>
      <p:sp>
        <p:nvSpPr>
          <p:cNvPr id="4" name="Rectangle 1">
            <a:extLst>
              <a:ext uri="{FF2B5EF4-FFF2-40B4-BE49-F238E27FC236}">
                <a16:creationId xmlns:a16="http://schemas.microsoft.com/office/drawing/2014/main" id="{D890931B-14AF-42C6-93B8-76010347BEC4}"/>
              </a:ext>
            </a:extLst>
          </p:cNvPr>
          <p:cNvSpPr>
            <a:spLocks noChangeArrowheads="1"/>
          </p:cNvSpPr>
          <p:nvPr/>
        </p:nvSpPr>
        <p:spPr bwMode="auto">
          <a:xfrm>
            <a:off x="667820" y="3029550"/>
            <a:ext cx="730841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1" i="0" u="none" strike="noStrike" cap="none" normalizeH="0" baseline="0" dirty="0">
                <a:ln>
                  <a:noFill/>
                </a:ln>
                <a:solidFill>
                  <a:srgbClr val="000080"/>
                </a:solidFill>
                <a:effectLst/>
                <a:latin typeface="Consolas" panose="020B0609020204030204" pitchFamily="49" charset="0"/>
              </a:rPr>
              <a:t>private </a:t>
            </a:r>
            <a:r>
              <a:rPr kumimoji="0" lang="nl-NL" altLang="nl-NL" sz="1000" b="0" i="0" u="none" strike="noStrike" cap="none" normalizeH="0" baseline="0" dirty="0">
                <a:ln>
                  <a:noFill/>
                </a:ln>
                <a:solidFill>
                  <a:srgbClr val="000000"/>
                </a:solidFill>
                <a:effectLst/>
                <a:latin typeface="Consolas" panose="020B0609020204030204" pitchFamily="49" charset="0"/>
              </a:rPr>
              <a:t>BankingService </a:t>
            </a:r>
            <a:r>
              <a:rPr kumimoji="0" lang="nl-NL" altLang="nl-NL" sz="1000" b="1" i="0" u="none" strike="noStrike" cap="none" normalizeH="0" baseline="0" dirty="0">
                <a:ln>
                  <a:noFill/>
                </a:ln>
                <a:solidFill>
                  <a:srgbClr val="660E7A"/>
                </a:solidFill>
                <a:effectLst/>
                <a:latin typeface="Consolas" panose="020B0609020204030204" pitchFamily="49" charset="0"/>
              </a:rPr>
              <a:t>bankingService</a:t>
            </a:r>
            <a:r>
              <a:rPr kumimoji="0" lang="nl-NL" altLang="nl-NL" sz="1000" b="0" i="0" u="none" strike="noStrike" cap="none" normalizeH="0" baseline="0" dirty="0">
                <a:ln>
                  <a:noFill/>
                </a:ln>
                <a:solidFill>
                  <a:srgbClr val="000000"/>
                </a:solidFill>
                <a:effectLst/>
                <a:latin typeface="Consolas" panose="020B0609020204030204" pitchFamily="49" charset="0"/>
              </a:rPr>
              <a:t>;</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808000"/>
                </a:solidFill>
                <a:effectLst/>
                <a:latin typeface="Consolas" panose="020B0609020204030204" pitchFamily="49" charset="0"/>
              </a:rPr>
              <a:t>@Autowired</a:t>
            </a:r>
            <a:br>
              <a:rPr kumimoji="0" lang="nl-NL" altLang="nl-NL" sz="1000" b="0" i="0" u="none" strike="noStrike" cap="none" normalizeH="0" baseline="0" dirty="0">
                <a:ln>
                  <a:noFill/>
                </a:ln>
                <a:solidFill>
                  <a:srgbClr val="808000"/>
                </a:solidFill>
                <a:effectLst/>
                <a:latin typeface="Consolas" panose="020B0609020204030204" pitchFamily="49" charset="0"/>
              </a:rPr>
            </a:br>
            <a:r>
              <a:rPr kumimoji="0" lang="nl-NL" altLang="nl-NL" sz="1000" b="1" i="0" u="none" strike="noStrike" cap="none" normalizeH="0" baseline="0" dirty="0">
                <a:ln>
                  <a:noFill/>
                </a:ln>
                <a:solidFill>
                  <a:srgbClr val="000080"/>
                </a:solidFill>
                <a:effectLst/>
                <a:latin typeface="Consolas" panose="020B0609020204030204" pitchFamily="49" charset="0"/>
              </a:rPr>
              <a:t>public </a:t>
            </a:r>
            <a:r>
              <a:rPr kumimoji="0" lang="nl-NL" altLang="nl-NL" sz="1000" b="0" i="0" u="none" strike="noStrike" cap="none" normalizeH="0" baseline="0" dirty="0">
                <a:ln>
                  <a:noFill/>
                </a:ln>
                <a:solidFill>
                  <a:srgbClr val="000000"/>
                </a:solidFill>
                <a:effectLst/>
                <a:latin typeface="Consolas" panose="020B0609020204030204" pitchFamily="49" charset="0"/>
              </a:rPr>
              <a:t>InterestCalculator( BankingService bankingService){</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r>
              <a:rPr kumimoji="0" lang="nl-NL" altLang="nl-NL" sz="1000" b="1" i="0" u="none" strike="noStrike" cap="none" normalizeH="0" baseline="0" dirty="0">
                <a:ln>
                  <a:noFill/>
                </a:ln>
                <a:solidFill>
                  <a:srgbClr val="000080"/>
                </a:solidFill>
                <a:effectLst/>
                <a:latin typeface="Consolas" panose="020B0609020204030204" pitchFamily="49" charset="0"/>
              </a:rPr>
              <a:t>this</a:t>
            </a:r>
            <a:r>
              <a:rPr kumimoji="0" lang="nl-NL" altLang="nl-NL" sz="1000" b="0" i="0" u="none" strike="noStrike" cap="none" normalizeH="0" baseline="0" dirty="0">
                <a:ln>
                  <a:noFill/>
                </a:ln>
                <a:solidFill>
                  <a:srgbClr val="000000"/>
                </a:solidFill>
                <a:effectLst/>
                <a:latin typeface="Consolas" panose="020B0609020204030204" pitchFamily="49" charset="0"/>
              </a:rPr>
              <a:t>.</a:t>
            </a:r>
            <a:r>
              <a:rPr kumimoji="0" lang="nl-NL" altLang="nl-NL" sz="1000" b="1" i="0" u="none" strike="noStrike" cap="none" normalizeH="0" baseline="0" dirty="0">
                <a:ln>
                  <a:noFill/>
                </a:ln>
                <a:solidFill>
                  <a:srgbClr val="660E7A"/>
                </a:solidFill>
                <a:effectLst/>
                <a:latin typeface="Consolas" panose="020B0609020204030204" pitchFamily="49" charset="0"/>
              </a:rPr>
              <a:t>bankingService </a:t>
            </a:r>
            <a:r>
              <a:rPr kumimoji="0" lang="nl-NL" altLang="nl-NL" sz="1000" b="0" i="0" u="none" strike="noStrike" cap="none" normalizeH="0" baseline="0" dirty="0">
                <a:ln>
                  <a:noFill/>
                </a:ln>
                <a:solidFill>
                  <a:srgbClr val="000000"/>
                </a:solidFill>
                <a:effectLst/>
                <a:latin typeface="Consolas" panose="020B0609020204030204" pitchFamily="49" charset="0"/>
              </a:rPr>
              <a:t>= bankingService;</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1" i="0" u="none" strike="noStrike" cap="none" normalizeH="0" baseline="0" dirty="0">
                <a:ln>
                  <a:noFill/>
                </a:ln>
                <a:solidFill>
                  <a:srgbClr val="000080"/>
                </a:solidFill>
                <a:effectLst/>
                <a:latin typeface="Consolas" panose="020B0609020204030204" pitchFamily="49" charset="0"/>
              </a:rPr>
              <a:t>public double </a:t>
            </a:r>
            <a:r>
              <a:rPr kumimoji="0" lang="nl-NL" altLang="nl-NL" sz="1000" b="0" i="0" u="none" strike="noStrike" cap="none" normalizeH="0" baseline="0" dirty="0">
                <a:ln>
                  <a:noFill/>
                </a:ln>
                <a:solidFill>
                  <a:srgbClr val="000000"/>
                </a:solidFill>
                <a:effectLst/>
                <a:latin typeface="Consolas" panose="020B0609020204030204" pitchFamily="49" charset="0"/>
              </a:rPr>
              <a:t>calculateInterest( </a:t>
            </a:r>
            <a:r>
              <a:rPr kumimoji="0" lang="nl-NL" altLang="nl-NL" sz="1000" b="1" i="0" u="none" strike="noStrike" cap="none" normalizeH="0" baseline="0" dirty="0">
                <a:ln>
                  <a:noFill/>
                </a:ln>
                <a:solidFill>
                  <a:srgbClr val="000080"/>
                </a:solidFill>
                <a:effectLst/>
                <a:latin typeface="Consolas" panose="020B0609020204030204" pitchFamily="49" charset="0"/>
              </a:rPr>
              <a:t>double </a:t>
            </a:r>
            <a:r>
              <a:rPr kumimoji="0" lang="nl-NL" altLang="nl-NL" sz="1000" b="0" i="0" u="none" strike="noStrike" cap="none" normalizeH="0" baseline="0" dirty="0">
                <a:ln>
                  <a:noFill/>
                </a:ln>
                <a:solidFill>
                  <a:srgbClr val="000000"/>
                </a:solidFill>
                <a:effectLst/>
                <a:latin typeface="Consolas" panose="020B0609020204030204" pitchFamily="49" charset="0"/>
              </a:rPr>
              <a:t>amount, </a:t>
            </a:r>
            <a:r>
              <a:rPr kumimoji="0" lang="nl-NL" altLang="nl-NL" sz="1000" b="1" i="0" u="none" strike="noStrike" cap="none" normalizeH="0" baseline="0" dirty="0">
                <a:ln>
                  <a:noFill/>
                </a:ln>
                <a:solidFill>
                  <a:srgbClr val="000080"/>
                </a:solidFill>
                <a:effectLst/>
                <a:latin typeface="Consolas" panose="020B0609020204030204" pitchFamily="49" charset="0"/>
              </a:rPr>
              <a:t>int </a:t>
            </a:r>
            <a:r>
              <a:rPr kumimoji="0" lang="nl-NL" altLang="nl-NL" sz="1000" b="0" i="0" u="none" strike="noStrike" cap="none" normalizeH="0" baseline="0" dirty="0">
                <a:ln>
                  <a:noFill/>
                </a:ln>
                <a:solidFill>
                  <a:srgbClr val="000000"/>
                </a:solidFill>
                <a:effectLst/>
                <a:latin typeface="Consolas" panose="020B0609020204030204" pitchFamily="49" charset="0"/>
              </a:rPr>
              <a:t>years, String date) </a:t>
            </a:r>
            <a:r>
              <a:rPr kumimoji="0" lang="nl-NL" altLang="nl-NL" sz="1000" b="1" i="0" u="none" strike="noStrike" cap="none" normalizeH="0" baseline="0" dirty="0">
                <a:ln>
                  <a:noFill/>
                </a:ln>
                <a:solidFill>
                  <a:srgbClr val="000080"/>
                </a:solidFill>
                <a:effectLst/>
                <a:latin typeface="Consolas" panose="020B0609020204030204" pitchFamily="49" charset="0"/>
              </a:rPr>
              <a:t>throws </a:t>
            </a:r>
            <a:r>
              <a:rPr kumimoji="0" lang="nl-NL" altLang="nl-NL" sz="1000" b="0" i="0" u="none" strike="noStrike" cap="none" normalizeH="0" baseline="0" dirty="0">
                <a:ln>
                  <a:noFill/>
                </a:ln>
                <a:solidFill>
                  <a:srgbClr val="000000"/>
                </a:solidFill>
                <a:effectLst/>
                <a:latin typeface="Consolas" panose="020B0609020204030204" pitchFamily="49" charset="0"/>
              </a:rPr>
              <a:t>CalculationException {</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r>
              <a:rPr kumimoji="0" lang="nl-NL" altLang="nl-NL" sz="1000" b="1" i="0" u="none" strike="noStrike" cap="none" normalizeH="0" baseline="0" dirty="0">
                <a:ln>
                  <a:noFill/>
                </a:ln>
                <a:solidFill>
                  <a:srgbClr val="000080"/>
                </a:solidFill>
                <a:effectLst/>
                <a:latin typeface="Consolas" panose="020B0609020204030204" pitchFamily="49" charset="0"/>
              </a:rPr>
              <a:t>double </a:t>
            </a:r>
            <a:r>
              <a:rPr kumimoji="0" lang="nl-NL" altLang="nl-NL" sz="1000" b="0" i="0" u="none" strike="noStrike" cap="none" normalizeH="0" baseline="0" dirty="0">
                <a:ln>
                  <a:noFill/>
                </a:ln>
                <a:solidFill>
                  <a:srgbClr val="000000"/>
                </a:solidFill>
                <a:effectLst/>
                <a:latin typeface="Consolas" panose="020B0609020204030204" pitchFamily="49" charset="0"/>
              </a:rPr>
              <a:t>interestRate = </a:t>
            </a:r>
            <a:r>
              <a:rPr kumimoji="0" lang="nl-NL" altLang="nl-NL" sz="1000" b="0" i="0" u="none" strike="noStrike" cap="none" normalizeH="0" baseline="0" dirty="0">
                <a:ln>
                  <a:noFill/>
                </a:ln>
                <a:solidFill>
                  <a:srgbClr val="0000FF"/>
                </a:solidFill>
                <a:effectLst/>
                <a:latin typeface="Consolas" panose="020B0609020204030204" pitchFamily="49" charset="0"/>
              </a:rPr>
              <a:t>0</a:t>
            </a:r>
            <a:r>
              <a:rPr kumimoji="0" lang="nl-NL" altLang="nl-NL" sz="1000" b="0" i="0" u="none" strike="noStrike" cap="none" normalizeH="0" baseline="0" dirty="0">
                <a:ln>
                  <a:noFill/>
                </a:ln>
                <a:solidFill>
                  <a:srgbClr val="000000"/>
                </a:solidFill>
                <a:effectLst/>
                <a:latin typeface="Consolas" panose="020B0609020204030204" pitchFamily="49" charset="0"/>
              </a:rPr>
              <a:t>;</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r>
              <a:rPr kumimoji="0" lang="nl-NL" altLang="nl-NL" sz="1000" b="1" i="0" u="none" strike="noStrike" cap="none" normalizeH="0" baseline="0" dirty="0">
                <a:ln>
                  <a:noFill/>
                </a:ln>
                <a:solidFill>
                  <a:srgbClr val="000080"/>
                </a:solidFill>
                <a:effectLst/>
                <a:latin typeface="Consolas" panose="020B0609020204030204" pitchFamily="49" charset="0"/>
              </a:rPr>
              <a:t>try </a:t>
            </a:r>
            <a:r>
              <a:rPr kumimoji="0" lang="nl-NL" altLang="nl-NL" sz="1000" b="0" i="0" u="none" strike="noStrike" cap="none" normalizeH="0" baseline="0" dirty="0">
                <a:ln>
                  <a:noFill/>
                </a:ln>
                <a:solidFill>
                  <a:srgbClr val="000000"/>
                </a:solidFill>
                <a:effectLst/>
                <a:latin typeface="Consolas" panose="020B0609020204030204" pitchFamily="49" charset="0"/>
              </a:rPr>
              <a:t>{</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interestRate = </a:t>
            </a:r>
            <a:r>
              <a:rPr kumimoji="0" lang="nl-NL" altLang="nl-NL" sz="1000" b="1" i="0" u="none" strike="noStrike" cap="none" normalizeH="0" baseline="0" dirty="0">
                <a:ln>
                  <a:noFill/>
                </a:ln>
                <a:solidFill>
                  <a:srgbClr val="660E7A"/>
                </a:solidFill>
                <a:effectLst/>
                <a:latin typeface="Consolas" panose="020B0609020204030204" pitchFamily="49" charset="0"/>
              </a:rPr>
              <a:t>bankingService</a:t>
            </a:r>
            <a:r>
              <a:rPr kumimoji="0" lang="nl-NL" altLang="nl-NL" sz="1000" b="0" i="0" u="none" strike="noStrike" cap="none" normalizeH="0" baseline="0" dirty="0">
                <a:ln>
                  <a:noFill/>
                </a:ln>
                <a:solidFill>
                  <a:srgbClr val="000000"/>
                </a:solidFill>
                <a:effectLst/>
                <a:latin typeface="Consolas" panose="020B0609020204030204" pitchFamily="49" charset="0"/>
              </a:rPr>
              <a:t>.getInterestRate(date);</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 </a:t>
            </a:r>
            <a:r>
              <a:rPr kumimoji="0" lang="nl-NL" altLang="nl-NL" sz="1000" b="1" i="0" u="none" strike="noStrike" cap="none" normalizeH="0" baseline="0" dirty="0">
                <a:ln>
                  <a:noFill/>
                </a:ln>
                <a:solidFill>
                  <a:srgbClr val="000080"/>
                </a:solidFill>
                <a:effectLst/>
                <a:latin typeface="Consolas" panose="020B0609020204030204" pitchFamily="49" charset="0"/>
              </a:rPr>
              <a:t>catch </a:t>
            </a:r>
            <a:r>
              <a:rPr kumimoji="0" lang="nl-NL" altLang="nl-NL" sz="1000" b="0" i="0" u="none" strike="noStrike" cap="none" normalizeH="0" baseline="0" dirty="0">
                <a:ln>
                  <a:noFill/>
                </a:ln>
                <a:solidFill>
                  <a:srgbClr val="000000"/>
                </a:solidFill>
                <a:effectLst/>
                <a:latin typeface="Consolas" panose="020B0609020204030204" pitchFamily="49" charset="0"/>
              </a:rPr>
              <a:t>(EndpointException e) {</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r>
              <a:rPr kumimoji="0" lang="nl-NL" altLang="nl-NL" sz="1000" b="1" i="0" u="none" strike="noStrike" cap="none" normalizeH="0" baseline="0" dirty="0">
                <a:ln>
                  <a:noFill/>
                </a:ln>
                <a:solidFill>
                  <a:srgbClr val="000080"/>
                </a:solidFill>
                <a:effectLst/>
                <a:latin typeface="Consolas" panose="020B0609020204030204" pitchFamily="49" charset="0"/>
              </a:rPr>
              <a:t>throw new </a:t>
            </a:r>
            <a:r>
              <a:rPr kumimoji="0" lang="nl-NL" altLang="nl-NL" sz="1000" b="0" i="0" u="none" strike="noStrike" cap="none" normalizeH="0" baseline="0" dirty="0">
                <a:ln>
                  <a:noFill/>
                </a:ln>
                <a:solidFill>
                  <a:srgbClr val="000000"/>
                </a:solidFill>
                <a:effectLst/>
                <a:latin typeface="Consolas" panose="020B0609020204030204" pitchFamily="49" charset="0"/>
              </a:rPr>
              <a:t>CalculationException(</a:t>
            </a:r>
            <a:r>
              <a:rPr kumimoji="0" lang="nl-NL" altLang="nl-NL" sz="1000" b="1" i="0" u="none" strike="noStrike" cap="none" normalizeH="0" baseline="0" dirty="0">
                <a:ln>
                  <a:noFill/>
                </a:ln>
                <a:solidFill>
                  <a:srgbClr val="008000"/>
                </a:solidFill>
                <a:effectLst/>
                <a:latin typeface="Consolas" panose="020B0609020204030204" pitchFamily="49" charset="0"/>
              </a:rPr>
              <a:t>"Calculation failed due to: " </a:t>
            </a:r>
            <a:r>
              <a:rPr kumimoji="0" lang="nl-NL" altLang="nl-NL" sz="1000" b="0" i="0" u="none" strike="noStrike" cap="none" normalizeH="0" baseline="0" dirty="0">
                <a:ln>
                  <a:noFill/>
                </a:ln>
                <a:solidFill>
                  <a:srgbClr val="000000"/>
                </a:solidFill>
                <a:effectLst/>
                <a:latin typeface="Consolas" panose="020B0609020204030204" pitchFamily="49" charset="0"/>
              </a:rPr>
              <a:t>+ e.getMessage());</a:t>
            </a: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    </a:t>
            </a:r>
            <a:r>
              <a:rPr kumimoji="0" lang="nl-NL" altLang="nl-NL" sz="1000" b="1" i="0" u="none" strike="noStrike" cap="none" normalizeH="0" baseline="0" dirty="0">
                <a:ln>
                  <a:noFill/>
                </a:ln>
                <a:solidFill>
                  <a:srgbClr val="000080"/>
                </a:solidFill>
                <a:effectLst/>
                <a:latin typeface="Consolas" panose="020B0609020204030204" pitchFamily="49" charset="0"/>
              </a:rPr>
              <a:t>return </a:t>
            </a:r>
            <a:r>
              <a:rPr kumimoji="0" lang="nl-NL" altLang="nl-NL" sz="1000" b="0" i="0" u="none" strike="noStrike" cap="none" normalizeH="0" baseline="0" dirty="0">
                <a:ln>
                  <a:noFill/>
                </a:ln>
                <a:solidFill>
                  <a:srgbClr val="000000"/>
                </a:solidFill>
                <a:effectLst/>
                <a:latin typeface="Consolas" panose="020B0609020204030204" pitchFamily="49" charset="0"/>
              </a:rPr>
              <a:t>calculateInterest( amount, years, interestRate);</a:t>
            </a:r>
            <a:br>
              <a:rPr kumimoji="0" lang="nl-NL" altLang="nl-NL" sz="1000" b="0" i="0" u="none" strike="noStrike" cap="none" normalizeH="0" baseline="0" dirty="0">
                <a:ln>
                  <a:noFill/>
                </a:ln>
                <a:solidFill>
                  <a:srgbClr val="000000"/>
                </a:solidFill>
                <a:effectLst/>
                <a:latin typeface="Consolas" panose="020B0609020204030204" pitchFamily="49" charset="0"/>
              </a:rPr>
            </a:br>
            <a:br>
              <a:rPr kumimoji="0" lang="nl-NL" altLang="nl-NL" sz="1000" b="0" i="0" u="none" strike="noStrike" cap="none" normalizeH="0" baseline="0" dirty="0">
                <a:ln>
                  <a:noFill/>
                </a:ln>
                <a:solidFill>
                  <a:srgbClr val="000000"/>
                </a:solidFill>
                <a:effectLst/>
                <a:latin typeface="Consolas" panose="020B0609020204030204" pitchFamily="49" charset="0"/>
              </a:rPr>
            </a:br>
            <a:r>
              <a:rPr kumimoji="0" lang="nl-NL" altLang="nl-NL" sz="1000" b="0" i="0" u="none" strike="noStrike" cap="none" normalizeH="0" baseline="0" dirty="0">
                <a:ln>
                  <a:noFill/>
                </a:ln>
                <a:solidFill>
                  <a:srgbClr val="000000"/>
                </a:solidFill>
                <a:effectLst/>
                <a:latin typeface="Consolas" panose="020B0609020204030204" pitchFamily="49" charset="0"/>
              </a:rPr>
              <a:t>}</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27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1340403"/>
            <a:ext cx="1951816" cy="461665"/>
          </a:xfrm>
          <a:prstGeom prst="rect">
            <a:avLst/>
          </a:prstGeom>
          <a:noFill/>
        </p:spPr>
        <p:txBody>
          <a:bodyPr wrap="none" rtlCol="0">
            <a:spAutoFit/>
          </a:bodyPr>
          <a:lstStyle/>
          <a:p>
            <a:r>
              <a:rPr lang="en-US" sz="2400" b="1" dirty="0"/>
              <a:t>Mocks / Spies</a:t>
            </a:r>
            <a:endParaRPr lang="nl-NL" sz="2400" b="1" dirty="0"/>
          </a:p>
        </p:txBody>
      </p:sp>
      <p:sp>
        <p:nvSpPr>
          <p:cNvPr id="2" name="TextBox 1">
            <a:extLst>
              <a:ext uri="{FF2B5EF4-FFF2-40B4-BE49-F238E27FC236}">
                <a16:creationId xmlns:a16="http://schemas.microsoft.com/office/drawing/2014/main" id="{5B4CD8D4-2C4A-4048-AF9C-3428669238F8}"/>
              </a:ext>
            </a:extLst>
          </p:cNvPr>
          <p:cNvSpPr txBox="1"/>
          <p:nvPr/>
        </p:nvSpPr>
        <p:spPr>
          <a:xfrm>
            <a:off x="667820" y="2231143"/>
            <a:ext cx="1458541" cy="369332"/>
          </a:xfrm>
          <a:prstGeom prst="rect">
            <a:avLst/>
          </a:prstGeom>
          <a:noFill/>
        </p:spPr>
        <p:txBody>
          <a:bodyPr wrap="none" rtlCol="0">
            <a:spAutoFit/>
          </a:bodyPr>
          <a:lstStyle/>
          <a:p>
            <a:r>
              <a:rPr lang="nl-NL" dirty="0">
                <a:hlinkClick r:id="rId2"/>
              </a:rPr>
              <a:t>Mocks / spies</a:t>
            </a:r>
            <a:endParaRPr lang="nl-NL" dirty="0"/>
          </a:p>
        </p:txBody>
      </p:sp>
      <p:sp>
        <p:nvSpPr>
          <p:cNvPr id="6" name="Rectangle 1">
            <a:extLst>
              <a:ext uri="{FF2B5EF4-FFF2-40B4-BE49-F238E27FC236}">
                <a16:creationId xmlns:a16="http://schemas.microsoft.com/office/drawing/2014/main" id="{E62F3530-9183-4099-AFAF-6AEB367EF7F2}"/>
              </a:ext>
            </a:extLst>
          </p:cNvPr>
          <p:cNvSpPr>
            <a:spLocks noChangeArrowheads="1"/>
          </p:cNvSpPr>
          <p:nvPr/>
        </p:nvSpPr>
        <p:spPr bwMode="auto">
          <a:xfrm>
            <a:off x="773119" y="3255020"/>
            <a:ext cx="384082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@Spy</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List&lt;String&gt; spyList = new</a:t>
            </a:r>
            <a:r>
              <a:rPr kumimoji="0" lang="nl-NL" altLang="nl-NL" sz="800" b="0" i="0" u="none" strike="noStrike" cap="none" normalizeH="0" baseline="0" dirty="0">
                <a:ln>
                  <a:noFill/>
                </a:ln>
                <a:solidFill>
                  <a:schemeClr val="tx1"/>
                </a:solidFill>
                <a:effectLst/>
              </a:rPr>
              <a:t> </a:t>
            </a:r>
            <a:r>
              <a:rPr kumimoji="0" lang="nl-NL" altLang="nl-NL" sz="1000" b="0" i="0" u="none" strike="noStrike" cap="none" normalizeH="0" baseline="0" dirty="0">
                <a:ln>
                  <a:noFill/>
                </a:ln>
                <a:solidFill>
                  <a:schemeClr val="tx1"/>
                </a:solidFill>
                <a:effectLst/>
                <a:latin typeface="Arial Unicode MS"/>
              </a:rPr>
              <a:t>ArrayList&lt;String&gt;();</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@Test</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public</a:t>
            </a:r>
            <a:r>
              <a:rPr kumimoji="0" lang="nl-NL" altLang="nl-NL" sz="800" b="0" i="0" u="none" strike="noStrike" cap="none" normalizeH="0" baseline="0" dirty="0">
                <a:ln>
                  <a:noFill/>
                </a:ln>
                <a:solidFill>
                  <a:schemeClr val="tx1"/>
                </a:solidFill>
                <a:effectLst/>
              </a:rPr>
              <a:t> </a:t>
            </a:r>
            <a:r>
              <a:rPr kumimoji="0" lang="nl-NL" altLang="nl-NL" sz="1000" b="0" i="0" u="none" strike="noStrike" cap="none" normalizeH="0" baseline="0" dirty="0">
                <a:ln>
                  <a:noFill/>
                </a:ln>
                <a:solidFill>
                  <a:schemeClr val="tx1"/>
                </a:solidFill>
                <a:effectLst/>
                <a:latin typeface="Arial Unicode MS"/>
              </a:rPr>
              <a:t>void</a:t>
            </a:r>
            <a:r>
              <a:rPr kumimoji="0" lang="nl-NL" altLang="nl-NL" sz="800" b="0" i="0" u="none" strike="noStrike" cap="none" normalizeH="0" baseline="0" dirty="0">
                <a:ln>
                  <a:noFill/>
                </a:ln>
                <a:solidFill>
                  <a:schemeClr val="tx1"/>
                </a:solidFill>
                <a:effectLst/>
              </a:rPr>
              <a:t> </a:t>
            </a:r>
            <a:r>
              <a:rPr kumimoji="0" lang="nl-NL" altLang="nl-NL" sz="1000" b="0" i="0" u="none" strike="noStrike" cap="none" normalizeH="0" baseline="0" dirty="0">
                <a:ln>
                  <a:noFill/>
                </a:ln>
                <a:solidFill>
                  <a:schemeClr val="tx1"/>
                </a:solidFill>
                <a:effectLst/>
                <a:latin typeface="Arial Unicode MS"/>
              </a:rPr>
              <a:t>whenUsingTheSpyAnnotation_thenObjectIsSpied() {</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spyList.add("one");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spyList.add("two");</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Mockito.verify(spyList).add("one");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Mockito.verify(spyList).add("two");</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assertEquals(2, spyList.size());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4AE210A-9B3B-4FE9-A306-E117BCC6CB9E}"/>
              </a:ext>
            </a:extLst>
          </p:cNvPr>
          <p:cNvSpPr>
            <a:spLocks noChangeArrowheads="1"/>
          </p:cNvSpPr>
          <p:nvPr/>
        </p:nvSpPr>
        <p:spPr bwMode="auto">
          <a:xfrm>
            <a:off x="5142452" y="3195070"/>
            <a:ext cx="426929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@Test</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public</a:t>
            </a:r>
            <a:r>
              <a:rPr kumimoji="0" lang="nl-NL" altLang="nl-NL" sz="800" b="0" i="0" u="none" strike="noStrike" cap="none" normalizeH="0" baseline="0" dirty="0">
                <a:ln>
                  <a:noFill/>
                </a:ln>
                <a:solidFill>
                  <a:schemeClr val="tx1"/>
                </a:solidFill>
                <a:effectLst/>
              </a:rPr>
              <a:t> </a:t>
            </a:r>
            <a:r>
              <a:rPr kumimoji="0" lang="nl-NL" altLang="nl-NL" sz="1000" b="0" i="0" u="none" strike="noStrike" cap="none" normalizeH="0" baseline="0" dirty="0">
                <a:ln>
                  <a:noFill/>
                </a:ln>
                <a:solidFill>
                  <a:schemeClr val="tx1"/>
                </a:solidFill>
                <a:effectLst/>
                <a:latin typeface="Arial Unicode MS"/>
              </a:rPr>
              <a:t>void</a:t>
            </a:r>
            <a:r>
              <a:rPr kumimoji="0" lang="nl-NL" altLang="nl-NL" sz="800" b="0" i="0" u="none" strike="noStrike" cap="none" normalizeH="0" baseline="0" dirty="0">
                <a:ln>
                  <a:noFill/>
                </a:ln>
                <a:solidFill>
                  <a:schemeClr val="tx1"/>
                </a:solidFill>
                <a:effectLst/>
              </a:rPr>
              <a:t> </a:t>
            </a:r>
            <a:r>
              <a:rPr kumimoji="0" lang="nl-NL" altLang="nl-NL" sz="1000" b="0" i="0" u="none" strike="noStrike" cap="none" normalizeH="0" baseline="0" dirty="0">
                <a:ln>
                  <a:noFill/>
                </a:ln>
                <a:solidFill>
                  <a:schemeClr val="tx1"/>
                </a:solidFill>
                <a:effectLst/>
                <a:latin typeface="Arial Unicode MS"/>
              </a:rPr>
              <a:t>whenCreateMock_thenCreated() {</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List mockedList = Mockito.mock(ArrayList.class);</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mockedList.add("one");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Mockito.verify(mockedList).add("one");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    assertEquals(0, mockedList.size());</a:t>
            </a:r>
            <a:endParaRPr kumimoji="0" lang="nl-NL" altLang="nl-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a:ln>
                  <a:noFill/>
                </a:ln>
                <a:solidFill>
                  <a:schemeClr val="tx1"/>
                </a:solidFill>
                <a:effectLst/>
                <a:latin typeface="Arial Unicode MS"/>
              </a:rPr>
              <a:t>}</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52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1340403"/>
            <a:ext cx="5413149" cy="1046440"/>
          </a:xfrm>
          <a:prstGeom prst="rect">
            <a:avLst/>
          </a:prstGeom>
          <a:noFill/>
        </p:spPr>
        <p:txBody>
          <a:bodyPr wrap="none" rtlCol="0">
            <a:spAutoFit/>
          </a:bodyPr>
          <a:lstStyle/>
          <a:p>
            <a:r>
              <a:rPr lang="en-US" sz="2400" b="1" dirty="0"/>
              <a:t>Lenient </a:t>
            </a:r>
          </a:p>
          <a:p>
            <a:r>
              <a:rPr lang="en-US" sz="1400" b="1" dirty="0">
                <a:hlinkClick r:id="rId2"/>
              </a:rPr>
              <a:t>https://www.baeldung.com/mockito-unnecessary-stubbing-exception</a:t>
            </a:r>
            <a:endParaRPr lang="en-US" sz="1400" b="1" dirty="0"/>
          </a:p>
          <a:p>
            <a:endParaRPr lang="nl-NL" sz="2400" b="1" dirty="0"/>
          </a:p>
        </p:txBody>
      </p:sp>
      <p:sp>
        <p:nvSpPr>
          <p:cNvPr id="10" name="TextBox 9">
            <a:extLst>
              <a:ext uri="{FF2B5EF4-FFF2-40B4-BE49-F238E27FC236}">
                <a16:creationId xmlns:a16="http://schemas.microsoft.com/office/drawing/2014/main" id="{1035802F-DAF5-FBA7-DA1B-87AEA05D583D}"/>
              </a:ext>
            </a:extLst>
          </p:cNvPr>
          <p:cNvSpPr txBox="1"/>
          <p:nvPr/>
        </p:nvSpPr>
        <p:spPr>
          <a:xfrm>
            <a:off x="983609" y="2218050"/>
            <a:ext cx="8797954" cy="1815882"/>
          </a:xfrm>
          <a:prstGeom prst="rect">
            <a:avLst/>
          </a:prstGeom>
          <a:noFill/>
        </p:spPr>
        <p:txBody>
          <a:bodyPr wrap="square">
            <a:spAutoFit/>
          </a:bodyPr>
          <a:lstStyle/>
          <a:p>
            <a:r>
              <a:rPr lang="nl-NL" sz="1400" dirty="0">
                <a:solidFill>
                  <a:srgbClr val="BBB529"/>
                </a:solidFill>
                <a:effectLst/>
                <a:latin typeface="Consolas" panose="020B0609020204030204" pitchFamily="49" charset="0"/>
              </a:rPr>
              <a:t>@Test</a:t>
            </a:r>
            <a:br>
              <a:rPr lang="nl-NL" sz="1400" dirty="0">
                <a:solidFill>
                  <a:srgbClr val="BBB529"/>
                </a:solidFill>
                <a:effectLst/>
                <a:latin typeface="Consolas" panose="020B0609020204030204" pitchFamily="49" charset="0"/>
              </a:rPr>
            </a:br>
            <a:r>
              <a:rPr lang="nl-NL" sz="1400" dirty="0">
                <a:solidFill>
                  <a:srgbClr val="CC7832"/>
                </a:solidFill>
                <a:effectLst/>
                <a:latin typeface="Consolas" panose="020B0609020204030204" pitchFamily="49" charset="0"/>
              </a:rPr>
              <a:t>public void </a:t>
            </a:r>
            <a:r>
              <a:rPr lang="nl-NL" sz="1400" dirty="0">
                <a:solidFill>
                  <a:srgbClr val="FFC66D"/>
                </a:solidFill>
                <a:effectLst/>
                <a:latin typeface="Consolas" panose="020B0609020204030204" pitchFamily="49" charset="0"/>
              </a:rPr>
              <a:t>givenLenientdStub_whenInvokingGetThenThrowUnnecessaryStubbingException</a:t>
            </a:r>
            <a:r>
              <a:rPr lang="nl-NL" sz="1400" dirty="0">
                <a:solidFill>
                  <a:srgbClr val="A9B7C6"/>
                </a:solidFill>
                <a:effectLst/>
                <a:latin typeface="Consolas" panose="020B0609020204030204" pitchFamily="49" charset="0"/>
              </a:rPr>
              <a:t>() {</a:t>
            </a:r>
            <a:br>
              <a:rPr lang="nl-NL" sz="1400" dirty="0">
                <a:solidFill>
                  <a:srgbClr val="A9B7C6"/>
                </a:solidFill>
                <a:effectLst/>
                <a:latin typeface="Consolas" panose="020B0609020204030204" pitchFamily="49" charset="0"/>
              </a:rPr>
            </a:br>
            <a:r>
              <a:rPr lang="nl-NL" sz="1400" dirty="0">
                <a:solidFill>
                  <a:srgbClr val="A9B7C6"/>
                </a:solidFill>
                <a:effectLst/>
                <a:latin typeface="Consolas" panose="020B0609020204030204" pitchFamily="49" charset="0"/>
              </a:rPr>
              <a:t>    List&lt;String&gt; mockList = Mockito.</a:t>
            </a:r>
            <a:r>
              <a:rPr lang="nl-NL" sz="1400" i="1" dirty="0">
                <a:solidFill>
                  <a:srgbClr val="A9B7C6"/>
                </a:solidFill>
                <a:effectLst/>
                <a:latin typeface="Consolas" panose="020B0609020204030204" pitchFamily="49" charset="0"/>
              </a:rPr>
              <a:t>mock</a:t>
            </a:r>
            <a:r>
              <a:rPr lang="nl-NL" sz="1400" dirty="0">
                <a:solidFill>
                  <a:srgbClr val="A9B7C6"/>
                </a:solidFill>
                <a:effectLst/>
                <a:latin typeface="Consolas" panose="020B0609020204030204" pitchFamily="49" charset="0"/>
              </a:rPr>
              <a:t>(ArrayList.</a:t>
            </a:r>
            <a:r>
              <a:rPr lang="nl-NL" sz="1400" dirty="0">
                <a:solidFill>
                  <a:srgbClr val="CC7832"/>
                </a:solidFill>
                <a:effectLst/>
                <a:latin typeface="Consolas" panose="020B0609020204030204" pitchFamily="49" charset="0"/>
              </a:rPr>
              <a:t>class</a:t>
            </a:r>
            <a:r>
              <a:rPr lang="nl-NL" sz="1400" dirty="0">
                <a:solidFill>
                  <a:srgbClr val="A9B7C6"/>
                </a:solidFill>
                <a:effectLst/>
                <a:latin typeface="Consolas" panose="020B0609020204030204" pitchFamily="49" charset="0"/>
              </a:rPr>
              <a:t>)</a:t>
            </a:r>
            <a:r>
              <a:rPr lang="nl-NL" sz="1400" dirty="0">
                <a:solidFill>
                  <a:srgbClr val="CC7832"/>
                </a:solidFill>
                <a:effectLst/>
                <a:latin typeface="Consolas" panose="020B0609020204030204" pitchFamily="49" charset="0"/>
              </a:rPr>
              <a:t>;</a:t>
            </a:r>
            <a:br>
              <a:rPr lang="nl-NL" sz="1400" dirty="0">
                <a:solidFill>
                  <a:srgbClr val="CC7832"/>
                </a:solidFill>
                <a:effectLst/>
                <a:latin typeface="Consolas" panose="020B0609020204030204" pitchFamily="49" charset="0"/>
              </a:rPr>
            </a:br>
            <a:r>
              <a:rPr lang="nl-NL" sz="1400" dirty="0">
                <a:solidFill>
                  <a:srgbClr val="CC7832"/>
                </a:solidFill>
                <a:effectLst/>
                <a:latin typeface="Consolas" panose="020B0609020204030204" pitchFamily="49" charset="0"/>
              </a:rPr>
              <a:t>    </a:t>
            </a:r>
            <a:r>
              <a:rPr lang="nl-NL" sz="1400" dirty="0">
                <a:solidFill>
                  <a:srgbClr val="A9B7C6"/>
                </a:solidFill>
                <a:effectLst/>
                <a:latin typeface="Consolas" panose="020B0609020204030204" pitchFamily="49" charset="0"/>
              </a:rPr>
              <a:t>mockList.add(</a:t>
            </a:r>
            <a:r>
              <a:rPr lang="nl-NL" sz="1400" dirty="0">
                <a:solidFill>
                  <a:srgbClr val="6A8759"/>
                </a:solidFill>
                <a:effectLst/>
                <a:latin typeface="Consolas" panose="020B0609020204030204" pitchFamily="49" charset="0"/>
              </a:rPr>
              <a:t>"two"</a:t>
            </a:r>
            <a:r>
              <a:rPr lang="nl-NL" sz="1400" dirty="0">
                <a:solidFill>
                  <a:srgbClr val="A9B7C6"/>
                </a:solidFill>
                <a:effectLst/>
                <a:latin typeface="Consolas" panose="020B0609020204030204" pitchFamily="49" charset="0"/>
              </a:rPr>
              <a:t>)</a:t>
            </a:r>
            <a:r>
              <a:rPr lang="nl-NL" sz="1400" dirty="0">
                <a:solidFill>
                  <a:srgbClr val="CC7832"/>
                </a:solidFill>
                <a:effectLst/>
                <a:latin typeface="Consolas" panose="020B0609020204030204" pitchFamily="49" charset="0"/>
              </a:rPr>
              <a:t>;</a:t>
            </a:r>
            <a:br>
              <a:rPr lang="nl-NL" sz="1400" dirty="0">
                <a:solidFill>
                  <a:srgbClr val="CC7832"/>
                </a:solidFill>
                <a:effectLst/>
                <a:latin typeface="Consolas" panose="020B0609020204030204" pitchFamily="49" charset="0"/>
              </a:rPr>
            </a:br>
            <a:r>
              <a:rPr lang="nl-NL" sz="1400" dirty="0">
                <a:solidFill>
                  <a:srgbClr val="CC7832"/>
                </a:solidFill>
                <a:effectLst/>
                <a:latin typeface="Consolas" panose="020B0609020204030204" pitchFamily="49" charset="0"/>
              </a:rPr>
              <a:t>    </a:t>
            </a:r>
            <a:r>
              <a:rPr lang="nl-NL" sz="1400" i="1" dirty="0">
                <a:solidFill>
                  <a:srgbClr val="A9B7C6"/>
                </a:solidFill>
                <a:effectLst/>
                <a:latin typeface="Consolas" panose="020B0609020204030204" pitchFamily="49" charset="0"/>
              </a:rPr>
              <a:t>when</a:t>
            </a:r>
            <a:r>
              <a:rPr lang="nl-NL" sz="1400" dirty="0">
                <a:solidFill>
                  <a:srgbClr val="A9B7C6"/>
                </a:solidFill>
                <a:effectLst/>
                <a:latin typeface="Consolas" panose="020B0609020204030204" pitchFamily="49" charset="0"/>
              </a:rPr>
              <a:t>(mockList.add(</a:t>
            </a:r>
            <a:r>
              <a:rPr lang="nl-NL" sz="1400" dirty="0">
                <a:solidFill>
                  <a:srgbClr val="6A8759"/>
                </a:solidFill>
                <a:effectLst/>
                <a:latin typeface="Consolas" panose="020B0609020204030204" pitchFamily="49" charset="0"/>
              </a:rPr>
              <a:t>"one"</a:t>
            </a:r>
            <a:r>
              <a:rPr lang="nl-NL" sz="1400" dirty="0">
                <a:solidFill>
                  <a:srgbClr val="A9B7C6"/>
                </a:solidFill>
                <a:effectLst/>
                <a:latin typeface="Consolas" panose="020B0609020204030204" pitchFamily="49" charset="0"/>
              </a:rPr>
              <a:t>)).thenReturn(</a:t>
            </a:r>
            <a:r>
              <a:rPr lang="nl-NL" sz="1400" dirty="0">
                <a:solidFill>
                  <a:srgbClr val="CC7832"/>
                </a:solidFill>
                <a:effectLst/>
                <a:latin typeface="Consolas" panose="020B0609020204030204" pitchFamily="49" charset="0"/>
              </a:rPr>
              <a:t>true</a:t>
            </a:r>
            <a:r>
              <a:rPr lang="nl-NL" sz="1400" dirty="0">
                <a:solidFill>
                  <a:srgbClr val="A9B7C6"/>
                </a:solidFill>
                <a:effectLst/>
                <a:latin typeface="Consolas" panose="020B0609020204030204" pitchFamily="49" charset="0"/>
              </a:rPr>
              <a:t>)</a:t>
            </a:r>
            <a:r>
              <a:rPr lang="nl-NL" sz="1400" dirty="0">
                <a:solidFill>
                  <a:srgbClr val="CC7832"/>
                </a:solidFill>
                <a:effectLst/>
                <a:latin typeface="Consolas" panose="020B0609020204030204" pitchFamily="49" charset="0"/>
              </a:rPr>
              <a:t>;</a:t>
            </a:r>
            <a:br>
              <a:rPr lang="nl-NL" sz="1400" dirty="0">
                <a:solidFill>
                  <a:srgbClr val="CC7832"/>
                </a:solidFill>
                <a:effectLst/>
                <a:latin typeface="Consolas" panose="020B0609020204030204" pitchFamily="49" charset="0"/>
              </a:rPr>
            </a:br>
            <a:r>
              <a:rPr lang="nl-NL" sz="1400" dirty="0">
                <a:solidFill>
                  <a:srgbClr val="CC7832"/>
                </a:solidFill>
                <a:effectLst/>
                <a:latin typeface="Consolas" panose="020B0609020204030204" pitchFamily="49" charset="0"/>
              </a:rPr>
              <a:t>    </a:t>
            </a:r>
            <a:r>
              <a:rPr lang="nl-NL" sz="1400" i="1" dirty="0">
                <a:solidFill>
                  <a:srgbClr val="A9B7C6"/>
                </a:solidFill>
                <a:effectLst/>
                <a:latin typeface="Consolas" panose="020B0609020204030204" pitchFamily="49" charset="0"/>
              </a:rPr>
              <a:t>when</a:t>
            </a:r>
            <a:r>
              <a:rPr lang="nl-NL" sz="1400" dirty="0">
                <a:solidFill>
                  <a:srgbClr val="A9B7C6"/>
                </a:solidFill>
                <a:effectLst/>
                <a:latin typeface="Consolas" panose="020B0609020204030204" pitchFamily="49" charset="0"/>
              </a:rPr>
              <a:t>(mockList.get(</a:t>
            </a:r>
            <a:r>
              <a:rPr lang="nl-NL" sz="1400" i="1" dirty="0">
                <a:solidFill>
                  <a:srgbClr val="A9B7C6"/>
                </a:solidFill>
                <a:effectLst/>
                <a:latin typeface="Consolas" panose="020B0609020204030204" pitchFamily="49" charset="0"/>
              </a:rPr>
              <a:t>anyInt</a:t>
            </a:r>
            <a:r>
              <a:rPr lang="nl-NL" sz="1400" dirty="0">
                <a:solidFill>
                  <a:srgbClr val="A9B7C6"/>
                </a:solidFill>
                <a:effectLst/>
                <a:latin typeface="Consolas" panose="020B0609020204030204" pitchFamily="49" charset="0"/>
              </a:rPr>
              <a:t>())).thenReturn(</a:t>
            </a:r>
            <a:r>
              <a:rPr lang="nl-NL" sz="1400" dirty="0">
                <a:solidFill>
                  <a:srgbClr val="6A8759"/>
                </a:solidFill>
                <a:effectLst/>
                <a:latin typeface="Consolas" panose="020B0609020204030204" pitchFamily="49" charset="0"/>
              </a:rPr>
              <a:t>"hello"</a:t>
            </a:r>
            <a:r>
              <a:rPr lang="nl-NL" sz="1400" dirty="0">
                <a:solidFill>
                  <a:srgbClr val="A9B7C6"/>
                </a:solidFill>
                <a:effectLst/>
                <a:latin typeface="Consolas" panose="020B0609020204030204" pitchFamily="49" charset="0"/>
              </a:rPr>
              <a:t>)</a:t>
            </a:r>
            <a:r>
              <a:rPr lang="nl-NL" sz="1400" dirty="0">
                <a:solidFill>
                  <a:srgbClr val="CC7832"/>
                </a:solidFill>
                <a:effectLst/>
                <a:latin typeface="Consolas" panose="020B0609020204030204" pitchFamily="49" charset="0"/>
              </a:rPr>
              <a:t>;</a:t>
            </a:r>
            <a:br>
              <a:rPr lang="nl-NL" sz="1400" dirty="0">
                <a:solidFill>
                  <a:srgbClr val="CC7832"/>
                </a:solidFill>
                <a:effectLst/>
                <a:latin typeface="Consolas" panose="020B0609020204030204" pitchFamily="49" charset="0"/>
              </a:rPr>
            </a:br>
            <a:r>
              <a:rPr lang="nl-NL" sz="1400" dirty="0">
                <a:solidFill>
                  <a:srgbClr val="CC7832"/>
                </a:solidFill>
                <a:effectLst/>
                <a:latin typeface="Consolas" panose="020B0609020204030204" pitchFamily="49" charset="0"/>
              </a:rPr>
              <a:t>    </a:t>
            </a:r>
            <a:r>
              <a:rPr lang="nl-NL" sz="1400" i="1" dirty="0">
                <a:solidFill>
                  <a:srgbClr val="A9B7C6"/>
                </a:solidFill>
                <a:effectLst/>
                <a:latin typeface="Consolas" panose="020B0609020204030204" pitchFamily="49" charset="0"/>
              </a:rPr>
              <a:t>assertEquals</a:t>
            </a:r>
            <a:r>
              <a:rPr lang="nl-NL" sz="1400" dirty="0">
                <a:solidFill>
                  <a:srgbClr val="A9B7C6"/>
                </a:solidFill>
                <a:effectLst/>
                <a:latin typeface="Consolas" panose="020B0609020204030204" pitchFamily="49" charset="0"/>
              </a:rPr>
              <a:t>( </a:t>
            </a:r>
            <a:r>
              <a:rPr lang="nl-NL" sz="1400" dirty="0">
                <a:solidFill>
                  <a:srgbClr val="6A8759"/>
                </a:solidFill>
                <a:effectLst/>
                <a:latin typeface="Consolas" panose="020B0609020204030204" pitchFamily="49" charset="0"/>
              </a:rPr>
              <a:t>"hello"</a:t>
            </a:r>
            <a:r>
              <a:rPr lang="nl-NL" sz="1400" dirty="0">
                <a:solidFill>
                  <a:srgbClr val="CC7832"/>
                </a:solidFill>
                <a:effectLst/>
                <a:latin typeface="Consolas" panose="020B0609020204030204" pitchFamily="49" charset="0"/>
              </a:rPr>
              <a:t>, </a:t>
            </a:r>
            <a:r>
              <a:rPr lang="nl-NL" sz="1400" dirty="0">
                <a:solidFill>
                  <a:srgbClr val="A9B7C6"/>
                </a:solidFill>
                <a:effectLst/>
                <a:latin typeface="Consolas" panose="020B0609020204030204" pitchFamily="49" charset="0"/>
              </a:rPr>
              <a:t>mockList.get(</a:t>
            </a:r>
            <a:r>
              <a:rPr lang="nl-NL" sz="1400" dirty="0">
                <a:solidFill>
                  <a:srgbClr val="6897BB"/>
                </a:solidFill>
                <a:effectLst/>
                <a:latin typeface="Consolas" panose="020B0609020204030204" pitchFamily="49" charset="0"/>
              </a:rPr>
              <a:t>1</a:t>
            </a:r>
            <a:r>
              <a:rPr lang="nl-NL" sz="1400" dirty="0">
                <a:solidFill>
                  <a:srgbClr val="A9B7C6"/>
                </a:solidFill>
                <a:effectLst/>
                <a:latin typeface="Consolas" panose="020B0609020204030204" pitchFamily="49" charset="0"/>
              </a:rPr>
              <a:t>))</a:t>
            </a:r>
            <a:r>
              <a:rPr lang="nl-NL" sz="1400" dirty="0">
                <a:solidFill>
                  <a:srgbClr val="CC7832"/>
                </a:solidFill>
                <a:effectLst/>
                <a:latin typeface="Consolas" panose="020B0609020204030204" pitchFamily="49" charset="0"/>
              </a:rPr>
              <a:t>;</a:t>
            </a:r>
            <a:br>
              <a:rPr lang="nl-NL" sz="1400" dirty="0">
                <a:solidFill>
                  <a:srgbClr val="CC7832"/>
                </a:solidFill>
                <a:effectLst/>
                <a:latin typeface="Consolas" panose="020B0609020204030204" pitchFamily="49" charset="0"/>
              </a:rPr>
            </a:br>
            <a:r>
              <a:rPr lang="nl-NL" sz="1400" dirty="0">
                <a:solidFill>
                  <a:srgbClr val="A9B7C6"/>
                </a:solidFill>
                <a:effectLst/>
                <a:latin typeface="Consolas" panose="020B0609020204030204" pitchFamily="49" charset="0"/>
              </a:rPr>
              <a:t>}</a:t>
            </a:r>
          </a:p>
        </p:txBody>
      </p:sp>
    </p:spTree>
    <p:extLst>
      <p:ext uri="{BB962C8B-B14F-4D97-AF65-F5344CB8AC3E}">
        <p14:creationId xmlns:p14="http://schemas.microsoft.com/office/powerpoint/2010/main" val="301958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02811" cy="461665"/>
          </a:xfrm>
          <a:prstGeom prst="rect">
            <a:avLst/>
          </a:prstGeom>
          <a:noFill/>
        </p:spPr>
        <p:txBody>
          <a:bodyPr wrap="none" rtlCol="0">
            <a:spAutoFit/>
          </a:bodyPr>
          <a:lstStyle/>
          <a:p>
            <a:r>
              <a:rPr lang="en-US" sz="2400" b="1" dirty="0"/>
              <a:t>Cases</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1198850" y="2335156"/>
            <a:ext cx="4227439" cy="2308324"/>
          </a:xfrm>
          <a:prstGeom prst="rect">
            <a:avLst/>
          </a:prstGeom>
          <a:noFill/>
        </p:spPr>
        <p:txBody>
          <a:bodyPr wrap="none" rtlCol="0">
            <a:spAutoFit/>
          </a:bodyPr>
          <a:lstStyle/>
          <a:p>
            <a:r>
              <a:rPr lang="nl-NL" dirty="0"/>
              <a:t>Case1                                              Basic</a:t>
            </a:r>
          </a:p>
          <a:p>
            <a:r>
              <a:rPr lang="nl-NL" dirty="0"/>
              <a:t>Case2                                              Calculation</a:t>
            </a:r>
          </a:p>
          <a:p>
            <a:r>
              <a:rPr lang="nl-NL" dirty="0"/>
              <a:t>Case3                                              BankingApi</a:t>
            </a:r>
          </a:p>
          <a:p>
            <a:r>
              <a:rPr lang="nl-NL" dirty="0"/>
              <a:t>Case4                                              Controller</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24537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c6d6d7c-5f1b-457b-8d17-77f38091ba3e" xsi:nil="true"/>
    <lcf76f155ced4ddcb4097134ff3c332f xmlns="176a2c4f-f565-48ed-a7c8-ac8de0f9092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A92E59A8AA5346A1A14375157B9224" ma:contentTypeVersion="9" ma:contentTypeDescription="Create a new document." ma:contentTypeScope="" ma:versionID="ed743a2153f4627b8d3dd4ede460b623">
  <xsd:schema xmlns:xsd="http://www.w3.org/2001/XMLSchema" xmlns:xs="http://www.w3.org/2001/XMLSchema" xmlns:p="http://schemas.microsoft.com/office/2006/metadata/properties" xmlns:ns2="176a2c4f-f565-48ed-a7c8-ac8de0f9092e" xmlns:ns3="3c6d6d7c-5f1b-457b-8d17-77f38091ba3e" targetNamespace="http://schemas.microsoft.com/office/2006/metadata/properties" ma:root="true" ma:fieldsID="34c9933395ea03fd8dbff3abc53ad53a" ns2:_="" ns3:_="">
    <xsd:import namespace="176a2c4f-f565-48ed-a7c8-ac8de0f9092e"/>
    <xsd:import namespace="3c6d6d7c-5f1b-457b-8d17-77f38091ba3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a2c4f-f565-48ed-a7c8-ac8de0f90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6d6d7c-5f1b-457b-8d17-77f38091ba3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dbc38af-a365-48d6-9b13-aaf1e1ebe1fc}" ma:internalName="TaxCatchAll" ma:showField="CatchAllData" ma:web="3c6d6d7c-5f1b-457b-8d17-77f38091ba3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63F351-319C-466F-8EE0-59E24865271D}">
  <ds:schemaRefs>
    <ds:schemaRef ds:uri="http://schemas.microsoft.com/office/2006/metadata/properties"/>
    <ds:schemaRef ds:uri="http://schemas.microsoft.com/office/infopath/2007/PartnerControls"/>
    <ds:schemaRef ds:uri="3c6d6d7c-5f1b-457b-8d17-77f38091ba3e"/>
    <ds:schemaRef ds:uri="176a2c4f-f565-48ed-a7c8-ac8de0f9092e"/>
  </ds:schemaRefs>
</ds:datastoreItem>
</file>

<file path=customXml/itemProps2.xml><?xml version="1.0" encoding="utf-8"?>
<ds:datastoreItem xmlns:ds="http://schemas.openxmlformats.org/officeDocument/2006/customXml" ds:itemID="{5BDE8D39-0DFC-4D84-B174-56101459EA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6a2c4f-f565-48ed-a7c8-ac8de0f9092e"/>
    <ds:schemaRef ds:uri="3c6d6d7c-5f1b-457b-8d17-77f38091b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FD43C2-97B4-457F-9057-19505AAC26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3943</TotalTime>
  <Words>841</Words>
  <Application>Microsoft Office PowerPoint</Application>
  <PresentationFormat>Widescreen</PresentationFormat>
  <Paragraphs>143</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Capgemini 2017_Cover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Broekhuis, Cornelis</dc:creator>
  <cp:lastModifiedBy>Broekhuis, Cornelis</cp:lastModifiedBy>
  <cp:revision>33</cp:revision>
  <dcterms:created xsi:type="dcterms:W3CDTF">2019-12-15T11:08:46Z</dcterms:created>
  <dcterms:modified xsi:type="dcterms:W3CDTF">2023-07-05T12:39:42Z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0x01010049A92E59A8AA5346A1A14375157B9224</vt:lpwstr>
  </property>
  <property fmtid="{D5CDD505-2E9C-101B-9397-08002B2CF9AE}" pid="3" name="MediaServiceImageTags">
    <vt:lpwstr/>
  </property>
</Properties>
</file>