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6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30C95-BB47-37FD-1111-395D57E6AC31}" v="850" dt="2025-09-17T10:01:36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0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0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72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3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85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7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2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3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8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54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94.197.245.5/tiev23p/mohammad/Kurssienhallinnnan/" TargetMode="External"/><Relationship Id="rId4" Type="http://schemas.openxmlformats.org/officeDocument/2006/relationships/hyperlink" Target="https://github.com/mohammad-alti/taiproj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C56BBEA-770D-27FE-EAC8-F5651E180E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2" t="24928" r="-7" b="-7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9086" y="914400"/>
            <a:ext cx="5431923" cy="3762403"/>
          </a:xfrm>
        </p:spPr>
        <p:txBody>
          <a:bodyPr anchor="t">
            <a:normAutofit/>
          </a:bodyPr>
          <a:lstStyle/>
          <a:p>
            <a:pPr algn="r"/>
            <a:r>
              <a:rPr lang="en-US" sz="3000" err="1">
                <a:solidFill>
                  <a:srgbClr val="FFFFFF"/>
                </a:solidFill>
                <a:latin typeface="Segoe UI"/>
                <a:cs typeface="Segoe UI"/>
              </a:rPr>
              <a:t>Kurssienhallintajärjestelmä</a:t>
            </a:r>
            <a:endParaRPr lang="en-US" sz="30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Mohammad, Anthony, Ivan, Leart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ECD91-6F83-32F2-7A48-DC415A58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Käyttäjien hallinta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967AA0-98DA-51C1-74F6-9DD6F4EB2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984" y="1091851"/>
            <a:ext cx="7086600" cy="46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5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C4C51-6014-4614-9375-0A786551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876801" cy="1569516"/>
          </a:xfrm>
        </p:spPr>
        <p:txBody>
          <a:bodyPr anchor="t">
            <a:normAutofit/>
          </a:bodyPr>
          <a:lstStyle/>
          <a:p>
            <a:r>
              <a:rPr lang="en-US" dirty="0" err="1">
                <a:latin typeface="Grandview Display"/>
              </a:rPr>
              <a:t>lähdet</a:t>
            </a:r>
            <a:endParaRPr lang="en-US" dirty="0" err="1"/>
          </a:p>
        </p:txBody>
      </p:sp>
      <p:pic>
        <p:nvPicPr>
          <p:cNvPr id="15" name="Graphic 14" descr="Poi">
            <a:extLst>
              <a:ext uri="{FF2B5EF4-FFF2-40B4-BE49-F238E27FC236}">
                <a16:creationId xmlns:a16="http://schemas.microsoft.com/office/drawing/2014/main" id="{4422E1E1-4BBA-894A-E09D-4152D94F5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2857499"/>
            <a:ext cx="3125269" cy="31252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0225B-5A27-9C54-1EE0-219CD9B1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960119"/>
            <a:ext cx="5130210" cy="50226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4"/>
              </a:rPr>
              <a:t>https://github.com/mohammad-alti/taiproject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5"/>
              </a:rPr>
              <a:t>http://194.197.245.5/tiev23p/mohammad/Kurssienhallinnnan/</a:t>
            </a:r>
          </a:p>
          <a:p>
            <a:endParaRPr lang="en-US" dirty="0">
              <a:ea typeface="+mn-lt"/>
              <a:cs typeface="+mn-l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0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1407-84C9-9F32-6AC8-9590F8AF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42" y="1167162"/>
            <a:ext cx="10890929" cy="1097280"/>
          </a:xfrm>
        </p:spPr>
        <p:txBody>
          <a:bodyPr/>
          <a:lstStyle/>
          <a:p>
            <a:pPr algn="ctr"/>
            <a:r>
              <a:rPr lang="en-US" sz="4200" dirty="0" err="1">
                <a:solidFill>
                  <a:srgbClr val="2C3E50"/>
                </a:solidFill>
                <a:latin typeface="Segoe UI"/>
                <a:cs typeface="Segoe UI"/>
              </a:rPr>
              <a:t>Järjestelmän</a:t>
            </a:r>
            <a:r>
              <a:rPr lang="en-US" sz="4200" dirty="0">
                <a:solidFill>
                  <a:srgbClr val="2C3E50"/>
                </a:solidFill>
                <a:latin typeface="Segoe UI"/>
                <a:cs typeface="Segoe UI"/>
              </a:rPr>
              <a:t> </a:t>
            </a:r>
            <a:r>
              <a:rPr lang="en-US" sz="4200" dirty="0" err="1">
                <a:solidFill>
                  <a:srgbClr val="2C3E50"/>
                </a:solidFill>
                <a:latin typeface="Segoe UI"/>
                <a:cs typeface="Segoe UI"/>
              </a:rPr>
              <a:t>Yleiskatsaus</a:t>
            </a:r>
            <a:endParaRPr lang="en-US" sz="4200">
              <a:solidFill>
                <a:srgbClr val="000000"/>
              </a:solidFill>
              <a:latin typeface="Segoe UI"/>
              <a:cs typeface="Segoe UI"/>
            </a:endParaRPr>
          </a:p>
          <a:p>
            <a:pPr algn="ctr"/>
            <a:endParaRPr lang="en-US" dirty="0">
              <a:solidFill>
                <a:srgbClr val="2C3E50"/>
              </a:solidFill>
              <a:latin typeface="Segoe UI"/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AA94-9CC1-05DE-4A4E-D3590C04A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43" y="2261765"/>
            <a:ext cx="3463753" cy="42724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rgbClr val="2980B9"/>
                </a:solidFill>
                <a:latin typeface="Segoe UI"/>
                <a:cs typeface="Segoe UI"/>
              </a:rPr>
              <a:t>Opiskelijat</a:t>
            </a:r>
            <a:r>
              <a:rPr lang="en-US" dirty="0">
                <a:solidFill>
                  <a:srgbClr val="2980B9"/>
                </a:solidFill>
                <a:latin typeface="Segoe UI"/>
                <a:cs typeface="Segoe UI"/>
              </a:rPr>
              <a:t>                                       </a:t>
            </a:r>
            <a:endParaRPr lang="en-US" dirty="0">
              <a:latin typeface="Segoe UI"/>
              <a:cs typeface="Segoe UI"/>
            </a:endParaRPr>
          </a:p>
          <a:p>
            <a:pPr marL="493395"/>
            <a:r>
              <a:rPr lang="en-US" err="1">
                <a:solidFill>
                  <a:srgbClr val="000000"/>
                </a:solidFill>
                <a:latin typeface="Segoe UI"/>
                <a:cs typeface="Segoe UI"/>
              </a:rPr>
              <a:t>Kurssien</a:t>
            </a:r>
            <a:r>
              <a:rPr lang="en-US" dirty="0">
                <a:solidFill>
                  <a:srgbClr val="000000"/>
                </a:solidFill>
                <a:latin typeface="Segoe UI"/>
                <a:cs typeface="Segoe UI"/>
              </a:rPr>
              <a:t> </a:t>
            </a:r>
            <a:r>
              <a:rPr lang="en-US" err="1">
                <a:solidFill>
                  <a:srgbClr val="000000"/>
                </a:solidFill>
                <a:latin typeface="Segoe UI"/>
                <a:cs typeface="Segoe UI"/>
              </a:rPr>
              <a:t>lista</a:t>
            </a:r>
            <a:endParaRPr lang="en-US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493395"/>
            <a:r>
              <a:rPr lang="en-US" err="1">
                <a:solidFill>
                  <a:srgbClr val="000000"/>
                </a:solidFill>
                <a:latin typeface="Segoe UI"/>
                <a:cs typeface="Segoe UI"/>
              </a:rPr>
              <a:t>Viikkoaikataulu</a:t>
            </a:r>
            <a:endParaRPr lang="en-US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493395"/>
            <a:r>
              <a:rPr lang="en-US" dirty="0" err="1">
                <a:solidFill>
                  <a:srgbClr val="000000"/>
                </a:solidFill>
                <a:latin typeface="Segoe UI"/>
                <a:cs typeface="Segoe UI"/>
              </a:rPr>
              <a:t>Henkilökohtaiset</a:t>
            </a:r>
            <a:r>
              <a:rPr lang="en-US" dirty="0">
                <a:solidFill>
                  <a:srgbClr val="000000"/>
                </a:solidFill>
                <a:latin typeface="Segoe UI"/>
                <a:cs typeface="Segoe UI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Segoe UI"/>
                <a:cs typeface="Segoe UI"/>
              </a:rPr>
              <a:t>tiedot</a:t>
            </a:r>
            <a:endParaRPr lang="en-US" dirty="0" err="1">
              <a:latin typeface="Segoe UI"/>
              <a:cs typeface="Segoe UI"/>
            </a:endParaRPr>
          </a:p>
          <a:p>
            <a:r>
              <a:rPr lang="en-US" err="1">
                <a:solidFill>
                  <a:srgbClr val="2980B9"/>
                </a:solidFill>
                <a:latin typeface="Segoe UI"/>
                <a:cs typeface="Segoe UI"/>
              </a:rPr>
              <a:t>Opettajat</a:t>
            </a:r>
            <a:endParaRPr lang="en-US" dirty="0">
              <a:solidFill>
                <a:srgbClr val="2980B9"/>
              </a:solidFill>
              <a:latin typeface="Segoe UI"/>
              <a:cs typeface="Segoe UI"/>
            </a:endParaRPr>
          </a:p>
          <a:p>
            <a:pPr marL="493395"/>
            <a:r>
              <a:rPr lang="en-US" dirty="0">
                <a:solidFill>
                  <a:srgbClr val="000000"/>
                </a:solidFill>
                <a:latin typeface="Segoe UI"/>
                <a:cs typeface="Segoe UI"/>
              </a:rPr>
              <a:t>Omat </a:t>
            </a:r>
            <a:r>
              <a:rPr lang="en-US" err="1">
                <a:solidFill>
                  <a:srgbClr val="000000"/>
                </a:solidFill>
                <a:latin typeface="Segoe UI"/>
                <a:cs typeface="Segoe UI"/>
              </a:rPr>
              <a:t>kurssit</a:t>
            </a:r>
            <a:endParaRPr lang="en-US" dirty="0">
              <a:solidFill>
                <a:srgbClr val="2980B9"/>
              </a:solidFill>
              <a:latin typeface="Segoe UI"/>
              <a:cs typeface="Segoe UI"/>
            </a:endParaRPr>
          </a:p>
          <a:p>
            <a:pPr marL="493395"/>
            <a:r>
              <a:rPr lang="en-US" err="1">
                <a:solidFill>
                  <a:srgbClr val="000000"/>
                </a:solidFill>
                <a:latin typeface="Segoe UI"/>
                <a:cs typeface="Segoe UI"/>
              </a:rPr>
              <a:t>Opiskelijoiden</a:t>
            </a:r>
            <a:r>
              <a:rPr lang="en-US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err="1">
                <a:solidFill>
                  <a:srgbClr val="000000"/>
                </a:solidFill>
                <a:latin typeface="Segoe UI"/>
                <a:cs typeface="Segoe UI"/>
              </a:rPr>
              <a:t>lista</a:t>
            </a:r>
            <a:endParaRPr lang="en-US" dirty="0">
              <a:solidFill>
                <a:srgbClr val="2980B9"/>
              </a:solidFill>
              <a:latin typeface="Segoe UI"/>
              <a:cs typeface="Segoe UI"/>
            </a:endParaRPr>
          </a:p>
          <a:p>
            <a:pPr marL="493395"/>
            <a:r>
              <a:rPr lang="en-US" err="1">
                <a:solidFill>
                  <a:srgbClr val="000000"/>
                </a:solidFill>
                <a:latin typeface="Segoe UI"/>
                <a:cs typeface="Segoe UI"/>
              </a:rPr>
              <a:t>Aikataulujen</a:t>
            </a:r>
            <a:r>
              <a:rPr lang="en-US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err="1">
                <a:solidFill>
                  <a:srgbClr val="000000"/>
                </a:solidFill>
                <a:latin typeface="Segoe UI"/>
                <a:cs typeface="Segoe UI"/>
              </a:rPr>
              <a:t>hallinta</a:t>
            </a:r>
            <a:endParaRPr lang="en-US" dirty="0">
              <a:solidFill>
                <a:srgbClr val="2980B9"/>
              </a:solidFill>
              <a:latin typeface="Segoe UI"/>
              <a:cs typeface="Segoe UI"/>
            </a:endParaRPr>
          </a:p>
          <a:p>
            <a:endParaRPr lang="en-US" dirty="0">
              <a:solidFill>
                <a:srgbClr val="2980B9"/>
              </a:solidFill>
              <a:latin typeface="Segoe UI"/>
              <a:cs typeface="Segoe UI"/>
            </a:endParaRPr>
          </a:p>
          <a:p>
            <a:pPr marL="493395" lvl="1">
              <a:buFont typeface="Courier New" panose="020B0604020202020204" pitchFamily="34" charset="0"/>
              <a:buChar char="o"/>
            </a:pPr>
            <a:endParaRPr lang="en-US" sz="2000" dirty="0">
              <a:solidFill>
                <a:srgbClr val="2980B9"/>
              </a:solidFill>
              <a:latin typeface="Segoe UI"/>
              <a:cs typeface="Segoe UI"/>
            </a:endParaRPr>
          </a:p>
          <a:p>
            <a:endParaRPr lang="en-US" dirty="0">
              <a:solidFill>
                <a:srgbClr val="2980B9"/>
              </a:solidFill>
              <a:latin typeface="Segoe UI"/>
              <a:cs typeface="Segoe UI"/>
            </a:endParaRPr>
          </a:p>
          <a:p>
            <a:endParaRPr lang="en-US" dirty="0">
              <a:solidFill>
                <a:srgbClr val="2980B9"/>
              </a:solidFill>
              <a:latin typeface="Segoe UI"/>
              <a:cs typeface="Segoe UI"/>
            </a:endParaRPr>
          </a:p>
          <a:p>
            <a:endParaRPr lang="en-US" dirty="0">
              <a:solidFill>
                <a:srgbClr val="2980B9"/>
              </a:solidFill>
              <a:latin typeface="Segoe UI"/>
              <a:cs typeface="Segoe U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C2A178-E7F9-7A42-3832-3F40E87178B5}"/>
              </a:ext>
            </a:extLst>
          </p:cNvPr>
          <p:cNvSpPr txBox="1">
            <a:spLocks/>
          </p:cNvSpPr>
          <p:nvPr/>
        </p:nvSpPr>
        <p:spPr>
          <a:xfrm>
            <a:off x="4071926" y="2265482"/>
            <a:ext cx="4940126" cy="4272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980B9"/>
                </a:solidFill>
                <a:latin typeface="Segoe UI"/>
                <a:cs typeface="Segoe UI"/>
              </a:rPr>
              <a:t>Admin</a:t>
            </a:r>
            <a:endParaRPr lang="en-US">
              <a:latin typeface="Segoe UI"/>
              <a:cs typeface="Segoe UI"/>
            </a:endParaRPr>
          </a:p>
          <a:p>
            <a:pPr marL="493395"/>
            <a:r>
              <a:rPr lang="en-US" dirty="0" err="1">
                <a:solidFill>
                  <a:srgbClr val="000000"/>
                </a:solidFill>
                <a:latin typeface="Segoe UI"/>
                <a:cs typeface="Segoe UI"/>
              </a:rPr>
              <a:t>Kurssien</a:t>
            </a:r>
            <a:r>
              <a:rPr lang="en-US" dirty="0">
                <a:solidFill>
                  <a:srgbClr val="000000"/>
                </a:solidFill>
                <a:latin typeface="Segoe UI"/>
                <a:cs typeface="Segoe UI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Segoe UI"/>
                <a:cs typeface="Segoe UI"/>
              </a:rPr>
              <a:t>lisääminen</a:t>
            </a:r>
            <a:r>
              <a:rPr lang="en-US" dirty="0">
                <a:solidFill>
                  <a:srgbClr val="000000"/>
                </a:solidFill>
                <a:latin typeface="Segoe UI"/>
                <a:cs typeface="Segoe UI"/>
              </a:rPr>
              <a:t> ja </a:t>
            </a:r>
            <a:r>
              <a:rPr lang="en-US" dirty="0" err="1">
                <a:solidFill>
                  <a:srgbClr val="000000"/>
                </a:solidFill>
                <a:latin typeface="Segoe UI"/>
                <a:cs typeface="Segoe UI"/>
              </a:rPr>
              <a:t>poistaminen</a:t>
            </a:r>
            <a:endParaRPr lang="en-US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493395"/>
            <a:r>
              <a:rPr lang="en-US" err="1">
                <a:solidFill>
                  <a:srgbClr val="000000"/>
                </a:solidFill>
                <a:latin typeface="Segoe UI"/>
                <a:cs typeface="Segoe UI"/>
              </a:rPr>
              <a:t>Opiskelijoiden</a:t>
            </a:r>
            <a:r>
              <a:rPr lang="en-US" dirty="0">
                <a:solidFill>
                  <a:srgbClr val="000000"/>
                </a:solidFill>
                <a:latin typeface="Segoe UI"/>
                <a:cs typeface="Segoe UI"/>
              </a:rPr>
              <a:t> ja </a:t>
            </a:r>
            <a:r>
              <a:rPr lang="en-US" err="1">
                <a:solidFill>
                  <a:srgbClr val="000000"/>
                </a:solidFill>
                <a:latin typeface="Segoe UI"/>
                <a:cs typeface="Segoe UI"/>
              </a:rPr>
              <a:t>opettajien</a:t>
            </a:r>
            <a:r>
              <a:rPr lang="en-US" dirty="0">
                <a:solidFill>
                  <a:srgbClr val="000000"/>
                </a:solidFill>
                <a:latin typeface="Segoe UI"/>
                <a:cs typeface="Segoe UI"/>
              </a:rPr>
              <a:t> </a:t>
            </a:r>
            <a:r>
              <a:rPr lang="en-US" err="1">
                <a:solidFill>
                  <a:srgbClr val="000000"/>
                </a:solidFill>
                <a:latin typeface="Segoe UI"/>
                <a:cs typeface="Segoe UI"/>
              </a:rPr>
              <a:t>hallinta</a:t>
            </a:r>
            <a:endParaRPr lang="en-US">
              <a:solidFill>
                <a:srgbClr val="000000"/>
              </a:solidFill>
              <a:latin typeface="Segoe UI"/>
              <a:cs typeface="Segoe UI"/>
            </a:endParaRPr>
          </a:p>
          <a:p>
            <a:pPr marL="493395"/>
            <a:r>
              <a:rPr lang="en-US" dirty="0" err="1">
                <a:solidFill>
                  <a:srgbClr val="000000"/>
                </a:solidFill>
                <a:latin typeface="Segoe UI"/>
                <a:cs typeface="Segoe UI"/>
              </a:rPr>
              <a:t>Kurssikirjautumisten</a:t>
            </a:r>
            <a:r>
              <a:rPr lang="en-US" dirty="0">
                <a:solidFill>
                  <a:srgbClr val="000000"/>
                </a:solidFill>
                <a:latin typeface="Segoe UI"/>
                <a:cs typeface="Segoe UI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Segoe UI"/>
                <a:cs typeface="Segoe UI"/>
              </a:rPr>
              <a:t>hallinta</a:t>
            </a:r>
            <a:endParaRPr lang="en-US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493395"/>
            <a:r>
              <a:rPr lang="en-US" dirty="0" err="1">
                <a:solidFill>
                  <a:srgbClr val="000000"/>
                </a:solidFill>
                <a:latin typeface="Segoe UI"/>
                <a:cs typeface="Segoe UI"/>
              </a:rPr>
              <a:t>Tilojen</a:t>
            </a:r>
            <a:r>
              <a:rPr lang="en-US" dirty="0">
                <a:solidFill>
                  <a:srgbClr val="000000"/>
                </a:solidFill>
                <a:latin typeface="Segoe UI"/>
                <a:cs typeface="Segoe UI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Segoe UI"/>
                <a:cs typeface="Segoe UI"/>
              </a:rPr>
              <a:t>hallinta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4958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B112-C109-570A-5522-A2AC3F5F8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2413679" cy="34351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Grandview Display"/>
                <a:cs typeface="Segoe UI"/>
              </a:rPr>
              <a:t>Backend</a:t>
            </a: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en-US" sz="2000">
                <a:cs typeface="Segoe UI"/>
              </a:rPr>
              <a:t>PHP</a:t>
            </a: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en-US" dirty="0">
                <a:cs typeface="Segoe UI"/>
              </a:rPr>
              <a:t>MySQL</a:t>
            </a:r>
            <a:endParaRPr lang="en-US" dirty="0"/>
          </a:p>
          <a:p>
            <a:r>
              <a:rPr lang="en-US" dirty="0">
                <a:cs typeface="Segoe UI"/>
              </a:rPr>
              <a:t>Frontend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>
                <a:cs typeface="Segoe UI"/>
              </a:rPr>
              <a:t>HTML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>
                <a:cs typeface="Segoe UI"/>
              </a:rPr>
              <a:t>CSS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dirty="0">
                <a:cs typeface="Segoe UI"/>
              </a:rPr>
              <a:t>JS</a:t>
            </a:r>
          </a:p>
          <a:p>
            <a:pPr marL="264795" lvl="1" indent="0">
              <a:buNone/>
            </a:pPr>
            <a:r>
              <a:rPr lang="en-US" dirty="0">
                <a:cs typeface="Segoe UI"/>
              </a:rPr>
              <a:t> </a:t>
            </a:r>
          </a:p>
          <a:p>
            <a:pPr marL="264795" lvl="1" indent="0">
              <a:buNone/>
            </a:pPr>
            <a:endParaRPr lang="en-US" dirty="0">
              <a:cs typeface="Segoe U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465B9F-EA33-2F2F-1D4B-F6006AB6C010}"/>
              </a:ext>
            </a:extLst>
          </p:cNvPr>
          <p:cNvSpPr txBox="1">
            <a:spLocks/>
          </p:cNvSpPr>
          <p:nvPr/>
        </p:nvSpPr>
        <p:spPr>
          <a:xfrm>
            <a:off x="175736" y="1536255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00" dirty="0" err="1">
                <a:solidFill>
                  <a:srgbClr val="2C3E50"/>
                </a:solidFill>
                <a:latin typeface="Segoe UI"/>
                <a:cs typeface="Segoe UI"/>
              </a:rPr>
              <a:t>Ohjelmakielet</a:t>
            </a:r>
            <a:endParaRPr lang="en-US" dirty="0" err="1"/>
          </a:p>
          <a:p>
            <a:pPr algn="ctr"/>
            <a:endParaRPr lang="en-US" dirty="0">
              <a:solidFill>
                <a:srgbClr val="2C3E50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684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F0C30B-7E09-96BC-82C7-23E02D894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CA12D7-B4A6-592B-4C90-2E9B9512B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966825-222B-F559-C8BE-58787D077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5DD53-4C28-9713-A676-70FD7B0A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20403" b="-1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EE1891E-7A47-F98D-79FD-985E727CD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EFF6E-A8D4-0D2A-1C82-EFC39483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18" y="1562101"/>
            <a:ext cx="3905203" cy="2738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dirty="0" err="1"/>
              <a:t>Pääsivu</a:t>
            </a:r>
            <a:br>
              <a:rPr lang="en-US" sz="4100" dirty="0"/>
            </a:br>
            <a:endParaRPr lang="en-US" sz="4100" b="1" kern="12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A8DF68-CBE2-4172-1A78-FF25C16A0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5848D44-A385-708C-0391-6F877A1A6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505" y="975732"/>
            <a:ext cx="7014822" cy="490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83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86DFD-1D4C-6291-72B6-A109719F43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20403" b="-1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B505C-EBA3-39F9-B53F-188E52B6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18" y="1562101"/>
            <a:ext cx="3905203" cy="2738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Kirjautumissivu</a:t>
            </a:r>
          </a:p>
          <a:p>
            <a:endParaRPr lang="en-US" sz="41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DBEDB32-37EB-EB50-F252-0647D1D2C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581" y="1095375"/>
            <a:ext cx="3771901" cy="46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7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9E6BDE-C1AD-62AD-A363-9A94F7EF7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1089EC-51F9-F4FB-7AA7-7025414F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8A2B907-8C7F-E9AE-D489-86F4A349F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544B6D-C74A-F5BD-DE9C-EF95E0C52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8F2E4E-3B8A-5B1D-8FBB-C61F7CFB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4" y="0"/>
            <a:ext cx="12195808" cy="701597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37F6E5A-5341-859A-12CA-64D96BDCE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736" y="1076093"/>
            <a:ext cx="2013759" cy="1826941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528CC-34A3-000A-FB09-2E3D6550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18" y="1562101"/>
            <a:ext cx="4369837" cy="21995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/>
              <a:t>Opiskelijat</a:t>
            </a:r>
            <a:r>
              <a:rPr lang="en-US" sz="2000" dirty="0"/>
              <a:t> </a:t>
            </a:r>
            <a:r>
              <a:rPr lang="en-US" sz="2000" err="1"/>
              <a:t>sivu</a:t>
            </a:r>
            <a:endParaRPr lang="en-US" sz="2000" b="1" kern="1200">
              <a:latin typeface="+mj-lt"/>
            </a:endParaRPr>
          </a:p>
          <a:p>
            <a:endParaRPr lang="en-US" sz="41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1561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DC4969-92EE-10EC-29B5-E0EA225FC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821" t="10629" r="6122" b="5483"/>
          <a:stretch>
            <a:fillRect/>
          </a:stretch>
        </p:blipFill>
        <p:spPr>
          <a:xfrm>
            <a:off x="-305" y="955"/>
            <a:ext cx="6720560" cy="4097396"/>
          </a:xfrm>
          <a:prstGeom prst="rect">
            <a:avLst/>
          </a:prstGeom>
        </p:spPr>
      </p:pic>
      <p:pic>
        <p:nvPicPr>
          <p:cNvPr id="20" name="Picture 19" descr="A screenshot of a computer">
            <a:extLst>
              <a:ext uri="{FF2B5EF4-FFF2-40B4-BE49-F238E27FC236}">
                <a16:creationId xmlns:a16="http://schemas.microsoft.com/office/drawing/2014/main" id="{94203D63-605E-5685-124F-3FD1465172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1" t="5188" r="2679" b="4597"/>
          <a:stretch>
            <a:fillRect/>
          </a:stretch>
        </p:blipFill>
        <p:spPr>
          <a:xfrm>
            <a:off x="4984526" y="3418869"/>
            <a:ext cx="7208941" cy="343533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407A8E9-D5AE-CAC0-1A30-407837B17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614" y="4356409"/>
            <a:ext cx="1762857" cy="1576039"/>
          </a:xfrm>
          <a:prstGeom prst="rect">
            <a:avLst/>
          </a:prstGeom>
          <a:solidFill>
            <a:srgbClr val="000000">
              <a:alpha val="81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81478A6-8F83-CD64-A592-46B8536C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6" y="4675149"/>
            <a:ext cx="1795765" cy="9171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>
                <a:solidFill>
                  <a:schemeClr val="bg1"/>
                </a:solidFill>
              </a:rPr>
              <a:t>Aikataulu</a:t>
            </a:r>
            <a:endParaRPr lang="en-US">
              <a:solidFill>
                <a:schemeClr val="bg1"/>
              </a:solidFill>
            </a:endParaRPr>
          </a:p>
          <a:p>
            <a:endParaRPr lang="en-US" sz="41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0EBB35-9F22-7A2A-55D4-97AE66026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7614" y="4309947"/>
            <a:ext cx="2013759" cy="1826941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27668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F9C814-663B-D129-3812-00F114D39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F53761-12F3-21CD-9C6A-95D2A90292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212" b="9091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9F6179-94B6-436D-FDA4-32CAAB85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95" y="243933"/>
            <a:ext cx="11909270" cy="59055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EBC19CF-A87F-1D7E-D4C0-0BE7C142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91" y="1562101"/>
            <a:ext cx="3905203" cy="2738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Kurssinhalinta</a:t>
            </a:r>
            <a:b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2518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095DC0-7C42-3D5D-C9AE-280E2357F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4E1ED-D2FB-2652-ABD2-00C18B80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Kurssikirjautumiset</a:t>
            </a:r>
            <a:br>
              <a:rPr lang="en-US" sz="2400"/>
            </a:br>
            <a:endParaRPr lang="en-US" sz="240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D507E2B-6502-CA8D-85CB-2EFD4628F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2269164"/>
            <a:ext cx="7290648" cy="2260101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95653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DashVTI</vt:lpstr>
      <vt:lpstr>Kurssienhallintajärjestelmä</vt:lpstr>
      <vt:lpstr>Järjestelmän Yleiskatsaus </vt:lpstr>
      <vt:lpstr>PowerPoint Presentation</vt:lpstr>
      <vt:lpstr>Pääsivu </vt:lpstr>
      <vt:lpstr>Kirjautumissivu </vt:lpstr>
      <vt:lpstr>Opiskelijat sivu </vt:lpstr>
      <vt:lpstr>Aikataulu </vt:lpstr>
      <vt:lpstr>Kurssinhalinta </vt:lpstr>
      <vt:lpstr>Kurssikirjautumiset </vt:lpstr>
      <vt:lpstr>Käyttäjien hallinta</vt:lpstr>
      <vt:lpstr>lähdet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360</cp:revision>
  <dcterms:created xsi:type="dcterms:W3CDTF">2025-09-17T07:31:38Z</dcterms:created>
  <dcterms:modified xsi:type="dcterms:W3CDTF">2025-09-17T10:02:31Z</dcterms:modified>
</cp:coreProperties>
</file>