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4" r:id="rId6"/>
    <p:sldId id="266" r:id="rId7"/>
    <p:sldId id="267" r:id="rId8"/>
    <p:sldId id="268" r:id="rId9"/>
    <p:sldId id="269" r:id="rId10"/>
    <p:sldId id="270" r:id="rId11"/>
    <p:sldId id="271" r:id="rId12"/>
    <p:sldId id="273" r:id="rId13"/>
    <p:sldId id="274" r:id="rId14"/>
    <p:sldId id="275" r:id="rId15"/>
    <p:sldId id="276" r:id="rId16"/>
    <p:sldId id="277" r:id="rId17"/>
    <p:sldId id="278" r:id="rId18"/>
    <p:sldId id="2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787"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5811-06B1-FFD0-8BB0-1552DE190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098C7D-76B7-1A46-3794-7DE72306F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3021D2-7710-11BA-7E6E-841924CF9D2E}"/>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4B317BEA-2B17-9EC5-47B8-5F12A0025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BD567-B179-96B3-A42A-FA4FB741ABDA}"/>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294316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EE4-53B1-F925-0A63-DA7C4319C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1684C-2F23-3957-48FE-5F9F14DC0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D039F-4EFF-44E4-F2E3-0A2441F25975}"/>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6BD74600-0D26-A1DD-F2C0-ED590BA17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A5810-19AB-575F-3039-D2530AFF132F}"/>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394495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18324-6B5E-9468-8362-E306F8FF10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881E57-2391-730E-4CBD-5E4FFF1C9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7945B-D571-1AAF-C704-ADF88F13D0DC}"/>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C2A10890-71EF-3954-2461-96C59D8C3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92DEE-9C4A-13F5-B74C-C454EB477202}"/>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7408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2313-2C98-FF92-154D-C3AA44E67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BE2A3-232A-F278-1609-EC2F56452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0FED1-0E0F-AFFC-6AC4-F85CC948AA74}"/>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28FA8912-2D16-919E-B04F-12C460330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BB5BB-CDBC-5CB3-1DAA-5943502A5ADB}"/>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42726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E95-A353-3BF9-7A35-AED06242C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CAE8F-A93C-A373-CAA3-62A14EE4E2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EE3DF-A650-05E0-AD19-1248BDD83EC3}"/>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5C58FAB3-C146-1F96-FA7C-AF61568D9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F2328-C639-96C7-53A6-D5130D0972A9}"/>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383066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FBA2-9B5D-4CB5-5410-43934D11B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C9097-AB2E-93E9-5A16-D2F7B19BA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0E807-7A80-8074-45DE-FB177B067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58CBD-86C9-6A72-4909-AAC781F3395E}"/>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6" name="Footer Placeholder 5">
            <a:extLst>
              <a:ext uri="{FF2B5EF4-FFF2-40B4-BE49-F238E27FC236}">
                <a16:creationId xmlns:a16="http://schemas.microsoft.com/office/drawing/2014/main" id="{72D89DC9-FE9A-9640-A54C-F703899A0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ACF6A-F2C7-2D29-14FB-F6E15049F46F}"/>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280615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D4DD-BEB3-4889-2E51-733D7533D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BE11A1-C41B-9CF2-B9FB-15C975F84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C6F57-7C0B-9979-CA98-778E1FB5DD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184A-0520-3B05-36C1-BABABBECF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00350-06D1-9327-CDB6-87C80606B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5F78F-2481-3123-3771-2C380B972B95}"/>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8" name="Footer Placeholder 7">
            <a:extLst>
              <a:ext uri="{FF2B5EF4-FFF2-40B4-BE49-F238E27FC236}">
                <a16:creationId xmlns:a16="http://schemas.microsoft.com/office/drawing/2014/main" id="{8D9AB133-FF73-570B-E6C5-535062D8E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25F0F1-AC9B-2EE4-4DF2-C40EAEC4F2C0}"/>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299489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A963-CF8D-5C03-CDB2-EE12594EDC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834FF-9D9A-95DF-537A-BE7DAEC9AF7B}"/>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4" name="Footer Placeholder 3">
            <a:extLst>
              <a:ext uri="{FF2B5EF4-FFF2-40B4-BE49-F238E27FC236}">
                <a16:creationId xmlns:a16="http://schemas.microsoft.com/office/drawing/2014/main" id="{2BACF001-B1B0-B22D-8F0A-EE27A4970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7FC6C-E6BB-5F15-64CA-93E91956AE15}"/>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360911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ED089-FF3C-690A-F5E4-24119CCD5ABE}"/>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3" name="Footer Placeholder 2">
            <a:extLst>
              <a:ext uri="{FF2B5EF4-FFF2-40B4-BE49-F238E27FC236}">
                <a16:creationId xmlns:a16="http://schemas.microsoft.com/office/drawing/2014/main" id="{612EB7F3-16EA-C6F3-59D7-11163B99FE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1477C-4BFE-44F8-2D66-DF25F256EC15}"/>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108418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7380-6D27-5909-9A8F-2D70EF103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06F6FE-EDEB-014E-58F8-267984CBA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97C038-3070-F2A1-0B4B-753E850D5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E2D5E-424E-B5BF-3D86-4F74E952301F}"/>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6" name="Footer Placeholder 5">
            <a:extLst>
              <a:ext uri="{FF2B5EF4-FFF2-40B4-BE49-F238E27FC236}">
                <a16:creationId xmlns:a16="http://schemas.microsoft.com/office/drawing/2014/main" id="{B0CB65E4-F9C0-2BBE-4E0F-CBABFE335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BD272-7C94-EF6C-AC8E-384D56E7608D}"/>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397903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D07F-83A7-2BF0-035B-7F6522738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8893C-6671-11A7-AF62-93EA70D3D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398AE2-B7C8-F7A6-6515-814B5D9B4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2C0A-86B0-1E89-DD43-E912F220D6FD}"/>
              </a:ext>
            </a:extLst>
          </p:cNvPr>
          <p:cNvSpPr>
            <a:spLocks noGrp="1"/>
          </p:cNvSpPr>
          <p:nvPr>
            <p:ph type="dt" sz="half" idx="10"/>
          </p:nvPr>
        </p:nvSpPr>
        <p:spPr/>
        <p:txBody>
          <a:bodyPr/>
          <a:lstStyle/>
          <a:p>
            <a:fld id="{46C88588-2D37-4BB8-877B-7FCE01BF8CE0}" type="datetimeFigureOut">
              <a:rPr lang="en-US" smtClean="0"/>
              <a:t>6/21/2025</a:t>
            </a:fld>
            <a:endParaRPr lang="en-US"/>
          </a:p>
        </p:txBody>
      </p:sp>
      <p:sp>
        <p:nvSpPr>
          <p:cNvPr id="6" name="Footer Placeholder 5">
            <a:extLst>
              <a:ext uri="{FF2B5EF4-FFF2-40B4-BE49-F238E27FC236}">
                <a16:creationId xmlns:a16="http://schemas.microsoft.com/office/drawing/2014/main" id="{23DA244F-5E59-8C2C-F2FA-E00E55DA5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43A5A-BCBC-296C-E62A-4F5157867587}"/>
              </a:ext>
            </a:extLst>
          </p:cNvPr>
          <p:cNvSpPr>
            <a:spLocks noGrp="1"/>
          </p:cNvSpPr>
          <p:nvPr>
            <p:ph type="sldNum" sz="quarter" idx="12"/>
          </p:nvPr>
        </p:nvSpPr>
        <p:spPr/>
        <p:txBody>
          <a:bodyPr/>
          <a:lstStyle/>
          <a:p>
            <a:fld id="{4ADA2111-03FF-4A58-94A1-57A81CD9FFA9}" type="slidenum">
              <a:rPr lang="en-US" smtClean="0"/>
              <a:t>‹#›</a:t>
            </a:fld>
            <a:endParaRPr lang="en-US"/>
          </a:p>
        </p:txBody>
      </p:sp>
    </p:spTree>
    <p:extLst>
      <p:ext uri="{BB962C8B-B14F-4D97-AF65-F5344CB8AC3E}">
        <p14:creationId xmlns:p14="http://schemas.microsoft.com/office/powerpoint/2010/main" val="376527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0F910-1892-CC47-2F5A-570C5D697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1BF1DD-C0CF-4DFA-2311-FD719B856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E0F42-EA86-1C9B-69E2-5835F0CEE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C88588-2D37-4BB8-877B-7FCE01BF8CE0}" type="datetimeFigureOut">
              <a:rPr lang="en-US" smtClean="0"/>
              <a:t>6/21/2025</a:t>
            </a:fld>
            <a:endParaRPr lang="en-US"/>
          </a:p>
        </p:txBody>
      </p:sp>
      <p:sp>
        <p:nvSpPr>
          <p:cNvPr id="5" name="Footer Placeholder 4">
            <a:extLst>
              <a:ext uri="{FF2B5EF4-FFF2-40B4-BE49-F238E27FC236}">
                <a16:creationId xmlns:a16="http://schemas.microsoft.com/office/drawing/2014/main" id="{40C936E9-3E73-9D24-D457-3D3B95171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65E7AB-23AC-CB41-AC0C-FAE228FD2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DA2111-03FF-4A58-94A1-57A81CD9FFA9}" type="slidenum">
              <a:rPr lang="en-US" smtClean="0"/>
              <a:t>‹#›</a:t>
            </a:fld>
            <a:endParaRPr lang="en-US"/>
          </a:p>
        </p:txBody>
      </p:sp>
    </p:spTree>
    <p:extLst>
      <p:ext uri="{BB962C8B-B14F-4D97-AF65-F5344CB8AC3E}">
        <p14:creationId xmlns:p14="http://schemas.microsoft.com/office/powerpoint/2010/main" val="243518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youtu.be/TzKIasijPR4" TargetMode="External"/><Relationship Id="rId4" Type="http://schemas.openxmlformats.org/officeDocument/2006/relationships/hyperlink" Target="https://youtu.be/yCRHOFl4Nd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F96891-99E8-4961-6392-C3A114BBBB05}"/>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D915EE7C-F0B4-04E9-7EC8-E0188D530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BD3B695C-DE07-61B1-0E4D-C0B60975240A}"/>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FE97BD7C-B039-915F-0D8D-8BD163735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67A48144-1288-CCAC-684E-83EBE8751124}"/>
              </a:ext>
            </a:extLst>
          </p:cNvPr>
          <p:cNvSpPr txBox="1"/>
          <p:nvPr/>
        </p:nvSpPr>
        <p:spPr>
          <a:xfrm>
            <a:off x="0" y="3077306"/>
            <a:ext cx="12192000" cy="4308872"/>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Legacy of Legends: Khalid Ibn Al-Waleed</a:t>
            </a:r>
          </a:p>
          <a:p>
            <a:pPr algn="ctr"/>
            <a:endParaRPr lang="en-US" b="1" dirty="0">
              <a:latin typeface="Times New Roman" panose="02020603050405020304" pitchFamily="18" charset="0"/>
              <a:cs typeface="Times New Roman" panose="02020603050405020304" pitchFamily="18" charset="0"/>
            </a:endParaRPr>
          </a:p>
          <a:p>
            <a:pPr algn="ctr"/>
            <a:r>
              <a:rPr lang="tr-TR" sz="2000" b="1" dirty="0">
                <a:latin typeface="Times New Roman" panose="02020603050405020304" pitchFamily="18" charset="0"/>
                <a:cs typeface="Times New Roman" panose="02020603050405020304" pitchFamily="18" charset="0"/>
              </a:rPr>
              <a:t>B.Sc. Thesis By</a:t>
            </a:r>
            <a:endParaRPr lang="en-US" sz="2000" dirty="0">
              <a:latin typeface="Times New Roman" panose="02020603050405020304" pitchFamily="18" charset="0"/>
              <a:cs typeface="Times New Roman" panose="02020603050405020304" pitchFamily="18" charset="0"/>
            </a:endParaRPr>
          </a:p>
          <a:p>
            <a:pPr algn="ctr"/>
            <a:r>
              <a:rPr lang="tr-TR" sz="2000" b="1" dirty="0">
                <a:latin typeface="Times New Roman" panose="02020603050405020304" pitchFamily="18" charset="0"/>
                <a:cs typeface="Times New Roman" panose="02020603050405020304" pitchFamily="18" charset="0"/>
              </a:rPr>
              <a:t>Mohammad Al-Rawas</a:t>
            </a: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a:p>
            <a:pPr algn="ctr"/>
            <a:r>
              <a:rPr lang="tr-TR" sz="1600" b="1" dirty="0">
                <a:latin typeface="Times New Roman" panose="02020603050405020304" pitchFamily="18" charset="0"/>
                <a:cs typeface="Times New Roman" panose="02020603050405020304" pitchFamily="18" charset="0"/>
              </a:rPr>
              <a:t>USKUDAR UNIVERSITY </a:t>
            </a:r>
            <a:r>
              <a:rPr lang="tr-TR" sz="1600" b="1" dirty="0">
                <a:latin typeface="Times New Roman" panose="02020603050405020304" pitchFamily="18" charset="0"/>
                <a:cs typeface="Times New Roman" panose="02020603050405020304" pitchFamily="18" charset="0"/>
                <a:sym typeface="Wingdings" panose="05000000000000000000" pitchFamily="2" charset="2"/>
              </a:rPr>
              <a:t></a:t>
            </a:r>
            <a:r>
              <a:rPr lang="tr-TR" sz="1600" b="1" dirty="0">
                <a:latin typeface="Times New Roman" panose="02020603050405020304" pitchFamily="18" charset="0"/>
                <a:cs typeface="Times New Roman" panose="02020603050405020304" pitchFamily="18" charset="0"/>
              </a:rPr>
              <a:t> FACULTY OF ENGINEERING AND NATURAL SCIENCES</a:t>
            </a:r>
            <a:endParaRPr lang="en-US" sz="16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50327876-59B3-DC24-65A3-934E9564AEFE}"/>
              </a:ext>
            </a:extLst>
          </p:cNvPr>
          <p:cNvSpPr txBox="1"/>
          <p:nvPr/>
        </p:nvSpPr>
        <p:spPr>
          <a:xfrm>
            <a:off x="1" y="744254"/>
            <a:ext cx="12192000" cy="1015663"/>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University Graduation Project</a:t>
            </a:r>
          </a:p>
          <a:p>
            <a:pPr algn="ctr"/>
            <a:endParaRPr lang="en-US" sz="2000" dirty="0"/>
          </a:p>
        </p:txBody>
      </p:sp>
    </p:spTree>
    <p:extLst>
      <p:ext uri="{BB962C8B-B14F-4D97-AF65-F5344CB8AC3E}">
        <p14:creationId xmlns:p14="http://schemas.microsoft.com/office/powerpoint/2010/main" val="76475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DF2E23-C8C9-8D73-EAD3-8FB1A5B5901D}"/>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4CFCB27C-12BA-F64E-A594-093D06AD9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B218E11F-67E9-5452-1FFD-94FF35B6D497}"/>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3DAD8415-2EE9-5A8A-E621-F6787E812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334F4BA8-9F81-7FB0-334D-D1AA7B7F1AC7}"/>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Menus</a:t>
            </a:r>
          </a:p>
        </p:txBody>
      </p:sp>
      <p:pic>
        <p:nvPicPr>
          <p:cNvPr id="5" name="Picture 4">
            <a:extLst>
              <a:ext uri="{FF2B5EF4-FFF2-40B4-BE49-F238E27FC236}">
                <a16:creationId xmlns:a16="http://schemas.microsoft.com/office/drawing/2014/main" id="{23210E5B-FC4A-E9AD-A46F-FF9AC81958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8627" y="2405906"/>
            <a:ext cx="5370039" cy="3195382"/>
          </a:xfrm>
          <a:prstGeom prst="rect">
            <a:avLst/>
          </a:prstGeom>
        </p:spPr>
      </p:pic>
      <p:pic>
        <p:nvPicPr>
          <p:cNvPr id="2" name="Picture 1">
            <a:extLst>
              <a:ext uri="{FF2B5EF4-FFF2-40B4-BE49-F238E27FC236}">
                <a16:creationId xmlns:a16="http://schemas.microsoft.com/office/drawing/2014/main" id="{9291FFE6-E23D-F23C-74BA-B3F2416BB7D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2405906"/>
            <a:ext cx="5638799" cy="3195382"/>
          </a:xfrm>
          <a:prstGeom prst="rect">
            <a:avLst/>
          </a:prstGeom>
        </p:spPr>
      </p:pic>
      <p:sp>
        <p:nvSpPr>
          <p:cNvPr id="8" name="TextBox 7">
            <a:extLst>
              <a:ext uri="{FF2B5EF4-FFF2-40B4-BE49-F238E27FC236}">
                <a16:creationId xmlns:a16="http://schemas.microsoft.com/office/drawing/2014/main" id="{186709DF-4DEA-F155-733D-143BA489585E}"/>
              </a:ext>
            </a:extLst>
          </p:cNvPr>
          <p:cNvSpPr txBox="1"/>
          <p:nvPr/>
        </p:nvSpPr>
        <p:spPr>
          <a:xfrm>
            <a:off x="7909559" y="2066712"/>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4: Settings Menu</a:t>
            </a:r>
          </a:p>
        </p:txBody>
      </p:sp>
      <p:sp>
        <p:nvSpPr>
          <p:cNvPr id="9" name="TextBox 8">
            <a:extLst>
              <a:ext uri="{FF2B5EF4-FFF2-40B4-BE49-F238E27FC236}">
                <a16:creationId xmlns:a16="http://schemas.microsoft.com/office/drawing/2014/main" id="{44F281C7-F3D9-A528-F22B-116E6E563F68}"/>
              </a:ext>
            </a:extLst>
          </p:cNvPr>
          <p:cNvSpPr txBox="1"/>
          <p:nvPr/>
        </p:nvSpPr>
        <p:spPr>
          <a:xfrm>
            <a:off x="2057399" y="2066712"/>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3: Main Menu</a:t>
            </a:r>
          </a:p>
        </p:txBody>
      </p:sp>
    </p:spTree>
    <p:extLst>
      <p:ext uri="{BB962C8B-B14F-4D97-AF65-F5344CB8AC3E}">
        <p14:creationId xmlns:p14="http://schemas.microsoft.com/office/powerpoint/2010/main" val="413798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FF10BC-F961-B0A1-DCEE-D339D4D29BF2}"/>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3F7689EA-71B7-21D2-4DD9-E1AF623BD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726718F3-D5F4-D2F7-9DCB-1016CFB07FFF}"/>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AECB4408-EF76-5F4C-9C08-B3CF95F64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4429D437-C4D8-D7A9-733A-A17E7E24239E}"/>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Menus</a:t>
            </a:r>
          </a:p>
        </p:txBody>
      </p:sp>
      <p:pic>
        <p:nvPicPr>
          <p:cNvPr id="5" name="Picture 4">
            <a:extLst>
              <a:ext uri="{FF2B5EF4-FFF2-40B4-BE49-F238E27FC236}">
                <a16:creationId xmlns:a16="http://schemas.microsoft.com/office/drawing/2014/main" id="{E85B7E5B-D2A2-A36B-29D4-EDB81B86D90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7201" y="2405905"/>
            <a:ext cx="4785359" cy="3705745"/>
          </a:xfrm>
          <a:prstGeom prst="rect">
            <a:avLst/>
          </a:prstGeom>
        </p:spPr>
      </p:pic>
      <p:pic>
        <p:nvPicPr>
          <p:cNvPr id="2" name="Picture 1">
            <a:extLst>
              <a:ext uri="{FF2B5EF4-FFF2-40B4-BE49-F238E27FC236}">
                <a16:creationId xmlns:a16="http://schemas.microsoft.com/office/drawing/2014/main" id="{DCC5DB9C-C275-A62C-B746-DF3E6E1427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03959" y="2405905"/>
            <a:ext cx="5614282" cy="3705745"/>
          </a:xfrm>
          <a:prstGeom prst="rect">
            <a:avLst/>
          </a:prstGeom>
        </p:spPr>
      </p:pic>
      <p:sp>
        <p:nvSpPr>
          <p:cNvPr id="7" name="TextBox 6">
            <a:extLst>
              <a:ext uri="{FF2B5EF4-FFF2-40B4-BE49-F238E27FC236}">
                <a16:creationId xmlns:a16="http://schemas.microsoft.com/office/drawing/2014/main" id="{5DD65A93-C591-ACFA-52F7-54E59DDC8DBC}"/>
              </a:ext>
            </a:extLst>
          </p:cNvPr>
          <p:cNvSpPr txBox="1"/>
          <p:nvPr/>
        </p:nvSpPr>
        <p:spPr>
          <a:xfrm>
            <a:off x="1678500" y="2067351"/>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5: Quest List Menu</a:t>
            </a:r>
          </a:p>
        </p:txBody>
      </p:sp>
      <p:sp>
        <p:nvSpPr>
          <p:cNvPr id="8" name="TextBox 7">
            <a:extLst>
              <a:ext uri="{FF2B5EF4-FFF2-40B4-BE49-F238E27FC236}">
                <a16:creationId xmlns:a16="http://schemas.microsoft.com/office/drawing/2014/main" id="{974EE9F7-DE05-0A4B-8573-9B948C1BF123}"/>
              </a:ext>
            </a:extLst>
          </p:cNvPr>
          <p:cNvSpPr txBox="1"/>
          <p:nvPr/>
        </p:nvSpPr>
        <p:spPr>
          <a:xfrm>
            <a:off x="7645835" y="2067351"/>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6: Pause Menu</a:t>
            </a:r>
          </a:p>
        </p:txBody>
      </p:sp>
    </p:spTree>
    <p:extLst>
      <p:ext uri="{BB962C8B-B14F-4D97-AF65-F5344CB8AC3E}">
        <p14:creationId xmlns:p14="http://schemas.microsoft.com/office/powerpoint/2010/main" val="62830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C3D73-AA42-EF08-1016-D108696844A1}"/>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FD11A16C-96CA-0C2F-EC50-FE7A3FE2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B6997FE1-5ACB-9B9C-954F-9EFE3F2373CA}"/>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8B2122A1-B11F-5E66-4C2E-BDC41C94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EB3FB71A-1623-7D77-84B3-AEF9CBD8A30E}"/>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Gameplay</a:t>
            </a:r>
          </a:p>
        </p:txBody>
      </p:sp>
      <p:pic>
        <p:nvPicPr>
          <p:cNvPr id="5" name="Picture 4">
            <a:extLst>
              <a:ext uri="{FF2B5EF4-FFF2-40B4-BE49-F238E27FC236}">
                <a16:creationId xmlns:a16="http://schemas.microsoft.com/office/drawing/2014/main" id="{C701E23F-FC27-A15B-B0F7-02B3FF64E3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560" y="2405905"/>
            <a:ext cx="5720079" cy="3705744"/>
          </a:xfrm>
          <a:prstGeom prst="rect">
            <a:avLst/>
          </a:prstGeom>
        </p:spPr>
      </p:pic>
      <p:pic>
        <p:nvPicPr>
          <p:cNvPr id="2" name="Picture 1">
            <a:extLst>
              <a:ext uri="{FF2B5EF4-FFF2-40B4-BE49-F238E27FC236}">
                <a16:creationId xmlns:a16="http://schemas.microsoft.com/office/drawing/2014/main" id="{4FF2D52A-DE8A-8EF1-BCEE-CD40E9900E0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69742" y="2405905"/>
            <a:ext cx="5614282" cy="3705744"/>
          </a:xfrm>
          <a:prstGeom prst="rect">
            <a:avLst/>
          </a:prstGeom>
        </p:spPr>
      </p:pic>
      <p:sp>
        <p:nvSpPr>
          <p:cNvPr id="7" name="TextBox 6">
            <a:extLst>
              <a:ext uri="{FF2B5EF4-FFF2-40B4-BE49-F238E27FC236}">
                <a16:creationId xmlns:a16="http://schemas.microsoft.com/office/drawing/2014/main" id="{057E2E1C-F980-5BFA-C142-30885EE70CC3}"/>
              </a:ext>
            </a:extLst>
          </p:cNvPr>
          <p:cNvSpPr txBox="1"/>
          <p:nvPr/>
        </p:nvSpPr>
        <p:spPr>
          <a:xfrm>
            <a:off x="2133330" y="2067351"/>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7: In-Game 1</a:t>
            </a:r>
          </a:p>
        </p:txBody>
      </p:sp>
      <p:sp>
        <p:nvSpPr>
          <p:cNvPr id="8" name="TextBox 7">
            <a:extLst>
              <a:ext uri="{FF2B5EF4-FFF2-40B4-BE49-F238E27FC236}">
                <a16:creationId xmlns:a16="http://schemas.microsoft.com/office/drawing/2014/main" id="{6F493208-0030-FE40-3743-D5F675CFCEFF}"/>
              </a:ext>
            </a:extLst>
          </p:cNvPr>
          <p:cNvSpPr txBox="1"/>
          <p:nvPr/>
        </p:nvSpPr>
        <p:spPr>
          <a:xfrm>
            <a:off x="8187409" y="2067351"/>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8: In-Game 2</a:t>
            </a:r>
          </a:p>
        </p:txBody>
      </p:sp>
    </p:spTree>
    <p:extLst>
      <p:ext uri="{BB962C8B-B14F-4D97-AF65-F5344CB8AC3E}">
        <p14:creationId xmlns:p14="http://schemas.microsoft.com/office/powerpoint/2010/main" val="22312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42F5C9-A00A-2A92-71B9-2A777D3870AE}"/>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3F87D340-1AB6-F529-7283-B0937D7F2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DC868AFC-32A2-40F6-DC43-1A59A4351C6D}"/>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30430C3E-B949-816B-710F-17E8CA567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98EA1630-84EB-6AE0-20CE-52C91D3CBC27}"/>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Gameplay</a:t>
            </a:r>
          </a:p>
        </p:txBody>
      </p:sp>
      <p:pic>
        <p:nvPicPr>
          <p:cNvPr id="5" name="Picture 4">
            <a:extLst>
              <a:ext uri="{FF2B5EF4-FFF2-40B4-BE49-F238E27FC236}">
                <a16:creationId xmlns:a16="http://schemas.microsoft.com/office/drawing/2014/main" id="{4CF02B3C-3CBD-B590-9C37-286A0F607C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8357" y="2475571"/>
            <a:ext cx="5614282" cy="3566411"/>
          </a:xfrm>
          <a:prstGeom prst="rect">
            <a:avLst/>
          </a:prstGeom>
        </p:spPr>
      </p:pic>
      <p:pic>
        <p:nvPicPr>
          <p:cNvPr id="2" name="Picture 1">
            <a:extLst>
              <a:ext uri="{FF2B5EF4-FFF2-40B4-BE49-F238E27FC236}">
                <a16:creationId xmlns:a16="http://schemas.microsoft.com/office/drawing/2014/main" id="{427075CB-1A04-8257-9E01-5A0C06A5B85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69742" y="2475571"/>
            <a:ext cx="5614282" cy="3566411"/>
          </a:xfrm>
          <a:prstGeom prst="rect">
            <a:avLst/>
          </a:prstGeom>
        </p:spPr>
      </p:pic>
      <p:sp>
        <p:nvSpPr>
          <p:cNvPr id="7" name="TextBox 6">
            <a:extLst>
              <a:ext uri="{FF2B5EF4-FFF2-40B4-BE49-F238E27FC236}">
                <a16:creationId xmlns:a16="http://schemas.microsoft.com/office/drawing/2014/main" id="{35AA9583-B04C-B969-B244-A21797F4B1F5}"/>
              </a:ext>
            </a:extLst>
          </p:cNvPr>
          <p:cNvSpPr txBox="1"/>
          <p:nvPr/>
        </p:nvSpPr>
        <p:spPr>
          <a:xfrm>
            <a:off x="1824212" y="2071492"/>
            <a:ext cx="2925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9: Horse Riding System</a:t>
            </a:r>
          </a:p>
        </p:txBody>
      </p:sp>
      <p:sp>
        <p:nvSpPr>
          <p:cNvPr id="8" name="TextBox 7">
            <a:extLst>
              <a:ext uri="{FF2B5EF4-FFF2-40B4-BE49-F238E27FC236}">
                <a16:creationId xmlns:a16="http://schemas.microsoft.com/office/drawing/2014/main" id="{A528BE00-16CA-BA62-68D8-5FAD9ABD7BCE}"/>
              </a:ext>
            </a:extLst>
          </p:cNvPr>
          <p:cNvSpPr txBox="1"/>
          <p:nvPr/>
        </p:nvSpPr>
        <p:spPr>
          <a:xfrm>
            <a:off x="7696692" y="2065779"/>
            <a:ext cx="2925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10: Camel Riding System</a:t>
            </a:r>
          </a:p>
        </p:txBody>
      </p:sp>
    </p:spTree>
    <p:extLst>
      <p:ext uri="{BB962C8B-B14F-4D97-AF65-F5344CB8AC3E}">
        <p14:creationId xmlns:p14="http://schemas.microsoft.com/office/powerpoint/2010/main" val="41558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643FB-5618-6CCE-7D0C-B8CEDC549235}"/>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A99EE507-4A64-20BF-982C-4B85C4A6B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F67F8750-6BB6-8DB9-8778-1112F1FBD06E}"/>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94A8EB1B-8A1F-4414-1BE4-DA6FE6E34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74FB6383-0A8A-FBBD-B9B9-C454A5F2B00D}"/>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Gameplay</a:t>
            </a:r>
          </a:p>
        </p:txBody>
      </p:sp>
      <p:pic>
        <p:nvPicPr>
          <p:cNvPr id="5" name="Picture 4">
            <a:extLst>
              <a:ext uri="{FF2B5EF4-FFF2-40B4-BE49-F238E27FC236}">
                <a16:creationId xmlns:a16="http://schemas.microsoft.com/office/drawing/2014/main" id="{AC5233A8-1213-59B3-6C44-B797D4223BA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8357" y="2475570"/>
            <a:ext cx="5614282" cy="3566411"/>
          </a:xfrm>
          <a:prstGeom prst="rect">
            <a:avLst/>
          </a:prstGeom>
        </p:spPr>
      </p:pic>
      <p:pic>
        <p:nvPicPr>
          <p:cNvPr id="2" name="Picture 1">
            <a:extLst>
              <a:ext uri="{FF2B5EF4-FFF2-40B4-BE49-F238E27FC236}">
                <a16:creationId xmlns:a16="http://schemas.microsoft.com/office/drawing/2014/main" id="{23D98A01-9F9C-AC87-1F43-C0B9702064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69742" y="2475570"/>
            <a:ext cx="5614282" cy="3566411"/>
          </a:xfrm>
          <a:prstGeom prst="rect">
            <a:avLst/>
          </a:prstGeom>
        </p:spPr>
      </p:pic>
      <p:sp>
        <p:nvSpPr>
          <p:cNvPr id="7" name="TextBox 6">
            <a:extLst>
              <a:ext uri="{FF2B5EF4-FFF2-40B4-BE49-F238E27FC236}">
                <a16:creationId xmlns:a16="http://schemas.microsoft.com/office/drawing/2014/main" id="{4D058414-243E-A09E-8117-5972A173BE6D}"/>
              </a:ext>
            </a:extLst>
          </p:cNvPr>
          <p:cNvSpPr txBox="1"/>
          <p:nvPr/>
        </p:nvSpPr>
        <p:spPr>
          <a:xfrm>
            <a:off x="1688578" y="2071492"/>
            <a:ext cx="29260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11: Location-Based Quest</a:t>
            </a:r>
          </a:p>
        </p:txBody>
      </p:sp>
      <p:sp>
        <p:nvSpPr>
          <p:cNvPr id="8" name="TextBox 7">
            <a:extLst>
              <a:ext uri="{FF2B5EF4-FFF2-40B4-BE49-F238E27FC236}">
                <a16:creationId xmlns:a16="http://schemas.microsoft.com/office/drawing/2014/main" id="{760444F6-5D9B-9023-6E83-B1E60C9192E4}"/>
              </a:ext>
            </a:extLst>
          </p:cNvPr>
          <p:cNvSpPr txBox="1"/>
          <p:nvPr/>
        </p:nvSpPr>
        <p:spPr>
          <a:xfrm>
            <a:off x="7577343" y="2071492"/>
            <a:ext cx="284681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12: Combat-Based Quest</a:t>
            </a:r>
          </a:p>
        </p:txBody>
      </p:sp>
    </p:spTree>
    <p:extLst>
      <p:ext uri="{BB962C8B-B14F-4D97-AF65-F5344CB8AC3E}">
        <p14:creationId xmlns:p14="http://schemas.microsoft.com/office/powerpoint/2010/main" val="79714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C054AF-DD83-876E-E4AF-9C6A52BFACCD}"/>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CEF168F7-7E54-D9D0-677D-8E22359B6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D1ABD4BB-715A-1E77-EAF7-184CCE0E1608}"/>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0529226C-5921-6901-FAA4-71D1CECC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0563AAB2-C013-3486-F6A4-68F0B6731DEB}"/>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Implementation</a:t>
            </a:r>
          </a:p>
          <a:p>
            <a:pPr algn="ctr"/>
            <a:r>
              <a:rPr lang="en-US" sz="3000" b="1" dirty="0">
                <a:latin typeface="Times New Roman" panose="02020603050405020304" pitchFamily="18" charset="0"/>
                <a:cs typeface="Times New Roman" panose="02020603050405020304" pitchFamily="18" charset="0"/>
              </a:rPr>
              <a:t>Gameplay</a:t>
            </a:r>
          </a:p>
        </p:txBody>
      </p:sp>
      <p:pic>
        <p:nvPicPr>
          <p:cNvPr id="5" name="Picture 4">
            <a:extLst>
              <a:ext uri="{FF2B5EF4-FFF2-40B4-BE49-F238E27FC236}">
                <a16:creationId xmlns:a16="http://schemas.microsoft.com/office/drawing/2014/main" id="{D5BB0CC2-D943-B38A-CFE2-39EB6CDDF8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8357" y="2475571"/>
            <a:ext cx="5614282" cy="3566410"/>
          </a:xfrm>
          <a:prstGeom prst="rect">
            <a:avLst/>
          </a:prstGeom>
        </p:spPr>
      </p:pic>
      <p:pic>
        <p:nvPicPr>
          <p:cNvPr id="2" name="Picture 1">
            <a:extLst>
              <a:ext uri="{FF2B5EF4-FFF2-40B4-BE49-F238E27FC236}">
                <a16:creationId xmlns:a16="http://schemas.microsoft.com/office/drawing/2014/main" id="{D111B765-7FE5-4C45-AB8D-B964A81C550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69742" y="2475571"/>
            <a:ext cx="5614282" cy="3566410"/>
          </a:xfrm>
          <a:prstGeom prst="rect">
            <a:avLst/>
          </a:prstGeom>
        </p:spPr>
      </p:pic>
      <p:sp>
        <p:nvSpPr>
          <p:cNvPr id="7" name="TextBox 6">
            <a:extLst>
              <a:ext uri="{FF2B5EF4-FFF2-40B4-BE49-F238E27FC236}">
                <a16:creationId xmlns:a16="http://schemas.microsoft.com/office/drawing/2014/main" id="{77155FA5-A9D9-6DC0-0F9C-C62FC2D0E32C}"/>
              </a:ext>
            </a:extLst>
          </p:cNvPr>
          <p:cNvSpPr txBox="1"/>
          <p:nvPr/>
        </p:nvSpPr>
        <p:spPr>
          <a:xfrm>
            <a:off x="2057399" y="2066712"/>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13: Cutscene</a:t>
            </a:r>
          </a:p>
        </p:txBody>
      </p:sp>
      <p:sp>
        <p:nvSpPr>
          <p:cNvPr id="8" name="TextBox 7">
            <a:extLst>
              <a:ext uri="{FF2B5EF4-FFF2-40B4-BE49-F238E27FC236}">
                <a16:creationId xmlns:a16="http://schemas.microsoft.com/office/drawing/2014/main" id="{46C60394-DFE8-AB3F-D139-6A143555CB40}"/>
              </a:ext>
            </a:extLst>
          </p:cNvPr>
          <p:cNvSpPr txBox="1"/>
          <p:nvPr/>
        </p:nvSpPr>
        <p:spPr>
          <a:xfrm>
            <a:off x="7282289" y="2066712"/>
            <a:ext cx="369315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14: Quest Completed Notification</a:t>
            </a:r>
          </a:p>
        </p:txBody>
      </p:sp>
    </p:spTree>
    <p:extLst>
      <p:ext uri="{BB962C8B-B14F-4D97-AF65-F5344CB8AC3E}">
        <p14:creationId xmlns:p14="http://schemas.microsoft.com/office/powerpoint/2010/main" val="78476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974D5E-419B-A538-BCF9-F0C148B1C650}"/>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8D2F35AC-D809-5EB3-3271-7FDE9440A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5C75C04C-BCA9-978E-6675-6D89EC482837}"/>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0C267937-D1E0-6B33-B542-F53F0B9C1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99ECFA66-FF97-AB46-B5D1-BA3BCC016C41}"/>
              </a:ext>
            </a:extLst>
          </p:cNvPr>
          <p:cNvSpPr txBox="1"/>
          <p:nvPr/>
        </p:nvSpPr>
        <p:spPr>
          <a:xfrm>
            <a:off x="-1524" y="1751099"/>
            <a:ext cx="12192000" cy="5078313"/>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an RPG game about the life-story of Khalid Ibn Al-Waleed. </a:t>
            </a:r>
          </a:p>
          <a:p>
            <a:r>
              <a:rPr lang="en-US" sz="2400" dirty="0">
                <a:latin typeface="Times New Roman" panose="02020603050405020304" pitchFamily="18" charset="0"/>
                <a:cs typeface="Times New Roman" panose="02020603050405020304" pitchFamily="18" charset="0"/>
              </a:rPr>
              <a:t>It was made by Unreal Engine, and the purpose of the game is to teach the new generation about the historical life of one of the greatest commanders ever and have the chance to play and experience his legendary career.</a:t>
            </a:r>
          </a:p>
          <a:p>
            <a:r>
              <a:rPr lang="en-US" sz="2400" dirty="0">
                <a:latin typeface="Times New Roman" panose="02020603050405020304" pitchFamily="18" charset="0"/>
                <a:cs typeface="Times New Roman" panose="02020603050405020304" pitchFamily="18" charset="0"/>
              </a:rPr>
              <a:t>To complete the game you, have to do the required quests whether it is location-based or combat-based quest so you can experience the correct story of our legendary hero.</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127427-C24A-ABB8-361A-F1E7672BBCDE}"/>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Conclusion</a:t>
            </a:r>
          </a:p>
          <a:p>
            <a:pPr algn="ctr"/>
            <a:r>
              <a:rPr lang="en-US" sz="3000" b="1" dirty="0">
                <a:latin typeface="Times New Roman" panose="02020603050405020304" pitchFamily="18" charset="0"/>
                <a:cs typeface="Times New Roman" panose="02020603050405020304" pitchFamily="18" charset="0"/>
              </a:rPr>
              <a:t>Game Summary</a:t>
            </a:r>
          </a:p>
        </p:txBody>
      </p:sp>
    </p:spTree>
    <p:extLst>
      <p:ext uri="{BB962C8B-B14F-4D97-AF65-F5344CB8AC3E}">
        <p14:creationId xmlns:p14="http://schemas.microsoft.com/office/powerpoint/2010/main" val="368271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24B753-B38B-2858-1080-7A78D2145BE9}"/>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20EB88C6-1B79-CA4F-AE85-31DCB3224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98E3ABEF-C589-FE5C-227E-93B96C9CD113}"/>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DE9B0E31-F3F9-7F12-EC9D-D64C9C379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46DB4BDE-B7A7-3575-A47B-580E648393DC}"/>
              </a:ext>
            </a:extLst>
          </p:cNvPr>
          <p:cNvSpPr txBox="1"/>
          <p:nvPr/>
        </p:nvSpPr>
        <p:spPr>
          <a:xfrm>
            <a:off x="375920" y="1751099"/>
            <a:ext cx="11814556" cy="5447645"/>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Continue working on the game until I finish all chapters</a:t>
            </a:r>
          </a:p>
          <a:p>
            <a:r>
              <a:rPr lang="en-US" sz="2400" dirty="0">
                <a:latin typeface="Times New Roman" panose="02020603050405020304" pitchFamily="18" charset="0"/>
                <a:cs typeface="Times New Roman" panose="02020603050405020304" pitchFamily="18" charset="0"/>
              </a:rPr>
              <a:t>- Improve the map to have better experiences</a:t>
            </a:r>
          </a:p>
          <a:p>
            <a:r>
              <a:rPr lang="en-US" sz="2400" dirty="0">
                <a:latin typeface="Times New Roman" panose="02020603050405020304" pitchFamily="18" charset="0"/>
                <a:cs typeface="Times New Roman" panose="02020603050405020304" pitchFamily="18" charset="0"/>
              </a:rPr>
              <a:t>- Add more NPCs to bring more life to the game</a:t>
            </a:r>
          </a:p>
          <a:p>
            <a:r>
              <a:rPr lang="en-US" sz="2400" dirty="0">
                <a:latin typeface="Times New Roman" panose="02020603050405020304" pitchFamily="18" charset="0"/>
                <a:cs typeface="Times New Roman" panose="02020603050405020304" pitchFamily="18" charset="0"/>
              </a:rPr>
              <a:t>- Adding select level function</a:t>
            </a:r>
          </a:p>
          <a:p>
            <a:r>
              <a:rPr lang="en-US" sz="2400" dirty="0">
                <a:latin typeface="Times New Roman" panose="02020603050405020304" pitchFamily="18" charset="0"/>
                <a:cs typeface="Times New Roman" panose="02020603050405020304" pitchFamily="18" charset="0"/>
              </a:rPr>
              <a:t>- Adding save/load functions</a:t>
            </a:r>
          </a:p>
          <a:p>
            <a:r>
              <a:rPr lang="en-US" sz="2400" dirty="0">
                <a:latin typeface="Times New Roman" panose="02020603050405020304" pitchFamily="18" charset="0"/>
                <a:cs typeface="Times New Roman" panose="02020603050405020304" pitchFamily="18" charset="0"/>
              </a:rPr>
              <a:t>- Improving the cutscenes</a:t>
            </a:r>
          </a:p>
          <a:p>
            <a:r>
              <a:rPr lang="en-US" sz="2400" dirty="0">
                <a:latin typeface="Times New Roman" panose="02020603050405020304" pitchFamily="18" charset="0"/>
                <a:cs typeface="Times New Roman" panose="02020603050405020304" pitchFamily="18" charset="0"/>
              </a:rPr>
              <a:t>- Adding more languages like Arabic and Turkish</a:t>
            </a:r>
          </a:p>
          <a:p>
            <a:r>
              <a:rPr lang="en-US" sz="2400" dirty="0">
                <a:latin typeface="Times New Roman" panose="02020603050405020304" pitchFamily="18" charset="0"/>
                <a:cs typeface="Times New Roman" panose="02020603050405020304" pitchFamily="18" charset="0"/>
              </a:rPr>
              <a:t>- Deploy and build the game so it can be ready to download on steam or itch.io</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9C79EC-4375-9FC1-EA94-329153E3775A}"/>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Conclusion</a:t>
            </a:r>
          </a:p>
          <a:p>
            <a:pPr algn="ctr"/>
            <a:r>
              <a:rPr lang="en-US" sz="3000" b="1"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50104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0BD40F-F108-F9DA-C5B3-36D418E17648}"/>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3A19F684-8E7E-63DD-E506-1AAD1E99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F87C74EA-0775-BCE2-95FF-835E3B0C9F35}"/>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B04365FD-35CA-CF71-3CE2-8B909820B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B0F0A470-E893-C206-A137-3B93DA072887}"/>
              </a:ext>
            </a:extLst>
          </p:cNvPr>
          <p:cNvSpPr txBox="1"/>
          <p:nvPr/>
        </p:nvSpPr>
        <p:spPr>
          <a:xfrm>
            <a:off x="-1524" y="2656778"/>
            <a:ext cx="12192000" cy="4585871"/>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pPr algn="ctr"/>
            <a:r>
              <a:rPr lang="en-GB" sz="3200" dirty="0">
                <a:latin typeface="Times New Roman" panose="02020603050405020304" pitchFamily="18" charset="0"/>
                <a:cs typeface="Times New Roman" panose="02020603050405020304" pitchFamily="18" charset="0"/>
              </a:rPr>
              <a:t>Game Implementation: </a:t>
            </a:r>
            <a:r>
              <a:rPr lang="en-GB" sz="3200" b="1" dirty="0">
                <a:latin typeface="Times New Roman" panose="02020603050405020304" pitchFamily="18" charset="0"/>
                <a:cs typeface="Times New Roman" panose="02020603050405020304" pitchFamily="18" charset="0"/>
                <a:hlinkClick r:id="rId4"/>
              </a:rPr>
              <a:t>https://youtu.be/yCRHOFl4Ndg</a:t>
            </a:r>
            <a:endParaRPr lang="en-GB" sz="3200" dirty="0">
              <a:latin typeface="Times New Roman" panose="02020603050405020304" pitchFamily="18" charset="0"/>
              <a:cs typeface="Times New Roman" panose="02020603050405020304" pitchFamily="18" charset="0"/>
            </a:endParaRPr>
          </a:p>
          <a:p>
            <a:pPr algn="ctr"/>
            <a:r>
              <a:rPr lang="en-GB" sz="3200" dirty="0">
                <a:latin typeface="Times New Roman" panose="02020603050405020304" pitchFamily="18" charset="0"/>
                <a:cs typeface="Times New Roman" panose="02020603050405020304" pitchFamily="18" charset="0"/>
              </a:rPr>
              <a:t>Game Walkthrough : </a:t>
            </a:r>
            <a:r>
              <a:rPr lang="en-GB" sz="3200" b="1" dirty="0">
                <a:latin typeface="Times New Roman" panose="02020603050405020304" pitchFamily="18" charset="0"/>
                <a:cs typeface="Times New Roman" panose="02020603050405020304" pitchFamily="18" charset="0"/>
                <a:hlinkClick r:id="rId5"/>
              </a:rPr>
              <a:t>https://youtu.be/TzKIasijPR4</a:t>
            </a:r>
            <a:endParaRPr lang="en-GB" sz="3200" b="1" dirty="0">
              <a:latin typeface="Times New Roman" panose="02020603050405020304" pitchFamily="18" charset="0"/>
              <a:cs typeface="Times New Roman" panose="02020603050405020304" pitchFamily="18" charset="0"/>
            </a:endParaRPr>
          </a:p>
          <a:p>
            <a:pPr algn="ctr"/>
            <a:endParaRPr lang="en-GB" sz="3200" b="1" dirty="0">
              <a:latin typeface="Times New Roman" panose="02020603050405020304" pitchFamily="18" charset="0"/>
              <a:cs typeface="Times New Roman" panose="02020603050405020304" pitchFamily="18" charset="0"/>
            </a:endParaRPr>
          </a:p>
          <a:p>
            <a:pPr algn="ctr"/>
            <a:endParaRPr lang="en-GB" sz="3200" dirty="0">
              <a:latin typeface="Times New Roman" panose="02020603050405020304" pitchFamily="18" charset="0"/>
              <a:cs typeface="Times New Roman" panose="02020603050405020304" pitchFamily="18" charset="0"/>
            </a:endParaRPr>
          </a:p>
          <a:p>
            <a:pPr algn="ctr"/>
            <a:endParaRPr lang="en-GB" sz="32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09BBEC-5B53-874E-30A8-5C3B12195239}"/>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Conclusion</a:t>
            </a:r>
          </a:p>
          <a:p>
            <a:pPr algn="ctr"/>
            <a:r>
              <a:rPr lang="en-US" sz="3000" b="1" dirty="0">
                <a:latin typeface="Times New Roman" panose="02020603050405020304" pitchFamily="18" charset="0"/>
                <a:cs typeface="Times New Roman" panose="02020603050405020304" pitchFamily="18" charset="0"/>
              </a:rPr>
              <a:t>Game Demonstration</a:t>
            </a:r>
          </a:p>
        </p:txBody>
      </p:sp>
    </p:spTree>
    <p:extLst>
      <p:ext uri="{BB962C8B-B14F-4D97-AF65-F5344CB8AC3E}">
        <p14:creationId xmlns:p14="http://schemas.microsoft.com/office/powerpoint/2010/main" val="168844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96837-5D65-9327-D106-BF5CDA1A1992}"/>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87B8C735-7565-79E5-94D2-50C602AA6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A70E170E-2AEA-B077-3F2B-F74D88FEAD94}"/>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0B877E16-066C-9DD3-07DA-3F037B174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7C7604DC-19BC-A779-07B9-41CF69690A12}"/>
              </a:ext>
            </a:extLst>
          </p:cNvPr>
          <p:cNvSpPr txBox="1"/>
          <p:nvPr/>
        </p:nvSpPr>
        <p:spPr>
          <a:xfrm>
            <a:off x="1524" y="2120949"/>
            <a:ext cx="12190476" cy="5047536"/>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GB" sz="8000" dirty="0">
                <a:latin typeface="Times New Roman" panose="02020603050405020304" pitchFamily="18" charset="0"/>
                <a:cs typeface="Times New Roman" panose="02020603050405020304" pitchFamily="18" charset="0"/>
              </a:rPr>
              <a:t>Thank You!</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tr-TR" sz="1600" b="1" dirty="0">
                <a:latin typeface="Times New Roman" panose="02020603050405020304" pitchFamily="18" charset="0"/>
                <a:cs typeface="Times New Roman" panose="02020603050405020304" pitchFamily="18" charset="0"/>
              </a:rPr>
              <a:t>USKUDAR UNIVERSITY </a:t>
            </a:r>
            <a:r>
              <a:rPr lang="tr-TR" sz="1600" b="1" dirty="0">
                <a:latin typeface="Times New Roman" panose="02020603050405020304" pitchFamily="18" charset="0"/>
                <a:cs typeface="Times New Roman" panose="02020603050405020304" pitchFamily="18" charset="0"/>
                <a:sym typeface="Wingdings" panose="05000000000000000000" pitchFamily="2" charset="2"/>
              </a:rPr>
              <a:t></a:t>
            </a:r>
            <a:r>
              <a:rPr lang="tr-TR" sz="1600" b="1" dirty="0">
                <a:latin typeface="Times New Roman" panose="02020603050405020304" pitchFamily="18" charset="0"/>
                <a:cs typeface="Times New Roman" panose="02020603050405020304" pitchFamily="18" charset="0"/>
              </a:rPr>
              <a:t> FACULTY OF ENGINEERING AND NATURAL SCIENCES</a:t>
            </a:r>
            <a:endParaRPr lang="en-US" sz="1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7AD02E-441E-C188-316D-88E8975EEE67}"/>
              </a:ext>
            </a:extLst>
          </p:cNvPr>
          <p:cNvSpPr txBox="1"/>
          <p:nvPr/>
        </p:nvSpPr>
        <p:spPr>
          <a:xfrm>
            <a:off x="1" y="744254"/>
            <a:ext cx="12192000" cy="707886"/>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University Graduation Project</a:t>
            </a:r>
          </a:p>
        </p:txBody>
      </p:sp>
    </p:spTree>
    <p:extLst>
      <p:ext uri="{BB962C8B-B14F-4D97-AF65-F5344CB8AC3E}">
        <p14:creationId xmlns:p14="http://schemas.microsoft.com/office/powerpoint/2010/main" val="315641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F072A1-54AF-941F-F86B-338F8CC5EA61}"/>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E6AB76B8-9048-DCEB-194D-4E01BB710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8EB5BBA9-E5FA-9810-B568-2324D4C298FE}"/>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B5974CCB-A5DE-349A-054B-2C743F04F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939F6358-7E49-6B5E-A40B-2913CCC063B6}"/>
              </a:ext>
            </a:extLst>
          </p:cNvPr>
          <p:cNvSpPr txBox="1"/>
          <p:nvPr/>
        </p:nvSpPr>
        <p:spPr>
          <a:xfrm>
            <a:off x="201676" y="1751099"/>
            <a:ext cx="11988800" cy="4847481"/>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1- Introduction</a:t>
            </a:r>
          </a:p>
          <a:p>
            <a:r>
              <a:rPr lang="en-US"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Game Brief | Objectives | Project Scope | Feasibility Study</a:t>
            </a:r>
            <a:endParaRPr lang="en-US"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 Methodology</a:t>
            </a:r>
          </a:p>
          <a:p>
            <a:r>
              <a:rPr lang="en-US" sz="1600" dirty="0">
                <a:latin typeface="Times New Roman" panose="02020603050405020304" pitchFamily="18" charset="0"/>
                <a:cs typeface="Times New Roman" panose="02020603050405020304" pitchFamily="18" charset="0"/>
              </a:rPr>
              <a:t>	- Scrum Framework | Product Backlog</a:t>
            </a:r>
          </a:p>
          <a:p>
            <a:endParaRPr lang="en-US" sz="25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3- System Design</a:t>
            </a:r>
          </a:p>
          <a:p>
            <a:r>
              <a:rPr lang="en-US" sz="1600" dirty="0">
                <a:latin typeface="Times New Roman" panose="02020603050405020304" pitchFamily="18" charset="0"/>
                <a:cs typeface="Times New Roman" panose="02020603050405020304" pitchFamily="18" charset="0"/>
              </a:rPr>
              <a:t>	- Use-Case Diagram</a:t>
            </a:r>
          </a:p>
          <a:p>
            <a:endParaRPr lang="en-US" sz="25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4- Implementation</a:t>
            </a:r>
          </a:p>
          <a:p>
            <a:r>
              <a:rPr lang="en-US" sz="1600" dirty="0">
                <a:latin typeface="Times New Roman" panose="02020603050405020304" pitchFamily="18" charset="0"/>
                <a:cs typeface="Times New Roman" panose="02020603050405020304" pitchFamily="18" charset="0"/>
              </a:rPr>
              <a:t>	- Menus | Gameplay</a:t>
            </a:r>
          </a:p>
          <a:p>
            <a:endParaRPr lang="en-US" sz="25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5- Conclusion</a:t>
            </a:r>
          </a:p>
          <a:p>
            <a:r>
              <a:rPr lang="en-US" sz="1600" dirty="0"/>
              <a:t>	- </a:t>
            </a:r>
            <a:r>
              <a:rPr lang="en-US" sz="1600" dirty="0">
                <a:latin typeface="Times New Roman" panose="02020603050405020304" pitchFamily="18" charset="0"/>
                <a:cs typeface="Times New Roman" panose="02020603050405020304" pitchFamily="18" charset="0"/>
              </a:rPr>
              <a:t>Game Summary | Future Work | Game Demonstration</a:t>
            </a:r>
            <a:endParaRPr lang="en-US" sz="1600" dirty="0"/>
          </a:p>
        </p:txBody>
      </p:sp>
      <p:sp>
        <p:nvSpPr>
          <p:cNvPr id="6" name="TextBox 5">
            <a:extLst>
              <a:ext uri="{FF2B5EF4-FFF2-40B4-BE49-F238E27FC236}">
                <a16:creationId xmlns:a16="http://schemas.microsoft.com/office/drawing/2014/main" id="{D63A9543-DB4A-3D6E-8444-8D7CED455959}"/>
              </a:ext>
            </a:extLst>
          </p:cNvPr>
          <p:cNvSpPr txBox="1"/>
          <p:nvPr/>
        </p:nvSpPr>
        <p:spPr>
          <a:xfrm>
            <a:off x="1" y="744254"/>
            <a:ext cx="12192000" cy="1015663"/>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Table of Contents</a:t>
            </a:r>
          </a:p>
          <a:p>
            <a:pPr algn="ctr"/>
            <a:endParaRPr lang="en-US" sz="2000" dirty="0"/>
          </a:p>
        </p:txBody>
      </p:sp>
    </p:spTree>
    <p:extLst>
      <p:ext uri="{BB962C8B-B14F-4D97-AF65-F5344CB8AC3E}">
        <p14:creationId xmlns:p14="http://schemas.microsoft.com/office/powerpoint/2010/main" val="409580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18CCAF-A514-9477-A85B-A43752C64F11}"/>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C4094CA6-2203-1968-D9AB-FF12BC5E5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34138C4C-FF7F-B7DD-961F-0E6DF5A9B371}"/>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FD09B7A3-07C9-D411-1692-691FB32A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CFB9BDC5-B26A-48A7-15A5-A3644F7BE1EE}"/>
              </a:ext>
            </a:extLst>
          </p:cNvPr>
          <p:cNvSpPr txBox="1"/>
          <p:nvPr/>
        </p:nvSpPr>
        <p:spPr>
          <a:xfrm>
            <a:off x="-1524" y="1751099"/>
            <a:ext cx="12192000" cy="5078313"/>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GB" sz="2400" dirty="0">
                <a:latin typeface="Times New Roman" panose="02020603050405020304" pitchFamily="18" charset="0"/>
                <a:cs typeface="Times New Roman" panose="02020603050405020304" pitchFamily="18" charset="0"/>
              </a:rPr>
              <a:t>"Legacy Of Legends: Khalid Ibn Al-Waleed "</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An immersive RPG game that follows the legendary life of Khalid Ibn Al-Waleed, a renowned military commander of the Islamic world. Players will navigate through pivotal moments of Khalid's life, from his early days as a fierce warrior to his strategic brilliance in leading conquests. With dynamic combat systems, intricate political manoeuvres, and moral dilemmas, players will experience the challenges and triumphs of one of history's greatest military leaders!</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9DF71F1-1654-8490-4200-BC323C6A1D53}"/>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Introduction</a:t>
            </a:r>
          </a:p>
          <a:p>
            <a:pPr algn="ctr"/>
            <a:r>
              <a:rPr lang="en-US" sz="3000" b="1" dirty="0">
                <a:latin typeface="Times New Roman" panose="02020603050405020304" pitchFamily="18" charset="0"/>
                <a:cs typeface="Times New Roman" panose="02020603050405020304" pitchFamily="18" charset="0"/>
              </a:rPr>
              <a:t>Game Brief</a:t>
            </a:r>
          </a:p>
        </p:txBody>
      </p:sp>
      <p:pic>
        <p:nvPicPr>
          <p:cNvPr id="7" name="Picture 6" descr="A black line drawing of a person running&#10;&#10;AI-generated content may be incorrect.">
            <a:extLst>
              <a:ext uri="{FF2B5EF4-FFF2-40B4-BE49-F238E27FC236}">
                <a16:creationId xmlns:a16="http://schemas.microsoft.com/office/drawing/2014/main" id="{564A1894-BEF1-1AFC-838C-A10A1CDD0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864" y="4666825"/>
            <a:ext cx="1829055" cy="1991003"/>
          </a:xfrm>
          <a:prstGeom prst="rect">
            <a:avLst/>
          </a:prstGeom>
        </p:spPr>
      </p:pic>
      <p:pic>
        <p:nvPicPr>
          <p:cNvPr id="9" name="Picture 8" descr="A black and white logo&#10;&#10;AI-generated content may be incorrect.">
            <a:extLst>
              <a:ext uri="{FF2B5EF4-FFF2-40B4-BE49-F238E27FC236}">
                <a16:creationId xmlns:a16="http://schemas.microsoft.com/office/drawing/2014/main" id="{DA9BFC9C-24FC-9A92-AD89-DC265ACDE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1225" y="4666825"/>
            <a:ext cx="1600423" cy="1838582"/>
          </a:xfrm>
          <a:prstGeom prst="rect">
            <a:avLst/>
          </a:prstGeom>
        </p:spPr>
      </p:pic>
    </p:spTree>
    <p:extLst>
      <p:ext uri="{BB962C8B-B14F-4D97-AF65-F5344CB8AC3E}">
        <p14:creationId xmlns:p14="http://schemas.microsoft.com/office/powerpoint/2010/main" val="294271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F441E-0983-D89B-BF81-7FB34A996563}"/>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D4DE2EC4-11B6-FCD8-3B91-1A7AB261D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A3D38B8E-2A0E-06F8-E48E-0C58BA5F0282}"/>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78885E1F-7357-C033-DC1E-D9D43B2D2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C0DCE176-E28F-7110-91C7-F168D63ADF4C}"/>
              </a:ext>
            </a:extLst>
          </p:cNvPr>
          <p:cNvSpPr txBox="1"/>
          <p:nvPr/>
        </p:nvSpPr>
        <p:spPr>
          <a:xfrm>
            <a:off x="-1524" y="1751099"/>
            <a:ext cx="12192000" cy="5078313"/>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Blending immersive gameplay with rich, narrative-driven storytelling, this game invites players into the epic life of Khalid Ibn Al-Waleed. Experience his transformation from a fierce warrior to a legendary commander of the Islamic world. Engage in pivotal battles, strategic conquests, and deeply personal moments that shaped history. The game brings to life an era often overlooked in gaming, with authenticity and depth. It’s more than just a game—it’s a tribute to one of history’s greatest military leaders.</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5861D4-6859-828F-E80E-B885DFC6E1D2}"/>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Introduction</a:t>
            </a:r>
          </a:p>
          <a:p>
            <a:pPr algn="ctr"/>
            <a:r>
              <a:rPr lang="en-US" sz="30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1902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7AECFE-D04B-18C2-C7CC-3DD1673DF0B6}"/>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70D41EB9-81AB-FC5A-74E5-3A7D048CC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191F76DA-5C3F-55B5-916D-87B60BC063C1}"/>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4D56FE4F-BC6E-88F9-E604-EA6269C35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B7BD2553-0A9E-BC46-A28B-DB271EEBEE41}"/>
              </a:ext>
            </a:extLst>
          </p:cNvPr>
          <p:cNvSpPr txBox="1"/>
          <p:nvPr/>
        </p:nvSpPr>
        <p:spPr>
          <a:xfrm>
            <a:off x="2338332" y="1532875"/>
            <a:ext cx="2927604" cy="5447645"/>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Main Menu:</a:t>
            </a:r>
          </a:p>
          <a:p>
            <a:pPr marL="342900" indent="-342900">
              <a:buFontTx/>
              <a:buChar char="-"/>
            </a:pPr>
            <a:r>
              <a:rPr lang="en-GB" sz="2400" dirty="0">
                <a:latin typeface="Times New Roman" panose="02020603050405020304" pitchFamily="18" charset="0"/>
                <a:cs typeface="Times New Roman" panose="02020603050405020304" pitchFamily="18" charset="0"/>
              </a:rPr>
              <a:t>Play</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Chapter Selection</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Settings</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Quit</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482D66-042A-CCB0-94CE-24D763E215D6}"/>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Introduction</a:t>
            </a:r>
          </a:p>
          <a:p>
            <a:pPr algn="ctr"/>
            <a:r>
              <a:rPr lang="en-US" sz="3000" b="1" dirty="0">
                <a:latin typeface="Times New Roman" panose="02020603050405020304" pitchFamily="18" charset="0"/>
                <a:cs typeface="Times New Roman" panose="02020603050405020304" pitchFamily="18" charset="0"/>
              </a:rPr>
              <a:t>Project Scope</a:t>
            </a:r>
          </a:p>
        </p:txBody>
      </p:sp>
      <p:sp>
        <p:nvSpPr>
          <p:cNvPr id="2" name="TextBox 1">
            <a:extLst>
              <a:ext uri="{FF2B5EF4-FFF2-40B4-BE49-F238E27FC236}">
                <a16:creationId xmlns:a16="http://schemas.microsoft.com/office/drawing/2014/main" id="{2287207E-A926-8A2A-09C7-784B175DA137}"/>
              </a:ext>
            </a:extLst>
          </p:cNvPr>
          <p:cNvSpPr txBox="1"/>
          <p:nvPr/>
        </p:nvSpPr>
        <p:spPr>
          <a:xfrm>
            <a:off x="7264404" y="1531590"/>
            <a:ext cx="2927604" cy="5447645"/>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Gameplay:</a:t>
            </a:r>
          </a:p>
          <a:p>
            <a:pPr marL="342900" indent="-342900">
              <a:buFontTx/>
              <a:buChar char="-"/>
            </a:pPr>
            <a:r>
              <a:rPr lang="en-GB" sz="2400" dirty="0">
                <a:latin typeface="Times New Roman" panose="02020603050405020304" pitchFamily="18" charset="0"/>
                <a:cs typeface="Times New Roman" panose="02020603050405020304" pitchFamily="18" charset="0"/>
              </a:rPr>
              <a:t>Travelling System</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Combat System</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Quest System</a:t>
            </a:r>
          </a:p>
          <a:p>
            <a:pPr marL="342900" indent="-342900">
              <a:buFontTx/>
              <a:buChar char="-"/>
            </a:pPr>
            <a:endParaRPr lang="en-GB" sz="2400" dirty="0">
              <a:latin typeface="Times New Roman" panose="02020603050405020304" pitchFamily="18" charset="0"/>
              <a:cs typeface="Times New Roman" panose="02020603050405020304" pitchFamily="18" charset="0"/>
            </a:endParaRPr>
          </a:p>
          <a:p>
            <a:pPr marL="342900" indent="-342900">
              <a:buFontTx/>
              <a:buChar char="-"/>
            </a:pPr>
            <a:r>
              <a:rPr lang="en-GB" sz="2400" dirty="0">
                <a:latin typeface="Times New Roman" panose="02020603050405020304" pitchFamily="18" charset="0"/>
                <a:cs typeface="Times New Roman" panose="02020603050405020304" pitchFamily="18" charset="0"/>
              </a:rPr>
              <a:t>Cutscenes</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25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DC530F-C4F6-7487-BEAD-675D23891C4C}"/>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AEFED1A4-DEAC-15B0-16C8-D68F0AB02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DC9FDEE4-E93D-0C2B-06CC-F238FBFCDE0A}"/>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2B4BDFD9-FF46-E2B5-BE9F-3F5180369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AAE695B2-0B77-0A5C-0973-599BC565B0CD}"/>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Introduction</a:t>
            </a:r>
          </a:p>
          <a:p>
            <a:pPr algn="ctr"/>
            <a:r>
              <a:rPr lang="en-US" sz="3000" b="1" dirty="0">
                <a:latin typeface="Times New Roman" panose="02020603050405020304" pitchFamily="18" charset="0"/>
                <a:cs typeface="Times New Roman" panose="02020603050405020304" pitchFamily="18" charset="0"/>
              </a:rPr>
              <a:t>Feasibility Study</a:t>
            </a:r>
          </a:p>
        </p:txBody>
      </p:sp>
      <p:graphicFrame>
        <p:nvGraphicFramePr>
          <p:cNvPr id="2" name="Table 1">
            <a:extLst>
              <a:ext uri="{FF2B5EF4-FFF2-40B4-BE49-F238E27FC236}">
                <a16:creationId xmlns:a16="http://schemas.microsoft.com/office/drawing/2014/main" id="{E55A7E06-9429-17CD-C5A3-44C2EDD0BE8E}"/>
              </a:ext>
            </a:extLst>
          </p:cNvPr>
          <p:cNvGraphicFramePr>
            <a:graphicFrameLocks noGrp="1"/>
          </p:cNvGraphicFramePr>
          <p:nvPr>
            <p:extLst>
              <p:ext uri="{D42A27DB-BD31-4B8C-83A1-F6EECF244321}">
                <p14:modId xmlns:p14="http://schemas.microsoft.com/office/powerpoint/2010/main" val="1185602105"/>
              </p:ext>
            </p:extLst>
          </p:nvPr>
        </p:nvGraphicFramePr>
        <p:xfrm>
          <a:off x="512926" y="2382358"/>
          <a:ext cx="4857567" cy="3552644"/>
        </p:xfrm>
        <a:graphic>
          <a:graphicData uri="http://schemas.openxmlformats.org/drawingml/2006/table">
            <a:tbl>
              <a:tblPr firstRow="1" bandRow="1">
                <a:tableStyleId>{5C22544A-7EE6-4342-B048-85BDC9FD1C3A}</a:tableStyleId>
              </a:tblPr>
              <a:tblGrid>
                <a:gridCol w="1619189">
                  <a:extLst>
                    <a:ext uri="{9D8B030D-6E8A-4147-A177-3AD203B41FA5}">
                      <a16:colId xmlns:a16="http://schemas.microsoft.com/office/drawing/2014/main" val="4073130578"/>
                    </a:ext>
                  </a:extLst>
                </a:gridCol>
                <a:gridCol w="1876938">
                  <a:extLst>
                    <a:ext uri="{9D8B030D-6E8A-4147-A177-3AD203B41FA5}">
                      <a16:colId xmlns:a16="http://schemas.microsoft.com/office/drawing/2014/main" val="1617358280"/>
                    </a:ext>
                  </a:extLst>
                </a:gridCol>
                <a:gridCol w="1361440">
                  <a:extLst>
                    <a:ext uri="{9D8B030D-6E8A-4147-A177-3AD203B41FA5}">
                      <a16:colId xmlns:a16="http://schemas.microsoft.com/office/drawing/2014/main" val="605628318"/>
                    </a:ext>
                  </a:extLst>
                </a:gridCol>
              </a:tblGrid>
              <a:tr h="438598">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Category</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Minimum</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Price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857167084"/>
                  </a:ext>
                </a:extLst>
              </a:tr>
              <a:tr h="679827">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Operating System</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Windows 10</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62645714"/>
                  </a:ext>
                </a:extLst>
              </a:tr>
              <a:tr h="438598">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Processor</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3.4 Hz</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47952655"/>
                  </a:ext>
                </a:extLst>
              </a:tr>
              <a:tr h="438598">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Memory</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16 GB RAM </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98456583"/>
                  </a:ext>
                </a:extLst>
              </a:tr>
              <a:tr h="679827">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Graphics Card</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Any DirectX 11compatible card</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991071406"/>
                  </a:ext>
                </a:extLst>
              </a:tr>
              <a:tr h="438598">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Storage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100 GB</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87664805"/>
                  </a:ext>
                </a:extLst>
              </a:tr>
              <a:tr h="438598">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Power Supply</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1000 W</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Available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78663474"/>
                  </a:ext>
                </a:extLst>
              </a:tr>
            </a:tbl>
          </a:graphicData>
        </a:graphic>
      </p:graphicFrame>
      <p:graphicFrame>
        <p:nvGraphicFramePr>
          <p:cNvPr id="5" name="Table 4">
            <a:extLst>
              <a:ext uri="{FF2B5EF4-FFF2-40B4-BE49-F238E27FC236}">
                <a16:creationId xmlns:a16="http://schemas.microsoft.com/office/drawing/2014/main" id="{1A042DA7-F77E-2420-0F20-68CE76422956}"/>
              </a:ext>
            </a:extLst>
          </p:cNvPr>
          <p:cNvGraphicFramePr>
            <a:graphicFrameLocks noGrp="1"/>
          </p:cNvGraphicFramePr>
          <p:nvPr>
            <p:extLst>
              <p:ext uri="{D42A27DB-BD31-4B8C-83A1-F6EECF244321}">
                <p14:modId xmlns:p14="http://schemas.microsoft.com/office/powerpoint/2010/main" val="754743596"/>
              </p:ext>
            </p:extLst>
          </p:nvPr>
        </p:nvGraphicFramePr>
        <p:xfrm>
          <a:off x="6169742" y="2382358"/>
          <a:ext cx="5509332" cy="3552644"/>
        </p:xfrm>
        <a:graphic>
          <a:graphicData uri="http://schemas.openxmlformats.org/drawingml/2006/table">
            <a:tbl>
              <a:tblPr firstRow="1" bandRow="1">
                <a:tableStyleId>{5C22544A-7EE6-4342-B048-85BDC9FD1C3A}</a:tableStyleId>
              </a:tblPr>
              <a:tblGrid>
                <a:gridCol w="1836444">
                  <a:extLst>
                    <a:ext uri="{9D8B030D-6E8A-4147-A177-3AD203B41FA5}">
                      <a16:colId xmlns:a16="http://schemas.microsoft.com/office/drawing/2014/main" val="1738722415"/>
                    </a:ext>
                  </a:extLst>
                </a:gridCol>
                <a:gridCol w="1836444">
                  <a:extLst>
                    <a:ext uri="{9D8B030D-6E8A-4147-A177-3AD203B41FA5}">
                      <a16:colId xmlns:a16="http://schemas.microsoft.com/office/drawing/2014/main" val="4211726195"/>
                    </a:ext>
                  </a:extLst>
                </a:gridCol>
                <a:gridCol w="1836444">
                  <a:extLst>
                    <a:ext uri="{9D8B030D-6E8A-4147-A177-3AD203B41FA5}">
                      <a16:colId xmlns:a16="http://schemas.microsoft.com/office/drawing/2014/main" val="953815361"/>
                    </a:ext>
                  </a:extLst>
                </a:gridCol>
              </a:tblGrid>
              <a:tr h="300380">
                <a:tc>
                  <a:txBody>
                    <a:bodyPr/>
                    <a:lstStyle/>
                    <a:p>
                      <a:pPr marL="0" marR="0">
                        <a:lnSpc>
                          <a:spcPct val="107000"/>
                        </a:lnSpc>
                        <a:spcAft>
                          <a:spcPts val="800"/>
                        </a:spcAft>
                        <a:buNone/>
                      </a:pPr>
                      <a:r>
                        <a:rPr lang="en-US" sz="1800" b="1" kern="100" dirty="0">
                          <a:effectLst/>
                          <a:latin typeface="Times New Roman" panose="02020603050405020304" pitchFamily="18" charset="0"/>
                          <a:ea typeface="Aptos" panose="020B0004020202020204" pitchFamily="34" charset="0"/>
                          <a:cs typeface="Arial" panose="020B0604020202020204" pitchFamily="34" charset="0"/>
                        </a:rPr>
                        <a:t>Name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Description</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Price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25992639"/>
                  </a:ext>
                </a:extLst>
              </a:tr>
              <a:tr h="300380">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Unreal Engine 5</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Game Engine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35022327"/>
                  </a:ext>
                </a:extLst>
              </a:tr>
              <a:tr h="300380">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Epic Marketplace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Assets Store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300$-500$ (All Assets)</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57256450"/>
                  </a:ext>
                </a:extLst>
              </a:tr>
              <a:tr h="300380">
                <a:tc>
                  <a:txBody>
                    <a:bodyPr/>
                    <a:lstStyle/>
                    <a:p>
                      <a:pPr marL="0" marR="0">
                        <a:lnSpc>
                          <a:spcPct val="107000"/>
                        </a:lnSpc>
                        <a:spcAft>
                          <a:spcPts val="800"/>
                        </a:spcAft>
                        <a:buNone/>
                      </a:pPr>
                      <a:r>
                        <a:rPr lang="en-US" sz="1800" b="1" kern="100" dirty="0">
                          <a:solidFill>
                            <a:srgbClr val="000000"/>
                          </a:solidFill>
                          <a:effectLst/>
                          <a:latin typeface="Times New Roman" panose="02020603050405020304" pitchFamily="18" charset="0"/>
                          <a:ea typeface="Aptos" panose="020B0004020202020204" pitchFamily="34" charset="0"/>
                          <a:cs typeface="Arial" panose="020B0604020202020204" pitchFamily="34" charset="0"/>
                        </a:rPr>
                        <a:t>Visual Studio Code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IDE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60423064"/>
                  </a:ext>
                </a:extLst>
              </a:tr>
              <a:tr h="300380">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GitHub</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Source Control</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20881996"/>
                  </a:ext>
                </a:extLst>
              </a:tr>
              <a:tr h="300380">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Blender</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3D Modelling</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9415434"/>
                  </a:ext>
                </a:extLst>
              </a:tr>
              <a:tr h="300380">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Marvelous</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Cloth Designer</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100$/Month</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84308279"/>
                  </a:ext>
                </a:extLst>
              </a:tr>
              <a:tr h="300380">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WorldMachine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Map Generator</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58948867"/>
                  </a:ext>
                </a:extLst>
              </a:tr>
              <a:tr h="300380">
                <a:tc>
                  <a:txBody>
                    <a:bodyPr/>
                    <a:lstStyle/>
                    <a:p>
                      <a:pPr marL="0" marR="0">
                        <a:lnSpc>
                          <a:spcPct val="107000"/>
                        </a:lnSpc>
                        <a:spcAft>
                          <a:spcPts val="800"/>
                        </a:spcAft>
                        <a:buNone/>
                      </a:pPr>
                      <a:r>
                        <a:rPr lang="en-US" sz="1800" b="1" kern="100">
                          <a:effectLst/>
                          <a:latin typeface="Times New Roman" panose="02020603050405020304" pitchFamily="18" charset="0"/>
                          <a:ea typeface="Aptos" panose="020B0004020202020204" pitchFamily="34" charset="0"/>
                          <a:cs typeface="Arial" panose="020B0604020202020204" pitchFamily="34" charset="0"/>
                        </a:rPr>
                        <a:t>Substance 3D</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Material Designer</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66825326"/>
                  </a:ext>
                </a:extLst>
              </a:tr>
              <a:tr h="300380">
                <a:tc>
                  <a:txBody>
                    <a:bodyPr/>
                    <a:lstStyle/>
                    <a:p>
                      <a:pPr marL="0" marR="0">
                        <a:lnSpc>
                          <a:spcPct val="107000"/>
                        </a:lnSpc>
                        <a:spcAft>
                          <a:spcPts val="800"/>
                        </a:spcAft>
                        <a:buNone/>
                      </a:pPr>
                      <a:r>
                        <a:rPr lang="en-US" sz="1800" b="1"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Audacity</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a:solidFill>
                            <a:srgbClr val="000000"/>
                          </a:solidFill>
                          <a:effectLst/>
                          <a:latin typeface="Times New Roman" panose="02020603050405020304" pitchFamily="18" charset="0"/>
                          <a:ea typeface="Aptos" panose="020B0004020202020204" pitchFamily="34" charset="0"/>
                          <a:cs typeface="Arial" panose="020B0604020202020204" pitchFamily="34" charset="0"/>
                        </a:rPr>
                        <a:t>Audio</a:t>
                      </a:r>
                      <a:endParaRPr lang="en-US" sz="16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800" kern="100" dirty="0">
                          <a:solidFill>
                            <a:srgbClr val="000000"/>
                          </a:solidFill>
                          <a:effectLst/>
                          <a:latin typeface="Times New Roman" panose="02020603050405020304" pitchFamily="18" charset="0"/>
                          <a:ea typeface="Aptos" panose="020B0004020202020204" pitchFamily="34" charset="0"/>
                          <a:cs typeface="Arial" panose="020B0604020202020204" pitchFamily="34" charset="0"/>
                        </a:rPr>
                        <a:t>Free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78747022"/>
                  </a:ext>
                </a:extLst>
              </a:tr>
            </a:tbl>
          </a:graphicData>
        </a:graphic>
      </p:graphicFrame>
      <p:sp>
        <p:nvSpPr>
          <p:cNvPr id="9" name="TextBox 8">
            <a:extLst>
              <a:ext uri="{FF2B5EF4-FFF2-40B4-BE49-F238E27FC236}">
                <a16:creationId xmlns:a16="http://schemas.microsoft.com/office/drawing/2014/main" id="{7573E805-1214-BE15-A7E0-595ABC07D477}"/>
              </a:ext>
            </a:extLst>
          </p:cNvPr>
          <p:cNvSpPr txBox="1"/>
          <p:nvPr/>
        </p:nvSpPr>
        <p:spPr>
          <a:xfrm>
            <a:off x="2196261" y="2043804"/>
            <a:ext cx="20421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Table 1: Hardware</a:t>
            </a:r>
          </a:p>
        </p:txBody>
      </p:sp>
      <p:sp>
        <p:nvSpPr>
          <p:cNvPr id="10" name="TextBox 9">
            <a:extLst>
              <a:ext uri="{FF2B5EF4-FFF2-40B4-BE49-F238E27FC236}">
                <a16:creationId xmlns:a16="http://schemas.microsoft.com/office/drawing/2014/main" id="{211E5D7A-D1DE-7F7E-1A04-F1DC82CE7D79}"/>
              </a:ext>
            </a:extLst>
          </p:cNvPr>
          <p:cNvSpPr txBox="1"/>
          <p:nvPr/>
        </p:nvSpPr>
        <p:spPr>
          <a:xfrm>
            <a:off x="8055181" y="2043804"/>
            <a:ext cx="20421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Table 2: Software</a:t>
            </a:r>
          </a:p>
        </p:txBody>
      </p:sp>
    </p:spTree>
    <p:extLst>
      <p:ext uri="{BB962C8B-B14F-4D97-AF65-F5344CB8AC3E}">
        <p14:creationId xmlns:p14="http://schemas.microsoft.com/office/powerpoint/2010/main" val="29228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F59D00-388C-5B7B-EA2C-16804AD62BAA}"/>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BF62617D-023A-8FFA-0803-D3A28D1F9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03096946-2EAA-F357-2C3F-35CD1D27D939}"/>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586D0B74-C75F-9070-FF4B-0A55E93A8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5" name="TextBox 4">
            <a:extLst>
              <a:ext uri="{FF2B5EF4-FFF2-40B4-BE49-F238E27FC236}">
                <a16:creationId xmlns:a16="http://schemas.microsoft.com/office/drawing/2014/main" id="{7A8EEB35-B016-5AEB-19B3-1626D3D3F5FE}"/>
              </a:ext>
            </a:extLst>
          </p:cNvPr>
          <p:cNvSpPr txBox="1"/>
          <p:nvPr/>
        </p:nvSpPr>
        <p:spPr>
          <a:xfrm>
            <a:off x="-1524" y="1751099"/>
            <a:ext cx="12192000" cy="4339650"/>
          </a:xfrm>
          <a:prstGeom prst="rect">
            <a:avLst/>
          </a:prstGeom>
          <a:no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Scrum is an adaptable agile framework that is used in project management, primarily in software development, to improve collaboration, productivity, and flexibility. It enables teams to be flexible, adapt to changing requirements, and deliver high-quality products faster, making it popular in dynamic project environments.</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F9A5F9-4D1F-84FF-2C92-05EEFEA1BBDE}"/>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Methodology</a:t>
            </a:r>
          </a:p>
          <a:p>
            <a:pPr algn="ctr"/>
            <a:r>
              <a:rPr lang="en-US" sz="3000" b="1" dirty="0">
                <a:latin typeface="Times New Roman" panose="02020603050405020304" pitchFamily="18" charset="0"/>
                <a:cs typeface="Times New Roman" panose="02020603050405020304" pitchFamily="18" charset="0"/>
              </a:rPr>
              <a:t>Scrum Framework</a:t>
            </a:r>
          </a:p>
        </p:txBody>
      </p:sp>
    </p:spTree>
    <p:extLst>
      <p:ext uri="{BB962C8B-B14F-4D97-AF65-F5344CB8AC3E}">
        <p14:creationId xmlns:p14="http://schemas.microsoft.com/office/powerpoint/2010/main" val="385500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E458F-CC94-F45F-245B-9FF58507D716}"/>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97ED3E1B-055E-911F-FD3C-6ABD80BA9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C8E9F1FB-39FF-D38D-14DE-6C244BA857E9}"/>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E2725CC4-8E39-7379-D276-816172B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6528822C-0BBB-0E39-08D8-5527061CE333}"/>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Methodology</a:t>
            </a:r>
          </a:p>
          <a:p>
            <a:pPr algn="ctr"/>
            <a:r>
              <a:rPr lang="en-US" sz="3000" b="1" dirty="0">
                <a:latin typeface="Times New Roman" panose="02020603050405020304" pitchFamily="18" charset="0"/>
                <a:cs typeface="Times New Roman" panose="02020603050405020304" pitchFamily="18" charset="0"/>
              </a:rPr>
              <a:t>Product Backlog</a:t>
            </a:r>
          </a:p>
        </p:txBody>
      </p:sp>
      <p:pic>
        <p:nvPicPr>
          <p:cNvPr id="8" name="Picture 7">
            <a:extLst>
              <a:ext uri="{FF2B5EF4-FFF2-40B4-BE49-F238E27FC236}">
                <a16:creationId xmlns:a16="http://schemas.microsoft.com/office/drawing/2014/main" id="{D25904DB-AFD8-96C8-4A5E-DCBA78DACB80}"/>
              </a:ext>
            </a:extLst>
          </p:cNvPr>
          <p:cNvPicPr>
            <a:picLocks noChangeAspect="1"/>
          </p:cNvPicPr>
          <p:nvPr/>
        </p:nvPicPr>
        <p:blipFill>
          <a:blip r:embed="rId4">
            <a:extLst>
              <a:ext uri="{28A0092B-C50C-407E-A947-70E740481C1C}">
                <a14:useLocalDpi xmlns:a14="http://schemas.microsoft.com/office/drawing/2010/main" val="0"/>
              </a:ext>
            </a:extLst>
          </a:blip>
          <a:srcRect t="22894" b="21874"/>
          <a:stretch>
            <a:fillRect/>
          </a:stretch>
        </p:blipFill>
        <p:spPr>
          <a:xfrm>
            <a:off x="1299740" y="2656778"/>
            <a:ext cx="9592519" cy="3266502"/>
          </a:xfrm>
          <a:prstGeom prst="rect">
            <a:avLst/>
          </a:prstGeom>
        </p:spPr>
      </p:pic>
      <p:sp>
        <p:nvSpPr>
          <p:cNvPr id="9" name="TextBox 8">
            <a:extLst>
              <a:ext uri="{FF2B5EF4-FFF2-40B4-BE49-F238E27FC236}">
                <a16:creationId xmlns:a16="http://schemas.microsoft.com/office/drawing/2014/main" id="{B6376089-8608-2704-5DD0-3A79BFAAEB5D}"/>
              </a:ext>
            </a:extLst>
          </p:cNvPr>
          <p:cNvSpPr txBox="1"/>
          <p:nvPr/>
        </p:nvSpPr>
        <p:spPr>
          <a:xfrm>
            <a:off x="4831079" y="2236222"/>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Table 3: Product Backlog</a:t>
            </a:r>
          </a:p>
        </p:txBody>
      </p:sp>
    </p:spTree>
    <p:extLst>
      <p:ext uri="{BB962C8B-B14F-4D97-AF65-F5344CB8AC3E}">
        <p14:creationId xmlns:p14="http://schemas.microsoft.com/office/powerpoint/2010/main" val="252355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6639C0-C18B-0D22-3407-8086B3E6CD37}"/>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C367512A-44B5-0A90-94D4-6361F734F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rectangular frame with a white border&#10;&#10;AI-generated content may be incorrect.">
            <a:extLst>
              <a:ext uri="{FF2B5EF4-FFF2-40B4-BE49-F238E27FC236}">
                <a16:creationId xmlns:a16="http://schemas.microsoft.com/office/drawing/2014/main" id="{6B688C38-4B37-DF9B-8106-3FBD749AE61F}"/>
              </a:ext>
            </a:extLst>
          </p:cNvPr>
          <p:cNvPicPr>
            <a:picLocks noChangeAspect="1"/>
          </p:cNvPicPr>
          <p:nvPr/>
        </p:nvPicPr>
        <p:blipFill>
          <a:blip r:embed="rId2">
            <a:extLst>
              <a:ext uri="{28A0092B-C50C-407E-A947-70E740481C1C}">
                <a14:useLocalDpi xmlns:a14="http://schemas.microsoft.com/office/drawing/2010/main" val="0"/>
              </a:ext>
            </a:extLst>
          </a:blip>
          <a:srcRect t="7388" b="8358"/>
          <a:stretch>
            <a:fillRect/>
          </a:stretch>
        </p:blipFill>
        <p:spPr>
          <a:xfrm>
            <a:off x="-481781" y="1281"/>
            <a:ext cx="13303046" cy="7136937"/>
          </a:xfrm>
          <a:prstGeom prst="rect">
            <a:avLst/>
          </a:prstGeom>
        </p:spPr>
      </p:pic>
      <p:pic>
        <p:nvPicPr>
          <p:cNvPr id="4" name="Picture 3" descr="A logo with text on it&#10;&#10;AI-generated content may be incorrect.">
            <a:extLst>
              <a:ext uri="{FF2B5EF4-FFF2-40B4-BE49-F238E27FC236}">
                <a16:creationId xmlns:a16="http://schemas.microsoft.com/office/drawing/2014/main" id="{46E61502-CDDC-B09B-A0EA-92E448A35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315"/>
            <a:ext cx="1661652" cy="1661652"/>
          </a:xfrm>
          <a:prstGeom prst="rect">
            <a:avLst/>
          </a:prstGeom>
        </p:spPr>
      </p:pic>
      <p:sp>
        <p:nvSpPr>
          <p:cNvPr id="6" name="TextBox 5">
            <a:extLst>
              <a:ext uri="{FF2B5EF4-FFF2-40B4-BE49-F238E27FC236}">
                <a16:creationId xmlns:a16="http://schemas.microsoft.com/office/drawing/2014/main" id="{08A97077-B70C-8032-C3CF-CD8300F4DE11}"/>
              </a:ext>
            </a:extLst>
          </p:cNvPr>
          <p:cNvSpPr txBox="1"/>
          <p:nvPr/>
        </p:nvSpPr>
        <p:spPr>
          <a:xfrm>
            <a:off x="1" y="744254"/>
            <a:ext cx="12192000" cy="1169551"/>
          </a:xfrm>
          <a:prstGeom prst="rect">
            <a:avLst/>
          </a:prstGeom>
          <a:noFill/>
        </p:spPr>
        <p:txBody>
          <a:bodyPr wrap="square" rtlCol="0">
            <a:spAutoFit/>
          </a:bodyPr>
          <a:lstStyle/>
          <a:p>
            <a:pPr algn="ctr"/>
            <a:r>
              <a:rPr lang="en-US" sz="4000" b="1" dirty="0">
                <a:solidFill>
                  <a:srgbClr val="009999"/>
                </a:solidFill>
                <a:latin typeface="Times New Roman" panose="02020603050405020304" pitchFamily="18" charset="0"/>
                <a:cs typeface="Times New Roman" panose="02020603050405020304" pitchFamily="18" charset="0"/>
              </a:rPr>
              <a:t>System Design</a:t>
            </a:r>
          </a:p>
          <a:p>
            <a:pPr algn="ctr"/>
            <a:r>
              <a:rPr lang="en-US" sz="3000" b="1" dirty="0">
                <a:latin typeface="Times New Roman" panose="02020603050405020304" pitchFamily="18" charset="0"/>
                <a:cs typeface="Times New Roman" panose="02020603050405020304" pitchFamily="18" charset="0"/>
              </a:rPr>
              <a:t>Use-Case Diagram</a:t>
            </a:r>
          </a:p>
        </p:txBody>
      </p:sp>
      <p:pic>
        <p:nvPicPr>
          <p:cNvPr id="5" name="Picture 4" descr="A diagram of a game&#10;&#10;AI-generated content may be incorrect.">
            <a:extLst>
              <a:ext uri="{FF2B5EF4-FFF2-40B4-BE49-F238E27FC236}">
                <a16:creationId xmlns:a16="http://schemas.microsoft.com/office/drawing/2014/main" id="{A12CCA81-40B7-BD0A-E459-B2391B3FD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533" y="2355605"/>
            <a:ext cx="5080467" cy="4163160"/>
          </a:xfrm>
          <a:prstGeom prst="rect">
            <a:avLst/>
          </a:prstGeom>
        </p:spPr>
      </p:pic>
      <p:pic>
        <p:nvPicPr>
          <p:cNvPr id="7" name="Picture 6">
            <a:extLst>
              <a:ext uri="{FF2B5EF4-FFF2-40B4-BE49-F238E27FC236}">
                <a16:creationId xmlns:a16="http://schemas.microsoft.com/office/drawing/2014/main" id="{68DABA74-44C0-12A2-77D0-EA0D1EF51EB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64804" y="2313744"/>
            <a:ext cx="3981274" cy="4163160"/>
          </a:xfrm>
          <a:prstGeom prst="rect">
            <a:avLst/>
          </a:prstGeom>
        </p:spPr>
      </p:pic>
      <p:sp>
        <p:nvSpPr>
          <p:cNvPr id="9" name="TextBox 8">
            <a:extLst>
              <a:ext uri="{FF2B5EF4-FFF2-40B4-BE49-F238E27FC236}">
                <a16:creationId xmlns:a16="http://schemas.microsoft.com/office/drawing/2014/main" id="{3210BFEC-023E-105F-BEC9-0C52857873EF}"/>
              </a:ext>
            </a:extLst>
          </p:cNvPr>
          <p:cNvSpPr txBox="1"/>
          <p:nvPr/>
        </p:nvSpPr>
        <p:spPr>
          <a:xfrm>
            <a:off x="2829559" y="1975190"/>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 USD-Main Menu</a:t>
            </a:r>
          </a:p>
        </p:txBody>
      </p:sp>
      <p:sp>
        <p:nvSpPr>
          <p:cNvPr id="10" name="TextBox 9">
            <a:extLst>
              <a:ext uri="{FF2B5EF4-FFF2-40B4-BE49-F238E27FC236}">
                <a16:creationId xmlns:a16="http://schemas.microsoft.com/office/drawing/2014/main" id="{9025352E-7264-1A6E-A7A6-A477866E736F}"/>
              </a:ext>
            </a:extLst>
          </p:cNvPr>
          <p:cNvSpPr txBox="1"/>
          <p:nvPr/>
        </p:nvSpPr>
        <p:spPr>
          <a:xfrm>
            <a:off x="7690521" y="1905664"/>
            <a:ext cx="25298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2: USD-Gameplay</a:t>
            </a:r>
          </a:p>
        </p:txBody>
      </p:sp>
    </p:spTree>
    <p:extLst>
      <p:ext uri="{BB962C8B-B14F-4D97-AF65-F5344CB8AC3E}">
        <p14:creationId xmlns:p14="http://schemas.microsoft.com/office/powerpoint/2010/main" val="3883047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TotalTime>
  <Words>729</Words>
  <Application>Microsoft Office PowerPoint</Application>
  <PresentationFormat>Widescreen</PresentationFormat>
  <Paragraphs>221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Alı Walıd  MECHMCHANI</dc:creator>
  <cp:lastModifiedBy>Mohammad Rawass</cp:lastModifiedBy>
  <cp:revision>67</cp:revision>
  <dcterms:created xsi:type="dcterms:W3CDTF">2025-06-18T13:31:57Z</dcterms:created>
  <dcterms:modified xsi:type="dcterms:W3CDTF">2025-06-21T10:02:05Z</dcterms:modified>
</cp:coreProperties>
</file>