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70" r:id="rId2"/>
    <p:sldId id="261" r:id="rId3"/>
    <p:sldId id="256" r:id="rId4"/>
    <p:sldId id="258" r:id="rId5"/>
    <p:sldId id="260" r:id="rId6"/>
    <p:sldId id="277" r:id="rId7"/>
    <p:sldId id="297" r:id="rId8"/>
    <p:sldId id="278" r:id="rId9"/>
    <p:sldId id="298" r:id="rId10"/>
    <p:sldId id="280" r:id="rId11"/>
    <p:sldId id="291" r:id="rId12"/>
    <p:sldId id="299" r:id="rId13"/>
    <p:sldId id="300" r:id="rId14"/>
    <p:sldId id="271" r:id="rId15"/>
    <p:sldId id="272" r:id="rId16"/>
    <p:sldId id="301" r:id="rId17"/>
    <p:sldId id="302" r:id="rId18"/>
    <p:sldId id="303" r:id="rId19"/>
    <p:sldId id="304" r:id="rId20"/>
    <p:sldId id="305" r:id="rId21"/>
    <p:sldId id="306" r:id="rId22"/>
    <p:sldId id="307" r:id="rId23"/>
    <p:sldId id="310" r:id="rId24"/>
    <p:sldId id="265" r:id="rId25"/>
    <p:sldId id="308" r:id="rId26"/>
    <p:sldId id="309" r:id="rId27"/>
    <p:sldId id="283" r:id="rId28"/>
    <p:sldId id="266" r:id="rId29"/>
    <p:sldId id="267" r:id="rId30"/>
    <p:sldId id="294" r:id="rId31"/>
    <p:sldId id="292" r:id="rId32"/>
    <p:sldId id="275" r:id="rId33"/>
    <p:sldId id="311" r:id="rId34"/>
    <p:sldId id="268" r:id="rId35"/>
    <p:sldId id="269"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0F60B1"/>
    <a:srgbClr val="252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690" autoAdjust="0"/>
  </p:normalViewPr>
  <p:slideViewPr>
    <p:cSldViewPr snapToGrid="0">
      <p:cViewPr>
        <p:scale>
          <a:sx n="53" d="100"/>
          <a:sy n="53" d="100"/>
        </p:scale>
        <p:origin x="1152" y="22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8FF38-58B6-4430-89A1-ED8F0F5B5B41}"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E8067-83F3-4F3C-8319-9366E58EF9A6}" type="slidenum">
              <a:rPr lang="en-US" smtClean="0"/>
              <a:t>‹#›</a:t>
            </a:fld>
            <a:endParaRPr lang="en-US"/>
          </a:p>
        </p:txBody>
      </p:sp>
    </p:spTree>
    <p:extLst>
      <p:ext uri="{BB962C8B-B14F-4D97-AF65-F5344CB8AC3E}">
        <p14:creationId xmlns:p14="http://schemas.microsoft.com/office/powerpoint/2010/main" val="1877659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0ED1-B72F-0834-AC20-33BEB20988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78BDF3-9B69-930A-C8AA-5C51657B8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4991E5-576C-0E6D-33F5-1722E4BEB963}"/>
              </a:ext>
            </a:extLst>
          </p:cNvPr>
          <p:cNvSpPr>
            <a:spLocks noGrp="1"/>
          </p:cNvSpPr>
          <p:nvPr>
            <p:ph type="dt" sz="half" idx="10"/>
          </p:nvPr>
        </p:nvSpPr>
        <p:spPr/>
        <p:txBody>
          <a:bodyPr/>
          <a:lstStyle/>
          <a:p>
            <a:fld id="{D032D1D9-E184-46D5-9DB1-45BBC0AACEC2}" type="datetimeFigureOut">
              <a:rPr lang="en-US" smtClean="0"/>
              <a:t>1/17/2023</a:t>
            </a:fld>
            <a:endParaRPr lang="en-US"/>
          </a:p>
        </p:txBody>
      </p:sp>
      <p:sp>
        <p:nvSpPr>
          <p:cNvPr id="5" name="Footer Placeholder 4">
            <a:extLst>
              <a:ext uri="{FF2B5EF4-FFF2-40B4-BE49-F238E27FC236}">
                <a16:creationId xmlns:a16="http://schemas.microsoft.com/office/drawing/2014/main" id="{7FA40D6A-9F3E-DAC8-D3DE-1E4104007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E563F-8D46-886F-F0C5-22478819665A}"/>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331569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BEC8-F886-4F30-F4EE-BB7670DBFA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611064-643B-72EC-4B0A-5A8617418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7B9F1-BF61-CA33-8696-C1C546E3F52F}"/>
              </a:ext>
            </a:extLst>
          </p:cNvPr>
          <p:cNvSpPr>
            <a:spLocks noGrp="1"/>
          </p:cNvSpPr>
          <p:nvPr>
            <p:ph type="dt" sz="half" idx="10"/>
          </p:nvPr>
        </p:nvSpPr>
        <p:spPr/>
        <p:txBody>
          <a:bodyPr/>
          <a:lstStyle/>
          <a:p>
            <a:fld id="{D032D1D9-E184-46D5-9DB1-45BBC0AACEC2}" type="datetimeFigureOut">
              <a:rPr lang="en-US" smtClean="0"/>
              <a:t>1/17/2023</a:t>
            </a:fld>
            <a:endParaRPr lang="en-US"/>
          </a:p>
        </p:txBody>
      </p:sp>
      <p:sp>
        <p:nvSpPr>
          <p:cNvPr id="5" name="Footer Placeholder 4">
            <a:extLst>
              <a:ext uri="{FF2B5EF4-FFF2-40B4-BE49-F238E27FC236}">
                <a16:creationId xmlns:a16="http://schemas.microsoft.com/office/drawing/2014/main" id="{5013A8F5-5A21-9D8E-DACC-FE63F648B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227AC-DE0D-10CC-564F-D1875BDDD065}"/>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02641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A83A4-668A-0498-6D1B-CBD8BBDB04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8EA19F-E4FF-6B13-85BF-DD1E53CAB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68859-BE21-E7F8-8920-AA48BE07511F}"/>
              </a:ext>
            </a:extLst>
          </p:cNvPr>
          <p:cNvSpPr>
            <a:spLocks noGrp="1"/>
          </p:cNvSpPr>
          <p:nvPr>
            <p:ph type="dt" sz="half" idx="10"/>
          </p:nvPr>
        </p:nvSpPr>
        <p:spPr/>
        <p:txBody>
          <a:bodyPr/>
          <a:lstStyle/>
          <a:p>
            <a:fld id="{D032D1D9-E184-46D5-9DB1-45BBC0AACEC2}" type="datetimeFigureOut">
              <a:rPr lang="en-US" smtClean="0"/>
              <a:t>1/17/2023</a:t>
            </a:fld>
            <a:endParaRPr lang="en-US"/>
          </a:p>
        </p:txBody>
      </p:sp>
      <p:sp>
        <p:nvSpPr>
          <p:cNvPr id="5" name="Footer Placeholder 4">
            <a:extLst>
              <a:ext uri="{FF2B5EF4-FFF2-40B4-BE49-F238E27FC236}">
                <a16:creationId xmlns:a16="http://schemas.microsoft.com/office/drawing/2014/main" id="{E49DC975-1AF4-8215-C407-55F46B245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44C00-FC6B-4E7C-DD1E-5E6996A9D00C}"/>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427556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319D-68E6-21BF-41D9-35048B486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85CEC0-8AC7-BDB2-58A3-BDD3E8EF3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3487D-9FAE-40C4-B18D-753C2463B355}"/>
              </a:ext>
            </a:extLst>
          </p:cNvPr>
          <p:cNvSpPr>
            <a:spLocks noGrp="1"/>
          </p:cNvSpPr>
          <p:nvPr>
            <p:ph type="dt" sz="half" idx="10"/>
          </p:nvPr>
        </p:nvSpPr>
        <p:spPr/>
        <p:txBody>
          <a:bodyPr/>
          <a:lstStyle/>
          <a:p>
            <a:fld id="{D032D1D9-E184-46D5-9DB1-45BBC0AACEC2}" type="datetimeFigureOut">
              <a:rPr lang="en-US" smtClean="0"/>
              <a:t>1/17/2023</a:t>
            </a:fld>
            <a:endParaRPr lang="en-US"/>
          </a:p>
        </p:txBody>
      </p:sp>
      <p:sp>
        <p:nvSpPr>
          <p:cNvPr id="5" name="Footer Placeholder 4">
            <a:extLst>
              <a:ext uri="{FF2B5EF4-FFF2-40B4-BE49-F238E27FC236}">
                <a16:creationId xmlns:a16="http://schemas.microsoft.com/office/drawing/2014/main" id="{FBFFD2E1-F2C0-71E3-087C-7F92D45C6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A926C-8F20-651F-5B27-F57B5D1F0EA0}"/>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42151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6BC0-BEF5-F9B4-62CF-861607695B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5DE09E-A079-4D54-4F90-7C34C09F5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94A7B-00CC-0A76-97B4-1708D04146C8}"/>
              </a:ext>
            </a:extLst>
          </p:cNvPr>
          <p:cNvSpPr>
            <a:spLocks noGrp="1"/>
          </p:cNvSpPr>
          <p:nvPr>
            <p:ph type="dt" sz="half" idx="10"/>
          </p:nvPr>
        </p:nvSpPr>
        <p:spPr/>
        <p:txBody>
          <a:bodyPr/>
          <a:lstStyle/>
          <a:p>
            <a:fld id="{D032D1D9-E184-46D5-9DB1-45BBC0AACEC2}" type="datetimeFigureOut">
              <a:rPr lang="en-US" smtClean="0"/>
              <a:t>1/17/2023</a:t>
            </a:fld>
            <a:endParaRPr lang="en-US"/>
          </a:p>
        </p:txBody>
      </p:sp>
      <p:sp>
        <p:nvSpPr>
          <p:cNvPr id="5" name="Footer Placeholder 4">
            <a:extLst>
              <a:ext uri="{FF2B5EF4-FFF2-40B4-BE49-F238E27FC236}">
                <a16:creationId xmlns:a16="http://schemas.microsoft.com/office/drawing/2014/main" id="{EA349229-B604-0230-210B-27DD5A782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5A6C8-881A-075A-5755-766AFEF7A091}"/>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57276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5F27-AB73-51BE-939C-91B14F7D6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11214-B94A-A624-5978-551F88D7A8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78A5E4-D1EE-1E5F-3A17-4E35AA31E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29667F-B938-EB9B-8C9A-18502F6D6B84}"/>
              </a:ext>
            </a:extLst>
          </p:cNvPr>
          <p:cNvSpPr>
            <a:spLocks noGrp="1"/>
          </p:cNvSpPr>
          <p:nvPr>
            <p:ph type="dt" sz="half" idx="10"/>
          </p:nvPr>
        </p:nvSpPr>
        <p:spPr/>
        <p:txBody>
          <a:bodyPr/>
          <a:lstStyle/>
          <a:p>
            <a:fld id="{D032D1D9-E184-46D5-9DB1-45BBC0AACEC2}" type="datetimeFigureOut">
              <a:rPr lang="en-US" smtClean="0"/>
              <a:t>1/17/2023</a:t>
            </a:fld>
            <a:endParaRPr lang="en-US"/>
          </a:p>
        </p:txBody>
      </p:sp>
      <p:sp>
        <p:nvSpPr>
          <p:cNvPr id="6" name="Footer Placeholder 5">
            <a:extLst>
              <a:ext uri="{FF2B5EF4-FFF2-40B4-BE49-F238E27FC236}">
                <a16:creationId xmlns:a16="http://schemas.microsoft.com/office/drawing/2014/main" id="{64239C3A-B094-62D9-3B95-5C2770D60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429A2-8F5E-4D89-165E-080BD012A964}"/>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47198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5394-2C48-DFD5-35EF-0641AEA0E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AE6122-7C0C-A298-6AF5-FAC76914E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6FAADF-4081-D90E-0899-213CF669FC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C90024-1484-1DD6-8C28-4F26F04B6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6F14D0-0555-40DC-771E-ABAD980E7E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7C6E29-DBB0-EF80-A24D-8C963030E28B}"/>
              </a:ext>
            </a:extLst>
          </p:cNvPr>
          <p:cNvSpPr>
            <a:spLocks noGrp="1"/>
          </p:cNvSpPr>
          <p:nvPr>
            <p:ph type="dt" sz="half" idx="10"/>
          </p:nvPr>
        </p:nvSpPr>
        <p:spPr/>
        <p:txBody>
          <a:bodyPr/>
          <a:lstStyle/>
          <a:p>
            <a:fld id="{D032D1D9-E184-46D5-9DB1-45BBC0AACEC2}" type="datetimeFigureOut">
              <a:rPr lang="en-US" smtClean="0"/>
              <a:t>1/17/2023</a:t>
            </a:fld>
            <a:endParaRPr lang="en-US"/>
          </a:p>
        </p:txBody>
      </p:sp>
      <p:sp>
        <p:nvSpPr>
          <p:cNvPr id="8" name="Footer Placeholder 7">
            <a:extLst>
              <a:ext uri="{FF2B5EF4-FFF2-40B4-BE49-F238E27FC236}">
                <a16:creationId xmlns:a16="http://schemas.microsoft.com/office/drawing/2014/main" id="{58E77CB6-6AE1-BA09-E3AD-5B650127F7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3C7B36-320B-C2C5-5D0E-5DD76F39DE9F}"/>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0352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348D-4F60-1681-7E8B-CE4E1FED8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271B7E-6458-76DE-DD8A-C30CCCCEC10D}"/>
              </a:ext>
            </a:extLst>
          </p:cNvPr>
          <p:cNvSpPr>
            <a:spLocks noGrp="1"/>
          </p:cNvSpPr>
          <p:nvPr>
            <p:ph type="dt" sz="half" idx="10"/>
          </p:nvPr>
        </p:nvSpPr>
        <p:spPr/>
        <p:txBody>
          <a:bodyPr/>
          <a:lstStyle/>
          <a:p>
            <a:fld id="{D032D1D9-E184-46D5-9DB1-45BBC0AACEC2}" type="datetimeFigureOut">
              <a:rPr lang="en-US" smtClean="0"/>
              <a:t>1/17/2023</a:t>
            </a:fld>
            <a:endParaRPr lang="en-US"/>
          </a:p>
        </p:txBody>
      </p:sp>
      <p:sp>
        <p:nvSpPr>
          <p:cNvPr id="4" name="Footer Placeholder 3">
            <a:extLst>
              <a:ext uri="{FF2B5EF4-FFF2-40B4-BE49-F238E27FC236}">
                <a16:creationId xmlns:a16="http://schemas.microsoft.com/office/drawing/2014/main" id="{D071CAFA-242A-B9EB-DD7D-A15246328B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F5178B-23B3-8E14-61B1-5A46F6958A57}"/>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408782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A5CD2-66E6-DC53-8C72-234203A86135}"/>
              </a:ext>
            </a:extLst>
          </p:cNvPr>
          <p:cNvSpPr>
            <a:spLocks noGrp="1"/>
          </p:cNvSpPr>
          <p:nvPr>
            <p:ph type="dt" sz="half" idx="10"/>
          </p:nvPr>
        </p:nvSpPr>
        <p:spPr/>
        <p:txBody>
          <a:bodyPr/>
          <a:lstStyle/>
          <a:p>
            <a:fld id="{D032D1D9-E184-46D5-9DB1-45BBC0AACEC2}" type="datetimeFigureOut">
              <a:rPr lang="en-US" smtClean="0"/>
              <a:t>1/17/2023</a:t>
            </a:fld>
            <a:endParaRPr lang="en-US"/>
          </a:p>
        </p:txBody>
      </p:sp>
      <p:sp>
        <p:nvSpPr>
          <p:cNvPr id="3" name="Footer Placeholder 2">
            <a:extLst>
              <a:ext uri="{FF2B5EF4-FFF2-40B4-BE49-F238E27FC236}">
                <a16:creationId xmlns:a16="http://schemas.microsoft.com/office/drawing/2014/main" id="{9DED63BB-57AA-396B-C014-CB7BF685D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F02F56-10A7-10E9-AF00-538C38203FAC}"/>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78906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271E-A6EC-2D1F-9511-A0CE9BA10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AF8294-D69D-BCB1-9D52-37FBCD289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2C369F-0242-9B74-5497-2F7973736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D3F5F-3B97-1DFE-C9BA-415214C824D0}"/>
              </a:ext>
            </a:extLst>
          </p:cNvPr>
          <p:cNvSpPr>
            <a:spLocks noGrp="1"/>
          </p:cNvSpPr>
          <p:nvPr>
            <p:ph type="dt" sz="half" idx="10"/>
          </p:nvPr>
        </p:nvSpPr>
        <p:spPr/>
        <p:txBody>
          <a:bodyPr/>
          <a:lstStyle/>
          <a:p>
            <a:fld id="{D032D1D9-E184-46D5-9DB1-45BBC0AACEC2}" type="datetimeFigureOut">
              <a:rPr lang="en-US" smtClean="0"/>
              <a:t>1/17/2023</a:t>
            </a:fld>
            <a:endParaRPr lang="en-US"/>
          </a:p>
        </p:txBody>
      </p:sp>
      <p:sp>
        <p:nvSpPr>
          <p:cNvPr id="6" name="Footer Placeholder 5">
            <a:extLst>
              <a:ext uri="{FF2B5EF4-FFF2-40B4-BE49-F238E27FC236}">
                <a16:creationId xmlns:a16="http://schemas.microsoft.com/office/drawing/2014/main" id="{C501B851-DE02-4306-27DD-B65F500F2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59904-B8E4-0A30-6C0A-9AF7BD8AE178}"/>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10797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B8C4-7B78-9987-AF1A-5B1354C6F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BE3297-094E-B75B-CC30-501DB1D91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9073A5-7B69-170B-5756-3B6859378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BDEC9-D011-2EF4-C503-03EAB83D3FF7}"/>
              </a:ext>
            </a:extLst>
          </p:cNvPr>
          <p:cNvSpPr>
            <a:spLocks noGrp="1"/>
          </p:cNvSpPr>
          <p:nvPr>
            <p:ph type="dt" sz="half" idx="10"/>
          </p:nvPr>
        </p:nvSpPr>
        <p:spPr/>
        <p:txBody>
          <a:bodyPr/>
          <a:lstStyle/>
          <a:p>
            <a:fld id="{D032D1D9-E184-46D5-9DB1-45BBC0AACEC2}" type="datetimeFigureOut">
              <a:rPr lang="en-US" smtClean="0"/>
              <a:t>1/17/2023</a:t>
            </a:fld>
            <a:endParaRPr lang="en-US"/>
          </a:p>
        </p:txBody>
      </p:sp>
      <p:sp>
        <p:nvSpPr>
          <p:cNvPr id="6" name="Footer Placeholder 5">
            <a:extLst>
              <a:ext uri="{FF2B5EF4-FFF2-40B4-BE49-F238E27FC236}">
                <a16:creationId xmlns:a16="http://schemas.microsoft.com/office/drawing/2014/main" id="{27ADB482-4063-E851-2138-4416743AB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69DED-37E6-6453-3D93-78B4D39A7C14}"/>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19133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CEABD-7AE3-D841-05DB-DE95C5079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824A3F-448A-4888-8921-4D83A5C440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34717-4183-B4D7-D3A0-0D8F62DB4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2D1D9-E184-46D5-9DB1-45BBC0AACEC2}" type="datetimeFigureOut">
              <a:rPr lang="en-US" smtClean="0"/>
              <a:t>1/17/2023</a:t>
            </a:fld>
            <a:endParaRPr lang="en-US"/>
          </a:p>
        </p:txBody>
      </p:sp>
      <p:sp>
        <p:nvSpPr>
          <p:cNvPr id="5" name="Footer Placeholder 4">
            <a:extLst>
              <a:ext uri="{FF2B5EF4-FFF2-40B4-BE49-F238E27FC236}">
                <a16:creationId xmlns:a16="http://schemas.microsoft.com/office/drawing/2014/main" id="{2BA5BD0C-8CFF-9A9C-6DE5-9804E0B78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72589-00AC-95C5-AD6B-783C8F28B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75D3A-1E80-4935-BF83-D60133CC8E89}" type="slidenum">
              <a:rPr lang="en-US" smtClean="0"/>
              <a:t>‹#›</a:t>
            </a:fld>
            <a:endParaRPr lang="en-US"/>
          </a:p>
        </p:txBody>
      </p:sp>
    </p:spTree>
    <p:extLst>
      <p:ext uri="{BB962C8B-B14F-4D97-AF65-F5344CB8AC3E}">
        <p14:creationId xmlns:p14="http://schemas.microsoft.com/office/powerpoint/2010/main" val="291721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5A28F3-7FB2-42D5-E453-2B4B2B7CD5CD}"/>
              </a:ext>
            </a:extLst>
          </p:cNvPr>
          <p:cNvSpPr txBox="1"/>
          <p:nvPr/>
        </p:nvSpPr>
        <p:spPr>
          <a:xfrm>
            <a:off x="557049" y="431881"/>
            <a:ext cx="11183006" cy="4483087"/>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Lesion Segmentation</a:t>
            </a:r>
          </a:p>
          <a:p>
            <a:r>
              <a:rPr lang="en-US" dirty="0">
                <a:solidFill>
                  <a:schemeClr val="bg1"/>
                </a:solidFill>
              </a:rPr>
              <a:t>It is well known that imaging has a long history in medicine. Technicians utilize images to understand the functions of organs, check health conditions, analyze how diseases develop and recover, and examine the inner parts of the body. Medical images are used in the diagnosis of diseases, where doctors detect infections or affections. Machine learning models assist doctors in diagnosing diseases in the following two ways: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Classification: As a result of this method, disease conditions can be predicted. The goal is to determine if an organ is infected or not by analyzing the image. By observing lung scans of patients, the model is capable of recognizing covid-19 infections, recognizing whether or not the patients' lung scans are infected.</a:t>
            </a:r>
          </a:p>
          <a:p>
            <a:pPr marL="285750" indent="-285750">
              <a:buFont typeface="Arial" panose="020B0604020202020204" pitchFamily="34" charset="0"/>
              <a:buChar char="•"/>
            </a:pPr>
            <a:r>
              <a:rPr lang="en-US" dirty="0">
                <a:solidFill>
                  <a:schemeClr val="bg1"/>
                </a:solidFill>
              </a:rPr>
              <a:t>Segmentation: The segmentation technique predicts the location of an infection. It is used to detect infected areas. For example, the model can detect tumors by predicting masks on MRIs in order to recognize their existence as well as their location.</a:t>
            </a:r>
          </a:p>
          <a:p>
            <a:endParaRPr lang="en-US" dirty="0">
              <a:solidFill>
                <a:schemeClr val="bg1"/>
              </a:solidFill>
            </a:endParaRPr>
          </a:p>
          <a:p>
            <a:r>
              <a:rPr lang="en-US" dirty="0">
                <a:solidFill>
                  <a:schemeClr val="bg1"/>
                </a:solidFill>
              </a:rPr>
              <a:t>In this problem, we will use CT scan images to determine the location of a lesion. To decide whether surgery is necessary, it is necessary to determine the location of the lesion.</a:t>
            </a:r>
          </a:p>
        </p:txBody>
      </p:sp>
    </p:spTree>
    <p:extLst>
      <p:ext uri="{BB962C8B-B14F-4D97-AF65-F5344CB8AC3E}">
        <p14:creationId xmlns:p14="http://schemas.microsoft.com/office/powerpoint/2010/main" val="26687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C8D5DD-7314-1543-29FF-9B5F3BB05FE7}"/>
              </a:ext>
            </a:extLst>
          </p:cNvPr>
          <p:cNvSpPr txBox="1"/>
          <p:nvPr/>
        </p:nvSpPr>
        <p:spPr>
          <a:xfrm>
            <a:off x="557049" y="263715"/>
            <a:ext cx="11183006" cy="1713098"/>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Data</a:t>
            </a:r>
          </a:p>
          <a:p>
            <a:r>
              <a:rPr lang="en-US" dirty="0">
                <a:solidFill>
                  <a:schemeClr val="bg1"/>
                </a:solidFill>
              </a:rPr>
              <a:t>This problem consists of two groups of images. The first image is a gray-scale CT scan image of the patient's lungs, called the frame. This image has 512 pixels wide and 512 pixels high. The second image has the same dimensions. 255 or 0 are the values of pixels in the mask images, 255 for pixels located within the lesion area, and 0 for pixels outside of the lesion area. The number of images is 2729.</a:t>
            </a:r>
          </a:p>
        </p:txBody>
      </p:sp>
    </p:spTree>
    <p:extLst>
      <p:ext uri="{BB962C8B-B14F-4D97-AF65-F5344CB8AC3E}">
        <p14:creationId xmlns:p14="http://schemas.microsoft.com/office/powerpoint/2010/main" val="3547196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FB5782-716E-40E4-2E00-581FA85CBB5A}"/>
              </a:ext>
            </a:extLst>
          </p:cNvPr>
          <p:cNvSpPr txBox="1"/>
          <p:nvPr/>
        </p:nvSpPr>
        <p:spPr>
          <a:xfrm>
            <a:off x="557049" y="263716"/>
            <a:ext cx="11183006" cy="4483087"/>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Preprocessing</a:t>
            </a:r>
          </a:p>
          <a:p>
            <a:r>
              <a:rPr lang="en-US" dirty="0">
                <a:solidFill>
                  <a:schemeClr val="bg1"/>
                </a:solidFill>
              </a:rPr>
              <a:t>Preprocess is a class that contains four methods for preparing data for training. The first method takes care of initializing the class by storing the path of the image folder as an attribute. The second method loads images from a specific directory. Join the group name to the image directory, then save a list of all images into the </a:t>
            </a:r>
            <a:r>
              <a:rPr lang="en-US" dirty="0" err="1">
                <a:solidFill>
                  <a:schemeClr val="bg1"/>
                </a:solidFill>
              </a:rPr>
              <a:t>images_list</a:t>
            </a:r>
            <a:r>
              <a:rPr lang="en-US" dirty="0">
                <a:solidFill>
                  <a:schemeClr val="bg1"/>
                </a:solidFill>
              </a:rPr>
              <a:t> variable. To load the images individually, a loop through each image is required. </a:t>
            </a:r>
          </a:p>
          <a:p>
            <a:endParaRPr lang="en-US" dirty="0">
              <a:solidFill>
                <a:schemeClr val="bg1"/>
              </a:solidFill>
            </a:endParaRPr>
          </a:p>
          <a:p>
            <a:r>
              <a:rPr lang="en-US" dirty="0">
                <a:solidFill>
                  <a:schemeClr val="bg1"/>
                </a:solidFill>
              </a:rPr>
              <a:t>Each image path in the list of image paths is opened and read by Python functions. This is followed by the </a:t>
            </a:r>
            <a:r>
              <a:rPr lang="en-US" dirty="0" err="1">
                <a:solidFill>
                  <a:schemeClr val="bg1"/>
                </a:solidFill>
              </a:rPr>
              <a:t>decode_png</a:t>
            </a:r>
            <a:r>
              <a:rPr lang="en-US" dirty="0">
                <a:solidFill>
                  <a:schemeClr val="bg1"/>
                </a:solidFill>
              </a:rPr>
              <a:t> function of TensorFlow to save the image as a tensor. Next, a resize method is responsible for changing the dimensions of Images to a customized one. The image pixels are scaled between 0 and 1. Finally, the image is added to a list of images.</a:t>
            </a:r>
          </a:p>
          <a:p>
            <a:endParaRPr lang="en-US" dirty="0">
              <a:solidFill>
                <a:schemeClr val="bg1"/>
              </a:solidFill>
            </a:endParaRPr>
          </a:p>
          <a:p>
            <a:r>
              <a:rPr lang="en-US" dirty="0">
                <a:solidFill>
                  <a:schemeClr val="bg1"/>
                </a:solidFill>
              </a:rPr>
              <a:t>The third method scales the tensor values, while the last method creates a dataset using input lists containing masks and frames. The first step is to create a dataset variable using TensorFlow's method </a:t>
            </a:r>
            <a:r>
              <a:rPr lang="en-US" dirty="0" err="1">
                <a:solidFill>
                  <a:schemeClr val="bg1"/>
                </a:solidFill>
              </a:rPr>
              <a:t>from_tensor_slices</a:t>
            </a:r>
            <a:r>
              <a:rPr lang="en-US" dirty="0">
                <a:solidFill>
                  <a:schemeClr val="bg1"/>
                </a:solidFill>
              </a:rPr>
              <a:t>, shuffle it in a buffer of 1024, and then divide it into batches of a specific size. The dataset is then fetched by an automatic buffer at the next stage. Lastly, the predefined dataset is divided into two datasets, training and validation, with an 80-20 ratio.</a:t>
            </a:r>
          </a:p>
        </p:txBody>
      </p:sp>
    </p:spTree>
    <p:extLst>
      <p:ext uri="{BB962C8B-B14F-4D97-AF65-F5344CB8AC3E}">
        <p14:creationId xmlns:p14="http://schemas.microsoft.com/office/powerpoint/2010/main" val="284825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AE0F0F-1C24-72EA-A605-4CE8A86ACF46}"/>
              </a:ext>
            </a:extLst>
          </p:cNvPr>
          <p:cNvSpPr txBox="1"/>
          <p:nvPr/>
        </p:nvSpPr>
        <p:spPr>
          <a:xfrm>
            <a:off x="557049" y="347798"/>
            <a:ext cx="11183006" cy="923330"/>
          </a:xfrm>
          <a:prstGeom prst="rect">
            <a:avLst/>
          </a:prstGeom>
          <a:noFill/>
        </p:spPr>
        <p:txBody>
          <a:bodyPr wrap="square" rtlCol="0">
            <a:spAutoFit/>
          </a:bodyPr>
          <a:lstStyle/>
          <a:p>
            <a:r>
              <a:rPr lang="en-US" dirty="0">
                <a:solidFill>
                  <a:schemeClr val="bg1"/>
                </a:solidFill>
              </a:rPr>
              <a:t>There are varying ranges of numerical values in machine learning, in order to train faster and more consistently, these values should have a similar range, such as between 0 and 1. This type of processing is referred to as normalizing because all values scale between 0 and 1.</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EA1ACA1-76C2-B2EC-2D8F-C5E30F43027F}"/>
                  </a:ext>
                </a:extLst>
              </p:cNvPr>
              <p:cNvSpPr txBox="1"/>
              <p:nvPr/>
            </p:nvSpPr>
            <p:spPr>
              <a:xfrm>
                <a:off x="1996965" y="1407575"/>
                <a:ext cx="8198069" cy="941925"/>
              </a:xfrm>
              <a:prstGeom prst="rect">
                <a:avLst/>
              </a:prstGeom>
              <a:noFill/>
            </p:spPr>
            <p:txBody>
              <a:bodyPr wrap="square">
                <a:spAutoFit/>
              </a:bodyPr>
              <a:lstStyle/>
              <a:p>
                <a14:m>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𝑛𝑜𝑟𝑚𝑎𝑙𝑖𝑧𝑒𝑑</m:t>
                        </m:r>
                      </m:sub>
                    </m:sSub>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1">
                            <a:latin typeface="Cambria Math" panose="02040503050406030204" pitchFamily="18" charset="0"/>
                          </a:rPr>
                          <m:t>𝑋</m:t>
                        </m:r>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𝑚𝑖𝑛</m:t>
                            </m:r>
                          </m:sub>
                        </m:sSub>
                      </m:num>
                      <m:den>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𝑚𝑎𝑥</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𝑚𝑖𝑛</m:t>
                            </m:r>
                          </m:sub>
                        </m:sSub>
                      </m:den>
                    </m:f>
                    <m:r>
                      <a:rPr lang="en-US" sz="2400" b="0" i="0" smtClean="0">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𝑚𝑎𝑥</m:t>
                        </m:r>
                      </m:sub>
                    </m:sSub>
                    <m:r>
                      <a:rPr lang="en-US" i="1">
                        <a:latin typeface="Cambria Math" panose="02040503050406030204" pitchFamily="18" charset="0"/>
                      </a:rPr>
                      <m:t>=255,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𝑚𝑖𝑛</m:t>
                        </m:r>
                      </m:sub>
                    </m:sSub>
                    <m:r>
                      <a:rPr lang="en-US" i="1">
                        <a:latin typeface="Cambria Math" panose="02040503050406030204" pitchFamily="18" charset="0"/>
                      </a:rPr>
                      <m:t>=0</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𝑛𝑜𝑟𝑚𝑎𝑙𝑖𝑧𝑒𝑑</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𝑋</m:t>
                        </m:r>
                      </m:num>
                      <m:den>
                        <m:r>
                          <a:rPr lang="en-US" i="1">
                            <a:latin typeface="Cambria Math" panose="02040503050406030204" pitchFamily="18" charset="0"/>
                          </a:rPr>
                          <m:t>255</m:t>
                        </m:r>
                      </m:den>
                    </m:f>
                  </m:oMath>
                </a14:m>
                <a:endParaRPr lang="en-US" dirty="0"/>
              </a:p>
              <a:p>
                <a:endParaRPr lang="en-US" dirty="0"/>
              </a:p>
            </p:txBody>
          </p:sp>
        </mc:Choice>
        <mc:Fallback>
          <p:sp>
            <p:nvSpPr>
              <p:cNvPr id="11" name="TextBox 10">
                <a:extLst>
                  <a:ext uri="{FF2B5EF4-FFF2-40B4-BE49-F238E27FC236}">
                    <a16:creationId xmlns:a16="http://schemas.microsoft.com/office/drawing/2014/main" id="{8EA1ACA1-76C2-B2EC-2D8F-C5E30F43027F}"/>
                  </a:ext>
                </a:extLst>
              </p:cNvPr>
              <p:cNvSpPr txBox="1">
                <a:spLocks noRot="1" noChangeAspect="1" noMove="1" noResize="1" noEditPoints="1" noAdjustHandles="1" noChangeArrowheads="1" noChangeShapeType="1" noTextEdit="1"/>
              </p:cNvSpPr>
              <p:nvPr/>
            </p:nvSpPr>
            <p:spPr>
              <a:xfrm>
                <a:off x="1996965" y="1407575"/>
                <a:ext cx="8198069" cy="941925"/>
              </a:xfrm>
              <a:prstGeom prst="rect">
                <a:avLst/>
              </a:prstGeom>
              <a:blipFill>
                <a:blip r:embed="rId2"/>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8A40706-6856-3BAA-BA86-61B2614C436A}"/>
              </a:ext>
            </a:extLst>
          </p:cNvPr>
          <p:cNvSpPr txBox="1"/>
          <p:nvPr/>
        </p:nvSpPr>
        <p:spPr>
          <a:xfrm>
            <a:off x="593834" y="2208943"/>
            <a:ext cx="11109434" cy="1754326"/>
          </a:xfrm>
          <a:prstGeom prst="rect">
            <a:avLst/>
          </a:prstGeom>
          <a:noFill/>
        </p:spPr>
        <p:txBody>
          <a:bodyPr wrap="square" rtlCol="0">
            <a:spAutoFit/>
          </a:bodyPr>
          <a:lstStyle/>
          <a:p>
            <a:r>
              <a:rPr lang="en-US" dirty="0">
                <a:solidFill>
                  <a:schemeClr val="bg1"/>
                </a:solidFill>
              </a:rPr>
              <a:t>It is possible to use pixel values as features in this problem. Pixel values are eight bytes long and are between 0 and 255 in size. In order to achieve a range between 0 and 1, pixel values must be divided by 255, but before returning values, the result of the division must be cast as a float to prevent further TensorFlow errors (casting means changing value types).</a:t>
            </a:r>
          </a:p>
          <a:p>
            <a:r>
              <a:rPr lang="en-US" dirty="0">
                <a:solidFill>
                  <a:schemeClr val="bg1"/>
                </a:solidFill>
              </a:rPr>
              <a:t>The table below illustrates some random data between 0 and 10. To normalize the data, subtract each number from the minimum (0) and divide it by the range (10 - 0).</a:t>
            </a:r>
          </a:p>
        </p:txBody>
      </p:sp>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id="{644D340F-43B9-15E1-75D7-403B40765ECB}"/>
                  </a:ext>
                </a:extLst>
              </p:cNvPr>
              <p:cNvGraphicFramePr>
                <a:graphicFrameLocks noGrp="1"/>
              </p:cNvGraphicFramePr>
              <p:nvPr/>
            </p:nvGraphicFramePr>
            <p:xfrm>
              <a:off x="2084551" y="4197633"/>
              <a:ext cx="8127999" cy="2505583"/>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2410927363"/>
                        </a:ext>
                      </a:extLst>
                    </a:gridCol>
                    <a:gridCol w="2709333">
                      <a:extLst>
                        <a:ext uri="{9D8B030D-6E8A-4147-A177-3AD203B41FA5}">
                          <a16:colId xmlns:a16="http://schemas.microsoft.com/office/drawing/2014/main" val="2850407461"/>
                        </a:ext>
                      </a:extLst>
                    </a:gridCol>
                    <a:gridCol w="2709333">
                      <a:extLst>
                        <a:ext uri="{9D8B030D-6E8A-4147-A177-3AD203B41FA5}">
                          <a16:colId xmlns:a16="http://schemas.microsoft.com/office/drawing/2014/main" val="4286226327"/>
                        </a:ext>
                      </a:extLst>
                    </a:gridCol>
                  </a:tblGrid>
                  <a:tr h="370840">
                    <a:tc>
                      <a:txBody>
                        <a:bodyPr/>
                        <a:lstStyle/>
                        <a:p>
                          <a:pPr algn="ctr"/>
                          <a:r>
                            <a:rPr lang="en-US" b="0" i="1" dirty="0"/>
                            <a:t>X</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solidFill>
                                          <a:srgbClr val="836967"/>
                                        </a:solidFill>
                                        <a:latin typeface="Cambria Math" panose="02040503050406030204" pitchFamily="18" charset="0"/>
                                      </a:rPr>
                                    </m:ctrlPr>
                                  </m:fPr>
                                  <m:num>
                                    <m:r>
                                      <a:rPr lang="en-US" sz="1800">
                                        <a:latin typeface="Cambria Math" panose="02040503050406030204" pitchFamily="18" charset="0"/>
                                      </a:rPr>
                                      <m:t>𝑋</m:t>
                                    </m:r>
                                    <m:r>
                                      <a:rPr lang="en-US" sz="180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a:rPr lang="en-US" sz="1800">
                                            <a:latin typeface="Cambria Math" panose="02040503050406030204" pitchFamily="18" charset="0"/>
                                          </a:rPr>
                                          <m:t>𝑋</m:t>
                                        </m:r>
                                      </m:e>
                                      <m:sub>
                                        <m:r>
                                          <a:rPr lang="en-US" sz="1800">
                                            <a:latin typeface="Cambria Math" panose="02040503050406030204" pitchFamily="18" charset="0"/>
                                          </a:rPr>
                                          <m:t>𝑚𝑖𝑛</m:t>
                                        </m:r>
                                      </m:sub>
                                    </m:sSub>
                                  </m:num>
                                  <m:den>
                                    <m:sSub>
                                      <m:sSubPr>
                                        <m:ctrlPr>
                                          <a:rPr lang="en-US" sz="1800" i="1">
                                            <a:solidFill>
                                              <a:srgbClr val="836967"/>
                                            </a:solidFill>
                                            <a:latin typeface="Cambria Math" panose="02040503050406030204" pitchFamily="18" charset="0"/>
                                          </a:rPr>
                                        </m:ctrlPr>
                                      </m:sSubPr>
                                      <m:e>
                                        <m:r>
                                          <a:rPr lang="en-US" sz="1800">
                                            <a:latin typeface="Cambria Math" panose="02040503050406030204" pitchFamily="18" charset="0"/>
                                          </a:rPr>
                                          <m:t>𝑋</m:t>
                                        </m:r>
                                      </m:e>
                                      <m:sub>
                                        <m:r>
                                          <a:rPr lang="en-US" sz="1800">
                                            <a:latin typeface="Cambria Math" panose="02040503050406030204" pitchFamily="18" charset="0"/>
                                          </a:rPr>
                                          <m:t>𝑚𝑎𝑥</m:t>
                                        </m:r>
                                      </m:sub>
                                    </m:sSub>
                                    <m:r>
                                      <a:rPr lang="en-US" sz="180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a:rPr lang="en-US" sz="1800">
                                            <a:latin typeface="Cambria Math" panose="02040503050406030204" pitchFamily="18" charset="0"/>
                                          </a:rPr>
                                          <m:t>𝑋</m:t>
                                        </m:r>
                                      </m:e>
                                      <m:sub>
                                        <m:r>
                                          <a:rPr lang="en-US" sz="1800">
                                            <a:latin typeface="Cambria Math" panose="02040503050406030204" pitchFamily="18" charset="0"/>
                                          </a:rPr>
                                          <m:t>𝑚𝑖𝑛</m:t>
                                        </m:r>
                                      </m:sub>
                                    </m:sSub>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𝑛𝑜𝑟𝑚𝑎𝑙𝑖𝑧𝑒𝑑</m:t>
                                    </m:r>
                                  </m:sub>
                                </m:sSub>
                              </m:oMath>
                            </m:oMathPara>
                          </a14:m>
                          <a:endParaRPr lang="en-US" dirty="0"/>
                        </a:p>
                      </a:txBody>
                      <a:tcPr/>
                    </a:tc>
                    <a:extLst>
                      <a:ext uri="{0D108BD9-81ED-4DB2-BD59-A6C34878D82A}">
                        <a16:rowId xmlns:a16="http://schemas.microsoft.com/office/drawing/2014/main" val="3390319107"/>
                      </a:ext>
                    </a:extLst>
                  </a:tr>
                  <a:tr h="370840">
                    <a:tc>
                      <a:txBody>
                        <a:bodyPr/>
                        <a:lstStyle/>
                        <a:p>
                          <a:pPr algn="ctr"/>
                          <a:r>
                            <a:rPr lang="en-US" dirty="0"/>
                            <a:t>4</a:t>
                          </a:r>
                        </a:p>
                      </a:txBody>
                      <a:tcPr/>
                    </a:tc>
                    <a:tc>
                      <a:txBody>
                        <a:bodyPr/>
                        <a:lstStyle/>
                        <a:p>
                          <a:pPr algn="ctr"/>
                          <a:r>
                            <a:rPr lang="en-US" dirty="0"/>
                            <a:t>(4 - 0)/(10 - 0)</a:t>
                          </a:r>
                        </a:p>
                      </a:txBody>
                      <a:tcPr/>
                    </a:tc>
                    <a:tc>
                      <a:txBody>
                        <a:bodyPr/>
                        <a:lstStyle/>
                        <a:p>
                          <a:pPr algn="ctr"/>
                          <a:r>
                            <a:rPr lang="en-US" dirty="0"/>
                            <a:t>0.4</a:t>
                          </a:r>
                        </a:p>
                      </a:txBody>
                      <a:tcPr/>
                    </a:tc>
                    <a:extLst>
                      <a:ext uri="{0D108BD9-81ED-4DB2-BD59-A6C34878D82A}">
                        <a16:rowId xmlns:a16="http://schemas.microsoft.com/office/drawing/2014/main" val="4022634842"/>
                      </a:ext>
                    </a:extLst>
                  </a:tr>
                  <a:tr h="370840">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(10 - 0)/(10 - 0)</a:t>
                          </a:r>
                        </a:p>
                      </a:txBody>
                      <a:tcPr/>
                    </a:tc>
                    <a:tc>
                      <a:txBody>
                        <a:bodyPr/>
                        <a:lstStyle/>
                        <a:p>
                          <a:pPr algn="ctr"/>
                          <a:r>
                            <a:rPr lang="en-US" dirty="0"/>
                            <a:t>1</a:t>
                          </a:r>
                        </a:p>
                      </a:txBody>
                      <a:tcPr/>
                    </a:tc>
                    <a:extLst>
                      <a:ext uri="{0D108BD9-81ED-4DB2-BD59-A6C34878D82A}">
                        <a16:rowId xmlns:a16="http://schemas.microsoft.com/office/drawing/2014/main" val="2441738859"/>
                      </a:ext>
                    </a:extLst>
                  </a:tr>
                  <a:tr h="370840">
                    <a:tc>
                      <a:txBody>
                        <a:bodyPr/>
                        <a:lstStyle/>
                        <a:p>
                          <a:pPr algn="ctr"/>
                          <a:r>
                            <a:rPr lang="en-US"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(0 - 0)/(10 - 0)</a:t>
                          </a:r>
                        </a:p>
                      </a:txBody>
                      <a:tcPr/>
                    </a:tc>
                    <a:tc>
                      <a:txBody>
                        <a:bodyPr/>
                        <a:lstStyle/>
                        <a:p>
                          <a:pPr algn="ctr"/>
                          <a:r>
                            <a:rPr lang="en-US" dirty="0"/>
                            <a:t>0</a:t>
                          </a:r>
                        </a:p>
                      </a:txBody>
                      <a:tcPr/>
                    </a:tc>
                    <a:extLst>
                      <a:ext uri="{0D108BD9-81ED-4DB2-BD59-A6C34878D82A}">
                        <a16:rowId xmlns:a16="http://schemas.microsoft.com/office/drawing/2014/main" val="3167754654"/>
                      </a:ext>
                    </a:extLst>
                  </a:tr>
                  <a:tr h="370840">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(5 - 0)/(10 - 0)</a:t>
                          </a:r>
                        </a:p>
                      </a:txBody>
                      <a:tcPr/>
                    </a:tc>
                    <a:tc>
                      <a:txBody>
                        <a:bodyPr/>
                        <a:lstStyle/>
                        <a:p>
                          <a:pPr algn="ctr"/>
                          <a:r>
                            <a:rPr lang="en-US" dirty="0"/>
                            <a:t>0.5</a:t>
                          </a:r>
                        </a:p>
                      </a:txBody>
                      <a:tcPr/>
                    </a:tc>
                    <a:extLst>
                      <a:ext uri="{0D108BD9-81ED-4DB2-BD59-A6C34878D82A}">
                        <a16:rowId xmlns:a16="http://schemas.microsoft.com/office/drawing/2014/main" val="444888300"/>
                      </a:ext>
                    </a:extLst>
                  </a:tr>
                  <a:tr h="370840">
                    <a:tc>
                      <a:txBody>
                        <a:bodyPr/>
                        <a:lstStyle/>
                        <a:p>
                          <a:pPr algn="ctr"/>
                          <a:r>
                            <a:rPr lang="en-US"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(7 - 0)/(10 - 0)</a:t>
                          </a:r>
                        </a:p>
                      </a:txBody>
                      <a:tcPr/>
                    </a:tc>
                    <a:tc>
                      <a:txBody>
                        <a:bodyPr/>
                        <a:lstStyle/>
                        <a:p>
                          <a:pPr algn="ctr"/>
                          <a:r>
                            <a:rPr lang="en-US" dirty="0"/>
                            <a:t>0.7</a:t>
                          </a:r>
                        </a:p>
                      </a:txBody>
                      <a:tcPr/>
                    </a:tc>
                    <a:extLst>
                      <a:ext uri="{0D108BD9-81ED-4DB2-BD59-A6C34878D82A}">
                        <a16:rowId xmlns:a16="http://schemas.microsoft.com/office/drawing/2014/main" val="1448484776"/>
                      </a:ext>
                    </a:extLst>
                  </a:tr>
                </a:tbl>
              </a:graphicData>
            </a:graphic>
          </p:graphicFrame>
        </mc:Choice>
        <mc:Fallback xmlns="">
          <p:graphicFrame>
            <p:nvGraphicFramePr>
              <p:cNvPr id="2" name="Table 2">
                <a:extLst>
                  <a:ext uri="{FF2B5EF4-FFF2-40B4-BE49-F238E27FC236}">
                    <a16:creationId xmlns:a16="http://schemas.microsoft.com/office/drawing/2014/main" id="{644D340F-43B9-15E1-75D7-403B40765ECB}"/>
                  </a:ext>
                </a:extLst>
              </p:cNvPr>
              <p:cNvGraphicFramePr>
                <a:graphicFrameLocks noGrp="1"/>
              </p:cNvGraphicFramePr>
              <p:nvPr>
                <p:extLst>
                  <p:ext uri="{D42A27DB-BD31-4B8C-83A1-F6EECF244321}">
                    <p14:modId xmlns:p14="http://schemas.microsoft.com/office/powerpoint/2010/main" val="3938554142"/>
                  </p:ext>
                </p:extLst>
              </p:nvPr>
            </p:nvGraphicFramePr>
            <p:xfrm>
              <a:off x="2084551" y="4197633"/>
              <a:ext cx="8127999" cy="2505329"/>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2410927363"/>
                        </a:ext>
                      </a:extLst>
                    </a:gridCol>
                    <a:gridCol w="2709333">
                      <a:extLst>
                        <a:ext uri="{9D8B030D-6E8A-4147-A177-3AD203B41FA5}">
                          <a16:colId xmlns:a16="http://schemas.microsoft.com/office/drawing/2014/main" val="2850407461"/>
                        </a:ext>
                      </a:extLst>
                    </a:gridCol>
                    <a:gridCol w="2709333">
                      <a:extLst>
                        <a:ext uri="{9D8B030D-6E8A-4147-A177-3AD203B41FA5}">
                          <a16:colId xmlns:a16="http://schemas.microsoft.com/office/drawing/2014/main" val="4286226327"/>
                        </a:ext>
                      </a:extLst>
                    </a:gridCol>
                  </a:tblGrid>
                  <a:tr h="651129">
                    <a:tc>
                      <a:txBody>
                        <a:bodyPr/>
                        <a:lstStyle/>
                        <a:p>
                          <a:pPr algn="ctr"/>
                          <a:r>
                            <a:rPr lang="en-US" b="0" i="1" dirty="0"/>
                            <a:t>X</a:t>
                          </a:r>
                        </a:p>
                      </a:txBody>
                      <a:tcPr/>
                    </a:tc>
                    <a:tc>
                      <a:txBody>
                        <a:bodyPr/>
                        <a:lstStyle/>
                        <a:p>
                          <a:endParaRPr lang="en-US"/>
                        </a:p>
                      </a:txBody>
                      <a:tcPr>
                        <a:blipFill>
                          <a:blip r:embed="rId3"/>
                          <a:stretch>
                            <a:fillRect l="-100000" t="-4673" r="-100225" b="-299065"/>
                          </a:stretch>
                        </a:blipFill>
                      </a:tcPr>
                    </a:tc>
                    <a:tc>
                      <a:txBody>
                        <a:bodyPr/>
                        <a:lstStyle/>
                        <a:p>
                          <a:endParaRPr lang="en-US"/>
                        </a:p>
                      </a:txBody>
                      <a:tcPr>
                        <a:blipFill>
                          <a:blip r:embed="rId3"/>
                          <a:stretch>
                            <a:fillRect l="-200000" t="-4673" r="-225" b="-299065"/>
                          </a:stretch>
                        </a:blipFill>
                      </a:tcPr>
                    </a:tc>
                    <a:extLst>
                      <a:ext uri="{0D108BD9-81ED-4DB2-BD59-A6C34878D82A}">
                        <a16:rowId xmlns:a16="http://schemas.microsoft.com/office/drawing/2014/main" val="3390319107"/>
                      </a:ext>
                    </a:extLst>
                  </a:tr>
                  <a:tr h="370840">
                    <a:tc>
                      <a:txBody>
                        <a:bodyPr/>
                        <a:lstStyle/>
                        <a:p>
                          <a:pPr algn="ctr"/>
                          <a:r>
                            <a:rPr lang="en-US" dirty="0"/>
                            <a:t>4</a:t>
                          </a:r>
                        </a:p>
                      </a:txBody>
                      <a:tcPr/>
                    </a:tc>
                    <a:tc>
                      <a:txBody>
                        <a:bodyPr/>
                        <a:lstStyle/>
                        <a:p>
                          <a:pPr algn="ctr"/>
                          <a:r>
                            <a:rPr lang="en-US" dirty="0"/>
                            <a:t>(4 - 0)/(10 - 0)</a:t>
                          </a:r>
                        </a:p>
                      </a:txBody>
                      <a:tcPr/>
                    </a:tc>
                    <a:tc>
                      <a:txBody>
                        <a:bodyPr/>
                        <a:lstStyle/>
                        <a:p>
                          <a:pPr algn="ctr"/>
                          <a:r>
                            <a:rPr lang="en-US" dirty="0"/>
                            <a:t>0.4</a:t>
                          </a:r>
                        </a:p>
                      </a:txBody>
                      <a:tcPr/>
                    </a:tc>
                    <a:extLst>
                      <a:ext uri="{0D108BD9-81ED-4DB2-BD59-A6C34878D82A}">
                        <a16:rowId xmlns:a16="http://schemas.microsoft.com/office/drawing/2014/main" val="4022634842"/>
                      </a:ext>
                    </a:extLst>
                  </a:tr>
                  <a:tr h="370840">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(10 - 0)/(10 - 0)</a:t>
                          </a:r>
                        </a:p>
                      </a:txBody>
                      <a:tcPr/>
                    </a:tc>
                    <a:tc>
                      <a:txBody>
                        <a:bodyPr/>
                        <a:lstStyle/>
                        <a:p>
                          <a:pPr algn="ctr"/>
                          <a:r>
                            <a:rPr lang="en-US" dirty="0"/>
                            <a:t>1</a:t>
                          </a:r>
                        </a:p>
                      </a:txBody>
                      <a:tcPr/>
                    </a:tc>
                    <a:extLst>
                      <a:ext uri="{0D108BD9-81ED-4DB2-BD59-A6C34878D82A}">
                        <a16:rowId xmlns:a16="http://schemas.microsoft.com/office/drawing/2014/main" val="2441738859"/>
                      </a:ext>
                    </a:extLst>
                  </a:tr>
                  <a:tr h="370840">
                    <a:tc>
                      <a:txBody>
                        <a:bodyPr/>
                        <a:lstStyle/>
                        <a:p>
                          <a:pPr algn="ctr"/>
                          <a:r>
                            <a:rPr lang="en-US"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(0 - 0)/(10 - 0)</a:t>
                          </a:r>
                        </a:p>
                      </a:txBody>
                      <a:tcPr/>
                    </a:tc>
                    <a:tc>
                      <a:txBody>
                        <a:bodyPr/>
                        <a:lstStyle/>
                        <a:p>
                          <a:pPr algn="ctr"/>
                          <a:r>
                            <a:rPr lang="en-US" dirty="0"/>
                            <a:t>0</a:t>
                          </a:r>
                        </a:p>
                      </a:txBody>
                      <a:tcPr/>
                    </a:tc>
                    <a:extLst>
                      <a:ext uri="{0D108BD9-81ED-4DB2-BD59-A6C34878D82A}">
                        <a16:rowId xmlns:a16="http://schemas.microsoft.com/office/drawing/2014/main" val="3167754654"/>
                      </a:ext>
                    </a:extLst>
                  </a:tr>
                  <a:tr h="370840">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(5 - 0)/(10 - 0)</a:t>
                          </a:r>
                        </a:p>
                      </a:txBody>
                      <a:tcPr/>
                    </a:tc>
                    <a:tc>
                      <a:txBody>
                        <a:bodyPr/>
                        <a:lstStyle/>
                        <a:p>
                          <a:pPr algn="ctr"/>
                          <a:r>
                            <a:rPr lang="en-US" dirty="0"/>
                            <a:t>0.5</a:t>
                          </a:r>
                        </a:p>
                      </a:txBody>
                      <a:tcPr/>
                    </a:tc>
                    <a:extLst>
                      <a:ext uri="{0D108BD9-81ED-4DB2-BD59-A6C34878D82A}">
                        <a16:rowId xmlns:a16="http://schemas.microsoft.com/office/drawing/2014/main" val="444888300"/>
                      </a:ext>
                    </a:extLst>
                  </a:tr>
                  <a:tr h="370840">
                    <a:tc>
                      <a:txBody>
                        <a:bodyPr/>
                        <a:lstStyle/>
                        <a:p>
                          <a:pPr algn="ctr"/>
                          <a:r>
                            <a:rPr lang="en-US"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(7 - 0)/(10 - 0)</a:t>
                          </a:r>
                        </a:p>
                      </a:txBody>
                      <a:tcPr/>
                    </a:tc>
                    <a:tc>
                      <a:txBody>
                        <a:bodyPr/>
                        <a:lstStyle/>
                        <a:p>
                          <a:pPr algn="ctr"/>
                          <a:r>
                            <a:rPr lang="en-US" dirty="0"/>
                            <a:t>0.7</a:t>
                          </a:r>
                        </a:p>
                      </a:txBody>
                      <a:tcPr/>
                    </a:tc>
                    <a:extLst>
                      <a:ext uri="{0D108BD9-81ED-4DB2-BD59-A6C34878D82A}">
                        <a16:rowId xmlns:a16="http://schemas.microsoft.com/office/drawing/2014/main" val="1448484776"/>
                      </a:ext>
                    </a:extLst>
                  </a:tr>
                </a:tbl>
              </a:graphicData>
            </a:graphic>
          </p:graphicFrame>
        </mc:Fallback>
      </mc:AlternateContent>
    </p:spTree>
    <p:extLst>
      <p:ext uri="{BB962C8B-B14F-4D97-AF65-F5344CB8AC3E}">
        <p14:creationId xmlns:p14="http://schemas.microsoft.com/office/powerpoint/2010/main" val="304498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5086E9-51A5-7000-2A62-9BE71374F4BF}"/>
              </a:ext>
            </a:extLst>
          </p:cNvPr>
          <p:cNvSpPr txBox="1"/>
          <p:nvPr/>
        </p:nvSpPr>
        <p:spPr>
          <a:xfrm>
            <a:off x="557049" y="263715"/>
            <a:ext cx="11183006" cy="882101"/>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Load</a:t>
            </a:r>
          </a:p>
          <a:p>
            <a:r>
              <a:rPr lang="en-US" dirty="0">
                <a:solidFill>
                  <a:schemeClr val="bg1"/>
                </a:solidFill>
              </a:rPr>
              <a:t>In order to reduce the amount of RAM usage, dimension of images are decreased to 128 and batch size is set as 4.</a:t>
            </a:r>
          </a:p>
        </p:txBody>
      </p:sp>
    </p:spTree>
    <p:extLst>
      <p:ext uri="{BB962C8B-B14F-4D97-AF65-F5344CB8AC3E}">
        <p14:creationId xmlns:p14="http://schemas.microsoft.com/office/powerpoint/2010/main" val="4162397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B933E9-BB96-CB96-AD7C-CAAF3FD15E60}"/>
              </a:ext>
            </a:extLst>
          </p:cNvPr>
          <p:cNvSpPr txBox="1"/>
          <p:nvPr/>
        </p:nvSpPr>
        <p:spPr>
          <a:xfrm>
            <a:off x="557049" y="179633"/>
            <a:ext cx="11183006" cy="5037085"/>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Training and Validation</a:t>
            </a:r>
          </a:p>
          <a:p>
            <a:pPr algn="just"/>
            <a:r>
              <a:rPr lang="en-US" dirty="0">
                <a:solidFill>
                  <a:schemeClr val="bg1"/>
                </a:solidFill>
              </a:rPr>
              <a:t>Data is the key to training all machine learning models, and parameters are changed based on the available data. Therefore, more data results in better results. Using gradient descent, the model calculates training data loss and attempts to decrease the loss value. However, does a decreasing training data loss mean better results on real-world data? Not necessarily. Real-world data often include data that the model has never encountered previously. Thus, for evaluating results, loss values on training data are not sufficient, and some additional data, such as validation, must be collected.</a:t>
            </a:r>
          </a:p>
          <a:p>
            <a:pPr algn="just"/>
            <a:endParaRPr lang="en-US" dirty="0">
              <a:solidFill>
                <a:schemeClr val="bg1"/>
              </a:solidFill>
            </a:endParaRPr>
          </a:p>
          <a:p>
            <a:pPr algn="just"/>
            <a:r>
              <a:rPr lang="en-US" dirty="0">
                <a:solidFill>
                  <a:schemeClr val="bg1"/>
                </a:solidFill>
              </a:rPr>
              <a:t>It is very critical to determine the number and size of validation data, and this selection is highly dependent upon the number and size of data. Despite the fact that it is not a principle, it is acceptable to split 20 percent of the data between validation and training. The distribution of validation data must be the same as the distribution of actual data in order to achieve better results.</a:t>
            </a:r>
          </a:p>
          <a:p>
            <a:pPr algn="just"/>
            <a:endParaRPr lang="en-US" dirty="0">
              <a:solidFill>
                <a:schemeClr val="bg1"/>
              </a:solidFill>
            </a:endParaRPr>
          </a:p>
          <a:p>
            <a:r>
              <a:rPr lang="en-US" dirty="0">
                <a:solidFill>
                  <a:schemeClr val="bg1"/>
                </a:solidFill>
              </a:rPr>
              <a:t>To divide a dataset into training and validation, I use the take and skip methods. In this example, 80 percent of the data is set aside for training and 20 percent for validation. The Take method accepts a number that determines the number of batches to split for data. Skip method takes the same number in order to ignore the first batches as much as you specify.</a:t>
            </a:r>
          </a:p>
        </p:txBody>
      </p:sp>
    </p:spTree>
    <p:extLst>
      <p:ext uri="{BB962C8B-B14F-4D97-AF65-F5344CB8AC3E}">
        <p14:creationId xmlns:p14="http://schemas.microsoft.com/office/powerpoint/2010/main" val="410517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1EE38-5FCC-AFBF-4B1D-44802356C568}"/>
              </a:ext>
            </a:extLst>
          </p:cNvPr>
          <p:cNvSpPr txBox="1"/>
          <p:nvPr/>
        </p:nvSpPr>
        <p:spPr>
          <a:xfrm>
            <a:off x="557049" y="179633"/>
            <a:ext cx="11183006" cy="1713098"/>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Batch</a:t>
            </a:r>
          </a:p>
          <a:p>
            <a:pPr algn="just"/>
            <a:r>
              <a:rPr lang="en-US" dirty="0">
                <a:solidFill>
                  <a:schemeClr val="bg1"/>
                </a:solidFill>
              </a:rPr>
              <a:t>It is much more computationally efficient to compute loss on a small portion of data and calculate gradient descent based on that rather than computing loss on the whole data. A batch is a set of data that is used to calculate loss once a time and a batch size is the number of data in each batch. Batch size is the first element of the shape in </a:t>
            </a:r>
            <a:r>
              <a:rPr lang="en-US" dirty="0" err="1">
                <a:solidFill>
                  <a:schemeClr val="bg1"/>
                </a:solidFill>
              </a:rPr>
              <a:t>Tensorflow</a:t>
            </a:r>
            <a:r>
              <a:rPr lang="en-US" dirty="0">
                <a:solidFill>
                  <a:schemeClr val="bg1"/>
                </a:solidFill>
              </a:rPr>
              <a:t> and it is saved as a None object since it is independent of the model architecture.</a:t>
            </a:r>
          </a:p>
        </p:txBody>
      </p:sp>
    </p:spTree>
    <p:extLst>
      <p:ext uri="{BB962C8B-B14F-4D97-AF65-F5344CB8AC3E}">
        <p14:creationId xmlns:p14="http://schemas.microsoft.com/office/powerpoint/2010/main" val="1648941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069776-A7E5-13DF-D31E-5BC644474EF1}"/>
              </a:ext>
            </a:extLst>
          </p:cNvPr>
          <p:cNvSpPr txBox="1"/>
          <p:nvPr/>
        </p:nvSpPr>
        <p:spPr>
          <a:xfrm>
            <a:off x="557049" y="105710"/>
            <a:ext cx="11183006" cy="1713098"/>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Convolution</a:t>
            </a:r>
          </a:p>
          <a:p>
            <a:pPr algn="just"/>
            <a:r>
              <a:rPr lang="en-US" dirty="0">
                <a:solidFill>
                  <a:schemeClr val="bg1"/>
                </a:solidFill>
              </a:rPr>
              <a:t>Convolution is an operation that is specifically designed to extract useful information from images. Essentially, this operation is based on human vision and how the brain detects specific patterns in images. In order to extract hidden features from an image, a special filter must be applied to the image. For example, this filter can be used to detect horizontal lines.</a:t>
            </a:r>
          </a:p>
        </p:txBody>
      </p:sp>
      <p:graphicFrame>
        <p:nvGraphicFramePr>
          <p:cNvPr id="5" name="Table 5">
            <a:extLst>
              <a:ext uri="{FF2B5EF4-FFF2-40B4-BE49-F238E27FC236}">
                <a16:creationId xmlns:a16="http://schemas.microsoft.com/office/drawing/2014/main" id="{07FEED48-7D23-4387-9FD6-D049550F3F9F}"/>
              </a:ext>
            </a:extLst>
          </p:cNvPr>
          <p:cNvGraphicFramePr>
            <a:graphicFrameLocks noGrp="1"/>
          </p:cNvGraphicFramePr>
          <p:nvPr>
            <p:extLst>
              <p:ext uri="{D42A27DB-BD31-4B8C-83A1-F6EECF244321}">
                <p14:modId xmlns:p14="http://schemas.microsoft.com/office/powerpoint/2010/main" val="1352025958"/>
              </p:ext>
            </p:extLst>
          </p:nvPr>
        </p:nvGraphicFramePr>
        <p:xfrm>
          <a:off x="1413641" y="1949678"/>
          <a:ext cx="2375337" cy="1333944"/>
        </p:xfrm>
        <a:graphic>
          <a:graphicData uri="http://schemas.openxmlformats.org/drawingml/2006/table">
            <a:tbl>
              <a:tblPr firstRow="1" bandRow="1">
                <a:tableStyleId>{D7AC3CCA-C797-4891-BE02-D94E43425B78}</a:tableStyleId>
              </a:tblPr>
              <a:tblGrid>
                <a:gridCol w="791779">
                  <a:extLst>
                    <a:ext uri="{9D8B030D-6E8A-4147-A177-3AD203B41FA5}">
                      <a16:colId xmlns:a16="http://schemas.microsoft.com/office/drawing/2014/main" val="1284652113"/>
                    </a:ext>
                  </a:extLst>
                </a:gridCol>
                <a:gridCol w="791779">
                  <a:extLst>
                    <a:ext uri="{9D8B030D-6E8A-4147-A177-3AD203B41FA5}">
                      <a16:colId xmlns:a16="http://schemas.microsoft.com/office/drawing/2014/main" val="3382309243"/>
                    </a:ext>
                  </a:extLst>
                </a:gridCol>
                <a:gridCol w="791779">
                  <a:extLst>
                    <a:ext uri="{9D8B030D-6E8A-4147-A177-3AD203B41FA5}">
                      <a16:colId xmlns:a16="http://schemas.microsoft.com/office/drawing/2014/main" val="71198413"/>
                    </a:ext>
                  </a:extLst>
                </a:gridCol>
              </a:tblGrid>
              <a:tr h="444648">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0</a:t>
                      </a:r>
                    </a:p>
                  </a:txBody>
                  <a:tcPr>
                    <a:noFill/>
                  </a:tcPr>
                </a:tc>
                <a:extLst>
                  <a:ext uri="{0D108BD9-81ED-4DB2-BD59-A6C34878D82A}">
                    <a16:rowId xmlns:a16="http://schemas.microsoft.com/office/drawing/2014/main" val="2777026068"/>
                  </a:ext>
                </a:extLst>
              </a:tr>
              <a:tr h="444648">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711403641"/>
                  </a:ext>
                </a:extLst>
              </a:tr>
              <a:tr h="444648">
                <a:tc>
                  <a:txBody>
                    <a:bodyPr/>
                    <a:lstStyle/>
                    <a:p>
                      <a:pPr algn="ctr"/>
                      <a:r>
                        <a:rPr lang="en-US" dirty="0"/>
                        <a:t>0</a:t>
                      </a:r>
                    </a:p>
                  </a:txBody>
                  <a:tcPr>
                    <a:noFill/>
                  </a:tcPr>
                </a:tc>
                <a:tc>
                  <a:txBody>
                    <a:bodyPr/>
                    <a:lstStyle/>
                    <a:p>
                      <a:pPr algn="ctr"/>
                      <a:r>
                        <a:rPr lang="en-US" dirty="0"/>
                        <a:t>0</a:t>
                      </a:r>
                    </a:p>
                  </a:txBody>
                  <a:tcPr>
                    <a:noFill/>
                  </a:tcPr>
                </a:tc>
                <a:tc>
                  <a:txBody>
                    <a:bodyPr/>
                    <a:lstStyle/>
                    <a:p>
                      <a:pPr algn="ctr"/>
                      <a:r>
                        <a:rPr lang="en-US" dirty="0"/>
                        <a:t>0</a:t>
                      </a:r>
                    </a:p>
                  </a:txBody>
                  <a:tcPr>
                    <a:noFill/>
                  </a:tcPr>
                </a:tc>
                <a:extLst>
                  <a:ext uri="{0D108BD9-81ED-4DB2-BD59-A6C34878D82A}">
                    <a16:rowId xmlns:a16="http://schemas.microsoft.com/office/drawing/2014/main" val="3502604197"/>
                  </a:ext>
                </a:extLst>
              </a:tr>
            </a:tbl>
          </a:graphicData>
        </a:graphic>
      </p:graphicFrame>
      <p:cxnSp>
        <p:nvCxnSpPr>
          <p:cNvPr id="7" name="Straight Arrow Connector 6">
            <a:extLst>
              <a:ext uri="{FF2B5EF4-FFF2-40B4-BE49-F238E27FC236}">
                <a16:creationId xmlns:a16="http://schemas.microsoft.com/office/drawing/2014/main" id="{5384B2B0-6A3D-00AB-52C9-D55282E77290}"/>
              </a:ext>
            </a:extLst>
          </p:cNvPr>
          <p:cNvCxnSpPr/>
          <p:nvPr/>
        </p:nvCxnSpPr>
        <p:spPr>
          <a:xfrm>
            <a:off x="5223641" y="2438404"/>
            <a:ext cx="10720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4B813C3E-50EF-0171-AF71-A16C75C78BF3}"/>
              </a:ext>
            </a:extLst>
          </p:cNvPr>
          <p:cNvSpPr/>
          <p:nvPr/>
        </p:nvSpPr>
        <p:spPr>
          <a:xfrm rot="5400000">
            <a:off x="9049839" y="1859873"/>
            <a:ext cx="482613" cy="237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6A0CC69-2052-4C76-EE33-5326434BF945}"/>
              </a:ext>
            </a:extLst>
          </p:cNvPr>
          <p:cNvSpPr txBox="1"/>
          <p:nvPr/>
        </p:nvSpPr>
        <p:spPr>
          <a:xfrm>
            <a:off x="504497" y="3429000"/>
            <a:ext cx="11183006" cy="646331"/>
          </a:xfrm>
          <a:prstGeom prst="rect">
            <a:avLst/>
          </a:prstGeom>
          <a:noFill/>
        </p:spPr>
        <p:txBody>
          <a:bodyPr wrap="square" rtlCol="0">
            <a:spAutoFit/>
          </a:bodyPr>
          <a:lstStyle/>
          <a:p>
            <a:pPr algn="just"/>
            <a:r>
              <a:rPr lang="en-US" dirty="0">
                <a:solidFill>
                  <a:schemeClr val="bg1"/>
                </a:solidFill>
              </a:rPr>
              <a:t>As can be seen, this filter has a horizontal line within itself. In order to clarify the convolution operation, let's mention an example and compute convolution on it.</a:t>
            </a:r>
          </a:p>
        </p:txBody>
      </p:sp>
      <p:graphicFrame>
        <p:nvGraphicFramePr>
          <p:cNvPr id="12" name="Table 12">
            <a:extLst>
              <a:ext uri="{FF2B5EF4-FFF2-40B4-BE49-F238E27FC236}">
                <a16:creationId xmlns:a16="http://schemas.microsoft.com/office/drawing/2014/main" id="{691364E8-32D9-AA9D-3B33-ECD9701EA805}"/>
              </a:ext>
            </a:extLst>
          </p:cNvPr>
          <p:cNvGraphicFramePr>
            <a:graphicFrameLocks noGrp="1"/>
          </p:cNvGraphicFramePr>
          <p:nvPr>
            <p:extLst>
              <p:ext uri="{D42A27DB-BD31-4B8C-83A1-F6EECF244321}">
                <p14:modId xmlns:p14="http://schemas.microsoft.com/office/powerpoint/2010/main" val="601375330"/>
              </p:ext>
            </p:extLst>
          </p:nvPr>
        </p:nvGraphicFramePr>
        <p:xfrm>
          <a:off x="998482" y="4075331"/>
          <a:ext cx="3195145" cy="2713935"/>
        </p:xfrm>
        <a:graphic>
          <a:graphicData uri="http://schemas.openxmlformats.org/drawingml/2006/table">
            <a:tbl>
              <a:tblPr firstRow="1" bandRow="1">
                <a:tableStyleId>{D7AC3CCA-C797-4891-BE02-D94E43425B78}</a:tableStyleId>
              </a:tblPr>
              <a:tblGrid>
                <a:gridCol w="639029">
                  <a:extLst>
                    <a:ext uri="{9D8B030D-6E8A-4147-A177-3AD203B41FA5}">
                      <a16:colId xmlns:a16="http://schemas.microsoft.com/office/drawing/2014/main" val="2446050890"/>
                    </a:ext>
                  </a:extLst>
                </a:gridCol>
                <a:gridCol w="639029">
                  <a:extLst>
                    <a:ext uri="{9D8B030D-6E8A-4147-A177-3AD203B41FA5}">
                      <a16:colId xmlns:a16="http://schemas.microsoft.com/office/drawing/2014/main" val="1392064502"/>
                    </a:ext>
                  </a:extLst>
                </a:gridCol>
                <a:gridCol w="639029">
                  <a:extLst>
                    <a:ext uri="{9D8B030D-6E8A-4147-A177-3AD203B41FA5}">
                      <a16:colId xmlns:a16="http://schemas.microsoft.com/office/drawing/2014/main" val="996645048"/>
                    </a:ext>
                  </a:extLst>
                </a:gridCol>
                <a:gridCol w="639029">
                  <a:extLst>
                    <a:ext uri="{9D8B030D-6E8A-4147-A177-3AD203B41FA5}">
                      <a16:colId xmlns:a16="http://schemas.microsoft.com/office/drawing/2014/main" val="1345206866"/>
                    </a:ext>
                  </a:extLst>
                </a:gridCol>
                <a:gridCol w="639029">
                  <a:extLst>
                    <a:ext uri="{9D8B030D-6E8A-4147-A177-3AD203B41FA5}">
                      <a16:colId xmlns:a16="http://schemas.microsoft.com/office/drawing/2014/main" val="1806713051"/>
                    </a:ext>
                  </a:extLst>
                </a:gridCol>
              </a:tblGrid>
              <a:tr h="542787">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542787">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542787">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542787">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542787">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cxnSp>
        <p:nvCxnSpPr>
          <p:cNvPr id="13" name="Straight Arrow Connector 12">
            <a:extLst>
              <a:ext uri="{FF2B5EF4-FFF2-40B4-BE49-F238E27FC236}">
                <a16:creationId xmlns:a16="http://schemas.microsoft.com/office/drawing/2014/main" id="{2BB308BB-915A-6A3F-0AF8-4F842027A023}"/>
              </a:ext>
            </a:extLst>
          </p:cNvPr>
          <p:cNvCxnSpPr/>
          <p:nvPr/>
        </p:nvCxnSpPr>
        <p:spPr>
          <a:xfrm>
            <a:off x="5223641" y="5519221"/>
            <a:ext cx="10720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4" name="Table 14">
            <a:extLst>
              <a:ext uri="{FF2B5EF4-FFF2-40B4-BE49-F238E27FC236}">
                <a16:creationId xmlns:a16="http://schemas.microsoft.com/office/drawing/2014/main" id="{1B756E54-2580-B3BE-E1B8-1EE80F0CCA7E}"/>
              </a:ext>
            </a:extLst>
          </p:cNvPr>
          <p:cNvGraphicFramePr>
            <a:graphicFrameLocks noGrp="1"/>
          </p:cNvGraphicFramePr>
          <p:nvPr>
            <p:extLst>
              <p:ext uri="{D42A27DB-BD31-4B8C-83A1-F6EECF244321}">
                <p14:modId xmlns:p14="http://schemas.microsoft.com/office/powerpoint/2010/main" val="2047689904"/>
              </p:ext>
            </p:extLst>
          </p:nvPr>
        </p:nvGraphicFramePr>
        <p:xfrm>
          <a:off x="7693572" y="4083164"/>
          <a:ext cx="3195145" cy="2713930"/>
        </p:xfrm>
        <a:graphic>
          <a:graphicData uri="http://schemas.openxmlformats.org/drawingml/2006/table">
            <a:tbl>
              <a:tblPr firstRow="1" bandRow="1">
                <a:tableStyleId>{5C22544A-7EE6-4342-B048-85BDC9FD1C3A}</a:tableStyleId>
              </a:tblPr>
              <a:tblGrid>
                <a:gridCol w="639029">
                  <a:extLst>
                    <a:ext uri="{9D8B030D-6E8A-4147-A177-3AD203B41FA5}">
                      <a16:colId xmlns:a16="http://schemas.microsoft.com/office/drawing/2014/main" val="1116563681"/>
                    </a:ext>
                  </a:extLst>
                </a:gridCol>
                <a:gridCol w="639029">
                  <a:extLst>
                    <a:ext uri="{9D8B030D-6E8A-4147-A177-3AD203B41FA5}">
                      <a16:colId xmlns:a16="http://schemas.microsoft.com/office/drawing/2014/main" val="4093963607"/>
                    </a:ext>
                  </a:extLst>
                </a:gridCol>
                <a:gridCol w="639029">
                  <a:extLst>
                    <a:ext uri="{9D8B030D-6E8A-4147-A177-3AD203B41FA5}">
                      <a16:colId xmlns:a16="http://schemas.microsoft.com/office/drawing/2014/main" val="1931043784"/>
                    </a:ext>
                  </a:extLst>
                </a:gridCol>
                <a:gridCol w="639029">
                  <a:extLst>
                    <a:ext uri="{9D8B030D-6E8A-4147-A177-3AD203B41FA5}">
                      <a16:colId xmlns:a16="http://schemas.microsoft.com/office/drawing/2014/main" val="2207531311"/>
                    </a:ext>
                  </a:extLst>
                </a:gridCol>
                <a:gridCol w="639029">
                  <a:extLst>
                    <a:ext uri="{9D8B030D-6E8A-4147-A177-3AD203B41FA5}">
                      <a16:colId xmlns:a16="http://schemas.microsoft.com/office/drawing/2014/main" val="613521749"/>
                    </a:ext>
                  </a:extLst>
                </a:gridCol>
              </a:tblGrid>
              <a:tr h="54278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6482018"/>
                  </a:ext>
                </a:extLst>
              </a:tr>
              <a:tr h="54278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00146625"/>
                  </a:ext>
                </a:extLst>
              </a:tr>
              <a:tr h="54278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4745900"/>
                  </a:ext>
                </a:extLst>
              </a:tr>
              <a:tr h="54278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78421594"/>
                  </a:ext>
                </a:extLst>
              </a:tr>
              <a:tr h="54278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6588401"/>
                  </a:ext>
                </a:extLst>
              </a:tr>
            </a:tbl>
          </a:graphicData>
        </a:graphic>
      </p:graphicFrame>
      <p:sp>
        <p:nvSpPr>
          <p:cNvPr id="15" name="Rectangle 14">
            <a:extLst>
              <a:ext uri="{FF2B5EF4-FFF2-40B4-BE49-F238E27FC236}">
                <a16:creationId xmlns:a16="http://schemas.microsoft.com/office/drawing/2014/main" id="{3DDB6242-E076-9316-DDDD-0CEF2CD58433}"/>
              </a:ext>
            </a:extLst>
          </p:cNvPr>
          <p:cNvSpPr/>
          <p:nvPr/>
        </p:nvSpPr>
        <p:spPr>
          <a:xfrm rot="5400000">
            <a:off x="9049840" y="894649"/>
            <a:ext cx="482613" cy="2375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E27837-B2FB-2E10-0873-BBAFE620EFC3}"/>
              </a:ext>
            </a:extLst>
          </p:cNvPr>
          <p:cNvSpPr/>
          <p:nvPr/>
        </p:nvSpPr>
        <p:spPr>
          <a:xfrm rot="5400000">
            <a:off x="9049840" y="1377261"/>
            <a:ext cx="482613" cy="23753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DEC7282-0A7C-BB8A-2F1E-67C2814F6524}"/>
              </a:ext>
            </a:extLst>
          </p:cNvPr>
          <p:cNvSpPr/>
          <p:nvPr/>
        </p:nvSpPr>
        <p:spPr>
          <a:xfrm rot="5400000">
            <a:off x="9049839" y="1859874"/>
            <a:ext cx="482613" cy="2375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D31C680-F6BC-947E-E72D-12B006ED176E}"/>
              </a:ext>
            </a:extLst>
          </p:cNvPr>
          <p:cNvSpPr/>
          <p:nvPr/>
        </p:nvSpPr>
        <p:spPr>
          <a:xfrm rot="5400000">
            <a:off x="9049840" y="894650"/>
            <a:ext cx="482613" cy="2375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7600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7397AA-DD69-28B3-57B7-1CC9B364FBD7}"/>
              </a:ext>
            </a:extLst>
          </p:cNvPr>
          <p:cNvSpPr txBox="1"/>
          <p:nvPr/>
        </p:nvSpPr>
        <p:spPr>
          <a:xfrm>
            <a:off x="557049" y="95550"/>
            <a:ext cx="11183006" cy="115910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Convolution</a:t>
            </a:r>
          </a:p>
          <a:p>
            <a:pPr algn="just"/>
            <a:r>
              <a:rPr lang="en-US" dirty="0">
                <a:solidFill>
                  <a:schemeClr val="bg1"/>
                </a:solidFill>
              </a:rPr>
              <a:t>To perform a convolution operation, the elementwise product of the most upper left part of the image and filter is computed, then the next part of the image is computed, and so on.</a:t>
            </a:r>
          </a:p>
        </p:txBody>
      </p:sp>
      <p:graphicFrame>
        <p:nvGraphicFramePr>
          <p:cNvPr id="5" name="Table 12">
            <a:extLst>
              <a:ext uri="{FF2B5EF4-FFF2-40B4-BE49-F238E27FC236}">
                <a16:creationId xmlns:a16="http://schemas.microsoft.com/office/drawing/2014/main" id="{8A8914C8-D6BB-B269-CE61-162360BAA0A0}"/>
              </a:ext>
            </a:extLst>
          </p:cNvPr>
          <p:cNvGraphicFramePr>
            <a:graphicFrameLocks noGrp="1"/>
          </p:cNvGraphicFramePr>
          <p:nvPr>
            <p:extLst>
              <p:ext uri="{D42A27DB-BD31-4B8C-83A1-F6EECF244321}">
                <p14:modId xmlns:p14="http://schemas.microsoft.com/office/powerpoint/2010/main" val="2725922239"/>
              </p:ext>
            </p:extLst>
          </p:nvPr>
        </p:nvGraphicFramePr>
        <p:xfrm>
          <a:off x="641131" y="1222908"/>
          <a:ext cx="3195145" cy="2690648"/>
        </p:xfrm>
        <a:graphic>
          <a:graphicData uri="http://schemas.openxmlformats.org/drawingml/2006/table">
            <a:tbl>
              <a:tblPr firstRow="1" bandRow="1">
                <a:tableStyleId>{D7AC3CCA-C797-4891-BE02-D94E43425B78}</a:tableStyleId>
              </a:tblPr>
              <a:tblGrid>
                <a:gridCol w="639029">
                  <a:extLst>
                    <a:ext uri="{9D8B030D-6E8A-4147-A177-3AD203B41FA5}">
                      <a16:colId xmlns:a16="http://schemas.microsoft.com/office/drawing/2014/main" val="2446050890"/>
                    </a:ext>
                  </a:extLst>
                </a:gridCol>
                <a:gridCol w="639029">
                  <a:extLst>
                    <a:ext uri="{9D8B030D-6E8A-4147-A177-3AD203B41FA5}">
                      <a16:colId xmlns:a16="http://schemas.microsoft.com/office/drawing/2014/main" val="1392064502"/>
                    </a:ext>
                  </a:extLst>
                </a:gridCol>
                <a:gridCol w="639029">
                  <a:extLst>
                    <a:ext uri="{9D8B030D-6E8A-4147-A177-3AD203B41FA5}">
                      <a16:colId xmlns:a16="http://schemas.microsoft.com/office/drawing/2014/main" val="996645048"/>
                    </a:ext>
                  </a:extLst>
                </a:gridCol>
                <a:gridCol w="639029">
                  <a:extLst>
                    <a:ext uri="{9D8B030D-6E8A-4147-A177-3AD203B41FA5}">
                      <a16:colId xmlns:a16="http://schemas.microsoft.com/office/drawing/2014/main" val="1345206866"/>
                    </a:ext>
                  </a:extLst>
                </a:gridCol>
                <a:gridCol w="639029">
                  <a:extLst>
                    <a:ext uri="{9D8B030D-6E8A-4147-A177-3AD203B41FA5}">
                      <a16:colId xmlns:a16="http://schemas.microsoft.com/office/drawing/2014/main" val="1806713051"/>
                    </a:ext>
                  </a:extLst>
                </a:gridCol>
              </a:tblGrid>
              <a:tr h="536000">
                <a:tc>
                  <a:txBody>
                    <a:bodyPr/>
                    <a:lstStyle/>
                    <a:p>
                      <a:pPr algn="ctr"/>
                      <a:r>
                        <a:rPr lang="en-US" b="0" dirty="0"/>
                        <a:t>1</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538662">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538662">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538662">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538662">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cxnSp>
        <p:nvCxnSpPr>
          <p:cNvPr id="7" name="Straight Arrow Connector 6">
            <a:extLst>
              <a:ext uri="{FF2B5EF4-FFF2-40B4-BE49-F238E27FC236}">
                <a16:creationId xmlns:a16="http://schemas.microsoft.com/office/drawing/2014/main" id="{453E4455-8CBA-CD57-8D4C-08C3A7A60CD9}"/>
              </a:ext>
            </a:extLst>
          </p:cNvPr>
          <p:cNvCxnSpPr>
            <a:cxnSpLocks/>
          </p:cNvCxnSpPr>
          <p:nvPr/>
        </p:nvCxnSpPr>
        <p:spPr>
          <a:xfrm>
            <a:off x="3836276" y="2578533"/>
            <a:ext cx="588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Table 8">
            <a:extLst>
              <a:ext uri="{FF2B5EF4-FFF2-40B4-BE49-F238E27FC236}">
                <a16:creationId xmlns:a16="http://schemas.microsoft.com/office/drawing/2014/main" id="{D97C5B64-79AC-EB59-13CA-F285BA0A8875}"/>
              </a:ext>
            </a:extLst>
          </p:cNvPr>
          <p:cNvGraphicFramePr>
            <a:graphicFrameLocks noGrp="1"/>
          </p:cNvGraphicFramePr>
          <p:nvPr>
            <p:extLst>
              <p:ext uri="{D42A27DB-BD31-4B8C-83A1-F6EECF244321}">
                <p14:modId xmlns:p14="http://schemas.microsoft.com/office/powerpoint/2010/main" val="3901631861"/>
              </p:ext>
            </p:extLst>
          </p:nvPr>
        </p:nvGraphicFramePr>
        <p:xfrm>
          <a:off x="4508940" y="1769235"/>
          <a:ext cx="1902372" cy="1618593"/>
        </p:xfrm>
        <a:graphic>
          <a:graphicData uri="http://schemas.openxmlformats.org/drawingml/2006/table">
            <a:tbl>
              <a:tblPr firstRow="1" bandRow="1">
                <a:tableStyleId>{5C22544A-7EE6-4342-B048-85BDC9FD1C3A}</a:tableStyleId>
              </a:tblPr>
              <a:tblGrid>
                <a:gridCol w="634124">
                  <a:extLst>
                    <a:ext uri="{9D8B030D-6E8A-4147-A177-3AD203B41FA5}">
                      <a16:colId xmlns:a16="http://schemas.microsoft.com/office/drawing/2014/main" val="297094731"/>
                    </a:ext>
                  </a:extLst>
                </a:gridCol>
                <a:gridCol w="634124">
                  <a:extLst>
                    <a:ext uri="{9D8B030D-6E8A-4147-A177-3AD203B41FA5}">
                      <a16:colId xmlns:a16="http://schemas.microsoft.com/office/drawing/2014/main" val="255587092"/>
                    </a:ext>
                  </a:extLst>
                </a:gridCol>
                <a:gridCol w="634124">
                  <a:extLst>
                    <a:ext uri="{9D8B030D-6E8A-4147-A177-3AD203B41FA5}">
                      <a16:colId xmlns:a16="http://schemas.microsoft.com/office/drawing/2014/main" val="2440064911"/>
                    </a:ext>
                  </a:extLst>
                </a:gridCol>
              </a:tblGrid>
              <a:tr h="539531">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539531">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539531">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9" name="Multiplication Sign 8">
            <a:extLst>
              <a:ext uri="{FF2B5EF4-FFF2-40B4-BE49-F238E27FC236}">
                <a16:creationId xmlns:a16="http://schemas.microsoft.com/office/drawing/2014/main" id="{726113BC-7E6F-729B-53AA-F4019C4808BF}"/>
              </a:ext>
            </a:extLst>
          </p:cNvPr>
          <p:cNvSpPr/>
          <p:nvPr/>
        </p:nvSpPr>
        <p:spPr>
          <a:xfrm>
            <a:off x="6505905" y="2399855"/>
            <a:ext cx="336331" cy="3573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10" name="Table 5">
            <a:extLst>
              <a:ext uri="{FF2B5EF4-FFF2-40B4-BE49-F238E27FC236}">
                <a16:creationId xmlns:a16="http://schemas.microsoft.com/office/drawing/2014/main" id="{6BEA0E68-BB0A-D7C4-B611-98DF0ACF9C6D}"/>
              </a:ext>
            </a:extLst>
          </p:cNvPr>
          <p:cNvGraphicFramePr>
            <a:graphicFrameLocks noGrp="1"/>
          </p:cNvGraphicFramePr>
          <p:nvPr>
            <p:extLst>
              <p:ext uri="{D42A27DB-BD31-4B8C-83A1-F6EECF244321}">
                <p14:modId xmlns:p14="http://schemas.microsoft.com/office/powerpoint/2010/main" val="3770215962"/>
              </p:ext>
            </p:extLst>
          </p:nvPr>
        </p:nvGraphicFramePr>
        <p:xfrm>
          <a:off x="6936829" y="1769235"/>
          <a:ext cx="1902372" cy="1618593"/>
        </p:xfrm>
        <a:graphic>
          <a:graphicData uri="http://schemas.openxmlformats.org/drawingml/2006/table">
            <a:tbl>
              <a:tblPr firstRow="1" bandRow="1">
                <a:tableStyleId>{D7AC3CCA-C797-4891-BE02-D94E43425B78}</a:tableStyleId>
              </a:tblPr>
              <a:tblGrid>
                <a:gridCol w="634124">
                  <a:extLst>
                    <a:ext uri="{9D8B030D-6E8A-4147-A177-3AD203B41FA5}">
                      <a16:colId xmlns:a16="http://schemas.microsoft.com/office/drawing/2014/main" val="1284652113"/>
                    </a:ext>
                  </a:extLst>
                </a:gridCol>
                <a:gridCol w="634124">
                  <a:extLst>
                    <a:ext uri="{9D8B030D-6E8A-4147-A177-3AD203B41FA5}">
                      <a16:colId xmlns:a16="http://schemas.microsoft.com/office/drawing/2014/main" val="3382309243"/>
                    </a:ext>
                  </a:extLst>
                </a:gridCol>
                <a:gridCol w="634124">
                  <a:extLst>
                    <a:ext uri="{9D8B030D-6E8A-4147-A177-3AD203B41FA5}">
                      <a16:colId xmlns:a16="http://schemas.microsoft.com/office/drawing/2014/main" val="71198413"/>
                    </a:ext>
                  </a:extLst>
                </a:gridCol>
              </a:tblGrid>
              <a:tr h="539531">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539531">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539531">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cxnSp>
        <p:nvCxnSpPr>
          <p:cNvPr id="12" name="Straight Arrow Connector 11">
            <a:extLst>
              <a:ext uri="{FF2B5EF4-FFF2-40B4-BE49-F238E27FC236}">
                <a16:creationId xmlns:a16="http://schemas.microsoft.com/office/drawing/2014/main" id="{F6F9C8FE-266F-52B8-0C38-90771415EC20}"/>
              </a:ext>
            </a:extLst>
          </p:cNvPr>
          <p:cNvCxnSpPr>
            <a:cxnSpLocks/>
          </p:cNvCxnSpPr>
          <p:nvPr/>
        </p:nvCxnSpPr>
        <p:spPr>
          <a:xfrm>
            <a:off x="8839201" y="5521004"/>
            <a:ext cx="2942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3" name="Table 5">
            <a:extLst>
              <a:ext uri="{FF2B5EF4-FFF2-40B4-BE49-F238E27FC236}">
                <a16:creationId xmlns:a16="http://schemas.microsoft.com/office/drawing/2014/main" id="{195F384C-8169-EA0A-CA97-870DD24F6BC8}"/>
              </a:ext>
            </a:extLst>
          </p:cNvPr>
          <p:cNvGraphicFramePr>
            <a:graphicFrameLocks noGrp="1"/>
          </p:cNvGraphicFramePr>
          <p:nvPr>
            <p:extLst>
              <p:ext uri="{D42A27DB-BD31-4B8C-83A1-F6EECF244321}">
                <p14:modId xmlns:p14="http://schemas.microsoft.com/office/powerpoint/2010/main" val="722009535"/>
              </p:ext>
            </p:extLst>
          </p:nvPr>
        </p:nvGraphicFramePr>
        <p:xfrm>
          <a:off x="9133490" y="4711707"/>
          <a:ext cx="1902372" cy="1618593"/>
        </p:xfrm>
        <a:graphic>
          <a:graphicData uri="http://schemas.openxmlformats.org/drawingml/2006/table">
            <a:tbl>
              <a:tblPr firstRow="1" bandRow="1">
                <a:tableStyleId>{D7AC3CCA-C797-4891-BE02-D94E43425B78}</a:tableStyleId>
              </a:tblPr>
              <a:tblGrid>
                <a:gridCol w="634124">
                  <a:extLst>
                    <a:ext uri="{9D8B030D-6E8A-4147-A177-3AD203B41FA5}">
                      <a16:colId xmlns:a16="http://schemas.microsoft.com/office/drawing/2014/main" val="1284652113"/>
                    </a:ext>
                  </a:extLst>
                </a:gridCol>
                <a:gridCol w="634124">
                  <a:extLst>
                    <a:ext uri="{9D8B030D-6E8A-4147-A177-3AD203B41FA5}">
                      <a16:colId xmlns:a16="http://schemas.microsoft.com/office/drawing/2014/main" val="3382309243"/>
                    </a:ext>
                  </a:extLst>
                </a:gridCol>
                <a:gridCol w="634124">
                  <a:extLst>
                    <a:ext uri="{9D8B030D-6E8A-4147-A177-3AD203B41FA5}">
                      <a16:colId xmlns:a16="http://schemas.microsoft.com/office/drawing/2014/main" val="71198413"/>
                    </a:ext>
                  </a:extLst>
                </a:gridCol>
              </a:tblGrid>
              <a:tr h="539531">
                <a:tc>
                  <a:txBody>
                    <a:bodyPr/>
                    <a:lstStyle/>
                    <a:p>
                      <a:pPr algn="ctr"/>
                      <a:r>
                        <a:rPr lang="en-US" b="0" dirty="0"/>
                        <a:t>0*0</a:t>
                      </a:r>
                    </a:p>
                  </a:txBody>
                  <a:tcPr>
                    <a:solidFill>
                      <a:srgbClr val="92D050"/>
                    </a:solidFill>
                  </a:tcPr>
                </a:tc>
                <a:tc>
                  <a:txBody>
                    <a:bodyPr/>
                    <a:lstStyle/>
                    <a:p>
                      <a:pPr algn="ctr"/>
                      <a:r>
                        <a:rPr lang="en-US" b="0" dirty="0"/>
                        <a:t>0*0</a:t>
                      </a:r>
                    </a:p>
                  </a:txBody>
                  <a:tcPr>
                    <a:solidFill>
                      <a:srgbClr val="92D050"/>
                    </a:solidFill>
                  </a:tcPr>
                </a:tc>
                <a:tc>
                  <a:txBody>
                    <a:bodyPr/>
                    <a:lstStyle/>
                    <a:p>
                      <a:pPr algn="ctr"/>
                      <a:r>
                        <a:rPr lang="en-US" b="0" dirty="0"/>
                        <a:t>1*0</a:t>
                      </a:r>
                    </a:p>
                  </a:txBody>
                  <a:tcPr>
                    <a:solidFill>
                      <a:srgbClr val="92D050"/>
                    </a:solidFill>
                  </a:tcPr>
                </a:tc>
                <a:extLst>
                  <a:ext uri="{0D108BD9-81ED-4DB2-BD59-A6C34878D82A}">
                    <a16:rowId xmlns:a16="http://schemas.microsoft.com/office/drawing/2014/main" val="2777026068"/>
                  </a:ext>
                </a:extLst>
              </a:tr>
              <a:tr h="539531">
                <a:tc>
                  <a:txBody>
                    <a:bodyPr/>
                    <a:lstStyle/>
                    <a:p>
                      <a:pPr algn="ctr"/>
                      <a:r>
                        <a:rPr lang="en-US" dirty="0"/>
                        <a:t>0*1</a:t>
                      </a:r>
                    </a:p>
                  </a:txBody>
                  <a:tcPr>
                    <a:solidFill>
                      <a:srgbClr val="92D050"/>
                    </a:solidFill>
                  </a:tcPr>
                </a:tc>
                <a:tc>
                  <a:txBody>
                    <a:bodyPr/>
                    <a:lstStyle/>
                    <a:p>
                      <a:pPr algn="ctr"/>
                      <a:r>
                        <a:rPr lang="en-US" dirty="0"/>
                        <a:t>0*1</a:t>
                      </a:r>
                    </a:p>
                  </a:txBody>
                  <a:tcPr>
                    <a:solidFill>
                      <a:srgbClr val="92D050"/>
                    </a:solidFill>
                  </a:tcPr>
                </a:tc>
                <a:tc>
                  <a:txBody>
                    <a:bodyPr/>
                    <a:lstStyle/>
                    <a:p>
                      <a:pPr algn="ctr"/>
                      <a:r>
                        <a:rPr lang="en-US" dirty="0"/>
                        <a:t>1*1</a:t>
                      </a:r>
                    </a:p>
                  </a:txBody>
                  <a:tcPr>
                    <a:solidFill>
                      <a:srgbClr val="92D050"/>
                    </a:solidFill>
                  </a:tcPr>
                </a:tc>
                <a:extLst>
                  <a:ext uri="{0D108BD9-81ED-4DB2-BD59-A6C34878D82A}">
                    <a16:rowId xmlns:a16="http://schemas.microsoft.com/office/drawing/2014/main" val="1711403641"/>
                  </a:ext>
                </a:extLst>
              </a:tr>
              <a:tr h="539531">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23" name="Table 12">
            <a:extLst>
              <a:ext uri="{FF2B5EF4-FFF2-40B4-BE49-F238E27FC236}">
                <a16:creationId xmlns:a16="http://schemas.microsoft.com/office/drawing/2014/main" id="{0A522E11-F482-C406-9728-E295D781E9CA}"/>
              </a:ext>
            </a:extLst>
          </p:cNvPr>
          <p:cNvGraphicFramePr>
            <a:graphicFrameLocks noGrp="1"/>
          </p:cNvGraphicFramePr>
          <p:nvPr>
            <p:extLst>
              <p:ext uri="{D42A27DB-BD31-4B8C-83A1-F6EECF244321}">
                <p14:modId xmlns:p14="http://schemas.microsoft.com/office/powerpoint/2010/main" val="3125313286"/>
              </p:ext>
            </p:extLst>
          </p:nvPr>
        </p:nvGraphicFramePr>
        <p:xfrm>
          <a:off x="641131" y="4167352"/>
          <a:ext cx="3195145" cy="2690648"/>
        </p:xfrm>
        <a:graphic>
          <a:graphicData uri="http://schemas.openxmlformats.org/drawingml/2006/table">
            <a:tbl>
              <a:tblPr firstRow="1" bandRow="1">
                <a:tableStyleId>{D7AC3CCA-C797-4891-BE02-D94E43425B78}</a:tableStyleId>
              </a:tblPr>
              <a:tblGrid>
                <a:gridCol w="639029">
                  <a:extLst>
                    <a:ext uri="{9D8B030D-6E8A-4147-A177-3AD203B41FA5}">
                      <a16:colId xmlns:a16="http://schemas.microsoft.com/office/drawing/2014/main" val="2446050890"/>
                    </a:ext>
                  </a:extLst>
                </a:gridCol>
                <a:gridCol w="639029">
                  <a:extLst>
                    <a:ext uri="{9D8B030D-6E8A-4147-A177-3AD203B41FA5}">
                      <a16:colId xmlns:a16="http://schemas.microsoft.com/office/drawing/2014/main" val="1392064502"/>
                    </a:ext>
                  </a:extLst>
                </a:gridCol>
                <a:gridCol w="639029">
                  <a:extLst>
                    <a:ext uri="{9D8B030D-6E8A-4147-A177-3AD203B41FA5}">
                      <a16:colId xmlns:a16="http://schemas.microsoft.com/office/drawing/2014/main" val="996645048"/>
                    </a:ext>
                  </a:extLst>
                </a:gridCol>
                <a:gridCol w="639029">
                  <a:extLst>
                    <a:ext uri="{9D8B030D-6E8A-4147-A177-3AD203B41FA5}">
                      <a16:colId xmlns:a16="http://schemas.microsoft.com/office/drawing/2014/main" val="1345206866"/>
                    </a:ext>
                  </a:extLst>
                </a:gridCol>
                <a:gridCol w="639029">
                  <a:extLst>
                    <a:ext uri="{9D8B030D-6E8A-4147-A177-3AD203B41FA5}">
                      <a16:colId xmlns:a16="http://schemas.microsoft.com/office/drawing/2014/main" val="1806713051"/>
                    </a:ext>
                  </a:extLst>
                </a:gridCol>
              </a:tblGrid>
              <a:tr h="536000">
                <a:tc>
                  <a:txBody>
                    <a:bodyPr/>
                    <a:lstStyle/>
                    <a:p>
                      <a:pPr algn="ctr"/>
                      <a:r>
                        <a:rPr lang="en-US" b="0" dirty="0"/>
                        <a:t>1</a:t>
                      </a:r>
                    </a:p>
                  </a:txBody>
                  <a:tcPr>
                    <a:noFill/>
                  </a:tcPr>
                </a:tc>
                <a:tc>
                  <a:txBody>
                    <a:bodyPr/>
                    <a:lstStyle/>
                    <a:p>
                      <a:pPr algn="ctr"/>
                      <a:r>
                        <a:rPr lang="en-US" b="0" dirty="0"/>
                        <a:t>0</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1</a:t>
                      </a:r>
                    </a:p>
                  </a:txBody>
                  <a:tcPr>
                    <a:solidFill>
                      <a:srgbClr val="00B0F0"/>
                    </a:solidFill>
                  </a:tcPr>
                </a:tc>
                <a:tc>
                  <a:txBody>
                    <a:bodyPr/>
                    <a:lstStyle/>
                    <a:p>
                      <a:pPr algn="ctr"/>
                      <a:r>
                        <a:rPr lang="en-US" b="0" dirty="0"/>
                        <a:t>0</a:t>
                      </a:r>
                    </a:p>
                  </a:txBody>
                  <a:tcPr>
                    <a:noFill/>
                  </a:tcPr>
                </a:tc>
                <a:extLst>
                  <a:ext uri="{0D108BD9-81ED-4DB2-BD59-A6C34878D82A}">
                    <a16:rowId xmlns:a16="http://schemas.microsoft.com/office/drawing/2014/main" val="478159572"/>
                  </a:ext>
                </a:extLst>
              </a:tr>
              <a:tr h="538662">
                <a:tc>
                  <a:txBody>
                    <a:bodyPr/>
                    <a:lstStyle/>
                    <a:p>
                      <a:pPr algn="ctr"/>
                      <a:r>
                        <a:rPr lang="en-US" dirty="0"/>
                        <a:t>1</a:t>
                      </a:r>
                    </a:p>
                  </a:txBody>
                  <a:tcPr>
                    <a:noFill/>
                  </a:tcPr>
                </a:tc>
                <a:tc>
                  <a:txBody>
                    <a:bodyPr/>
                    <a:lstStyle/>
                    <a:p>
                      <a:pPr algn="ctr"/>
                      <a:r>
                        <a:rPr lang="en-US" dirty="0"/>
                        <a:t>0</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4242019960"/>
                  </a:ext>
                </a:extLst>
              </a:tr>
              <a:tr h="538662">
                <a:tc>
                  <a:txBody>
                    <a:bodyPr/>
                    <a:lstStyle/>
                    <a:p>
                      <a:pPr algn="ctr"/>
                      <a:r>
                        <a:rPr lang="en-US" dirty="0"/>
                        <a:t>0</a:t>
                      </a:r>
                    </a:p>
                  </a:txBody>
                  <a:tcPr>
                    <a:no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3888375014"/>
                  </a:ext>
                </a:extLst>
              </a:tr>
              <a:tr h="538662">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538662">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cxnSp>
        <p:nvCxnSpPr>
          <p:cNvPr id="24" name="Straight Arrow Connector 23">
            <a:extLst>
              <a:ext uri="{FF2B5EF4-FFF2-40B4-BE49-F238E27FC236}">
                <a16:creationId xmlns:a16="http://schemas.microsoft.com/office/drawing/2014/main" id="{F0450D4C-0484-AB10-C637-34B9F920308D}"/>
              </a:ext>
            </a:extLst>
          </p:cNvPr>
          <p:cNvCxnSpPr>
            <a:cxnSpLocks/>
          </p:cNvCxnSpPr>
          <p:nvPr/>
        </p:nvCxnSpPr>
        <p:spPr>
          <a:xfrm>
            <a:off x="3836276" y="5522977"/>
            <a:ext cx="588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5" name="Table 8">
            <a:extLst>
              <a:ext uri="{FF2B5EF4-FFF2-40B4-BE49-F238E27FC236}">
                <a16:creationId xmlns:a16="http://schemas.microsoft.com/office/drawing/2014/main" id="{BDFFA793-24C8-3A9C-5989-71A174C27476}"/>
              </a:ext>
            </a:extLst>
          </p:cNvPr>
          <p:cNvGraphicFramePr>
            <a:graphicFrameLocks noGrp="1"/>
          </p:cNvGraphicFramePr>
          <p:nvPr>
            <p:extLst>
              <p:ext uri="{D42A27DB-BD31-4B8C-83A1-F6EECF244321}">
                <p14:modId xmlns:p14="http://schemas.microsoft.com/office/powerpoint/2010/main" val="1614722146"/>
              </p:ext>
            </p:extLst>
          </p:nvPr>
        </p:nvGraphicFramePr>
        <p:xfrm>
          <a:off x="4508940" y="4713679"/>
          <a:ext cx="1902372" cy="1618593"/>
        </p:xfrm>
        <a:graphic>
          <a:graphicData uri="http://schemas.openxmlformats.org/drawingml/2006/table">
            <a:tbl>
              <a:tblPr firstRow="1" bandRow="1">
                <a:tableStyleId>{5C22544A-7EE6-4342-B048-85BDC9FD1C3A}</a:tableStyleId>
              </a:tblPr>
              <a:tblGrid>
                <a:gridCol w="634124">
                  <a:extLst>
                    <a:ext uri="{9D8B030D-6E8A-4147-A177-3AD203B41FA5}">
                      <a16:colId xmlns:a16="http://schemas.microsoft.com/office/drawing/2014/main" val="297094731"/>
                    </a:ext>
                  </a:extLst>
                </a:gridCol>
                <a:gridCol w="634124">
                  <a:extLst>
                    <a:ext uri="{9D8B030D-6E8A-4147-A177-3AD203B41FA5}">
                      <a16:colId xmlns:a16="http://schemas.microsoft.com/office/drawing/2014/main" val="255587092"/>
                    </a:ext>
                  </a:extLst>
                </a:gridCol>
                <a:gridCol w="634124">
                  <a:extLst>
                    <a:ext uri="{9D8B030D-6E8A-4147-A177-3AD203B41FA5}">
                      <a16:colId xmlns:a16="http://schemas.microsoft.com/office/drawing/2014/main" val="2440064911"/>
                    </a:ext>
                  </a:extLst>
                </a:gridCol>
              </a:tblGrid>
              <a:tr h="539531">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539531">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539531">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26" name="Multiplication Sign 25">
            <a:extLst>
              <a:ext uri="{FF2B5EF4-FFF2-40B4-BE49-F238E27FC236}">
                <a16:creationId xmlns:a16="http://schemas.microsoft.com/office/drawing/2014/main" id="{338455F9-EA76-DEEF-5352-D7A4DDBC1914}"/>
              </a:ext>
            </a:extLst>
          </p:cNvPr>
          <p:cNvSpPr/>
          <p:nvPr/>
        </p:nvSpPr>
        <p:spPr>
          <a:xfrm>
            <a:off x="6505905" y="5344299"/>
            <a:ext cx="336331" cy="3573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27" name="Table 5">
            <a:extLst>
              <a:ext uri="{FF2B5EF4-FFF2-40B4-BE49-F238E27FC236}">
                <a16:creationId xmlns:a16="http://schemas.microsoft.com/office/drawing/2014/main" id="{A8F56597-6CC5-E478-3BF4-8C4DDA8D8D44}"/>
              </a:ext>
            </a:extLst>
          </p:cNvPr>
          <p:cNvGraphicFramePr>
            <a:graphicFrameLocks noGrp="1"/>
          </p:cNvGraphicFramePr>
          <p:nvPr>
            <p:extLst>
              <p:ext uri="{D42A27DB-BD31-4B8C-83A1-F6EECF244321}">
                <p14:modId xmlns:p14="http://schemas.microsoft.com/office/powerpoint/2010/main" val="1263675060"/>
              </p:ext>
            </p:extLst>
          </p:nvPr>
        </p:nvGraphicFramePr>
        <p:xfrm>
          <a:off x="6936829" y="4713679"/>
          <a:ext cx="1902372" cy="1618593"/>
        </p:xfrm>
        <a:graphic>
          <a:graphicData uri="http://schemas.openxmlformats.org/drawingml/2006/table">
            <a:tbl>
              <a:tblPr firstRow="1" bandRow="1">
                <a:tableStyleId>{D7AC3CCA-C797-4891-BE02-D94E43425B78}</a:tableStyleId>
              </a:tblPr>
              <a:tblGrid>
                <a:gridCol w="634124">
                  <a:extLst>
                    <a:ext uri="{9D8B030D-6E8A-4147-A177-3AD203B41FA5}">
                      <a16:colId xmlns:a16="http://schemas.microsoft.com/office/drawing/2014/main" val="1284652113"/>
                    </a:ext>
                  </a:extLst>
                </a:gridCol>
                <a:gridCol w="634124">
                  <a:extLst>
                    <a:ext uri="{9D8B030D-6E8A-4147-A177-3AD203B41FA5}">
                      <a16:colId xmlns:a16="http://schemas.microsoft.com/office/drawing/2014/main" val="3382309243"/>
                    </a:ext>
                  </a:extLst>
                </a:gridCol>
                <a:gridCol w="634124">
                  <a:extLst>
                    <a:ext uri="{9D8B030D-6E8A-4147-A177-3AD203B41FA5}">
                      <a16:colId xmlns:a16="http://schemas.microsoft.com/office/drawing/2014/main" val="71198413"/>
                    </a:ext>
                  </a:extLst>
                </a:gridCol>
              </a:tblGrid>
              <a:tr h="539531">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539531">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539531">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cxnSp>
        <p:nvCxnSpPr>
          <p:cNvPr id="31" name="Connector: Elbow 30">
            <a:extLst>
              <a:ext uri="{FF2B5EF4-FFF2-40B4-BE49-F238E27FC236}">
                <a16:creationId xmlns:a16="http://schemas.microsoft.com/office/drawing/2014/main" id="{79708895-6272-C49A-9997-B6A934463DF7}"/>
              </a:ext>
            </a:extLst>
          </p:cNvPr>
          <p:cNvCxnSpPr>
            <a:cxnSpLocks/>
          </p:cNvCxnSpPr>
          <p:nvPr/>
        </p:nvCxnSpPr>
        <p:spPr>
          <a:xfrm flipV="1">
            <a:off x="110360" y="1397877"/>
            <a:ext cx="383628" cy="262757"/>
          </a:xfrm>
          <a:prstGeom prst="bentConnector3">
            <a:avLst>
              <a:gd name="adj1" fmla="val 685"/>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36EFFFE8-692B-82B9-B7AE-C05970DD63D7}"/>
              </a:ext>
            </a:extLst>
          </p:cNvPr>
          <p:cNvSpPr txBox="1"/>
          <p:nvPr/>
        </p:nvSpPr>
        <p:spPr>
          <a:xfrm>
            <a:off x="-36783" y="1685151"/>
            <a:ext cx="593832" cy="461665"/>
          </a:xfrm>
          <a:prstGeom prst="rect">
            <a:avLst/>
          </a:prstGeom>
          <a:noFill/>
        </p:spPr>
        <p:txBody>
          <a:bodyPr wrap="square" rtlCol="0">
            <a:spAutoFit/>
          </a:bodyPr>
          <a:lstStyle/>
          <a:p>
            <a:r>
              <a:rPr lang="en-US" sz="1200" dirty="0"/>
              <a:t>Start here</a:t>
            </a:r>
          </a:p>
        </p:txBody>
      </p:sp>
      <p:sp>
        <p:nvSpPr>
          <p:cNvPr id="38" name="TextBox 37">
            <a:extLst>
              <a:ext uri="{FF2B5EF4-FFF2-40B4-BE49-F238E27FC236}">
                <a16:creationId xmlns:a16="http://schemas.microsoft.com/office/drawing/2014/main" id="{2DB77888-9870-9075-2528-0F947D472B25}"/>
              </a:ext>
            </a:extLst>
          </p:cNvPr>
          <p:cNvSpPr txBox="1"/>
          <p:nvPr/>
        </p:nvSpPr>
        <p:spPr>
          <a:xfrm>
            <a:off x="-55173" y="3764891"/>
            <a:ext cx="593832" cy="461665"/>
          </a:xfrm>
          <a:prstGeom prst="rect">
            <a:avLst/>
          </a:prstGeom>
          <a:noFill/>
        </p:spPr>
        <p:txBody>
          <a:bodyPr wrap="square" rtlCol="0">
            <a:spAutoFit/>
          </a:bodyPr>
          <a:lstStyle/>
          <a:p>
            <a:r>
              <a:rPr lang="en-US" sz="1200" dirty="0"/>
              <a:t>Start here</a:t>
            </a:r>
          </a:p>
        </p:txBody>
      </p:sp>
      <p:cxnSp>
        <p:nvCxnSpPr>
          <p:cNvPr id="39" name="Connector: Elbow 38">
            <a:extLst>
              <a:ext uri="{FF2B5EF4-FFF2-40B4-BE49-F238E27FC236}">
                <a16:creationId xmlns:a16="http://schemas.microsoft.com/office/drawing/2014/main" id="{7CE1699C-0D9F-5593-BF88-3C812BE178E9}"/>
              </a:ext>
            </a:extLst>
          </p:cNvPr>
          <p:cNvCxnSpPr>
            <a:cxnSpLocks/>
          </p:cNvCxnSpPr>
          <p:nvPr/>
        </p:nvCxnSpPr>
        <p:spPr>
          <a:xfrm>
            <a:off x="349468" y="3995724"/>
            <a:ext cx="1248104" cy="171628"/>
          </a:xfrm>
          <a:prstGeom prst="bentConnector3">
            <a:avLst>
              <a:gd name="adj1" fmla="val 100526"/>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3155D08E-2FF4-4AF9-97EC-7E0EAF59442E}"/>
              </a:ext>
            </a:extLst>
          </p:cNvPr>
          <p:cNvCxnSpPr>
            <a:cxnSpLocks/>
            <a:stCxn id="13" idx="3"/>
          </p:cNvCxnSpPr>
          <p:nvPr/>
        </p:nvCxnSpPr>
        <p:spPr>
          <a:xfrm>
            <a:off x="11035862" y="5521003"/>
            <a:ext cx="5675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CED66971-7280-BDE7-2F53-6E2B4A822846}"/>
              </a:ext>
            </a:extLst>
          </p:cNvPr>
          <p:cNvSpPr txBox="1"/>
          <p:nvPr/>
        </p:nvSpPr>
        <p:spPr>
          <a:xfrm>
            <a:off x="11603425" y="2393864"/>
            <a:ext cx="430926" cy="369332"/>
          </a:xfrm>
          <a:prstGeom prst="rect">
            <a:avLst/>
          </a:prstGeom>
          <a:noFill/>
        </p:spPr>
        <p:txBody>
          <a:bodyPr wrap="square" rtlCol="0">
            <a:spAutoFit/>
          </a:bodyPr>
          <a:lstStyle/>
          <a:p>
            <a:pPr algn="ctr"/>
            <a:r>
              <a:rPr lang="en-US" dirty="0"/>
              <a:t>1</a:t>
            </a:r>
          </a:p>
        </p:txBody>
      </p:sp>
      <p:sp>
        <p:nvSpPr>
          <p:cNvPr id="66" name="TextBox 65">
            <a:extLst>
              <a:ext uri="{FF2B5EF4-FFF2-40B4-BE49-F238E27FC236}">
                <a16:creationId xmlns:a16="http://schemas.microsoft.com/office/drawing/2014/main" id="{D2544D3E-443E-9622-F7A5-9C2A4DE072DA}"/>
              </a:ext>
            </a:extLst>
          </p:cNvPr>
          <p:cNvSpPr txBox="1"/>
          <p:nvPr/>
        </p:nvSpPr>
        <p:spPr>
          <a:xfrm>
            <a:off x="10972800" y="5141373"/>
            <a:ext cx="588579" cy="369332"/>
          </a:xfrm>
          <a:prstGeom prst="rect">
            <a:avLst/>
          </a:prstGeom>
          <a:noFill/>
        </p:spPr>
        <p:txBody>
          <a:bodyPr wrap="square" rtlCol="0">
            <a:spAutoFit/>
          </a:bodyPr>
          <a:lstStyle/>
          <a:p>
            <a:pPr algn="ctr"/>
            <a:r>
              <a:rPr lang="en-US" dirty="0"/>
              <a:t>sum</a:t>
            </a:r>
          </a:p>
        </p:txBody>
      </p:sp>
      <p:cxnSp>
        <p:nvCxnSpPr>
          <p:cNvPr id="72" name="Straight Arrow Connector 71">
            <a:extLst>
              <a:ext uri="{FF2B5EF4-FFF2-40B4-BE49-F238E27FC236}">
                <a16:creationId xmlns:a16="http://schemas.microsoft.com/office/drawing/2014/main" id="{DD968B95-82D9-16EB-3B5B-60216BC95777}"/>
              </a:ext>
            </a:extLst>
          </p:cNvPr>
          <p:cNvCxnSpPr>
            <a:cxnSpLocks/>
          </p:cNvCxnSpPr>
          <p:nvPr/>
        </p:nvCxnSpPr>
        <p:spPr>
          <a:xfrm>
            <a:off x="8839201" y="2578531"/>
            <a:ext cx="2942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73" name="Table 5">
            <a:extLst>
              <a:ext uri="{FF2B5EF4-FFF2-40B4-BE49-F238E27FC236}">
                <a16:creationId xmlns:a16="http://schemas.microsoft.com/office/drawing/2014/main" id="{7ACB3119-E9F0-B315-7150-DF5D625DB38C}"/>
              </a:ext>
            </a:extLst>
          </p:cNvPr>
          <p:cNvGraphicFramePr>
            <a:graphicFrameLocks noGrp="1"/>
          </p:cNvGraphicFramePr>
          <p:nvPr>
            <p:extLst>
              <p:ext uri="{D42A27DB-BD31-4B8C-83A1-F6EECF244321}">
                <p14:modId xmlns:p14="http://schemas.microsoft.com/office/powerpoint/2010/main" val="2693762145"/>
              </p:ext>
            </p:extLst>
          </p:nvPr>
        </p:nvGraphicFramePr>
        <p:xfrm>
          <a:off x="9133490" y="1769234"/>
          <a:ext cx="1902372" cy="1618593"/>
        </p:xfrm>
        <a:graphic>
          <a:graphicData uri="http://schemas.openxmlformats.org/drawingml/2006/table">
            <a:tbl>
              <a:tblPr firstRow="1" bandRow="1">
                <a:tableStyleId>{D7AC3CCA-C797-4891-BE02-D94E43425B78}</a:tableStyleId>
              </a:tblPr>
              <a:tblGrid>
                <a:gridCol w="634124">
                  <a:extLst>
                    <a:ext uri="{9D8B030D-6E8A-4147-A177-3AD203B41FA5}">
                      <a16:colId xmlns:a16="http://schemas.microsoft.com/office/drawing/2014/main" val="1284652113"/>
                    </a:ext>
                  </a:extLst>
                </a:gridCol>
                <a:gridCol w="634124">
                  <a:extLst>
                    <a:ext uri="{9D8B030D-6E8A-4147-A177-3AD203B41FA5}">
                      <a16:colId xmlns:a16="http://schemas.microsoft.com/office/drawing/2014/main" val="3382309243"/>
                    </a:ext>
                  </a:extLst>
                </a:gridCol>
                <a:gridCol w="634124">
                  <a:extLst>
                    <a:ext uri="{9D8B030D-6E8A-4147-A177-3AD203B41FA5}">
                      <a16:colId xmlns:a16="http://schemas.microsoft.com/office/drawing/2014/main" val="71198413"/>
                    </a:ext>
                  </a:extLst>
                </a:gridCol>
              </a:tblGrid>
              <a:tr h="539531">
                <a:tc>
                  <a:txBody>
                    <a:bodyPr/>
                    <a:lstStyle/>
                    <a:p>
                      <a:pPr algn="ctr"/>
                      <a:r>
                        <a:rPr lang="en-US" b="0" dirty="0"/>
                        <a:t>1*0</a:t>
                      </a:r>
                    </a:p>
                  </a:txBody>
                  <a:tcPr>
                    <a:solidFill>
                      <a:srgbClr val="92D050"/>
                    </a:solidFill>
                  </a:tcPr>
                </a:tc>
                <a:tc>
                  <a:txBody>
                    <a:bodyPr/>
                    <a:lstStyle/>
                    <a:p>
                      <a:pPr algn="ctr"/>
                      <a:r>
                        <a:rPr lang="en-US" b="0" dirty="0"/>
                        <a:t>0*0</a:t>
                      </a:r>
                    </a:p>
                  </a:txBody>
                  <a:tcPr>
                    <a:solidFill>
                      <a:srgbClr val="92D050"/>
                    </a:solidFill>
                  </a:tcPr>
                </a:tc>
                <a:tc>
                  <a:txBody>
                    <a:bodyPr/>
                    <a:lstStyle/>
                    <a:p>
                      <a:pPr algn="ctr"/>
                      <a:r>
                        <a:rPr lang="en-US" b="0" dirty="0"/>
                        <a:t>0*0</a:t>
                      </a:r>
                    </a:p>
                  </a:txBody>
                  <a:tcPr>
                    <a:solidFill>
                      <a:srgbClr val="92D050"/>
                    </a:solidFill>
                  </a:tcPr>
                </a:tc>
                <a:extLst>
                  <a:ext uri="{0D108BD9-81ED-4DB2-BD59-A6C34878D82A}">
                    <a16:rowId xmlns:a16="http://schemas.microsoft.com/office/drawing/2014/main" val="2777026068"/>
                  </a:ext>
                </a:extLst>
              </a:tr>
              <a:tr h="539531">
                <a:tc>
                  <a:txBody>
                    <a:bodyPr/>
                    <a:lstStyle/>
                    <a:p>
                      <a:pPr algn="ctr"/>
                      <a:r>
                        <a:rPr lang="en-US" dirty="0"/>
                        <a:t>1*1</a:t>
                      </a:r>
                    </a:p>
                  </a:txBody>
                  <a:tcPr>
                    <a:solidFill>
                      <a:srgbClr val="92D050"/>
                    </a:solidFill>
                  </a:tcPr>
                </a:tc>
                <a:tc>
                  <a:txBody>
                    <a:bodyPr/>
                    <a:lstStyle/>
                    <a:p>
                      <a:pPr algn="ctr"/>
                      <a:r>
                        <a:rPr lang="en-US" dirty="0"/>
                        <a:t>0*1</a:t>
                      </a:r>
                    </a:p>
                  </a:txBody>
                  <a:tcPr>
                    <a:solidFill>
                      <a:srgbClr val="92D050"/>
                    </a:solidFill>
                  </a:tcPr>
                </a:tc>
                <a:tc>
                  <a:txBody>
                    <a:bodyPr/>
                    <a:lstStyle/>
                    <a:p>
                      <a:pPr algn="ctr"/>
                      <a:r>
                        <a:rPr lang="en-US" dirty="0"/>
                        <a:t>0*1</a:t>
                      </a:r>
                    </a:p>
                  </a:txBody>
                  <a:tcPr>
                    <a:solidFill>
                      <a:srgbClr val="92D050"/>
                    </a:solidFill>
                  </a:tcPr>
                </a:tc>
                <a:extLst>
                  <a:ext uri="{0D108BD9-81ED-4DB2-BD59-A6C34878D82A}">
                    <a16:rowId xmlns:a16="http://schemas.microsoft.com/office/drawing/2014/main" val="1711403641"/>
                  </a:ext>
                </a:extLst>
              </a:tr>
              <a:tr h="539531">
                <a:tc>
                  <a:txBody>
                    <a:bodyPr/>
                    <a:lstStyle/>
                    <a:p>
                      <a:pPr algn="ctr"/>
                      <a:r>
                        <a:rPr lang="en-US" dirty="0"/>
                        <a:t>0*0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extLst>
                  <a:ext uri="{0D108BD9-81ED-4DB2-BD59-A6C34878D82A}">
                    <a16:rowId xmlns:a16="http://schemas.microsoft.com/office/drawing/2014/main" val="3502604197"/>
                  </a:ext>
                </a:extLst>
              </a:tr>
            </a:tbl>
          </a:graphicData>
        </a:graphic>
      </p:graphicFrame>
      <p:cxnSp>
        <p:nvCxnSpPr>
          <p:cNvPr id="74" name="Straight Arrow Connector 73">
            <a:extLst>
              <a:ext uri="{FF2B5EF4-FFF2-40B4-BE49-F238E27FC236}">
                <a16:creationId xmlns:a16="http://schemas.microsoft.com/office/drawing/2014/main" id="{512946BF-397D-0271-CED7-52500CD79029}"/>
              </a:ext>
            </a:extLst>
          </p:cNvPr>
          <p:cNvCxnSpPr>
            <a:cxnSpLocks/>
            <a:stCxn id="73" idx="3"/>
          </p:cNvCxnSpPr>
          <p:nvPr/>
        </p:nvCxnSpPr>
        <p:spPr>
          <a:xfrm>
            <a:off x="11035862" y="2578530"/>
            <a:ext cx="5675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4620F845-5633-F64B-1101-142207DBB755}"/>
              </a:ext>
            </a:extLst>
          </p:cNvPr>
          <p:cNvSpPr txBox="1"/>
          <p:nvPr/>
        </p:nvSpPr>
        <p:spPr>
          <a:xfrm>
            <a:off x="10972800" y="2198900"/>
            <a:ext cx="588579" cy="369332"/>
          </a:xfrm>
          <a:prstGeom prst="rect">
            <a:avLst/>
          </a:prstGeom>
          <a:noFill/>
        </p:spPr>
        <p:txBody>
          <a:bodyPr wrap="square" rtlCol="0">
            <a:spAutoFit/>
          </a:bodyPr>
          <a:lstStyle/>
          <a:p>
            <a:pPr algn="ctr"/>
            <a:r>
              <a:rPr lang="en-US" dirty="0"/>
              <a:t>sum</a:t>
            </a:r>
          </a:p>
        </p:txBody>
      </p:sp>
      <p:sp>
        <p:nvSpPr>
          <p:cNvPr id="76" name="TextBox 75">
            <a:extLst>
              <a:ext uri="{FF2B5EF4-FFF2-40B4-BE49-F238E27FC236}">
                <a16:creationId xmlns:a16="http://schemas.microsoft.com/office/drawing/2014/main" id="{7F560A35-ABB2-3457-DA87-6AB5AD145936}"/>
              </a:ext>
            </a:extLst>
          </p:cNvPr>
          <p:cNvSpPr txBox="1"/>
          <p:nvPr/>
        </p:nvSpPr>
        <p:spPr>
          <a:xfrm>
            <a:off x="11603425" y="5326038"/>
            <a:ext cx="430926" cy="369332"/>
          </a:xfrm>
          <a:prstGeom prst="rect">
            <a:avLst/>
          </a:prstGeom>
          <a:noFill/>
        </p:spPr>
        <p:txBody>
          <a:bodyPr wrap="square" rtlCol="0">
            <a:spAutoFit/>
          </a:bodyPr>
          <a:lstStyle/>
          <a:p>
            <a:pPr algn="ctr"/>
            <a:r>
              <a:rPr lang="en-US" dirty="0"/>
              <a:t>1</a:t>
            </a:r>
          </a:p>
        </p:txBody>
      </p:sp>
    </p:spTree>
    <p:extLst>
      <p:ext uri="{BB962C8B-B14F-4D97-AF65-F5344CB8AC3E}">
        <p14:creationId xmlns:p14="http://schemas.microsoft.com/office/powerpoint/2010/main" val="1091773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AB1F616-48BB-87AB-A5F3-DE61BB092142}"/>
              </a:ext>
            </a:extLst>
          </p:cNvPr>
          <p:cNvSpPr txBox="1"/>
          <p:nvPr/>
        </p:nvSpPr>
        <p:spPr>
          <a:xfrm>
            <a:off x="557049" y="21978"/>
            <a:ext cx="11183006" cy="882101"/>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Convolution</a:t>
            </a:r>
          </a:p>
          <a:p>
            <a:r>
              <a:rPr lang="en-US" dirty="0">
                <a:solidFill>
                  <a:schemeClr val="bg1"/>
                </a:solidFill>
              </a:rPr>
              <a:t>The process continues until the end is reached.</a:t>
            </a:r>
          </a:p>
        </p:txBody>
      </p:sp>
      <p:cxnSp>
        <p:nvCxnSpPr>
          <p:cNvPr id="17" name="Straight Arrow Connector 16">
            <a:extLst>
              <a:ext uri="{FF2B5EF4-FFF2-40B4-BE49-F238E27FC236}">
                <a16:creationId xmlns:a16="http://schemas.microsoft.com/office/drawing/2014/main" id="{CB0A28F8-3705-85BF-CF8E-B20898AECE95}"/>
              </a:ext>
            </a:extLst>
          </p:cNvPr>
          <p:cNvCxnSpPr>
            <a:cxnSpLocks/>
            <a:stCxn id="23" idx="3"/>
            <a:endCxn id="18" idx="1"/>
          </p:cNvCxnSpPr>
          <p:nvPr/>
        </p:nvCxnSpPr>
        <p:spPr>
          <a:xfrm>
            <a:off x="3768610" y="2439990"/>
            <a:ext cx="1484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8" name="Table 5">
            <a:extLst>
              <a:ext uri="{FF2B5EF4-FFF2-40B4-BE49-F238E27FC236}">
                <a16:creationId xmlns:a16="http://schemas.microsoft.com/office/drawing/2014/main" id="{A1392270-605B-9956-6566-20538D2BAA6C}"/>
              </a:ext>
            </a:extLst>
          </p:cNvPr>
          <p:cNvGraphicFramePr>
            <a:graphicFrameLocks noGrp="1"/>
          </p:cNvGraphicFramePr>
          <p:nvPr>
            <p:extLst>
              <p:ext uri="{D42A27DB-BD31-4B8C-83A1-F6EECF244321}">
                <p14:modId xmlns:p14="http://schemas.microsoft.com/office/powerpoint/2010/main" val="3579600882"/>
              </p:ext>
            </p:extLst>
          </p:nvPr>
        </p:nvGraphicFramePr>
        <p:xfrm>
          <a:off x="3917093" y="1891350"/>
          <a:ext cx="1618836" cy="1097280"/>
        </p:xfrm>
        <a:graphic>
          <a:graphicData uri="http://schemas.openxmlformats.org/drawingml/2006/table">
            <a:tbl>
              <a:tblPr firstRow="1" bandRow="1">
                <a:tableStyleId>{D7AC3CCA-C797-4891-BE02-D94E43425B78}</a:tableStyleId>
              </a:tblPr>
              <a:tblGrid>
                <a:gridCol w="539612">
                  <a:extLst>
                    <a:ext uri="{9D8B030D-6E8A-4147-A177-3AD203B41FA5}">
                      <a16:colId xmlns:a16="http://schemas.microsoft.com/office/drawing/2014/main" val="1284652113"/>
                    </a:ext>
                  </a:extLst>
                </a:gridCol>
                <a:gridCol w="539612">
                  <a:extLst>
                    <a:ext uri="{9D8B030D-6E8A-4147-A177-3AD203B41FA5}">
                      <a16:colId xmlns:a16="http://schemas.microsoft.com/office/drawing/2014/main" val="3382309243"/>
                    </a:ext>
                  </a:extLst>
                </a:gridCol>
                <a:gridCol w="539612">
                  <a:extLst>
                    <a:ext uri="{9D8B030D-6E8A-4147-A177-3AD203B41FA5}">
                      <a16:colId xmlns:a16="http://schemas.microsoft.com/office/drawing/2014/main" val="71198413"/>
                    </a:ext>
                  </a:extLst>
                </a:gridCol>
              </a:tblGrid>
              <a:tr h="294033">
                <a:tc>
                  <a:txBody>
                    <a:bodyPr/>
                    <a:lstStyle/>
                    <a:p>
                      <a:pPr algn="ctr"/>
                      <a:r>
                        <a:rPr lang="en-US" b="0" dirty="0"/>
                        <a:t>0*0</a:t>
                      </a:r>
                    </a:p>
                  </a:txBody>
                  <a:tcPr>
                    <a:solidFill>
                      <a:srgbClr val="92D050"/>
                    </a:solidFill>
                  </a:tcPr>
                </a:tc>
                <a:tc>
                  <a:txBody>
                    <a:bodyPr/>
                    <a:lstStyle/>
                    <a:p>
                      <a:pPr algn="ctr"/>
                      <a:r>
                        <a:rPr lang="en-US" b="0" dirty="0"/>
                        <a:t>1*0</a:t>
                      </a:r>
                    </a:p>
                  </a:txBody>
                  <a:tcPr>
                    <a:solidFill>
                      <a:srgbClr val="92D050"/>
                    </a:solidFill>
                  </a:tcPr>
                </a:tc>
                <a:tc>
                  <a:txBody>
                    <a:bodyPr/>
                    <a:lstStyle/>
                    <a:p>
                      <a:pPr algn="ctr"/>
                      <a:r>
                        <a:rPr lang="en-US" b="0" dirty="0"/>
                        <a:t>0*0</a:t>
                      </a:r>
                    </a:p>
                  </a:txBody>
                  <a:tcPr>
                    <a:solidFill>
                      <a:srgbClr val="92D050"/>
                    </a:solidFill>
                  </a:tcPr>
                </a:tc>
                <a:extLst>
                  <a:ext uri="{0D108BD9-81ED-4DB2-BD59-A6C34878D82A}">
                    <a16:rowId xmlns:a16="http://schemas.microsoft.com/office/drawing/2014/main" val="2777026068"/>
                  </a:ext>
                </a:extLst>
              </a:tr>
              <a:tr h="294033">
                <a:tc>
                  <a:txBody>
                    <a:bodyPr/>
                    <a:lstStyle/>
                    <a:p>
                      <a:pPr algn="ctr"/>
                      <a:r>
                        <a:rPr lang="en-US" dirty="0"/>
                        <a:t>0*1</a:t>
                      </a:r>
                    </a:p>
                  </a:txBody>
                  <a:tcPr>
                    <a:solidFill>
                      <a:srgbClr val="92D050"/>
                    </a:solidFill>
                  </a:tcPr>
                </a:tc>
                <a:tc>
                  <a:txBody>
                    <a:bodyPr/>
                    <a:lstStyle/>
                    <a:p>
                      <a:pPr algn="ctr"/>
                      <a:r>
                        <a:rPr lang="en-US" dirty="0"/>
                        <a:t>1*1</a:t>
                      </a:r>
                    </a:p>
                  </a:txBody>
                  <a:tcPr>
                    <a:solidFill>
                      <a:srgbClr val="92D050"/>
                    </a:solidFill>
                  </a:tcPr>
                </a:tc>
                <a:tc>
                  <a:txBody>
                    <a:bodyPr/>
                    <a:lstStyle/>
                    <a:p>
                      <a:pPr algn="ctr"/>
                      <a:r>
                        <a:rPr lang="en-US" dirty="0"/>
                        <a:t>0*1</a:t>
                      </a:r>
                    </a:p>
                  </a:txBody>
                  <a:tcPr>
                    <a:solidFill>
                      <a:srgbClr val="92D050"/>
                    </a:solidFill>
                  </a:tcPr>
                </a:tc>
                <a:extLst>
                  <a:ext uri="{0D108BD9-81ED-4DB2-BD59-A6C34878D82A}">
                    <a16:rowId xmlns:a16="http://schemas.microsoft.com/office/drawing/2014/main" val="1711403641"/>
                  </a:ext>
                </a:extLst>
              </a:tr>
              <a:tr h="294033">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0*0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19" name="Table 12">
            <a:extLst>
              <a:ext uri="{FF2B5EF4-FFF2-40B4-BE49-F238E27FC236}">
                <a16:creationId xmlns:a16="http://schemas.microsoft.com/office/drawing/2014/main" id="{A55E43B0-ADF9-6F43-39C3-09AA3200F7CA}"/>
              </a:ext>
            </a:extLst>
          </p:cNvPr>
          <p:cNvGraphicFramePr>
            <a:graphicFrameLocks noGrp="1"/>
          </p:cNvGraphicFramePr>
          <p:nvPr>
            <p:extLst>
              <p:ext uri="{D42A27DB-BD31-4B8C-83A1-F6EECF244321}">
                <p14:modId xmlns:p14="http://schemas.microsoft.com/office/powerpoint/2010/main" val="1144513236"/>
              </p:ext>
            </p:extLst>
          </p:nvPr>
        </p:nvGraphicFramePr>
        <p:xfrm>
          <a:off x="393080" y="1461644"/>
          <a:ext cx="1428790" cy="1828800"/>
        </p:xfrm>
        <a:graphic>
          <a:graphicData uri="http://schemas.openxmlformats.org/drawingml/2006/table">
            <a:tbl>
              <a:tblPr firstRow="1" bandRow="1">
                <a:tableStyleId>{D7AC3CCA-C797-4891-BE02-D94E43425B78}</a:tableStyleId>
              </a:tblPr>
              <a:tblGrid>
                <a:gridCol w="285758">
                  <a:extLst>
                    <a:ext uri="{9D8B030D-6E8A-4147-A177-3AD203B41FA5}">
                      <a16:colId xmlns:a16="http://schemas.microsoft.com/office/drawing/2014/main" val="2446050890"/>
                    </a:ext>
                  </a:extLst>
                </a:gridCol>
                <a:gridCol w="285758">
                  <a:extLst>
                    <a:ext uri="{9D8B030D-6E8A-4147-A177-3AD203B41FA5}">
                      <a16:colId xmlns:a16="http://schemas.microsoft.com/office/drawing/2014/main" val="1392064502"/>
                    </a:ext>
                  </a:extLst>
                </a:gridCol>
                <a:gridCol w="285758">
                  <a:extLst>
                    <a:ext uri="{9D8B030D-6E8A-4147-A177-3AD203B41FA5}">
                      <a16:colId xmlns:a16="http://schemas.microsoft.com/office/drawing/2014/main" val="996645048"/>
                    </a:ext>
                  </a:extLst>
                </a:gridCol>
                <a:gridCol w="285758">
                  <a:extLst>
                    <a:ext uri="{9D8B030D-6E8A-4147-A177-3AD203B41FA5}">
                      <a16:colId xmlns:a16="http://schemas.microsoft.com/office/drawing/2014/main" val="1345206866"/>
                    </a:ext>
                  </a:extLst>
                </a:gridCol>
                <a:gridCol w="285758">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solidFill>
                      <a:srgbClr val="00B0F0"/>
                    </a:solidFill>
                  </a:tcPr>
                </a:tc>
                <a:tc>
                  <a:txBody>
                    <a:bodyPr/>
                    <a:lstStyle/>
                    <a:p>
                      <a:pPr algn="ctr"/>
                      <a:r>
                        <a:rPr lang="en-US" b="0" dirty="0"/>
                        <a:t>1</a:t>
                      </a:r>
                    </a:p>
                  </a:txBody>
                  <a:tcPr>
                    <a:solidFill>
                      <a:srgbClr val="00B0F0"/>
                    </a:solidFill>
                  </a:tcPr>
                </a:tc>
                <a:tc>
                  <a:txBody>
                    <a:bodyPr/>
                    <a:lstStyle/>
                    <a:p>
                      <a:pPr algn="ctr"/>
                      <a:r>
                        <a:rPr lang="en-US" b="0" dirty="0"/>
                        <a:t>0</a:t>
                      </a:r>
                    </a:p>
                  </a:txBody>
                  <a:tcPr>
                    <a:solidFill>
                      <a:srgbClr val="00B0F0"/>
                    </a:solidFill>
                  </a:tcPr>
                </a:tc>
                <a:extLst>
                  <a:ext uri="{0D108BD9-81ED-4DB2-BD59-A6C34878D82A}">
                    <a16:rowId xmlns:a16="http://schemas.microsoft.com/office/drawing/2014/main" val="478159572"/>
                  </a:ext>
                </a:extLst>
              </a:tr>
              <a:tr h="266308">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4242019960"/>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3888375014"/>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graphicFrame>
        <p:nvGraphicFramePr>
          <p:cNvPr id="21" name="Table 8">
            <a:extLst>
              <a:ext uri="{FF2B5EF4-FFF2-40B4-BE49-F238E27FC236}">
                <a16:creationId xmlns:a16="http://schemas.microsoft.com/office/drawing/2014/main" id="{0D5225C8-28A1-7F5D-7BF7-C0BC90563B22}"/>
              </a:ext>
            </a:extLst>
          </p:cNvPr>
          <p:cNvGraphicFramePr>
            <a:graphicFrameLocks noGrp="1"/>
          </p:cNvGraphicFramePr>
          <p:nvPr>
            <p:extLst>
              <p:ext uri="{D42A27DB-BD31-4B8C-83A1-F6EECF244321}">
                <p14:modId xmlns:p14="http://schemas.microsoft.com/office/powerpoint/2010/main" val="3592381881"/>
              </p:ext>
            </p:extLst>
          </p:nvPr>
        </p:nvGraphicFramePr>
        <p:xfrm>
          <a:off x="1884418" y="1849281"/>
          <a:ext cx="810927" cy="1097280"/>
        </p:xfrm>
        <a:graphic>
          <a:graphicData uri="http://schemas.openxmlformats.org/drawingml/2006/table">
            <a:tbl>
              <a:tblPr firstRow="1" bandRow="1">
                <a:tableStyleId>{5C22544A-7EE6-4342-B048-85BDC9FD1C3A}</a:tableStyleId>
              </a:tblPr>
              <a:tblGrid>
                <a:gridCol w="270309">
                  <a:extLst>
                    <a:ext uri="{9D8B030D-6E8A-4147-A177-3AD203B41FA5}">
                      <a16:colId xmlns:a16="http://schemas.microsoft.com/office/drawing/2014/main" val="297094731"/>
                    </a:ext>
                  </a:extLst>
                </a:gridCol>
                <a:gridCol w="270309">
                  <a:extLst>
                    <a:ext uri="{9D8B030D-6E8A-4147-A177-3AD203B41FA5}">
                      <a16:colId xmlns:a16="http://schemas.microsoft.com/office/drawing/2014/main" val="255587092"/>
                    </a:ext>
                  </a:extLst>
                </a:gridCol>
                <a:gridCol w="270309">
                  <a:extLst>
                    <a:ext uri="{9D8B030D-6E8A-4147-A177-3AD203B41FA5}">
                      <a16:colId xmlns:a16="http://schemas.microsoft.com/office/drawing/2014/main" val="2440064911"/>
                    </a:ext>
                  </a:extLst>
                </a:gridCol>
              </a:tblGrid>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22" name="Multiplication Sign 21">
            <a:extLst>
              <a:ext uri="{FF2B5EF4-FFF2-40B4-BE49-F238E27FC236}">
                <a16:creationId xmlns:a16="http://schemas.microsoft.com/office/drawing/2014/main" id="{C2397923-9F6E-AA9E-4EA8-49EB57693D4F}"/>
              </a:ext>
            </a:extLst>
          </p:cNvPr>
          <p:cNvSpPr/>
          <p:nvPr/>
        </p:nvSpPr>
        <p:spPr>
          <a:xfrm>
            <a:off x="2719751" y="2331064"/>
            <a:ext cx="213526" cy="2178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23" name="Table 5">
            <a:extLst>
              <a:ext uri="{FF2B5EF4-FFF2-40B4-BE49-F238E27FC236}">
                <a16:creationId xmlns:a16="http://schemas.microsoft.com/office/drawing/2014/main" id="{F6ABDA4E-3F85-1C10-A6AF-2AA958134BA1}"/>
              </a:ext>
            </a:extLst>
          </p:cNvPr>
          <p:cNvGraphicFramePr>
            <a:graphicFrameLocks noGrp="1"/>
          </p:cNvGraphicFramePr>
          <p:nvPr>
            <p:extLst>
              <p:ext uri="{D42A27DB-BD31-4B8C-83A1-F6EECF244321}">
                <p14:modId xmlns:p14="http://schemas.microsoft.com/office/powerpoint/2010/main" val="418529376"/>
              </p:ext>
            </p:extLst>
          </p:nvPr>
        </p:nvGraphicFramePr>
        <p:xfrm>
          <a:off x="2957683" y="1891350"/>
          <a:ext cx="810927" cy="1097280"/>
        </p:xfrm>
        <a:graphic>
          <a:graphicData uri="http://schemas.openxmlformats.org/drawingml/2006/table">
            <a:tbl>
              <a:tblPr firstRow="1" bandRow="1">
                <a:tableStyleId>{D7AC3CCA-C797-4891-BE02-D94E43425B78}</a:tableStyleId>
              </a:tblPr>
              <a:tblGrid>
                <a:gridCol w="270309">
                  <a:extLst>
                    <a:ext uri="{9D8B030D-6E8A-4147-A177-3AD203B41FA5}">
                      <a16:colId xmlns:a16="http://schemas.microsoft.com/office/drawing/2014/main" val="1284652113"/>
                    </a:ext>
                  </a:extLst>
                </a:gridCol>
                <a:gridCol w="270309">
                  <a:extLst>
                    <a:ext uri="{9D8B030D-6E8A-4147-A177-3AD203B41FA5}">
                      <a16:colId xmlns:a16="http://schemas.microsoft.com/office/drawing/2014/main" val="3382309243"/>
                    </a:ext>
                  </a:extLst>
                </a:gridCol>
                <a:gridCol w="270309">
                  <a:extLst>
                    <a:ext uri="{9D8B030D-6E8A-4147-A177-3AD203B41FA5}">
                      <a16:colId xmlns:a16="http://schemas.microsoft.com/office/drawing/2014/main" val="71198413"/>
                    </a:ext>
                  </a:extLst>
                </a:gridCol>
              </a:tblGrid>
              <a:tr h="328913">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328913">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328913">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sp>
        <p:nvSpPr>
          <p:cNvPr id="24" name="TextBox 23">
            <a:extLst>
              <a:ext uri="{FF2B5EF4-FFF2-40B4-BE49-F238E27FC236}">
                <a16:creationId xmlns:a16="http://schemas.microsoft.com/office/drawing/2014/main" id="{E07FA576-78C0-97C4-EDD5-D0ADB11438BD}"/>
              </a:ext>
            </a:extLst>
          </p:cNvPr>
          <p:cNvSpPr txBox="1"/>
          <p:nvPr/>
        </p:nvSpPr>
        <p:spPr>
          <a:xfrm>
            <a:off x="0" y="1273901"/>
            <a:ext cx="558277" cy="461665"/>
          </a:xfrm>
          <a:prstGeom prst="rect">
            <a:avLst/>
          </a:prstGeom>
          <a:noFill/>
        </p:spPr>
        <p:txBody>
          <a:bodyPr wrap="square" rtlCol="0">
            <a:spAutoFit/>
          </a:bodyPr>
          <a:lstStyle/>
          <a:p>
            <a:r>
              <a:rPr lang="en-US" sz="1200" dirty="0"/>
              <a:t>Start here</a:t>
            </a:r>
          </a:p>
        </p:txBody>
      </p:sp>
      <p:cxnSp>
        <p:nvCxnSpPr>
          <p:cNvPr id="25" name="Connector: Elbow 24">
            <a:extLst>
              <a:ext uri="{FF2B5EF4-FFF2-40B4-BE49-F238E27FC236}">
                <a16:creationId xmlns:a16="http://schemas.microsoft.com/office/drawing/2014/main" id="{89E83F98-3C82-1C71-E63D-A6E31E07146C}"/>
              </a:ext>
            </a:extLst>
          </p:cNvPr>
          <p:cNvCxnSpPr>
            <a:cxnSpLocks/>
          </p:cNvCxnSpPr>
          <p:nvPr/>
        </p:nvCxnSpPr>
        <p:spPr>
          <a:xfrm rot="16200000" flipH="1">
            <a:off x="599436" y="953604"/>
            <a:ext cx="187743" cy="828336"/>
          </a:xfrm>
          <a:prstGeom prst="bentConnector3">
            <a:avLst>
              <a:gd name="adj1" fmla="val -26592"/>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14A57E6-5802-EF1B-A69F-D829B3FA5FF0}"/>
              </a:ext>
            </a:extLst>
          </p:cNvPr>
          <p:cNvCxnSpPr>
            <a:cxnSpLocks/>
            <a:stCxn id="18" idx="3"/>
            <a:endCxn id="28" idx="1"/>
          </p:cNvCxnSpPr>
          <p:nvPr/>
        </p:nvCxnSpPr>
        <p:spPr>
          <a:xfrm>
            <a:off x="5535929" y="2439990"/>
            <a:ext cx="4138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5118AD16-6E96-1C86-4232-F9F717DCC0D2}"/>
              </a:ext>
            </a:extLst>
          </p:cNvPr>
          <p:cNvSpPr txBox="1"/>
          <p:nvPr/>
        </p:nvSpPr>
        <p:spPr>
          <a:xfrm>
            <a:off x="5351293" y="2215125"/>
            <a:ext cx="710000" cy="307777"/>
          </a:xfrm>
          <a:prstGeom prst="rect">
            <a:avLst/>
          </a:prstGeom>
          <a:noFill/>
        </p:spPr>
        <p:txBody>
          <a:bodyPr wrap="square" rtlCol="0">
            <a:spAutoFit/>
          </a:bodyPr>
          <a:lstStyle/>
          <a:p>
            <a:pPr algn="ctr"/>
            <a:r>
              <a:rPr lang="en-US" sz="1400" dirty="0"/>
              <a:t>sum</a:t>
            </a:r>
          </a:p>
        </p:txBody>
      </p:sp>
      <p:sp>
        <p:nvSpPr>
          <p:cNvPr id="28" name="TextBox 27">
            <a:extLst>
              <a:ext uri="{FF2B5EF4-FFF2-40B4-BE49-F238E27FC236}">
                <a16:creationId xmlns:a16="http://schemas.microsoft.com/office/drawing/2014/main" id="{2DB255D2-5240-A3DB-3762-F346A0FBA17B}"/>
              </a:ext>
            </a:extLst>
          </p:cNvPr>
          <p:cNvSpPr txBox="1"/>
          <p:nvPr/>
        </p:nvSpPr>
        <p:spPr>
          <a:xfrm>
            <a:off x="5949774" y="2255324"/>
            <a:ext cx="273582" cy="369332"/>
          </a:xfrm>
          <a:prstGeom prst="rect">
            <a:avLst/>
          </a:prstGeom>
          <a:noFill/>
        </p:spPr>
        <p:txBody>
          <a:bodyPr wrap="square" rtlCol="0">
            <a:spAutoFit/>
          </a:bodyPr>
          <a:lstStyle/>
          <a:p>
            <a:pPr algn="ctr"/>
            <a:r>
              <a:rPr lang="en-US" dirty="0"/>
              <a:t>1</a:t>
            </a:r>
          </a:p>
        </p:txBody>
      </p:sp>
      <p:cxnSp>
        <p:nvCxnSpPr>
          <p:cNvPr id="131" name="Straight Arrow Connector 130">
            <a:extLst>
              <a:ext uri="{FF2B5EF4-FFF2-40B4-BE49-F238E27FC236}">
                <a16:creationId xmlns:a16="http://schemas.microsoft.com/office/drawing/2014/main" id="{0C7A8697-3D18-8045-240A-0756BF28A813}"/>
              </a:ext>
            </a:extLst>
          </p:cNvPr>
          <p:cNvCxnSpPr>
            <a:cxnSpLocks/>
            <a:stCxn id="136" idx="3"/>
            <a:endCxn id="132" idx="1"/>
          </p:cNvCxnSpPr>
          <p:nvPr/>
        </p:nvCxnSpPr>
        <p:spPr>
          <a:xfrm>
            <a:off x="9560976" y="2421239"/>
            <a:ext cx="15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32" name="Table 5">
            <a:extLst>
              <a:ext uri="{FF2B5EF4-FFF2-40B4-BE49-F238E27FC236}">
                <a16:creationId xmlns:a16="http://schemas.microsoft.com/office/drawing/2014/main" id="{34268112-16CB-BCA3-FCFC-1B9BA287B7A8}"/>
              </a:ext>
            </a:extLst>
          </p:cNvPr>
          <p:cNvGraphicFramePr>
            <a:graphicFrameLocks noGrp="1"/>
          </p:cNvGraphicFramePr>
          <p:nvPr>
            <p:extLst>
              <p:ext uri="{D42A27DB-BD31-4B8C-83A1-F6EECF244321}">
                <p14:modId xmlns:p14="http://schemas.microsoft.com/office/powerpoint/2010/main" val="2171927652"/>
              </p:ext>
            </p:extLst>
          </p:nvPr>
        </p:nvGraphicFramePr>
        <p:xfrm>
          <a:off x="9716085" y="1872599"/>
          <a:ext cx="1618836" cy="1097280"/>
        </p:xfrm>
        <a:graphic>
          <a:graphicData uri="http://schemas.openxmlformats.org/drawingml/2006/table">
            <a:tbl>
              <a:tblPr firstRow="1" bandRow="1">
                <a:tableStyleId>{D7AC3CCA-C797-4891-BE02-D94E43425B78}</a:tableStyleId>
              </a:tblPr>
              <a:tblGrid>
                <a:gridCol w="539612">
                  <a:extLst>
                    <a:ext uri="{9D8B030D-6E8A-4147-A177-3AD203B41FA5}">
                      <a16:colId xmlns:a16="http://schemas.microsoft.com/office/drawing/2014/main" val="1284652113"/>
                    </a:ext>
                  </a:extLst>
                </a:gridCol>
                <a:gridCol w="539612">
                  <a:extLst>
                    <a:ext uri="{9D8B030D-6E8A-4147-A177-3AD203B41FA5}">
                      <a16:colId xmlns:a16="http://schemas.microsoft.com/office/drawing/2014/main" val="3382309243"/>
                    </a:ext>
                  </a:extLst>
                </a:gridCol>
                <a:gridCol w="539612">
                  <a:extLst>
                    <a:ext uri="{9D8B030D-6E8A-4147-A177-3AD203B41FA5}">
                      <a16:colId xmlns:a16="http://schemas.microsoft.com/office/drawing/2014/main" val="71198413"/>
                    </a:ext>
                  </a:extLst>
                </a:gridCol>
              </a:tblGrid>
              <a:tr h="294033">
                <a:tc>
                  <a:txBody>
                    <a:bodyPr/>
                    <a:lstStyle/>
                    <a:p>
                      <a:pPr algn="ctr"/>
                      <a:r>
                        <a:rPr lang="en-US" b="0" dirty="0"/>
                        <a:t>1*0</a:t>
                      </a:r>
                    </a:p>
                  </a:txBody>
                  <a:tcPr>
                    <a:solidFill>
                      <a:srgbClr val="92D050"/>
                    </a:solidFill>
                  </a:tcPr>
                </a:tc>
                <a:tc>
                  <a:txBody>
                    <a:bodyPr/>
                    <a:lstStyle/>
                    <a:p>
                      <a:pPr algn="ctr"/>
                      <a:r>
                        <a:rPr lang="en-US" b="0" dirty="0"/>
                        <a:t>0*0</a:t>
                      </a:r>
                    </a:p>
                  </a:txBody>
                  <a:tcPr>
                    <a:solidFill>
                      <a:srgbClr val="92D050"/>
                    </a:solidFill>
                  </a:tcPr>
                </a:tc>
                <a:tc>
                  <a:txBody>
                    <a:bodyPr/>
                    <a:lstStyle/>
                    <a:p>
                      <a:pPr algn="ctr"/>
                      <a:r>
                        <a:rPr lang="en-US" b="0" dirty="0"/>
                        <a:t>0*0</a:t>
                      </a:r>
                    </a:p>
                  </a:txBody>
                  <a:tcPr>
                    <a:solidFill>
                      <a:srgbClr val="92D050"/>
                    </a:solidFill>
                  </a:tcPr>
                </a:tc>
                <a:extLst>
                  <a:ext uri="{0D108BD9-81ED-4DB2-BD59-A6C34878D82A}">
                    <a16:rowId xmlns:a16="http://schemas.microsoft.com/office/drawing/2014/main" val="2777026068"/>
                  </a:ext>
                </a:extLst>
              </a:tr>
              <a:tr h="294033">
                <a:tc>
                  <a:txBody>
                    <a:bodyPr/>
                    <a:lstStyle/>
                    <a:p>
                      <a:pPr algn="ctr"/>
                      <a:r>
                        <a:rPr lang="en-US" dirty="0"/>
                        <a:t>0*1</a:t>
                      </a:r>
                    </a:p>
                  </a:txBody>
                  <a:tcPr>
                    <a:solidFill>
                      <a:srgbClr val="92D050"/>
                    </a:solidFill>
                  </a:tcPr>
                </a:tc>
                <a:tc>
                  <a:txBody>
                    <a:bodyPr/>
                    <a:lstStyle/>
                    <a:p>
                      <a:pPr algn="ctr"/>
                      <a:r>
                        <a:rPr lang="en-US" dirty="0"/>
                        <a:t>1*1</a:t>
                      </a:r>
                    </a:p>
                  </a:txBody>
                  <a:tcPr>
                    <a:solidFill>
                      <a:srgbClr val="92D050"/>
                    </a:solidFill>
                  </a:tcPr>
                </a:tc>
                <a:tc>
                  <a:txBody>
                    <a:bodyPr/>
                    <a:lstStyle/>
                    <a:p>
                      <a:pPr algn="ctr"/>
                      <a:r>
                        <a:rPr lang="en-US" dirty="0"/>
                        <a:t>1*1</a:t>
                      </a:r>
                    </a:p>
                  </a:txBody>
                  <a:tcPr>
                    <a:solidFill>
                      <a:srgbClr val="92D050"/>
                    </a:solidFill>
                  </a:tcPr>
                </a:tc>
                <a:extLst>
                  <a:ext uri="{0D108BD9-81ED-4DB2-BD59-A6C34878D82A}">
                    <a16:rowId xmlns:a16="http://schemas.microsoft.com/office/drawing/2014/main" val="1711403641"/>
                  </a:ext>
                </a:extLst>
              </a:tr>
              <a:tr h="294033">
                <a:tc>
                  <a:txBody>
                    <a:bodyPr/>
                    <a:lstStyle/>
                    <a:p>
                      <a:pPr algn="ctr"/>
                      <a:r>
                        <a:rPr lang="en-US" dirty="0"/>
                        <a:t>0*0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0*0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133" name="Table 12">
            <a:extLst>
              <a:ext uri="{FF2B5EF4-FFF2-40B4-BE49-F238E27FC236}">
                <a16:creationId xmlns:a16="http://schemas.microsoft.com/office/drawing/2014/main" id="{55A148BA-AE5C-0BD0-16FD-A3448EF95096}"/>
              </a:ext>
            </a:extLst>
          </p:cNvPr>
          <p:cNvGraphicFramePr>
            <a:graphicFrameLocks noGrp="1"/>
          </p:cNvGraphicFramePr>
          <p:nvPr>
            <p:extLst>
              <p:ext uri="{D42A27DB-BD31-4B8C-83A1-F6EECF244321}">
                <p14:modId xmlns:p14="http://schemas.microsoft.com/office/powerpoint/2010/main" val="3703534855"/>
              </p:ext>
            </p:extLst>
          </p:nvPr>
        </p:nvGraphicFramePr>
        <p:xfrm>
          <a:off x="6185446" y="1442893"/>
          <a:ext cx="1428790" cy="1828800"/>
        </p:xfrm>
        <a:graphic>
          <a:graphicData uri="http://schemas.openxmlformats.org/drawingml/2006/table">
            <a:tbl>
              <a:tblPr firstRow="1" bandRow="1">
                <a:tableStyleId>{D7AC3CCA-C797-4891-BE02-D94E43425B78}</a:tableStyleId>
              </a:tblPr>
              <a:tblGrid>
                <a:gridCol w="285758">
                  <a:extLst>
                    <a:ext uri="{9D8B030D-6E8A-4147-A177-3AD203B41FA5}">
                      <a16:colId xmlns:a16="http://schemas.microsoft.com/office/drawing/2014/main" val="2446050890"/>
                    </a:ext>
                  </a:extLst>
                </a:gridCol>
                <a:gridCol w="285758">
                  <a:extLst>
                    <a:ext uri="{9D8B030D-6E8A-4147-A177-3AD203B41FA5}">
                      <a16:colId xmlns:a16="http://schemas.microsoft.com/office/drawing/2014/main" val="1392064502"/>
                    </a:ext>
                  </a:extLst>
                </a:gridCol>
                <a:gridCol w="285758">
                  <a:extLst>
                    <a:ext uri="{9D8B030D-6E8A-4147-A177-3AD203B41FA5}">
                      <a16:colId xmlns:a16="http://schemas.microsoft.com/office/drawing/2014/main" val="996645048"/>
                    </a:ext>
                  </a:extLst>
                </a:gridCol>
                <a:gridCol w="285758">
                  <a:extLst>
                    <a:ext uri="{9D8B030D-6E8A-4147-A177-3AD203B41FA5}">
                      <a16:colId xmlns:a16="http://schemas.microsoft.com/office/drawing/2014/main" val="1345206866"/>
                    </a:ext>
                  </a:extLst>
                </a:gridCol>
                <a:gridCol w="285758">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baseline="0" dirty="0"/>
                        <a:t>1</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baseline="0" dirty="0"/>
                        <a:t>0</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baseline="0" dirty="0"/>
                        <a:t>0</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graphicFrame>
        <p:nvGraphicFramePr>
          <p:cNvPr id="134" name="Table 8">
            <a:extLst>
              <a:ext uri="{FF2B5EF4-FFF2-40B4-BE49-F238E27FC236}">
                <a16:creationId xmlns:a16="http://schemas.microsoft.com/office/drawing/2014/main" id="{CBE49103-32BD-C4E1-C976-86CCB12E3BE3}"/>
              </a:ext>
            </a:extLst>
          </p:cNvPr>
          <p:cNvGraphicFramePr>
            <a:graphicFrameLocks noGrp="1"/>
          </p:cNvGraphicFramePr>
          <p:nvPr>
            <p:extLst>
              <p:ext uri="{D42A27DB-BD31-4B8C-83A1-F6EECF244321}">
                <p14:modId xmlns:p14="http://schemas.microsoft.com/office/powerpoint/2010/main" val="3073403543"/>
              </p:ext>
            </p:extLst>
          </p:nvPr>
        </p:nvGraphicFramePr>
        <p:xfrm>
          <a:off x="7676784" y="1830530"/>
          <a:ext cx="810927" cy="1097280"/>
        </p:xfrm>
        <a:graphic>
          <a:graphicData uri="http://schemas.openxmlformats.org/drawingml/2006/table">
            <a:tbl>
              <a:tblPr firstRow="1" bandRow="1">
                <a:tableStyleId>{5C22544A-7EE6-4342-B048-85BDC9FD1C3A}</a:tableStyleId>
              </a:tblPr>
              <a:tblGrid>
                <a:gridCol w="270309">
                  <a:extLst>
                    <a:ext uri="{9D8B030D-6E8A-4147-A177-3AD203B41FA5}">
                      <a16:colId xmlns:a16="http://schemas.microsoft.com/office/drawing/2014/main" val="297094731"/>
                    </a:ext>
                  </a:extLst>
                </a:gridCol>
                <a:gridCol w="270309">
                  <a:extLst>
                    <a:ext uri="{9D8B030D-6E8A-4147-A177-3AD203B41FA5}">
                      <a16:colId xmlns:a16="http://schemas.microsoft.com/office/drawing/2014/main" val="255587092"/>
                    </a:ext>
                  </a:extLst>
                </a:gridCol>
                <a:gridCol w="270309">
                  <a:extLst>
                    <a:ext uri="{9D8B030D-6E8A-4147-A177-3AD203B41FA5}">
                      <a16:colId xmlns:a16="http://schemas.microsoft.com/office/drawing/2014/main" val="2440064911"/>
                    </a:ext>
                  </a:extLst>
                </a:gridCol>
              </a:tblGrid>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135" name="Multiplication Sign 134">
            <a:extLst>
              <a:ext uri="{FF2B5EF4-FFF2-40B4-BE49-F238E27FC236}">
                <a16:creationId xmlns:a16="http://schemas.microsoft.com/office/drawing/2014/main" id="{88DE32F0-1889-3FD7-1E0D-F17B60957EA2}"/>
              </a:ext>
            </a:extLst>
          </p:cNvPr>
          <p:cNvSpPr/>
          <p:nvPr/>
        </p:nvSpPr>
        <p:spPr>
          <a:xfrm>
            <a:off x="8512117" y="2312313"/>
            <a:ext cx="213526" cy="2178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136" name="Table 5">
            <a:extLst>
              <a:ext uri="{FF2B5EF4-FFF2-40B4-BE49-F238E27FC236}">
                <a16:creationId xmlns:a16="http://schemas.microsoft.com/office/drawing/2014/main" id="{371B6501-CFD9-85AE-FAF6-94106FF6848C}"/>
              </a:ext>
            </a:extLst>
          </p:cNvPr>
          <p:cNvGraphicFramePr>
            <a:graphicFrameLocks noGrp="1"/>
          </p:cNvGraphicFramePr>
          <p:nvPr>
            <p:extLst>
              <p:ext uri="{D42A27DB-BD31-4B8C-83A1-F6EECF244321}">
                <p14:modId xmlns:p14="http://schemas.microsoft.com/office/powerpoint/2010/main" val="1166817518"/>
              </p:ext>
            </p:extLst>
          </p:nvPr>
        </p:nvGraphicFramePr>
        <p:xfrm>
          <a:off x="8750049" y="1872599"/>
          <a:ext cx="810927" cy="1097280"/>
        </p:xfrm>
        <a:graphic>
          <a:graphicData uri="http://schemas.openxmlformats.org/drawingml/2006/table">
            <a:tbl>
              <a:tblPr firstRow="1" bandRow="1">
                <a:tableStyleId>{D7AC3CCA-C797-4891-BE02-D94E43425B78}</a:tableStyleId>
              </a:tblPr>
              <a:tblGrid>
                <a:gridCol w="270309">
                  <a:extLst>
                    <a:ext uri="{9D8B030D-6E8A-4147-A177-3AD203B41FA5}">
                      <a16:colId xmlns:a16="http://schemas.microsoft.com/office/drawing/2014/main" val="1284652113"/>
                    </a:ext>
                  </a:extLst>
                </a:gridCol>
                <a:gridCol w="270309">
                  <a:extLst>
                    <a:ext uri="{9D8B030D-6E8A-4147-A177-3AD203B41FA5}">
                      <a16:colId xmlns:a16="http://schemas.microsoft.com/office/drawing/2014/main" val="3382309243"/>
                    </a:ext>
                  </a:extLst>
                </a:gridCol>
                <a:gridCol w="270309">
                  <a:extLst>
                    <a:ext uri="{9D8B030D-6E8A-4147-A177-3AD203B41FA5}">
                      <a16:colId xmlns:a16="http://schemas.microsoft.com/office/drawing/2014/main" val="71198413"/>
                    </a:ext>
                  </a:extLst>
                </a:gridCol>
              </a:tblGrid>
              <a:tr h="328913">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328913">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328913">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sp>
        <p:nvSpPr>
          <p:cNvPr id="137" name="TextBox 136">
            <a:extLst>
              <a:ext uri="{FF2B5EF4-FFF2-40B4-BE49-F238E27FC236}">
                <a16:creationId xmlns:a16="http://schemas.microsoft.com/office/drawing/2014/main" id="{75C5700B-AFA7-98B3-3F59-3B080AE7D5D8}"/>
              </a:ext>
            </a:extLst>
          </p:cNvPr>
          <p:cNvSpPr txBox="1"/>
          <p:nvPr/>
        </p:nvSpPr>
        <p:spPr>
          <a:xfrm>
            <a:off x="5636247" y="1212060"/>
            <a:ext cx="558277" cy="461665"/>
          </a:xfrm>
          <a:prstGeom prst="rect">
            <a:avLst/>
          </a:prstGeom>
          <a:noFill/>
        </p:spPr>
        <p:txBody>
          <a:bodyPr wrap="square" rtlCol="0">
            <a:spAutoFit/>
          </a:bodyPr>
          <a:lstStyle/>
          <a:p>
            <a:r>
              <a:rPr lang="en-US" sz="1200" dirty="0"/>
              <a:t>Start here</a:t>
            </a:r>
          </a:p>
        </p:txBody>
      </p:sp>
      <p:cxnSp>
        <p:nvCxnSpPr>
          <p:cNvPr id="138" name="Connector: Elbow 137">
            <a:extLst>
              <a:ext uri="{FF2B5EF4-FFF2-40B4-BE49-F238E27FC236}">
                <a16:creationId xmlns:a16="http://schemas.microsoft.com/office/drawing/2014/main" id="{A2A0FFED-A3EB-C7A6-C3E5-2D283971B707}"/>
              </a:ext>
            </a:extLst>
          </p:cNvPr>
          <p:cNvCxnSpPr>
            <a:cxnSpLocks/>
            <a:stCxn id="137" idx="2"/>
          </p:cNvCxnSpPr>
          <p:nvPr/>
        </p:nvCxnSpPr>
        <p:spPr>
          <a:xfrm rot="16200000" flipH="1">
            <a:off x="5893068" y="1696043"/>
            <a:ext cx="323774" cy="279138"/>
          </a:xfrm>
          <a:prstGeom prst="bentConnector3">
            <a:avLst>
              <a:gd name="adj1" fmla="val 99116"/>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D3B4462F-0F65-5920-40B5-9771BB5F9B4D}"/>
              </a:ext>
            </a:extLst>
          </p:cNvPr>
          <p:cNvCxnSpPr>
            <a:cxnSpLocks/>
            <a:stCxn id="132" idx="3"/>
            <a:endCxn id="141" idx="1"/>
          </p:cNvCxnSpPr>
          <p:nvPr/>
        </p:nvCxnSpPr>
        <p:spPr>
          <a:xfrm>
            <a:off x="11334921" y="2421239"/>
            <a:ext cx="407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TextBox 139">
            <a:extLst>
              <a:ext uri="{FF2B5EF4-FFF2-40B4-BE49-F238E27FC236}">
                <a16:creationId xmlns:a16="http://schemas.microsoft.com/office/drawing/2014/main" id="{7423606E-086B-8919-92DB-9F4E8C96D3DD}"/>
              </a:ext>
            </a:extLst>
          </p:cNvPr>
          <p:cNvSpPr txBox="1"/>
          <p:nvPr/>
        </p:nvSpPr>
        <p:spPr>
          <a:xfrm>
            <a:off x="11143659" y="2196374"/>
            <a:ext cx="710000" cy="307777"/>
          </a:xfrm>
          <a:prstGeom prst="rect">
            <a:avLst/>
          </a:prstGeom>
          <a:noFill/>
        </p:spPr>
        <p:txBody>
          <a:bodyPr wrap="square" rtlCol="0">
            <a:spAutoFit/>
          </a:bodyPr>
          <a:lstStyle/>
          <a:p>
            <a:pPr algn="ctr"/>
            <a:r>
              <a:rPr lang="en-US" sz="1400" dirty="0"/>
              <a:t>sum</a:t>
            </a:r>
          </a:p>
        </p:txBody>
      </p:sp>
      <p:sp>
        <p:nvSpPr>
          <p:cNvPr id="141" name="TextBox 140">
            <a:extLst>
              <a:ext uri="{FF2B5EF4-FFF2-40B4-BE49-F238E27FC236}">
                <a16:creationId xmlns:a16="http://schemas.microsoft.com/office/drawing/2014/main" id="{60FCB634-912C-A50A-C992-8CD494D69101}"/>
              </a:ext>
            </a:extLst>
          </p:cNvPr>
          <p:cNvSpPr txBox="1"/>
          <p:nvPr/>
        </p:nvSpPr>
        <p:spPr>
          <a:xfrm>
            <a:off x="11742140" y="2236573"/>
            <a:ext cx="273582" cy="369332"/>
          </a:xfrm>
          <a:prstGeom prst="rect">
            <a:avLst/>
          </a:prstGeom>
          <a:noFill/>
        </p:spPr>
        <p:txBody>
          <a:bodyPr wrap="square" rtlCol="0">
            <a:spAutoFit/>
          </a:bodyPr>
          <a:lstStyle/>
          <a:p>
            <a:pPr algn="ctr"/>
            <a:r>
              <a:rPr lang="en-US" dirty="0"/>
              <a:t>2</a:t>
            </a:r>
          </a:p>
        </p:txBody>
      </p:sp>
      <p:cxnSp>
        <p:nvCxnSpPr>
          <p:cNvPr id="178" name="Straight Arrow Connector 177">
            <a:extLst>
              <a:ext uri="{FF2B5EF4-FFF2-40B4-BE49-F238E27FC236}">
                <a16:creationId xmlns:a16="http://schemas.microsoft.com/office/drawing/2014/main" id="{960A0D72-F3E0-0CAC-EA32-22D0234A9B44}"/>
              </a:ext>
            </a:extLst>
          </p:cNvPr>
          <p:cNvCxnSpPr>
            <a:cxnSpLocks/>
            <a:stCxn id="183" idx="3"/>
            <a:endCxn id="179" idx="1"/>
          </p:cNvCxnSpPr>
          <p:nvPr/>
        </p:nvCxnSpPr>
        <p:spPr>
          <a:xfrm>
            <a:off x="3768610" y="5203831"/>
            <a:ext cx="1484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79" name="Table 5">
            <a:extLst>
              <a:ext uri="{FF2B5EF4-FFF2-40B4-BE49-F238E27FC236}">
                <a16:creationId xmlns:a16="http://schemas.microsoft.com/office/drawing/2014/main" id="{42B5D62C-9ADC-A883-2CDE-91DEDCA2FACB}"/>
              </a:ext>
            </a:extLst>
          </p:cNvPr>
          <p:cNvGraphicFramePr>
            <a:graphicFrameLocks noGrp="1"/>
          </p:cNvGraphicFramePr>
          <p:nvPr>
            <p:extLst>
              <p:ext uri="{D42A27DB-BD31-4B8C-83A1-F6EECF244321}">
                <p14:modId xmlns:p14="http://schemas.microsoft.com/office/powerpoint/2010/main" val="3758610812"/>
              </p:ext>
            </p:extLst>
          </p:nvPr>
        </p:nvGraphicFramePr>
        <p:xfrm>
          <a:off x="3917093" y="4655191"/>
          <a:ext cx="1618836" cy="1097280"/>
        </p:xfrm>
        <a:graphic>
          <a:graphicData uri="http://schemas.openxmlformats.org/drawingml/2006/table">
            <a:tbl>
              <a:tblPr firstRow="1" bandRow="1">
                <a:tableStyleId>{D7AC3CCA-C797-4891-BE02-D94E43425B78}</a:tableStyleId>
              </a:tblPr>
              <a:tblGrid>
                <a:gridCol w="539612">
                  <a:extLst>
                    <a:ext uri="{9D8B030D-6E8A-4147-A177-3AD203B41FA5}">
                      <a16:colId xmlns:a16="http://schemas.microsoft.com/office/drawing/2014/main" val="1284652113"/>
                    </a:ext>
                  </a:extLst>
                </a:gridCol>
                <a:gridCol w="539612">
                  <a:extLst>
                    <a:ext uri="{9D8B030D-6E8A-4147-A177-3AD203B41FA5}">
                      <a16:colId xmlns:a16="http://schemas.microsoft.com/office/drawing/2014/main" val="3382309243"/>
                    </a:ext>
                  </a:extLst>
                </a:gridCol>
                <a:gridCol w="539612">
                  <a:extLst>
                    <a:ext uri="{9D8B030D-6E8A-4147-A177-3AD203B41FA5}">
                      <a16:colId xmlns:a16="http://schemas.microsoft.com/office/drawing/2014/main" val="71198413"/>
                    </a:ext>
                  </a:extLst>
                </a:gridCol>
              </a:tblGrid>
              <a:tr h="294033">
                <a:tc>
                  <a:txBody>
                    <a:bodyPr/>
                    <a:lstStyle/>
                    <a:p>
                      <a:pPr algn="ctr"/>
                      <a:r>
                        <a:rPr lang="en-US" b="0" dirty="0"/>
                        <a:t>0*0</a:t>
                      </a:r>
                    </a:p>
                  </a:txBody>
                  <a:tcPr>
                    <a:solidFill>
                      <a:srgbClr val="92D050"/>
                    </a:solidFill>
                  </a:tcPr>
                </a:tc>
                <a:tc>
                  <a:txBody>
                    <a:bodyPr/>
                    <a:lstStyle/>
                    <a:p>
                      <a:pPr algn="ctr"/>
                      <a:r>
                        <a:rPr lang="en-US" b="0" dirty="0"/>
                        <a:t>0*0</a:t>
                      </a:r>
                    </a:p>
                  </a:txBody>
                  <a:tcPr>
                    <a:solidFill>
                      <a:srgbClr val="92D050"/>
                    </a:solidFill>
                  </a:tcPr>
                </a:tc>
                <a:tc>
                  <a:txBody>
                    <a:bodyPr/>
                    <a:lstStyle/>
                    <a:p>
                      <a:pPr algn="ctr"/>
                      <a:r>
                        <a:rPr lang="en-US" b="0" dirty="0"/>
                        <a:t>1*0</a:t>
                      </a:r>
                    </a:p>
                  </a:txBody>
                  <a:tcPr>
                    <a:solidFill>
                      <a:srgbClr val="92D050"/>
                    </a:solidFill>
                  </a:tcPr>
                </a:tc>
                <a:extLst>
                  <a:ext uri="{0D108BD9-81ED-4DB2-BD59-A6C34878D82A}">
                    <a16:rowId xmlns:a16="http://schemas.microsoft.com/office/drawing/2014/main" val="2777026068"/>
                  </a:ext>
                </a:extLst>
              </a:tr>
              <a:tr h="294033">
                <a:tc>
                  <a:txBody>
                    <a:bodyPr/>
                    <a:lstStyle/>
                    <a:p>
                      <a:pPr algn="ctr"/>
                      <a:r>
                        <a:rPr lang="en-US" dirty="0"/>
                        <a:t>1*1</a:t>
                      </a:r>
                    </a:p>
                  </a:txBody>
                  <a:tcPr>
                    <a:solidFill>
                      <a:srgbClr val="92D050"/>
                    </a:solidFill>
                  </a:tcPr>
                </a:tc>
                <a:tc>
                  <a:txBody>
                    <a:bodyPr/>
                    <a:lstStyle/>
                    <a:p>
                      <a:pPr algn="ctr"/>
                      <a:r>
                        <a:rPr lang="en-US" dirty="0"/>
                        <a:t>1*1</a:t>
                      </a:r>
                    </a:p>
                  </a:txBody>
                  <a:tcPr>
                    <a:solidFill>
                      <a:srgbClr val="92D050"/>
                    </a:solidFill>
                  </a:tcPr>
                </a:tc>
                <a:tc>
                  <a:txBody>
                    <a:bodyPr/>
                    <a:lstStyle/>
                    <a:p>
                      <a:pPr algn="ctr"/>
                      <a:r>
                        <a:rPr lang="en-US" dirty="0"/>
                        <a:t>1*1</a:t>
                      </a:r>
                    </a:p>
                  </a:txBody>
                  <a:tcPr>
                    <a:solidFill>
                      <a:srgbClr val="92D050"/>
                    </a:solidFill>
                  </a:tcPr>
                </a:tc>
                <a:extLst>
                  <a:ext uri="{0D108BD9-81ED-4DB2-BD59-A6C34878D82A}">
                    <a16:rowId xmlns:a16="http://schemas.microsoft.com/office/drawing/2014/main" val="1711403641"/>
                  </a:ext>
                </a:extLst>
              </a:tr>
              <a:tr h="294033">
                <a:tc>
                  <a:txBody>
                    <a:bodyPr/>
                    <a:lstStyle/>
                    <a:p>
                      <a:pPr algn="ctr"/>
                      <a:r>
                        <a:rPr lang="en-US" dirty="0"/>
                        <a:t>1*0</a:t>
                      </a:r>
                    </a:p>
                  </a:txBody>
                  <a:tcPr>
                    <a:solidFill>
                      <a:srgbClr val="92D050"/>
                    </a:solidFill>
                  </a:tcPr>
                </a:tc>
                <a:tc>
                  <a:txBody>
                    <a:bodyPr/>
                    <a:lstStyle/>
                    <a:p>
                      <a:pPr algn="ctr"/>
                      <a:r>
                        <a:rPr lang="en-US" dirty="0"/>
                        <a:t>0*0</a:t>
                      </a:r>
                    </a:p>
                  </a:txBody>
                  <a:tcPr>
                    <a:solidFill>
                      <a:srgbClr val="92D050"/>
                    </a:solidFill>
                  </a:tcPr>
                </a:tc>
                <a:tc>
                  <a:txBody>
                    <a:bodyPr/>
                    <a:lstStyle/>
                    <a:p>
                      <a:pPr algn="ctr"/>
                      <a:r>
                        <a:rPr lang="en-US" dirty="0"/>
                        <a:t>1*0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180" name="Table 12">
            <a:extLst>
              <a:ext uri="{FF2B5EF4-FFF2-40B4-BE49-F238E27FC236}">
                <a16:creationId xmlns:a16="http://schemas.microsoft.com/office/drawing/2014/main" id="{F87E2D46-576A-D165-80BF-3E6A0963E7D1}"/>
              </a:ext>
            </a:extLst>
          </p:cNvPr>
          <p:cNvGraphicFramePr>
            <a:graphicFrameLocks noGrp="1"/>
          </p:cNvGraphicFramePr>
          <p:nvPr>
            <p:extLst>
              <p:ext uri="{D42A27DB-BD31-4B8C-83A1-F6EECF244321}">
                <p14:modId xmlns:p14="http://schemas.microsoft.com/office/powerpoint/2010/main" val="1311663254"/>
              </p:ext>
            </p:extLst>
          </p:nvPr>
        </p:nvGraphicFramePr>
        <p:xfrm>
          <a:off x="393080" y="4225485"/>
          <a:ext cx="1428790" cy="1828800"/>
        </p:xfrm>
        <a:graphic>
          <a:graphicData uri="http://schemas.openxmlformats.org/drawingml/2006/table">
            <a:tbl>
              <a:tblPr firstRow="1" bandRow="1">
                <a:tableStyleId>{D7AC3CCA-C797-4891-BE02-D94E43425B78}</a:tableStyleId>
              </a:tblPr>
              <a:tblGrid>
                <a:gridCol w="285758">
                  <a:extLst>
                    <a:ext uri="{9D8B030D-6E8A-4147-A177-3AD203B41FA5}">
                      <a16:colId xmlns:a16="http://schemas.microsoft.com/office/drawing/2014/main" val="2446050890"/>
                    </a:ext>
                  </a:extLst>
                </a:gridCol>
                <a:gridCol w="285758">
                  <a:extLst>
                    <a:ext uri="{9D8B030D-6E8A-4147-A177-3AD203B41FA5}">
                      <a16:colId xmlns:a16="http://schemas.microsoft.com/office/drawing/2014/main" val="1392064502"/>
                    </a:ext>
                  </a:extLst>
                </a:gridCol>
                <a:gridCol w="285758">
                  <a:extLst>
                    <a:ext uri="{9D8B030D-6E8A-4147-A177-3AD203B41FA5}">
                      <a16:colId xmlns:a16="http://schemas.microsoft.com/office/drawing/2014/main" val="996645048"/>
                    </a:ext>
                  </a:extLst>
                </a:gridCol>
                <a:gridCol w="285758">
                  <a:extLst>
                    <a:ext uri="{9D8B030D-6E8A-4147-A177-3AD203B41FA5}">
                      <a16:colId xmlns:a16="http://schemas.microsoft.com/office/drawing/2014/main" val="1345206866"/>
                    </a:ext>
                  </a:extLst>
                </a:gridCol>
                <a:gridCol w="285758">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dirty="0"/>
                        <a:t>1</a:t>
                      </a:r>
                    </a:p>
                  </a:txBody>
                  <a:tcPr>
                    <a:noFill/>
                  </a:tcPr>
                </a:tc>
                <a:tc>
                  <a:txBody>
                    <a:bodyPr/>
                    <a:lstStyle/>
                    <a:p>
                      <a:pPr algn="ctr"/>
                      <a:r>
                        <a:rPr lang="en-US" dirty="0"/>
                        <a:t>0</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dirty="0"/>
                        <a:t>0</a:t>
                      </a:r>
                    </a:p>
                  </a:txBody>
                  <a:tcPr>
                    <a:no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dirty="0"/>
                        <a:t>0</a:t>
                      </a:r>
                    </a:p>
                  </a:txBody>
                  <a:tcPr>
                    <a:no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graphicFrame>
        <p:nvGraphicFramePr>
          <p:cNvPr id="181" name="Table 8">
            <a:extLst>
              <a:ext uri="{FF2B5EF4-FFF2-40B4-BE49-F238E27FC236}">
                <a16:creationId xmlns:a16="http://schemas.microsoft.com/office/drawing/2014/main" id="{258F9C7B-60DA-FFEE-7A08-CBA9291CE424}"/>
              </a:ext>
            </a:extLst>
          </p:cNvPr>
          <p:cNvGraphicFramePr>
            <a:graphicFrameLocks noGrp="1"/>
          </p:cNvGraphicFramePr>
          <p:nvPr>
            <p:extLst>
              <p:ext uri="{D42A27DB-BD31-4B8C-83A1-F6EECF244321}">
                <p14:modId xmlns:p14="http://schemas.microsoft.com/office/powerpoint/2010/main" val="3525029816"/>
              </p:ext>
            </p:extLst>
          </p:nvPr>
        </p:nvGraphicFramePr>
        <p:xfrm>
          <a:off x="1896692" y="4613122"/>
          <a:ext cx="810927" cy="1097280"/>
        </p:xfrm>
        <a:graphic>
          <a:graphicData uri="http://schemas.openxmlformats.org/drawingml/2006/table">
            <a:tbl>
              <a:tblPr firstRow="1" bandRow="1">
                <a:tableStyleId>{5C22544A-7EE6-4342-B048-85BDC9FD1C3A}</a:tableStyleId>
              </a:tblPr>
              <a:tblGrid>
                <a:gridCol w="270309">
                  <a:extLst>
                    <a:ext uri="{9D8B030D-6E8A-4147-A177-3AD203B41FA5}">
                      <a16:colId xmlns:a16="http://schemas.microsoft.com/office/drawing/2014/main" val="297094731"/>
                    </a:ext>
                  </a:extLst>
                </a:gridCol>
                <a:gridCol w="270309">
                  <a:extLst>
                    <a:ext uri="{9D8B030D-6E8A-4147-A177-3AD203B41FA5}">
                      <a16:colId xmlns:a16="http://schemas.microsoft.com/office/drawing/2014/main" val="255587092"/>
                    </a:ext>
                  </a:extLst>
                </a:gridCol>
                <a:gridCol w="270309">
                  <a:extLst>
                    <a:ext uri="{9D8B030D-6E8A-4147-A177-3AD203B41FA5}">
                      <a16:colId xmlns:a16="http://schemas.microsoft.com/office/drawing/2014/main" val="2440064911"/>
                    </a:ext>
                  </a:extLst>
                </a:gridCol>
              </a:tblGrid>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182" name="Multiplication Sign 181">
            <a:extLst>
              <a:ext uri="{FF2B5EF4-FFF2-40B4-BE49-F238E27FC236}">
                <a16:creationId xmlns:a16="http://schemas.microsoft.com/office/drawing/2014/main" id="{42824DDA-1A18-15F7-BF6E-17D3B319D7B8}"/>
              </a:ext>
            </a:extLst>
          </p:cNvPr>
          <p:cNvSpPr/>
          <p:nvPr/>
        </p:nvSpPr>
        <p:spPr>
          <a:xfrm>
            <a:off x="2719751" y="5094905"/>
            <a:ext cx="213526" cy="2178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183" name="Table 5">
            <a:extLst>
              <a:ext uri="{FF2B5EF4-FFF2-40B4-BE49-F238E27FC236}">
                <a16:creationId xmlns:a16="http://schemas.microsoft.com/office/drawing/2014/main" id="{9811C106-8AF1-DE4C-88AF-0815E427B361}"/>
              </a:ext>
            </a:extLst>
          </p:cNvPr>
          <p:cNvGraphicFramePr>
            <a:graphicFrameLocks noGrp="1"/>
          </p:cNvGraphicFramePr>
          <p:nvPr>
            <p:extLst>
              <p:ext uri="{D42A27DB-BD31-4B8C-83A1-F6EECF244321}">
                <p14:modId xmlns:p14="http://schemas.microsoft.com/office/powerpoint/2010/main" val="418529376"/>
              </p:ext>
            </p:extLst>
          </p:nvPr>
        </p:nvGraphicFramePr>
        <p:xfrm>
          <a:off x="2957683" y="4655191"/>
          <a:ext cx="810927" cy="1097280"/>
        </p:xfrm>
        <a:graphic>
          <a:graphicData uri="http://schemas.openxmlformats.org/drawingml/2006/table">
            <a:tbl>
              <a:tblPr firstRow="1" bandRow="1">
                <a:tableStyleId>{D7AC3CCA-C797-4891-BE02-D94E43425B78}</a:tableStyleId>
              </a:tblPr>
              <a:tblGrid>
                <a:gridCol w="270309">
                  <a:extLst>
                    <a:ext uri="{9D8B030D-6E8A-4147-A177-3AD203B41FA5}">
                      <a16:colId xmlns:a16="http://schemas.microsoft.com/office/drawing/2014/main" val="1284652113"/>
                    </a:ext>
                  </a:extLst>
                </a:gridCol>
                <a:gridCol w="270309">
                  <a:extLst>
                    <a:ext uri="{9D8B030D-6E8A-4147-A177-3AD203B41FA5}">
                      <a16:colId xmlns:a16="http://schemas.microsoft.com/office/drawing/2014/main" val="3382309243"/>
                    </a:ext>
                  </a:extLst>
                </a:gridCol>
                <a:gridCol w="270309">
                  <a:extLst>
                    <a:ext uri="{9D8B030D-6E8A-4147-A177-3AD203B41FA5}">
                      <a16:colId xmlns:a16="http://schemas.microsoft.com/office/drawing/2014/main" val="71198413"/>
                    </a:ext>
                  </a:extLst>
                </a:gridCol>
              </a:tblGrid>
              <a:tr h="328913">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328913">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328913">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sp>
        <p:nvSpPr>
          <p:cNvPr id="184" name="TextBox 183">
            <a:extLst>
              <a:ext uri="{FF2B5EF4-FFF2-40B4-BE49-F238E27FC236}">
                <a16:creationId xmlns:a16="http://schemas.microsoft.com/office/drawing/2014/main" id="{6C708BAA-EB66-F2FF-6092-484645D62310}"/>
              </a:ext>
            </a:extLst>
          </p:cNvPr>
          <p:cNvSpPr txBox="1"/>
          <p:nvPr/>
        </p:nvSpPr>
        <p:spPr>
          <a:xfrm>
            <a:off x="0" y="4037742"/>
            <a:ext cx="558277" cy="461665"/>
          </a:xfrm>
          <a:prstGeom prst="rect">
            <a:avLst/>
          </a:prstGeom>
          <a:noFill/>
        </p:spPr>
        <p:txBody>
          <a:bodyPr wrap="square" rtlCol="0">
            <a:spAutoFit/>
          </a:bodyPr>
          <a:lstStyle/>
          <a:p>
            <a:r>
              <a:rPr lang="en-US" sz="1200" dirty="0"/>
              <a:t>Start here</a:t>
            </a:r>
          </a:p>
        </p:txBody>
      </p:sp>
      <p:cxnSp>
        <p:nvCxnSpPr>
          <p:cNvPr id="185" name="Connector: Elbow 184">
            <a:extLst>
              <a:ext uri="{FF2B5EF4-FFF2-40B4-BE49-F238E27FC236}">
                <a16:creationId xmlns:a16="http://schemas.microsoft.com/office/drawing/2014/main" id="{E51EEE14-B1DA-0B7B-D238-0BFD5BE239EA}"/>
              </a:ext>
            </a:extLst>
          </p:cNvPr>
          <p:cNvCxnSpPr>
            <a:cxnSpLocks/>
            <a:stCxn id="184" idx="2"/>
          </p:cNvCxnSpPr>
          <p:nvPr/>
        </p:nvCxnSpPr>
        <p:spPr>
          <a:xfrm rot="16200000" flipH="1">
            <a:off x="165156" y="4613390"/>
            <a:ext cx="336480" cy="108514"/>
          </a:xfrm>
          <a:prstGeom prst="bentConnector3">
            <a:avLst>
              <a:gd name="adj1" fmla="val 95596"/>
            </a:avLst>
          </a:prstGeom>
          <a:ln>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a:extLst>
              <a:ext uri="{FF2B5EF4-FFF2-40B4-BE49-F238E27FC236}">
                <a16:creationId xmlns:a16="http://schemas.microsoft.com/office/drawing/2014/main" id="{FF593565-5381-876A-73DF-6AC34C3B70CA}"/>
              </a:ext>
            </a:extLst>
          </p:cNvPr>
          <p:cNvCxnSpPr>
            <a:cxnSpLocks/>
            <a:stCxn id="179" idx="3"/>
            <a:endCxn id="188" idx="1"/>
          </p:cNvCxnSpPr>
          <p:nvPr/>
        </p:nvCxnSpPr>
        <p:spPr>
          <a:xfrm>
            <a:off x="5535929" y="5203831"/>
            <a:ext cx="3701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7" name="TextBox 186">
            <a:extLst>
              <a:ext uri="{FF2B5EF4-FFF2-40B4-BE49-F238E27FC236}">
                <a16:creationId xmlns:a16="http://schemas.microsoft.com/office/drawing/2014/main" id="{604F5A6E-936F-C278-AE4C-276CD4BD5A59}"/>
              </a:ext>
            </a:extLst>
          </p:cNvPr>
          <p:cNvSpPr txBox="1"/>
          <p:nvPr/>
        </p:nvSpPr>
        <p:spPr>
          <a:xfrm>
            <a:off x="5351293" y="4978966"/>
            <a:ext cx="710000" cy="307777"/>
          </a:xfrm>
          <a:prstGeom prst="rect">
            <a:avLst/>
          </a:prstGeom>
          <a:noFill/>
        </p:spPr>
        <p:txBody>
          <a:bodyPr wrap="square" rtlCol="0">
            <a:spAutoFit/>
          </a:bodyPr>
          <a:lstStyle/>
          <a:p>
            <a:pPr algn="ctr"/>
            <a:r>
              <a:rPr lang="en-US" sz="1400" dirty="0"/>
              <a:t>sum</a:t>
            </a:r>
          </a:p>
        </p:txBody>
      </p:sp>
      <p:sp>
        <p:nvSpPr>
          <p:cNvPr id="188" name="TextBox 187">
            <a:extLst>
              <a:ext uri="{FF2B5EF4-FFF2-40B4-BE49-F238E27FC236}">
                <a16:creationId xmlns:a16="http://schemas.microsoft.com/office/drawing/2014/main" id="{13F73517-A504-AB7B-3F1D-F2B53B6108C6}"/>
              </a:ext>
            </a:extLst>
          </p:cNvPr>
          <p:cNvSpPr txBox="1"/>
          <p:nvPr/>
        </p:nvSpPr>
        <p:spPr>
          <a:xfrm>
            <a:off x="5906117" y="5019165"/>
            <a:ext cx="273582" cy="369332"/>
          </a:xfrm>
          <a:prstGeom prst="rect">
            <a:avLst/>
          </a:prstGeom>
          <a:noFill/>
        </p:spPr>
        <p:txBody>
          <a:bodyPr wrap="square" rtlCol="0">
            <a:spAutoFit/>
          </a:bodyPr>
          <a:lstStyle/>
          <a:p>
            <a:pPr algn="ctr"/>
            <a:r>
              <a:rPr lang="en-US" dirty="0"/>
              <a:t>3</a:t>
            </a:r>
          </a:p>
        </p:txBody>
      </p:sp>
      <p:cxnSp>
        <p:nvCxnSpPr>
          <p:cNvPr id="189" name="Straight Arrow Connector 188">
            <a:extLst>
              <a:ext uri="{FF2B5EF4-FFF2-40B4-BE49-F238E27FC236}">
                <a16:creationId xmlns:a16="http://schemas.microsoft.com/office/drawing/2014/main" id="{33C22AC0-E623-FF5E-DDE5-87F01626235F}"/>
              </a:ext>
            </a:extLst>
          </p:cNvPr>
          <p:cNvCxnSpPr>
            <a:cxnSpLocks/>
            <a:stCxn id="194" idx="3"/>
            <a:endCxn id="190" idx="1"/>
          </p:cNvCxnSpPr>
          <p:nvPr/>
        </p:nvCxnSpPr>
        <p:spPr>
          <a:xfrm>
            <a:off x="9560976" y="5185080"/>
            <a:ext cx="15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90" name="Table 5">
            <a:extLst>
              <a:ext uri="{FF2B5EF4-FFF2-40B4-BE49-F238E27FC236}">
                <a16:creationId xmlns:a16="http://schemas.microsoft.com/office/drawing/2014/main" id="{98764DFE-F8AB-26AF-D73F-8925E8376B3B}"/>
              </a:ext>
            </a:extLst>
          </p:cNvPr>
          <p:cNvGraphicFramePr>
            <a:graphicFrameLocks noGrp="1"/>
          </p:cNvGraphicFramePr>
          <p:nvPr>
            <p:extLst>
              <p:ext uri="{D42A27DB-BD31-4B8C-83A1-F6EECF244321}">
                <p14:modId xmlns:p14="http://schemas.microsoft.com/office/powerpoint/2010/main" val="1485397041"/>
              </p:ext>
            </p:extLst>
          </p:nvPr>
        </p:nvGraphicFramePr>
        <p:xfrm>
          <a:off x="9716085" y="4636440"/>
          <a:ext cx="1618836" cy="1097280"/>
        </p:xfrm>
        <a:graphic>
          <a:graphicData uri="http://schemas.openxmlformats.org/drawingml/2006/table">
            <a:tbl>
              <a:tblPr firstRow="1" bandRow="1">
                <a:tableStyleId>{D7AC3CCA-C797-4891-BE02-D94E43425B78}</a:tableStyleId>
              </a:tblPr>
              <a:tblGrid>
                <a:gridCol w="539612">
                  <a:extLst>
                    <a:ext uri="{9D8B030D-6E8A-4147-A177-3AD203B41FA5}">
                      <a16:colId xmlns:a16="http://schemas.microsoft.com/office/drawing/2014/main" val="1284652113"/>
                    </a:ext>
                  </a:extLst>
                </a:gridCol>
                <a:gridCol w="539612">
                  <a:extLst>
                    <a:ext uri="{9D8B030D-6E8A-4147-A177-3AD203B41FA5}">
                      <a16:colId xmlns:a16="http://schemas.microsoft.com/office/drawing/2014/main" val="3382309243"/>
                    </a:ext>
                  </a:extLst>
                </a:gridCol>
                <a:gridCol w="539612">
                  <a:extLst>
                    <a:ext uri="{9D8B030D-6E8A-4147-A177-3AD203B41FA5}">
                      <a16:colId xmlns:a16="http://schemas.microsoft.com/office/drawing/2014/main" val="71198413"/>
                    </a:ext>
                  </a:extLst>
                </a:gridCol>
              </a:tblGrid>
              <a:tr h="294033">
                <a:tc>
                  <a:txBody>
                    <a:bodyPr/>
                    <a:lstStyle/>
                    <a:p>
                      <a:pPr algn="ctr"/>
                      <a:r>
                        <a:rPr lang="en-US" b="0" dirty="0"/>
                        <a:t>0*0</a:t>
                      </a:r>
                    </a:p>
                  </a:txBody>
                  <a:tcPr>
                    <a:solidFill>
                      <a:srgbClr val="92D050"/>
                    </a:solidFill>
                  </a:tcPr>
                </a:tc>
                <a:tc>
                  <a:txBody>
                    <a:bodyPr/>
                    <a:lstStyle/>
                    <a:p>
                      <a:pPr algn="ctr"/>
                      <a:r>
                        <a:rPr lang="en-US" b="0" dirty="0"/>
                        <a:t>1*0</a:t>
                      </a:r>
                    </a:p>
                  </a:txBody>
                  <a:tcPr>
                    <a:solidFill>
                      <a:srgbClr val="92D050"/>
                    </a:solidFill>
                  </a:tcPr>
                </a:tc>
                <a:tc>
                  <a:txBody>
                    <a:bodyPr/>
                    <a:lstStyle/>
                    <a:p>
                      <a:pPr algn="ctr"/>
                      <a:r>
                        <a:rPr lang="en-US" b="0" dirty="0"/>
                        <a:t>0*0</a:t>
                      </a:r>
                    </a:p>
                  </a:txBody>
                  <a:tcPr>
                    <a:solidFill>
                      <a:srgbClr val="92D050"/>
                    </a:solidFill>
                  </a:tcPr>
                </a:tc>
                <a:extLst>
                  <a:ext uri="{0D108BD9-81ED-4DB2-BD59-A6C34878D82A}">
                    <a16:rowId xmlns:a16="http://schemas.microsoft.com/office/drawing/2014/main" val="2777026068"/>
                  </a:ext>
                </a:extLst>
              </a:tr>
              <a:tr h="294033">
                <a:tc>
                  <a:txBody>
                    <a:bodyPr/>
                    <a:lstStyle/>
                    <a:p>
                      <a:pPr algn="ctr"/>
                      <a:r>
                        <a:rPr lang="en-US" dirty="0"/>
                        <a:t>1*1</a:t>
                      </a:r>
                    </a:p>
                  </a:txBody>
                  <a:tcPr>
                    <a:solidFill>
                      <a:srgbClr val="92D050"/>
                    </a:solidFill>
                  </a:tcPr>
                </a:tc>
                <a:tc>
                  <a:txBody>
                    <a:bodyPr/>
                    <a:lstStyle/>
                    <a:p>
                      <a:pPr algn="ctr"/>
                      <a:r>
                        <a:rPr lang="en-US" dirty="0"/>
                        <a:t>1*1</a:t>
                      </a:r>
                    </a:p>
                  </a:txBody>
                  <a:tcPr>
                    <a:solidFill>
                      <a:srgbClr val="92D050"/>
                    </a:solidFill>
                  </a:tcPr>
                </a:tc>
                <a:tc>
                  <a:txBody>
                    <a:bodyPr/>
                    <a:lstStyle/>
                    <a:p>
                      <a:pPr algn="ctr"/>
                      <a:r>
                        <a:rPr lang="en-US" dirty="0"/>
                        <a:t>0*1</a:t>
                      </a:r>
                    </a:p>
                  </a:txBody>
                  <a:tcPr>
                    <a:solidFill>
                      <a:srgbClr val="92D050"/>
                    </a:solidFill>
                  </a:tcPr>
                </a:tc>
                <a:extLst>
                  <a:ext uri="{0D108BD9-81ED-4DB2-BD59-A6C34878D82A}">
                    <a16:rowId xmlns:a16="http://schemas.microsoft.com/office/drawing/2014/main" val="1711403641"/>
                  </a:ext>
                </a:extLst>
              </a:tr>
              <a:tr h="294033">
                <a:tc>
                  <a:txBody>
                    <a:bodyPr/>
                    <a:lstStyle/>
                    <a:p>
                      <a:pPr algn="ctr"/>
                      <a:r>
                        <a:rPr lang="en-US" dirty="0"/>
                        <a:t>0*0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191" name="Table 12">
            <a:extLst>
              <a:ext uri="{FF2B5EF4-FFF2-40B4-BE49-F238E27FC236}">
                <a16:creationId xmlns:a16="http://schemas.microsoft.com/office/drawing/2014/main" id="{29F820E3-610E-22C2-2D09-69647A1A5979}"/>
              </a:ext>
            </a:extLst>
          </p:cNvPr>
          <p:cNvGraphicFramePr>
            <a:graphicFrameLocks noGrp="1"/>
          </p:cNvGraphicFramePr>
          <p:nvPr>
            <p:extLst>
              <p:ext uri="{D42A27DB-BD31-4B8C-83A1-F6EECF244321}">
                <p14:modId xmlns:p14="http://schemas.microsoft.com/office/powerpoint/2010/main" val="281994740"/>
              </p:ext>
            </p:extLst>
          </p:nvPr>
        </p:nvGraphicFramePr>
        <p:xfrm>
          <a:off x="6185446" y="4206734"/>
          <a:ext cx="1428790" cy="1828800"/>
        </p:xfrm>
        <a:graphic>
          <a:graphicData uri="http://schemas.openxmlformats.org/drawingml/2006/table">
            <a:tbl>
              <a:tblPr firstRow="1" bandRow="1">
                <a:tableStyleId>{D7AC3CCA-C797-4891-BE02-D94E43425B78}</a:tableStyleId>
              </a:tblPr>
              <a:tblGrid>
                <a:gridCol w="285758">
                  <a:extLst>
                    <a:ext uri="{9D8B030D-6E8A-4147-A177-3AD203B41FA5}">
                      <a16:colId xmlns:a16="http://schemas.microsoft.com/office/drawing/2014/main" val="2446050890"/>
                    </a:ext>
                  </a:extLst>
                </a:gridCol>
                <a:gridCol w="285758">
                  <a:extLst>
                    <a:ext uri="{9D8B030D-6E8A-4147-A177-3AD203B41FA5}">
                      <a16:colId xmlns:a16="http://schemas.microsoft.com/office/drawing/2014/main" val="1392064502"/>
                    </a:ext>
                  </a:extLst>
                </a:gridCol>
                <a:gridCol w="285758">
                  <a:extLst>
                    <a:ext uri="{9D8B030D-6E8A-4147-A177-3AD203B41FA5}">
                      <a16:colId xmlns:a16="http://schemas.microsoft.com/office/drawing/2014/main" val="996645048"/>
                    </a:ext>
                  </a:extLst>
                </a:gridCol>
                <a:gridCol w="285758">
                  <a:extLst>
                    <a:ext uri="{9D8B030D-6E8A-4147-A177-3AD203B41FA5}">
                      <a16:colId xmlns:a16="http://schemas.microsoft.com/office/drawing/2014/main" val="1345206866"/>
                    </a:ext>
                  </a:extLst>
                </a:gridCol>
                <a:gridCol w="285758">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baseline="0"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4242019960"/>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3888375014"/>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graphicFrame>
        <p:nvGraphicFramePr>
          <p:cNvPr id="192" name="Table 8">
            <a:extLst>
              <a:ext uri="{FF2B5EF4-FFF2-40B4-BE49-F238E27FC236}">
                <a16:creationId xmlns:a16="http://schemas.microsoft.com/office/drawing/2014/main" id="{95B0CA78-32E0-57F6-0C79-E66B506D16FB}"/>
              </a:ext>
            </a:extLst>
          </p:cNvPr>
          <p:cNvGraphicFramePr>
            <a:graphicFrameLocks noGrp="1"/>
          </p:cNvGraphicFramePr>
          <p:nvPr>
            <p:extLst>
              <p:ext uri="{D42A27DB-BD31-4B8C-83A1-F6EECF244321}">
                <p14:modId xmlns:p14="http://schemas.microsoft.com/office/powerpoint/2010/main" val="1048608105"/>
              </p:ext>
            </p:extLst>
          </p:nvPr>
        </p:nvGraphicFramePr>
        <p:xfrm>
          <a:off x="7682921" y="4594371"/>
          <a:ext cx="810927" cy="1097280"/>
        </p:xfrm>
        <a:graphic>
          <a:graphicData uri="http://schemas.openxmlformats.org/drawingml/2006/table">
            <a:tbl>
              <a:tblPr firstRow="1" bandRow="1">
                <a:tableStyleId>{5C22544A-7EE6-4342-B048-85BDC9FD1C3A}</a:tableStyleId>
              </a:tblPr>
              <a:tblGrid>
                <a:gridCol w="270309">
                  <a:extLst>
                    <a:ext uri="{9D8B030D-6E8A-4147-A177-3AD203B41FA5}">
                      <a16:colId xmlns:a16="http://schemas.microsoft.com/office/drawing/2014/main" val="297094731"/>
                    </a:ext>
                  </a:extLst>
                </a:gridCol>
                <a:gridCol w="270309">
                  <a:extLst>
                    <a:ext uri="{9D8B030D-6E8A-4147-A177-3AD203B41FA5}">
                      <a16:colId xmlns:a16="http://schemas.microsoft.com/office/drawing/2014/main" val="255587092"/>
                    </a:ext>
                  </a:extLst>
                </a:gridCol>
                <a:gridCol w="270309">
                  <a:extLst>
                    <a:ext uri="{9D8B030D-6E8A-4147-A177-3AD203B41FA5}">
                      <a16:colId xmlns:a16="http://schemas.microsoft.com/office/drawing/2014/main" val="2440064911"/>
                    </a:ext>
                  </a:extLst>
                </a:gridCol>
              </a:tblGrid>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193" name="Multiplication Sign 192">
            <a:extLst>
              <a:ext uri="{FF2B5EF4-FFF2-40B4-BE49-F238E27FC236}">
                <a16:creationId xmlns:a16="http://schemas.microsoft.com/office/drawing/2014/main" id="{AA66C19A-580B-EDE3-B8AE-2754060326E9}"/>
              </a:ext>
            </a:extLst>
          </p:cNvPr>
          <p:cNvSpPr/>
          <p:nvPr/>
        </p:nvSpPr>
        <p:spPr>
          <a:xfrm>
            <a:off x="8512117" y="5076154"/>
            <a:ext cx="213526" cy="2178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194" name="Table 5">
            <a:extLst>
              <a:ext uri="{FF2B5EF4-FFF2-40B4-BE49-F238E27FC236}">
                <a16:creationId xmlns:a16="http://schemas.microsoft.com/office/drawing/2014/main" id="{D0D3CF7A-4E52-EDFB-9710-E8A0102BEDE5}"/>
              </a:ext>
            </a:extLst>
          </p:cNvPr>
          <p:cNvGraphicFramePr>
            <a:graphicFrameLocks noGrp="1"/>
          </p:cNvGraphicFramePr>
          <p:nvPr>
            <p:extLst>
              <p:ext uri="{D42A27DB-BD31-4B8C-83A1-F6EECF244321}">
                <p14:modId xmlns:p14="http://schemas.microsoft.com/office/powerpoint/2010/main" val="1166817518"/>
              </p:ext>
            </p:extLst>
          </p:nvPr>
        </p:nvGraphicFramePr>
        <p:xfrm>
          <a:off x="8750049" y="4636440"/>
          <a:ext cx="810927" cy="1097280"/>
        </p:xfrm>
        <a:graphic>
          <a:graphicData uri="http://schemas.openxmlformats.org/drawingml/2006/table">
            <a:tbl>
              <a:tblPr firstRow="1" bandRow="1">
                <a:tableStyleId>{D7AC3CCA-C797-4891-BE02-D94E43425B78}</a:tableStyleId>
              </a:tblPr>
              <a:tblGrid>
                <a:gridCol w="270309">
                  <a:extLst>
                    <a:ext uri="{9D8B030D-6E8A-4147-A177-3AD203B41FA5}">
                      <a16:colId xmlns:a16="http://schemas.microsoft.com/office/drawing/2014/main" val="1284652113"/>
                    </a:ext>
                  </a:extLst>
                </a:gridCol>
                <a:gridCol w="270309">
                  <a:extLst>
                    <a:ext uri="{9D8B030D-6E8A-4147-A177-3AD203B41FA5}">
                      <a16:colId xmlns:a16="http://schemas.microsoft.com/office/drawing/2014/main" val="3382309243"/>
                    </a:ext>
                  </a:extLst>
                </a:gridCol>
                <a:gridCol w="270309">
                  <a:extLst>
                    <a:ext uri="{9D8B030D-6E8A-4147-A177-3AD203B41FA5}">
                      <a16:colId xmlns:a16="http://schemas.microsoft.com/office/drawing/2014/main" val="71198413"/>
                    </a:ext>
                  </a:extLst>
                </a:gridCol>
              </a:tblGrid>
              <a:tr h="328913">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328913">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328913">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sp>
        <p:nvSpPr>
          <p:cNvPr id="195" name="TextBox 194">
            <a:extLst>
              <a:ext uri="{FF2B5EF4-FFF2-40B4-BE49-F238E27FC236}">
                <a16:creationId xmlns:a16="http://schemas.microsoft.com/office/drawing/2014/main" id="{33E68E24-2E83-2DD4-8BD7-9850A4EFFABC}"/>
              </a:ext>
            </a:extLst>
          </p:cNvPr>
          <p:cNvSpPr txBox="1"/>
          <p:nvPr/>
        </p:nvSpPr>
        <p:spPr>
          <a:xfrm>
            <a:off x="5636247" y="3975901"/>
            <a:ext cx="558277" cy="461665"/>
          </a:xfrm>
          <a:prstGeom prst="rect">
            <a:avLst/>
          </a:prstGeom>
          <a:noFill/>
        </p:spPr>
        <p:txBody>
          <a:bodyPr wrap="square" rtlCol="0">
            <a:spAutoFit/>
          </a:bodyPr>
          <a:lstStyle/>
          <a:p>
            <a:r>
              <a:rPr lang="en-US" sz="1200" dirty="0"/>
              <a:t>Start here</a:t>
            </a:r>
          </a:p>
        </p:txBody>
      </p:sp>
      <p:cxnSp>
        <p:nvCxnSpPr>
          <p:cNvPr id="196" name="Connector: Elbow 195">
            <a:extLst>
              <a:ext uri="{FF2B5EF4-FFF2-40B4-BE49-F238E27FC236}">
                <a16:creationId xmlns:a16="http://schemas.microsoft.com/office/drawing/2014/main" id="{0C56A240-9473-5F9F-6B2E-D9836CF523A9}"/>
              </a:ext>
            </a:extLst>
          </p:cNvPr>
          <p:cNvCxnSpPr>
            <a:cxnSpLocks/>
            <a:stCxn id="195" idx="2"/>
          </p:cNvCxnSpPr>
          <p:nvPr/>
        </p:nvCxnSpPr>
        <p:spPr>
          <a:xfrm rot="16200000" flipH="1">
            <a:off x="5893068" y="4459884"/>
            <a:ext cx="323774" cy="279138"/>
          </a:xfrm>
          <a:prstGeom prst="bentConnector3">
            <a:avLst>
              <a:gd name="adj1" fmla="val 99116"/>
            </a:avLst>
          </a:prstGeom>
          <a:ln>
            <a:tailEnd type="triangle"/>
          </a:ln>
        </p:spPr>
        <p:style>
          <a:lnRef idx="1">
            <a:schemeClr val="dk1"/>
          </a:lnRef>
          <a:fillRef idx="0">
            <a:schemeClr val="dk1"/>
          </a:fillRef>
          <a:effectRef idx="0">
            <a:schemeClr val="dk1"/>
          </a:effectRef>
          <a:fontRef idx="minor">
            <a:schemeClr val="tx1"/>
          </a:fontRef>
        </p:style>
      </p:cxnSp>
      <p:cxnSp>
        <p:nvCxnSpPr>
          <p:cNvPr id="197" name="Straight Arrow Connector 196">
            <a:extLst>
              <a:ext uri="{FF2B5EF4-FFF2-40B4-BE49-F238E27FC236}">
                <a16:creationId xmlns:a16="http://schemas.microsoft.com/office/drawing/2014/main" id="{05D50EA8-35E9-54FA-9466-C02F60A7D37E}"/>
              </a:ext>
            </a:extLst>
          </p:cNvPr>
          <p:cNvCxnSpPr>
            <a:cxnSpLocks/>
            <a:stCxn id="190" idx="3"/>
            <a:endCxn id="199" idx="1"/>
          </p:cNvCxnSpPr>
          <p:nvPr/>
        </p:nvCxnSpPr>
        <p:spPr>
          <a:xfrm>
            <a:off x="11334921" y="5185080"/>
            <a:ext cx="407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8" name="TextBox 197">
            <a:extLst>
              <a:ext uri="{FF2B5EF4-FFF2-40B4-BE49-F238E27FC236}">
                <a16:creationId xmlns:a16="http://schemas.microsoft.com/office/drawing/2014/main" id="{5DCB994E-66B7-98E6-1BEB-DD80C3F74DC9}"/>
              </a:ext>
            </a:extLst>
          </p:cNvPr>
          <p:cNvSpPr txBox="1"/>
          <p:nvPr/>
        </p:nvSpPr>
        <p:spPr>
          <a:xfrm>
            <a:off x="11143659" y="4960215"/>
            <a:ext cx="710000" cy="307777"/>
          </a:xfrm>
          <a:prstGeom prst="rect">
            <a:avLst/>
          </a:prstGeom>
          <a:noFill/>
        </p:spPr>
        <p:txBody>
          <a:bodyPr wrap="square" rtlCol="0">
            <a:spAutoFit/>
          </a:bodyPr>
          <a:lstStyle/>
          <a:p>
            <a:pPr algn="ctr"/>
            <a:r>
              <a:rPr lang="en-US" sz="1400" dirty="0"/>
              <a:t>sum</a:t>
            </a:r>
          </a:p>
        </p:txBody>
      </p:sp>
      <p:sp>
        <p:nvSpPr>
          <p:cNvPr id="199" name="TextBox 198">
            <a:extLst>
              <a:ext uri="{FF2B5EF4-FFF2-40B4-BE49-F238E27FC236}">
                <a16:creationId xmlns:a16="http://schemas.microsoft.com/office/drawing/2014/main" id="{1B7AD048-739F-1A32-1B3A-13781E6FBC6D}"/>
              </a:ext>
            </a:extLst>
          </p:cNvPr>
          <p:cNvSpPr txBox="1"/>
          <p:nvPr/>
        </p:nvSpPr>
        <p:spPr>
          <a:xfrm>
            <a:off x="11742140" y="5000414"/>
            <a:ext cx="273582" cy="369332"/>
          </a:xfrm>
          <a:prstGeom prst="rect">
            <a:avLst/>
          </a:prstGeom>
          <a:noFill/>
        </p:spPr>
        <p:txBody>
          <a:bodyPr wrap="square" rtlCol="0">
            <a:spAutoFit/>
          </a:bodyPr>
          <a:lstStyle/>
          <a:p>
            <a:pPr algn="ctr"/>
            <a:r>
              <a:rPr lang="en-US" dirty="0"/>
              <a:t>2</a:t>
            </a:r>
          </a:p>
        </p:txBody>
      </p:sp>
    </p:spTree>
    <p:extLst>
      <p:ext uri="{BB962C8B-B14F-4D97-AF65-F5344CB8AC3E}">
        <p14:creationId xmlns:p14="http://schemas.microsoft.com/office/powerpoint/2010/main" val="2325717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B38041-BD30-4091-2644-8B0D2586E44B}"/>
              </a:ext>
            </a:extLst>
          </p:cNvPr>
          <p:cNvSpPr txBox="1"/>
          <p:nvPr/>
        </p:nvSpPr>
        <p:spPr>
          <a:xfrm>
            <a:off x="557049" y="21978"/>
            <a:ext cx="11183006" cy="882101"/>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Convolution</a:t>
            </a:r>
          </a:p>
          <a:p>
            <a:r>
              <a:rPr lang="en-US" dirty="0">
                <a:solidFill>
                  <a:schemeClr val="bg1"/>
                </a:solidFill>
              </a:rPr>
              <a:t>In the end, all nine computed elements are positioned in their respective positions.</a:t>
            </a:r>
          </a:p>
        </p:txBody>
      </p:sp>
      <p:cxnSp>
        <p:nvCxnSpPr>
          <p:cNvPr id="5" name="Straight Arrow Connector 4">
            <a:extLst>
              <a:ext uri="{FF2B5EF4-FFF2-40B4-BE49-F238E27FC236}">
                <a16:creationId xmlns:a16="http://schemas.microsoft.com/office/drawing/2014/main" id="{D5511DF8-5199-FBEC-0CA7-847BB27DD27A}"/>
              </a:ext>
            </a:extLst>
          </p:cNvPr>
          <p:cNvCxnSpPr>
            <a:cxnSpLocks/>
            <a:stCxn id="10" idx="3"/>
            <a:endCxn id="6" idx="1"/>
          </p:cNvCxnSpPr>
          <p:nvPr/>
        </p:nvCxnSpPr>
        <p:spPr>
          <a:xfrm>
            <a:off x="3768610" y="2439990"/>
            <a:ext cx="1484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4894D198-E981-64FF-42B5-D2D0BF7FDA74}"/>
              </a:ext>
            </a:extLst>
          </p:cNvPr>
          <p:cNvGraphicFramePr>
            <a:graphicFrameLocks noGrp="1"/>
          </p:cNvGraphicFramePr>
          <p:nvPr>
            <p:extLst>
              <p:ext uri="{D42A27DB-BD31-4B8C-83A1-F6EECF244321}">
                <p14:modId xmlns:p14="http://schemas.microsoft.com/office/powerpoint/2010/main" val="2690141325"/>
              </p:ext>
            </p:extLst>
          </p:nvPr>
        </p:nvGraphicFramePr>
        <p:xfrm>
          <a:off x="3917093" y="1891350"/>
          <a:ext cx="1618836" cy="1097280"/>
        </p:xfrm>
        <a:graphic>
          <a:graphicData uri="http://schemas.openxmlformats.org/drawingml/2006/table">
            <a:tbl>
              <a:tblPr firstRow="1" bandRow="1">
                <a:tableStyleId>{D7AC3CCA-C797-4891-BE02-D94E43425B78}</a:tableStyleId>
              </a:tblPr>
              <a:tblGrid>
                <a:gridCol w="539612">
                  <a:extLst>
                    <a:ext uri="{9D8B030D-6E8A-4147-A177-3AD203B41FA5}">
                      <a16:colId xmlns:a16="http://schemas.microsoft.com/office/drawing/2014/main" val="1284652113"/>
                    </a:ext>
                  </a:extLst>
                </a:gridCol>
                <a:gridCol w="539612">
                  <a:extLst>
                    <a:ext uri="{9D8B030D-6E8A-4147-A177-3AD203B41FA5}">
                      <a16:colId xmlns:a16="http://schemas.microsoft.com/office/drawing/2014/main" val="3382309243"/>
                    </a:ext>
                  </a:extLst>
                </a:gridCol>
                <a:gridCol w="539612">
                  <a:extLst>
                    <a:ext uri="{9D8B030D-6E8A-4147-A177-3AD203B41FA5}">
                      <a16:colId xmlns:a16="http://schemas.microsoft.com/office/drawing/2014/main" val="71198413"/>
                    </a:ext>
                  </a:extLst>
                </a:gridCol>
              </a:tblGrid>
              <a:tr h="294033">
                <a:tc>
                  <a:txBody>
                    <a:bodyPr/>
                    <a:lstStyle/>
                    <a:p>
                      <a:pPr algn="ctr"/>
                      <a:r>
                        <a:rPr lang="en-US" b="0" dirty="0"/>
                        <a:t>0*0</a:t>
                      </a:r>
                    </a:p>
                  </a:txBody>
                  <a:tcPr>
                    <a:solidFill>
                      <a:srgbClr val="92D050"/>
                    </a:solidFill>
                  </a:tcPr>
                </a:tc>
                <a:tc>
                  <a:txBody>
                    <a:bodyPr/>
                    <a:lstStyle/>
                    <a:p>
                      <a:pPr algn="ctr"/>
                      <a:r>
                        <a:rPr lang="en-US" b="0" dirty="0"/>
                        <a:t>1*0</a:t>
                      </a:r>
                    </a:p>
                  </a:txBody>
                  <a:tcPr>
                    <a:solidFill>
                      <a:srgbClr val="92D050"/>
                    </a:solidFill>
                  </a:tcPr>
                </a:tc>
                <a:tc>
                  <a:txBody>
                    <a:bodyPr/>
                    <a:lstStyle/>
                    <a:p>
                      <a:pPr algn="ctr"/>
                      <a:r>
                        <a:rPr lang="en-US" b="0" dirty="0"/>
                        <a:t>1*0</a:t>
                      </a:r>
                    </a:p>
                  </a:txBody>
                  <a:tcPr>
                    <a:solidFill>
                      <a:srgbClr val="92D050"/>
                    </a:solidFill>
                  </a:tcPr>
                </a:tc>
                <a:extLst>
                  <a:ext uri="{0D108BD9-81ED-4DB2-BD59-A6C34878D82A}">
                    <a16:rowId xmlns:a16="http://schemas.microsoft.com/office/drawing/2014/main" val="2777026068"/>
                  </a:ext>
                </a:extLst>
              </a:tr>
              <a:tr h="294033">
                <a:tc>
                  <a:txBody>
                    <a:bodyPr/>
                    <a:lstStyle/>
                    <a:p>
                      <a:pPr algn="ctr"/>
                      <a:r>
                        <a:rPr lang="en-US" dirty="0"/>
                        <a:t>0*1</a:t>
                      </a:r>
                    </a:p>
                  </a:txBody>
                  <a:tcPr>
                    <a:solidFill>
                      <a:srgbClr val="92D050"/>
                    </a:solidFill>
                  </a:tcPr>
                </a:tc>
                <a:tc>
                  <a:txBody>
                    <a:bodyPr/>
                    <a:lstStyle/>
                    <a:p>
                      <a:pPr algn="ctr"/>
                      <a:r>
                        <a:rPr lang="en-US" dirty="0"/>
                        <a:t>1*1</a:t>
                      </a:r>
                    </a:p>
                  </a:txBody>
                  <a:tcPr>
                    <a:solidFill>
                      <a:srgbClr val="92D050"/>
                    </a:solidFill>
                  </a:tcPr>
                </a:tc>
                <a:tc>
                  <a:txBody>
                    <a:bodyPr/>
                    <a:lstStyle/>
                    <a:p>
                      <a:pPr algn="ctr"/>
                      <a:r>
                        <a:rPr lang="en-US" dirty="0"/>
                        <a:t>0*1</a:t>
                      </a:r>
                    </a:p>
                  </a:txBody>
                  <a:tcPr>
                    <a:solidFill>
                      <a:srgbClr val="92D050"/>
                    </a:solidFill>
                  </a:tcPr>
                </a:tc>
                <a:extLst>
                  <a:ext uri="{0D108BD9-81ED-4DB2-BD59-A6C34878D82A}">
                    <a16:rowId xmlns:a16="http://schemas.microsoft.com/office/drawing/2014/main" val="1711403641"/>
                  </a:ext>
                </a:extLst>
              </a:tr>
              <a:tr h="294033">
                <a:tc>
                  <a:txBody>
                    <a:bodyPr/>
                    <a:lstStyle/>
                    <a:p>
                      <a:pPr algn="ctr"/>
                      <a:r>
                        <a:rPr lang="en-US" dirty="0"/>
                        <a:t>0*0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7" name="Table 12">
            <a:extLst>
              <a:ext uri="{FF2B5EF4-FFF2-40B4-BE49-F238E27FC236}">
                <a16:creationId xmlns:a16="http://schemas.microsoft.com/office/drawing/2014/main" id="{917A7849-281F-7ED4-3034-5D809E6B92E3}"/>
              </a:ext>
            </a:extLst>
          </p:cNvPr>
          <p:cNvGraphicFramePr>
            <a:graphicFrameLocks noGrp="1"/>
          </p:cNvGraphicFramePr>
          <p:nvPr>
            <p:extLst>
              <p:ext uri="{D42A27DB-BD31-4B8C-83A1-F6EECF244321}">
                <p14:modId xmlns:p14="http://schemas.microsoft.com/office/powerpoint/2010/main" val="2089356741"/>
              </p:ext>
            </p:extLst>
          </p:nvPr>
        </p:nvGraphicFramePr>
        <p:xfrm>
          <a:off x="393080" y="1461644"/>
          <a:ext cx="1428790" cy="1828800"/>
        </p:xfrm>
        <a:graphic>
          <a:graphicData uri="http://schemas.openxmlformats.org/drawingml/2006/table">
            <a:tbl>
              <a:tblPr firstRow="1" bandRow="1">
                <a:tableStyleId>{D7AC3CCA-C797-4891-BE02-D94E43425B78}</a:tableStyleId>
              </a:tblPr>
              <a:tblGrid>
                <a:gridCol w="285758">
                  <a:extLst>
                    <a:ext uri="{9D8B030D-6E8A-4147-A177-3AD203B41FA5}">
                      <a16:colId xmlns:a16="http://schemas.microsoft.com/office/drawing/2014/main" val="2446050890"/>
                    </a:ext>
                  </a:extLst>
                </a:gridCol>
                <a:gridCol w="285758">
                  <a:extLst>
                    <a:ext uri="{9D8B030D-6E8A-4147-A177-3AD203B41FA5}">
                      <a16:colId xmlns:a16="http://schemas.microsoft.com/office/drawing/2014/main" val="1392064502"/>
                    </a:ext>
                  </a:extLst>
                </a:gridCol>
                <a:gridCol w="285758">
                  <a:extLst>
                    <a:ext uri="{9D8B030D-6E8A-4147-A177-3AD203B41FA5}">
                      <a16:colId xmlns:a16="http://schemas.microsoft.com/office/drawing/2014/main" val="996645048"/>
                    </a:ext>
                  </a:extLst>
                </a:gridCol>
                <a:gridCol w="285758">
                  <a:extLst>
                    <a:ext uri="{9D8B030D-6E8A-4147-A177-3AD203B41FA5}">
                      <a16:colId xmlns:a16="http://schemas.microsoft.com/office/drawing/2014/main" val="1345206866"/>
                    </a:ext>
                  </a:extLst>
                </a:gridCol>
                <a:gridCol w="285758">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graphicFrame>
        <p:nvGraphicFramePr>
          <p:cNvPr id="8" name="Table 8">
            <a:extLst>
              <a:ext uri="{FF2B5EF4-FFF2-40B4-BE49-F238E27FC236}">
                <a16:creationId xmlns:a16="http://schemas.microsoft.com/office/drawing/2014/main" id="{1887ACD4-2AC3-8790-26A2-A6693C251EB5}"/>
              </a:ext>
            </a:extLst>
          </p:cNvPr>
          <p:cNvGraphicFramePr>
            <a:graphicFrameLocks noGrp="1"/>
          </p:cNvGraphicFramePr>
          <p:nvPr>
            <p:extLst>
              <p:ext uri="{D42A27DB-BD31-4B8C-83A1-F6EECF244321}">
                <p14:modId xmlns:p14="http://schemas.microsoft.com/office/powerpoint/2010/main" val="3800165218"/>
              </p:ext>
            </p:extLst>
          </p:nvPr>
        </p:nvGraphicFramePr>
        <p:xfrm>
          <a:off x="1884418" y="1849281"/>
          <a:ext cx="810927" cy="1097280"/>
        </p:xfrm>
        <a:graphic>
          <a:graphicData uri="http://schemas.openxmlformats.org/drawingml/2006/table">
            <a:tbl>
              <a:tblPr firstRow="1" bandRow="1">
                <a:tableStyleId>{5C22544A-7EE6-4342-B048-85BDC9FD1C3A}</a:tableStyleId>
              </a:tblPr>
              <a:tblGrid>
                <a:gridCol w="270309">
                  <a:extLst>
                    <a:ext uri="{9D8B030D-6E8A-4147-A177-3AD203B41FA5}">
                      <a16:colId xmlns:a16="http://schemas.microsoft.com/office/drawing/2014/main" val="297094731"/>
                    </a:ext>
                  </a:extLst>
                </a:gridCol>
                <a:gridCol w="270309">
                  <a:extLst>
                    <a:ext uri="{9D8B030D-6E8A-4147-A177-3AD203B41FA5}">
                      <a16:colId xmlns:a16="http://schemas.microsoft.com/office/drawing/2014/main" val="255587092"/>
                    </a:ext>
                  </a:extLst>
                </a:gridCol>
                <a:gridCol w="270309">
                  <a:extLst>
                    <a:ext uri="{9D8B030D-6E8A-4147-A177-3AD203B41FA5}">
                      <a16:colId xmlns:a16="http://schemas.microsoft.com/office/drawing/2014/main" val="2440064911"/>
                    </a:ext>
                  </a:extLst>
                </a:gridCol>
              </a:tblGrid>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9" name="Multiplication Sign 8">
            <a:extLst>
              <a:ext uri="{FF2B5EF4-FFF2-40B4-BE49-F238E27FC236}">
                <a16:creationId xmlns:a16="http://schemas.microsoft.com/office/drawing/2014/main" id="{0F62B055-1E5E-F336-E0B4-84D2B8FA0DA7}"/>
              </a:ext>
            </a:extLst>
          </p:cNvPr>
          <p:cNvSpPr/>
          <p:nvPr/>
        </p:nvSpPr>
        <p:spPr>
          <a:xfrm>
            <a:off x="2719751" y="2331064"/>
            <a:ext cx="213526" cy="2178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10" name="Table 5">
            <a:extLst>
              <a:ext uri="{FF2B5EF4-FFF2-40B4-BE49-F238E27FC236}">
                <a16:creationId xmlns:a16="http://schemas.microsoft.com/office/drawing/2014/main" id="{B7A43D78-9D0A-F084-FC2A-269B3418B4F6}"/>
              </a:ext>
            </a:extLst>
          </p:cNvPr>
          <p:cNvGraphicFramePr>
            <a:graphicFrameLocks noGrp="1"/>
          </p:cNvGraphicFramePr>
          <p:nvPr>
            <p:extLst>
              <p:ext uri="{D42A27DB-BD31-4B8C-83A1-F6EECF244321}">
                <p14:modId xmlns:p14="http://schemas.microsoft.com/office/powerpoint/2010/main" val="598550643"/>
              </p:ext>
            </p:extLst>
          </p:nvPr>
        </p:nvGraphicFramePr>
        <p:xfrm>
          <a:off x="2957683" y="1891350"/>
          <a:ext cx="810927" cy="1097280"/>
        </p:xfrm>
        <a:graphic>
          <a:graphicData uri="http://schemas.openxmlformats.org/drawingml/2006/table">
            <a:tbl>
              <a:tblPr firstRow="1" bandRow="1">
                <a:tableStyleId>{D7AC3CCA-C797-4891-BE02-D94E43425B78}</a:tableStyleId>
              </a:tblPr>
              <a:tblGrid>
                <a:gridCol w="270309">
                  <a:extLst>
                    <a:ext uri="{9D8B030D-6E8A-4147-A177-3AD203B41FA5}">
                      <a16:colId xmlns:a16="http://schemas.microsoft.com/office/drawing/2014/main" val="1284652113"/>
                    </a:ext>
                  </a:extLst>
                </a:gridCol>
                <a:gridCol w="270309">
                  <a:extLst>
                    <a:ext uri="{9D8B030D-6E8A-4147-A177-3AD203B41FA5}">
                      <a16:colId xmlns:a16="http://schemas.microsoft.com/office/drawing/2014/main" val="3382309243"/>
                    </a:ext>
                  </a:extLst>
                </a:gridCol>
                <a:gridCol w="270309">
                  <a:extLst>
                    <a:ext uri="{9D8B030D-6E8A-4147-A177-3AD203B41FA5}">
                      <a16:colId xmlns:a16="http://schemas.microsoft.com/office/drawing/2014/main" val="71198413"/>
                    </a:ext>
                  </a:extLst>
                </a:gridCol>
              </a:tblGrid>
              <a:tr h="328913">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328913">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328913">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sp>
        <p:nvSpPr>
          <p:cNvPr id="11" name="TextBox 10">
            <a:extLst>
              <a:ext uri="{FF2B5EF4-FFF2-40B4-BE49-F238E27FC236}">
                <a16:creationId xmlns:a16="http://schemas.microsoft.com/office/drawing/2014/main" id="{17936E94-FED0-AC2E-D585-DD8DF5CD317D}"/>
              </a:ext>
            </a:extLst>
          </p:cNvPr>
          <p:cNvSpPr txBox="1"/>
          <p:nvPr/>
        </p:nvSpPr>
        <p:spPr>
          <a:xfrm>
            <a:off x="0" y="1273901"/>
            <a:ext cx="558277" cy="461665"/>
          </a:xfrm>
          <a:prstGeom prst="rect">
            <a:avLst/>
          </a:prstGeom>
          <a:noFill/>
        </p:spPr>
        <p:txBody>
          <a:bodyPr wrap="square" rtlCol="0">
            <a:spAutoFit/>
          </a:bodyPr>
          <a:lstStyle/>
          <a:p>
            <a:r>
              <a:rPr lang="en-US" sz="1200" dirty="0"/>
              <a:t>Start here</a:t>
            </a:r>
          </a:p>
        </p:txBody>
      </p:sp>
      <p:cxnSp>
        <p:nvCxnSpPr>
          <p:cNvPr id="12" name="Connector: Elbow 11">
            <a:extLst>
              <a:ext uri="{FF2B5EF4-FFF2-40B4-BE49-F238E27FC236}">
                <a16:creationId xmlns:a16="http://schemas.microsoft.com/office/drawing/2014/main" id="{092F39C0-01C9-1DF0-E370-ADA52DF45D69}"/>
              </a:ext>
            </a:extLst>
          </p:cNvPr>
          <p:cNvCxnSpPr>
            <a:cxnSpLocks/>
            <a:stCxn id="11" idx="2"/>
            <a:endCxn id="7" idx="1"/>
          </p:cNvCxnSpPr>
          <p:nvPr/>
        </p:nvCxnSpPr>
        <p:spPr>
          <a:xfrm rot="16200000" flipH="1">
            <a:off x="15870" y="1998834"/>
            <a:ext cx="640478" cy="11394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1CD8E15-3409-A882-E681-84369BC291C4}"/>
              </a:ext>
            </a:extLst>
          </p:cNvPr>
          <p:cNvCxnSpPr>
            <a:cxnSpLocks/>
            <a:stCxn id="6" idx="3"/>
            <a:endCxn id="15" idx="1"/>
          </p:cNvCxnSpPr>
          <p:nvPr/>
        </p:nvCxnSpPr>
        <p:spPr>
          <a:xfrm>
            <a:off x="5535929" y="2439990"/>
            <a:ext cx="4138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12F1A30-8123-9F32-269C-9D8704480F5D}"/>
              </a:ext>
            </a:extLst>
          </p:cNvPr>
          <p:cNvSpPr txBox="1"/>
          <p:nvPr/>
        </p:nvSpPr>
        <p:spPr>
          <a:xfrm>
            <a:off x="5351293" y="2215125"/>
            <a:ext cx="710000" cy="307777"/>
          </a:xfrm>
          <a:prstGeom prst="rect">
            <a:avLst/>
          </a:prstGeom>
          <a:noFill/>
        </p:spPr>
        <p:txBody>
          <a:bodyPr wrap="square" rtlCol="0">
            <a:spAutoFit/>
          </a:bodyPr>
          <a:lstStyle/>
          <a:p>
            <a:pPr algn="ctr"/>
            <a:r>
              <a:rPr lang="en-US" sz="1400" dirty="0"/>
              <a:t>sum</a:t>
            </a:r>
          </a:p>
        </p:txBody>
      </p:sp>
      <p:sp>
        <p:nvSpPr>
          <p:cNvPr id="15" name="TextBox 14">
            <a:extLst>
              <a:ext uri="{FF2B5EF4-FFF2-40B4-BE49-F238E27FC236}">
                <a16:creationId xmlns:a16="http://schemas.microsoft.com/office/drawing/2014/main" id="{C1FA063F-6DEA-F3D1-3655-A5FBE4F71379}"/>
              </a:ext>
            </a:extLst>
          </p:cNvPr>
          <p:cNvSpPr txBox="1"/>
          <p:nvPr/>
        </p:nvSpPr>
        <p:spPr>
          <a:xfrm>
            <a:off x="5949774" y="2255324"/>
            <a:ext cx="273582" cy="369332"/>
          </a:xfrm>
          <a:prstGeom prst="rect">
            <a:avLst/>
          </a:prstGeom>
          <a:noFill/>
        </p:spPr>
        <p:txBody>
          <a:bodyPr wrap="square" rtlCol="0">
            <a:spAutoFit/>
          </a:bodyPr>
          <a:lstStyle/>
          <a:p>
            <a:pPr algn="ctr"/>
            <a:r>
              <a:rPr lang="en-US" dirty="0"/>
              <a:t>1</a:t>
            </a:r>
          </a:p>
        </p:txBody>
      </p:sp>
      <p:cxnSp>
        <p:nvCxnSpPr>
          <p:cNvPr id="16" name="Straight Arrow Connector 15">
            <a:extLst>
              <a:ext uri="{FF2B5EF4-FFF2-40B4-BE49-F238E27FC236}">
                <a16:creationId xmlns:a16="http://schemas.microsoft.com/office/drawing/2014/main" id="{52328AAA-BD06-9D86-490F-F4CCBA431836}"/>
              </a:ext>
            </a:extLst>
          </p:cNvPr>
          <p:cNvCxnSpPr>
            <a:cxnSpLocks/>
            <a:stCxn id="21" idx="3"/>
            <a:endCxn id="17" idx="1"/>
          </p:cNvCxnSpPr>
          <p:nvPr/>
        </p:nvCxnSpPr>
        <p:spPr>
          <a:xfrm>
            <a:off x="9569068" y="2421239"/>
            <a:ext cx="1470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7" name="Table 5">
            <a:extLst>
              <a:ext uri="{FF2B5EF4-FFF2-40B4-BE49-F238E27FC236}">
                <a16:creationId xmlns:a16="http://schemas.microsoft.com/office/drawing/2014/main" id="{C009B503-92AD-76B7-4812-E37E7F4E6601}"/>
              </a:ext>
            </a:extLst>
          </p:cNvPr>
          <p:cNvGraphicFramePr>
            <a:graphicFrameLocks noGrp="1"/>
          </p:cNvGraphicFramePr>
          <p:nvPr>
            <p:extLst>
              <p:ext uri="{D42A27DB-BD31-4B8C-83A1-F6EECF244321}">
                <p14:modId xmlns:p14="http://schemas.microsoft.com/office/powerpoint/2010/main" val="1018291218"/>
              </p:ext>
            </p:extLst>
          </p:nvPr>
        </p:nvGraphicFramePr>
        <p:xfrm>
          <a:off x="9716085" y="1872599"/>
          <a:ext cx="1618836" cy="1097280"/>
        </p:xfrm>
        <a:graphic>
          <a:graphicData uri="http://schemas.openxmlformats.org/drawingml/2006/table">
            <a:tbl>
              <a:tblPr firstRow="1" bandRow="1">
                <a:tableStyleId>{D7AC3CCA-C797-4891-BE02-D94E43425B78}</a:tableStyleId>
              </a:tblPr>
              <a:tblGrid>
                <a:gridCol w="539612">
                  <a:extLst>
                    <a:ext uri="{9D8B030D-6E8A-4147-A177-3AD203B41FA5}">
                      <a16:colId xmlns:a16="http://schemas.microsoft.com/office/drawing/2014/main" val="1284652113"/>
                    </a:ext>
                  </a:extLst>
                </a:gridCol>
                <a:gridCol w="539612">
                  <a:extLst>
                    <a:ext uri="{9D8B030D-6E8A-4147-A177-3AD203B41FA5}">
                      <a16:colId xmlns:a16="http://schemas.microsoft.com/office/drawing/2014/main" val="3382309243"/>
                    </a:ext>
                  </a:extLst>
                </a:gridCol>
                <a:gridCol w="539612">
                  <a:extLst>
                    <a:ext uri="{9D8B030D-6E8A-4147-A177-3AD203B41FA5}">
                      <a16:colId xmlns:a16="http://schemas.microsoft.com/office/drawing/2014/main" val="71198413"/>
                    </a:ext>
                  </a:extLst>
                </a:gridCol>
              </a:tblGrid>
              <a:tr h="294033">
                <a:tc>
                  <a:txBody>
                    <a:bodyPr/>
                    <a:lstStyle/>
                    <a:p>
                      <a:pPr algn="ctr"/>
                      <a:r>
                        <a:rPr lang="en-US" b="0" dirty="0"/>
                        <a:t>1*0</a:t>
                      </a:r>
                    </a:p>
                  </a:txBody>
                  <a:tcPr>
                    <a:solidFill>
                      <a:srgbClr val="92D050"/>
                    </a:solidFill>
                  </a:tcPr>
                </a:tc>
                <a:tc>
                  <a:txBody>
                    <a:bodyPr/>
                    <a:lstStyle/>
                    <a:p>
                      <a:pPr algn="ctr"/>
                      <a:r>
                        <a:rPr lang="en-US" b="0" dirty="0"/>
                        <a:t>1*0</a:t>
                      </a:r>
                    </a:p>
                  </a:txBody>
                  <a:tcPr>
                    <a:solidFill>
                      <a:srgbClr val="92D050"/>
                    </a:solidFill>
                  </a:tcPr>
                </a:tc>
                <a:tc>
                  <a:txBody>
                    <a:bodyPr/>
                    <a:lstStyle/>
                    <a:p>
                      <a:pPr algn="ctr"/>
                      <a:r>
                        <a:rPr lang="en-US" b="0" dirty="0"/>
                        <a:t>1*0</a:t>
                      </a:r>
                    </a:p>
                  </a:txBody>
                  <a:tcPr>
                    <a:solidFill>
                      <a:srgbClr val="92D050"/>
                    </a:solidFill>
                  </a:tcPr>
                </a:tc>
                <a:extLst>
                  <a:ext uri="{0D108BD9-81ED-4DB2-BD59-A6C34878D82A}">
                    <a16:rowId xmlns:a16="http://schemas.microsoft.com/office/drawing/2014/main" val="2777026068"/>
                  </a:ext>
                </a:extLst>
              </a:tr>
              <a:tr h="294033">
                <a:tc>
                  <a:txBody>
                    <a:bodyPr/>
                    <a:lstStyle/>
                    <a:p>
                      <a:pPr algn="ctr"/>
                      <a:r>
                        <a:rPr lang="en-US" dirty="0"/>
                        <a:t>1*1</a:t>
                      </a:r>
                    </a:p>
                  </a:txBody>
                  <a:tcPr>
                    <a:solidFill>
                      <a:srgbClr val="92D050"/>
                    </a:solidFill>
                  </a:tcPr>
                </a:tc>
                <a:tc>
                  <a:txBody>
                    <a:bodyPr/>
                    <a:lstStyle/>
                    <a:p>
                      <a:pPr algn="ctr"/>
                      <a:r>
                        <a:rPr lang="en-US" dirty="0"/>
                        <a:t>0*1</a:t>
                      </a:r>
                    </a:p>
                  </a:txBody>
                  <a:tcPr>
                    <a:solidFill>
                      <a:srgbClr val="92D050"/>
                    </a:solidFill>
                  </a:tcPr>
                </a:tc>
                <a:tc>
                  <a:txBody>
                    <a:bodyPr/>
                    <a:lstStyle/>
                    <a:p>
                      <a:pPr algn="ctr"/>
                      <a:r>
                        <a:rPr lang="en-US" dirty="0"/>
                        <a:t>1*1</a:t>
                      </a:r>
                    </a:p>
                  </a:txBody>
                  <a:tcPr>
                    <a:solidFill>
                      <a:srgbClr val="92D050"/>
                    </a:solidFill>
                  </a:tcPr>
                </a:tc>
                <a:extLst>
                  <a:ext uri="{0D108BD9-81ED-4DB2-BD59-A6C34878D82A}">
                    <a16:rowId xmlns:a16="http://schemas.microsoft.com/office/drawing/2014/main" val="1711403641"/>
                  </a:ext>
                </a:extLst>
              </a:tr>
              <a:tr h="294033">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18" name="Table 12">
            <a:extLst>
              <a:ext uri="{FF2B5EF4-FFF2-40B4-BE49-F238E27FC236}">
                <a16:creationId xmlns:a16="http://schemas.microsoft.com/office/drawing/2014/main" id="{1765EEE4-3431-D923-A51C-AE472D960CCA}"/>
              </a:ext>
            </a:extLst>
          </p:cNvPr>
          <p:cNvGraphicFramePr>
            <a:graphicFrameLocks noGrp="1"/>
          </p:cNvGraphicFramePr>
          <p:nvPr>
            <p:extLst>
              <p:ext uri="{D42A27DB-BD31-4B8C-83A1-F6EECF244321}">
                <p14:modId xmlns:p14="http://schemas.microsoft.com/office/powerpoint/2010/main" val="1555887543"/>
              </p:ext>
            </p:extLst>
          </p:nvPr>
        </p:nvGraphicFramePr>
        <p:xfrm>
          <a:off x="6177354" y="1434801"/>
          <a:ext cx="1428790" cy="1828800"/>
        </p:xfrm>
        <a:graphic>
          <a:graphicData uri="http://schemas.openxmlformats.org/drawingml/2006/table">
            <a:tbl>
              <a:tblPr firstRow="1" bandRow="1">
                <a:tableStyleId>{D7AC3CCA-C797-4891-BE02-D94E43425B78}</a:tableStyleId>
              </a:tblPr>
              <a:tblGrid>
                <a:gridCol w="285758">
                  <a:extLst>
                    <a:ext uri="{9D8B030D-6E8A-4147-A177-3AD203B41FA5}">
                      <a16:colId xmlns:a16="http://schemas.microsoft.com/office/drawing/2014/main" val="2446050890"/>
                    </a:ext>
                  </a:extLst>
                </a:gridCol>
                <a:gridCol w="285758">
                  <a:extLst>
                    <a:ext uri="{9D8B030D-6E8A-4147-A177-3AD203B41FA5}">
                      <a16:colId xmlns:a16="http://schemas.microsoft.com/office/drawing/2014/main" val="1392064502"/>
                    </a:ext>
                  </a:extLst>
                </a:gridCol>
                <a:gridCol w="285758">
                  <a:extLst>
                    <a:ext uri="{9D8B030D-6E8A-4147-A177-3AD203B41FA5}">
                      <a16:colId xmlns:a16="http://schemas.microsoft.com/office/drawing/2014/main" val="996645048"/>
                    </a:ext>
                  </a:extLst>
                </a:gridCol>
                <a:gridCol w="285758">
                  <a:extLst>
                    <a:ext uri="{9D8B030D-6E8A-4147-A177-3AD203B41FA5}">
                      <a16:colId xmlns:a16="http://schemas.microsoft.com/office/drawing/2014/main" val="1345206866"/>
                    </a:ext>
                  </a:extLst>
                </a:gridCol>
                <a:gridCol w="285758">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baseline="0"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baseline="0" dirty="0"/>
                        <a:t>0</a:t>
                      </a:r>
                    </a:p>
                  </a:txBody>
                  <a:tcPr>
                    <a:noFill/>
                  </a:tcPr>
                </a:tc>
                <a:tc>
                  <a:txBody>
                    <a:bodyPr/>
                    <a:lstStyle/>
                    <a:p>
                      <a:pPr algn="ctr"/>
                      <a:r>
                        <a:rPr lang="en-US" baseline="0" dirty="0"/>
                        <a:t>1</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baseline="0" dirty="0"/>
                        <a:t>0</a:t>
                      </a:r>
                    </a:p>
                  </a:txBody>
                  <a:tcPr>
                    <a:noFill/>
                  </a:tcPr>
                </a:tc>
                <a:tc>
                  <a:txBody>
                    <a:bodyPr/>
                    <a:lstStyle/>
                    <a:p>
                      <a:pPr algn="ctr"/>
                      <a:r>
                        <a:rPr lang="en-US" baseline="0" dirty="0"/>
                        <a:t>1</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graphicFrame>
        <p:nvGraphicFramePr>
          <p:cNvPr id="19" name="Table 8">
            <a:extLst>
              <a:ext uri="{FF2B5EF4-FFF2-40B4-BE49-F238E27FC236}">
                <a16:creationId xmlns:a16="http://schemas.microsoft.com/office/drawing/2014/main" id="{8F11707E-CD5F-2662-2F48-95086C2778D8}"/>
              </a:ext>
            </a:extLst>
          </p:cNvPr>
          <p:cNvGraphicFramePr>
            <a:graphicFrameLocks noGrp="1"/>
          </p:cNvGraphicFramePr>
          <p:nvPr>
            <p:extLst>
              <p:ext uri="{D42A27DB-BD31-4B8C-83A1-F6EECF244321}">
                <p14:modId xmlns:p14="http://schemas.microsoft.com/office/powerpoint/2010/main" val="187248408"/>
              </p:ext>
            </p:extLst>
          </p:nvPr>
        </p:nvGraphicFramePr>
        <p:xfrm>
          <a:off x="7676784" y="1830530"/>
          <a:ext cx="810927" cy="1097280"/>
        </p:xfrm>
        <a:graphic>
          <a:graphicData uri="http://schemas.openxmlformats.org/drawingml/2006/table">
            <a:tbl>
              <a:tblPr firstRow="1" bandRow="1">
                <a:tableStyleId>{5C22544A-7EE6-4342-B048-85BDC9FD1C3A}</a:tableStyleId>
              </a:tblPr>
              <a:tblGrid>
                <a:gridCol w="270309">
                  <a:extLst>
                    <a:ext uri="{9D8B030D-6E8A-4147-A177-3AD203B41FA5}">
                      <a16:colId xmlns:a16="http://schemas.microsoft.com/office/drawing/2014/main" val="297094731"/>
                    </a:ext>
                  </a:extLst>
                </a:gridCol>
                <a:gridCol w="270309">
                  <a:extLst>
                    <a:ext uri="{9D8B030D-6E8A-4147-A177-3AD203B41FA5}">
                      <a16:colId xmlns:a16="http://schemas.microsoft.com/office/drawing/2014/main" val="255587092"/>
                    </a:ext>
                  </a:extLst>
                </a:gridCol>
                <a:gridCol w="270309">
                  <a:extLst>
                    <a:ext uri="{9D8B030D-6E8A-4147-A177-3AD203B41FA5}">
                      <a16:colId xmlns:a16="http://schemas.microsoft.com/office/drawing/2014/main" val="2440064911"/>
                    </a:ext>
                  </a:extLst>
                </a:gridCol>
              </a:tblGrid>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20" name="Multiplication Sign 19">
            <a:extLst>
              <a:ext uri="{FF2B5EF4-FFF2-40B4-BE49-F238E27FC236}">
                <a16:creationId xmlns:a16="http://schemas.microsoft.com/office/drawing/2014/main" id="{D7663E37-5247-7C3D-70A3-CB2EE9FEC3FF}"/>
              </a:ext>
            </a:extLst>
          </p:cNvPr>
          <p:cNvSpPr/>
          <p:nvPr/>
        </p:nvSpPr>
        <p:spPr>
          <a:xfrm>
            <a:off x="8512117" y="2312313"/>
            <a:ext cx="213526" cy="2178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21" name="Table 5">
            <a:extLst>
              <a:ext uri="{FF2B5EF4-FFF2-40B4-BE49-F238E27FC236}">
                <a16:creationId xmlns:a16="http://schemas.microsoft.com/office/drawing/2014/main" id="{E47574E4-2CAF-A7BD-FB57-F38A6F9A46D8}"/>
              </a:ext>
            </a:extLst>
          </p:cNvPr>
          <p:cNvGraphicFramePr>
            <a:graphicFrameLocks noGrp="1"/>
          </p:cNvGraphicFramePr>
          <p:nvPr>
            <p:extLst>
              <p:ext uri="{D42A27DB-BD31-4B8C-83A1-F6EECF244321}">
                <p14:modId xmlns:p14="http://schemas.microsoft.com/office/powerpoint/2010/main" val="1172060713"/>
              </p:ext>
            </p:extLst>
          </p:nvPr>
        </p:nvGraphicFramePr>
        <p:xfrm>
          <a:off x="8758141" y="1872599"/>
          <a:ext cx="810927" cy="1097280"/>
        </p:xfrm>
        <a:graphic>
          <a:graphicData uri="http://schemas.openxmlformats.org/drawingml/2006/table">
            <a:tbl>
              <a:tblPr firstRow="1" bandRow="1">
                <a:tableStyleId>{D7AC3CCA-C797-4891-BE02-D94E43425B78}</a:tableStyleId>
              </a:tblPr>
              <a:tblGrid>
                <a:gridCol w="270309">
                  <a:extLst>
                    <a:ext uri="{9D8B030D-6E8A-4147-A177-3AD203B41FA5}">
                      <a16:colId xmlns:a16="http://schemas.microsoft.com/office/drawing/2014/main" val="1284652113"/>
                    </a:ext>
                  </a:extLst>
                </a:gridCol>
                <a:gridCol w="270309">
                  <a:extLst>
                    <a:ext uri="{9D8B030D-6E8A-4147-A177-3AD203B41FA5}">
                      <a16:colId xmlns:a16="http://schemas.microsoft.com/office/drawing/2014/main" val="3382309243"/>
                    </a:ext>
                  </a:extLst>
                </a:gridCol>
                <a:gridCol w="270309">
                  <a:extLst>
                    <a:ext uri="{9D8B030D-6E8A-4147-A177-3AD203B41FA5}">
                      <a16:colId xmlns:a16="http://schemas.microsoft.com/office/drawing/2014/main" val="71198413"/>
                    </a:ext>
                  </a:extLst>
                </a:gridCol>
              </a:tblGrid>
              <a:tr h="328913">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328913">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328913">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sp>
        <p:nvSpPr>
          <p:cNvPr id="22" name="TextBox 21">
            <a:extLst>
              <a:ext uri="{FF2B5EF4-FFF2-40B4-BE49-F238E27FC236}">
                <a16:creationId xmlns:a16="http://schemas.microsoft.com/office/drawing/2014/main" id="{1F3FEA9F-580B-DA05-9375-FDCEC02A1CED}"/>
              </a:ext>
            </a:extLst>
          </p:cNvPr>
          <p:cNvSpPr txBox="1"/>
          <p:nvPr/>
        </p:nvSpPr>
        <p:spPr>
          <a:xfrm>
            <a:off x="5636247" y="1212060"/>
            <a:ext cx="558277" cy="461665"/>
          </a:xfrm>
          <a:prstGeom prst="rect">
            <a:avLst/>
          </a:prstGeom>
          <a:noFill/>
        </p:spPr>
        <p:txBody>
          <a:bodyPr wrap="square" rtlCol="0">
            <a:spAutoFit/>
          </a:bodyPr>
          <a:lstStyle/>
          <a:p>
            <a:r>
              <a:rPr lang="en-US" sz="1200" dirty="0"/>
              <a:t>Start here</a:t>
            </a:r>
          </a:p>
        </p:txBody>
      </p:sp>
      <p:cxnSp>
        <p:nvCxnSpPr>
          <p:cNvPr id="23" name="Connector: Elbow 22">
            <a:extLst>
              <a:ext uri="{FF2B5EF4-FFF2-40B4-BE49-F238E27FC236}">
                <a16:creationId xmlns:a16="http://schemas.microsoft.com/office/drawing/2014/main" id="{98694161-A349-D56F-4408-900C2BABA1B8}"/>
              </a:ext>
            </a:extLst>
          </p:cNvPr>
          <p:cNvCxnSpPr>
            <a:cxnSpLocks/>
            <a:stCxn id="22" idx="2"/>
          </p:cNvCxnSpPr>
          <p:nvPr/>
        </p:nvCxnSpPr>
        <p:spPr>
          <a:xfrm rot="16200000" flipH="1">
            <a:off x="5893068" y="1696043"/>
            <a:ext cx="323774" cy="279138"/>
          </a:xfrm>
          <a:prstGeom prst="bentConnector3">
            <a:avLst>
              <a:gd name="adj1" fmla="val 99116"/>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4A3EA86-82B1-C785-B358-EACBB2FCE2D0}"/>
              </a:ext>
            </a:extLst>
          </p:cNvPr>
          <p:cNvCxnSpPr>
            <a:cxnSpLocks/>
            <a:stCxn id="17" idx="3"/>
            <a:endCxn id="26" idx="1"/>
          </p:cNvCxnSpPr>
          <p:nvPr/>
        </p:nvCxnSpPr>
        <p:spPr>
          <a:xfrm>
            <a:off x="11334921" y="2421239"/>
            <a:ext cx="407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A8A7D6E0-F740-9EB1-C0C2-D824AE1B9BEC}"/>
              </a:ext>
            </a:extLst>
          </p:cNvPr>
          <p:cNvSpPr txBox="1"/>
          <p:nvPr/>
        </p:nvSpPr>
        <p:spPr>
          <a:xfrm>
            <a:off x="11143659" y="2196374"/>
            <a:ext cx="710000" cy="307777"/>
          </a:xfrm>
          <a:prstGeom prst="rect">
            <a:avLst/>
          </a:prstGeom>
          <a:noFill/>
        </p:spPr>
        <p:txBody>
          <a:bodyPr wrap="square" rtlCol="0">
            <a:spAutoFit/>
          </a:bodyPr>
          <a:lstStyle/>
          <a:p>
            <a:pPr algn="ctr"/>
            <a:r>
              <a:rPr lang="en-US" sz="1400" dirty="0"/>
              <a:t>sum</a:t>
            </a:r>
          </a:p>
        </p:txBody>
      </p:sp>
      <p:sp>
        <p:nvSpPr>
          <p:cNvPr id="26" name="TextBox 25">
            <a:extLst>
              <a:ext uri="{FF2B5EF4-FFF2-40B4-BE49-F238E27FC236}">
                <a16:creationId xmlns:a16="http://schemas.microsoft.com/office/drawing/2014/main" id="{2A537835-276A-FBBE-5BC3-1AB5A6F0BDDA}"/>
              </a:ext>
            </a:extLst>
          </p:cNvPr>
          <p:cNvSpPr txBox="1"/>
          <p:nvPr/>
        </p:nvSpPr>
        <p:spPr>
          <a:xfrm>
            <a:off x="11742140" y="2236573"/>
            <a:ext cx="273582" cy="369332"/>
          </a:xfrm>
          <a:prstGeom prst="rect">
            <a:avLst/>
          </a:prstGeom>
          <a:noFill/>
        </p:spPr>
        <p:txBody>
          <a:bodyPr wrap="square" rtlCol="0">
            <a:spAutoFit/>
          </a:bodyPr>
          <a:lstStyle/>
          <a:p>
            <a:pPr algn="ctr"/>
            <a:r>
              <a:rPr lang="en-US" dirty="0"/>
              <a:t>2</a:t>
            </a:r>
          </a:p>
        </p:txBody>
      </p:sp>
      <p:cxnSp>
        <p:nvCxnSpPr>
          <p:cNvPr id="27" name="Straight Arrow Connector 26">
            <a:extLst>
              <a:ext uri="{FF2B5EF4-FFF2-40B4-BE49-F238E27FC236}">
                <a16:creationId xmlns:a16="http://schemas.microsoft.com/office/drawing/2014/main" id="{9EF81F19-42C9-A7AA-4620-2C080552C07A}"/>
              </a:ext>
            </a:extLst>
          </p:cNvPr>
          <p:cNvCxnSpPr>
            <a:cxnSpLocks/>
            <a:stCxn id="32" idx="3"/>
            <a:endCxn id="28" idx="1"/>
          </p:cNvCxnSpPr>
          <p:nvPr/>
        </p:nvCxnSpPr>
        <p:spPr>
          <a:xfrm>
            <a:off x="3768610" y="5203831"/>
            <a:ext cx="1484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8" name="Table 5">
            <a:extLst>
              <a:ext uri="{FF2B5EF4-FFF2-40B4-BE49-F238E27FC236}">
                <a16:creationId xmlns:a16="http://schemas.microsoft.com/office/drawing/2014/main" id="{79BFA57A-68CD-83DB-6961-5129686A8B28}"/>
              </a:ext>
            </a:extLst>
          </p:cNvPr>
          <p:cNvGraphicFramePr>
            <a:graphicFrameLocks noGrp="1"/>
          </p:cNvGraphicFramePr>
          <p:nvPr>
            <p:extLst>
              <p:ext uri="{D42A27DB-BD31-4B8C-83A1-F6EECF244321}">
                <p14:modId xmlns:p14="http://schemas.microsoft.com/office/powerpoint/2010/main" val="941885781"/>
              </p:ext>
            </p:extLst>
          </p:nvPr>
        </p:nvGraphicFramePr>
        <p:xfrm>
          <a:off x="3917093" y="4655191"/>
          <a:ext cx="1618836" cy="1097280"/>
        </p:xfrm>
        <a:graphic>
          <a:graphicData uri="http://schemas.openxmlformats.org/drawingml/2006/table">
            <a:tbl>
              <a:tblPr firstRow="1" bandRow="1">
                <a:tableStyleId>{D7AC3CCA-C797-4891-BE02-D94E43425B78}</a:tableStyleId>
              </a:tblPr>
              <a:tblGrid>
                <a:gridCol w="539612">
                  <a:extLst>
                    <a:ext uri="{9D8B030D-6E8A-4147-A177-3AD203B41FA5}">
                      <a16:colId xmlns:a16="http://schemas.microsoft.com/office/drawing/2014/main" val="1284652113"/>
                    </a:ext>
                  </a:extLst>
                </a:gridCol>
                <a:gridCol w="539612">
                  <a:extLst>
                    <a:ext uri="{9D8B030D-6E8A-4147-A177-3AD203B41FA5}">
                      <a16:colId xmlns:a16="http://schemas.microsoft.com/office/drawing/2014/main" val="3382309243"/>
                    </a:ext>
                  </a:extLst>
                </a:gridCol>
                <a:gridCol w="539612">
                  <a:extLst>
                    <a:ext uri="{9D8B030D-6E8A-4147-A177-3AD203B41FA5}">
                      <a16:colId xmlns:a16="http://schemas.microsoft.com/office/drawing/2014/main" val="71198413"/>
                    </a:ext>
                  </a:extLst>
                </a:gridCol>
              </a:tblGrid>
              <a:tr h="294033">
                <a:tc>
                  <a:txBody>
                    <a:bodyPr/>
                    <a:lstStyle/>
                    <a:p>
                      <a:pPr algn="ctr"/>
                      <a:r>
                        <a:rPr lang="en-US" b="0" dirty="0"/>
                        <a:t>1*0</a:t>
                      </a:r>
                    </a:p>
                  </a:txBody>
                  <a:tcPr>
                    <a:solidFill>
                      <a:srgbClr val="92D050"/>
                    </a:solidFill>
                  </a:tcPr>
                </a:tc>
                <a:tc>
                  <a:txBody>
                    <a:bodyPr/>
                    <a:lstStyle/>
                    <a:p>
                      <a:pPr algn="ctr"/>
                      <a:r>
                        <a:rPr lang="en-US" b="0" dirty="0"/>
                        <a:t>1*0</a:t>
                      </a:r>
                    </a:p>
                  </a:txBody>
                  <a:tcPr>
                    <a:solidFill>
                      <a:srgbClr val="92D050"/>
                    </a:solidFill>
                  </a:tcPr>
                </a:tc>
                <a:tc>
                  <a:txBody>
                    <a:bodyPr/>
                    <a:lstStyle/>
                    <a:p>
                      <a:pPr algn="ctr"/>
                      <a:r>
                        <a:rPr lang="en-US" b="0" dirty="0"/>
                        <a:t>1*0</a:t>
                      </a:r>
                    </a:p>
                  </a:txBody>
                  <a:tcPr>
                    <a:solidFill>
                      <a:srgbClr val="92D050"/>
                    </a:solidFill>
                  </a:tcPr>
                </a:tc>
                <a:extLst>
                  <a:ext uri="{0D108BD9-81ED-4DB2-BD59-A6C34878D82A}">
                    <a16:rowId xmlns:a16="http://schemas.microsoft.com/office/drawing/2014/main" val="2777026068"/>
                  </a:ext>
                </a:extLst>
              </a:tr>
              <a:tr h="294033">
                <a:tc>
                  <a:txBody>
                    <a:bodyPr/>
                    <a:lstStyle/>
                    <a:p>
                      <a:pPr algn="ctr"/>
                      <a:r>
                        <a:rPr lang="en-US" dirty="0"/>
                        <a:t>0*1</a:t>
                      </a:r>
                    </a:p>
                  </a:txBody>
                  <a:tcPr>
                    <a:solidFill>
                      <a:srgbClr val="92D050"/>
                    </a:solidFill>
                  </a:tcPr>
                </a:tc>
                <a:tc>
                  <a:txBody>
                    <a:bodyPr/>
                    <a:lstStyle/>
                    <a:p>
                      <a:pPr algn="ctr"/>
                      <a:r>
                        <a:rPr lang="en-US" dirty="0"/>
                        <a:t>1*1</a:t>
                      </a:r>
                    </a:p>
                  </a:txBody>
                  <a:tcPr>
                    <a:solidFill>
                      <a:srgbClr val="92D050"/>
                    </a:solidFill>
                  </a:tcPr>
                </a:tc>
                <a:tc>
                  <a:txBody>
                    <a:bodyPr/>
                    <a:lstStyle/>
                    <a:p>
                      <a:pPr algn="ctr"/>
                      <a:r>
                        <a:rPr lang="en-US" dirty="0"/>
                        <a:t>1*1</a:t>
                      </a:r>
                    </a:p>
                  </a:txBody>
                  <a:tcPr>
                    <a:solidFill>
                      <a:srgbClr val="92D050"/>
                    </a:solidFill>
                  </a:tcPr>
                </a:tc>
                <a:extLst>
                  <a:ext uri="{0D108BD9-81ED-4DB2-BD59-A6C34878D82A}">
                    <a16:rowId xmlns:a16="http://schemas.microsoft.com/office/drawing/2014/main" val="1711403641"/>
                  </a:ext>
                </a:extLst>
              </a:tr>
              <a:tr h="294033">
                <a:tc>
                  <a:txBody>
                    <a:bodyPr/>
                    <a:lstStyle/>
                    <a:p>
                      <a:pPr algn="ctr"/>
                      <a:r>
                        <a:rPr lang="en-US" dirty="0"/>
                        <a:t>1*0</a:t>
                      </a:r>
                    </a:p>
                  </a:txBody>
                  <a:tcPr>
                    <a:solidFill>
                      <a:srgbClr val="92D050"/>
                    </a:solidFill>
                  </a:tcPr>
                </a:tc>
                <a:tc>
                  <a:txBody>
                    <a:bodyPr/>
                    <a:lstStyle/>
                    <a:p>
                      <a:pPr algn="ctr"/>
                      <a:r>
                        <a:rPr lang="en-US" dirty="0"/>
                        <a:t>1*0</a:t>
                      </a:r>
                    </a:p>
                  </a:txBody>
                  <a:tcPr>
                    <a:solidFill>
                      <a:srgbClr val="92D050"/>
                    </a:solidFill>
                  </a:tcPr>
                </a:tc>
                <a:tc>
                  <a:txBody>
                    <a:bodyPr/>
                    <a:lstStyle/>
                    <a:p>
                      <a:pPr algn="ctr"/>
                      <a:r>
                        <a:rPr lang="en-US" dirty="0"/>
                        <a:t>0*0</a:t>
                      </a:r>
                    </a:p>
                  </a:txBody>
                  <a:tcPr>
                    <a:solidFill>
                      <a:srgbClr val="92D050"/>
                    </a:solidFill>
                  </a:tcPr>
                </a:tc>
                <a:extLst>
                  <a:ext uri="{0D108BD9-81ED-4DB2-BD59-A6C34878D82A}">
                    <a16:rowId xmlns:a16="http://schemas.microsoft.com/office/drawing/2014/main" val="3502604197"/>
                  </a:ext>
                </a:extLst>
              </a:tr>
            </a:tbl>
          </a:graphicData>
        </a:graphic>
      </p:graphicFrame>
      <p:graphicFrame>
        <p:nvGraphicFramePr>
          <p:cNvPr id="29" name="Table 12">
            <a:extLst>
              <a:ext uri="{FF2B5EF4-FFF2-40B4-BE49-F238E27FC236}">
                <a16:creationId xmlns:a16="http://schemas.microsoft.com/office/drawing/2014/main" id="{EDC5072C-E6D9-4952-0153-EC07350007E3}"/>
              </a:ext>
            </a:extLst>
          </p:cNvPr>
          <p:cNvGraphicFramePr>
            <a:graphicFrameLocks noGrp="1"/>
          </p:cNvGraphicFramePr>
          <p:nvPr>
            <p:extLst>
              <p:ext uri="{D42A27DB-BD31-4B8C-83A1-F6EECF244321}">
                <p14:modId xmlns:p14="http://schemas.microsoft.com/office/powerpoint/2010/main" val="3680749201"/>
              </p:ext>
            </p:extLst>
          </p:nvPr>
        </p:nvGraphicFramePr>
        <p:xfrm>
          <a:off x="393080" y="4225485"/>
          <a:ext cx="1428790" cy="1828800"/>
        </p:xfrm>
        <a:graphic>
          <a:graphicData uri="http://schemas.openxmlformats.org/drawingml/2006/table">
            <a:tbl>
              <a:tblPr firstRow="1" bandRow="1">
                <a:tableStyleId>{D7AC3CCA-C797-4891-BE02-D94E43425B78}</a:tableStyleId>
              </a:tblPr>
              <a:tblGrid>
                <a:gridCol w="285758">
                  <a:extLst>
                    <a:ext uri="{9D8B030D-6E8A-4147-A177-3AD203B41FA5}">
                      <a16:colId xmlns:a16="http://schemas.microsoft.com/office/drawing/2014/main" val="2446050890"/>
                    </a:ext>
                  </a:extLst>
                </a:gridCol>
                <a:gridCol w="285758">
                  <a:extLst>
                    <a:ext uri="{9D8B030D-6E8A-4147-A177-3AD203B41FA5}">
                      <a16:colId xmlns:a16="http://schemas.microsoft.com/office/drawing/2014/main" val="1392064502"/>
                    </a:ext>
                  </a:extLst>
                </a:gridCol>
                <a:gridCol w="285758">
                  <a:extLst>
                    <a:ext uri="{9D8B030D-6E8A-4147-A177-3AD203B41FA5}">
                      <a16:colId xmlns:a16="http://schemas.microsoft.com/office/drawing/2014/main" val="996645048"/>
                    </a:ext>
                  </a:extLst>
                </a:gridCol>
                <a:gridCol w="285758">
                  <a:extLst>
                    <a:ext uri="{9D8B030D-6E8A-4147-A177-3AD203B41FA5}">
                      <a16:colId xmlns:a16="http://schemas.microsoft.com/office/drawing/2014/main" val="1345206866"/>
                    </a:ext>
                  </a:extLst>
                </a:gridCol>
                <a:gridCol w="285758">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3888375014"/>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1749957276"/>
                  </a:ext>
                </a:extLst>
              </a:tr>
            </a:tbl>
          </a:graphicData>
        </a:graphic>
      </p:graphicFrame>
      <p:graphicFrame>
        <p:nvGraphicFramePr>
          <p:cNvPr id="30" name="Table 8">
            <a:extLst>
              <a:ext uri="{FF2B5EF4-FFF2-40B4-BE49-F238E27FC236}">
                <a16:creationId xmlns:a16="http://schemas.microsoft.com/office/drawing/2014/main" id="{A7E5B265-6BB4-7429-24A6-952B2E9AE333}"/>
              </a:ext>
            </a:extLst>
          </p:cNvPr>
          <p:cNvGraphicFramePr>
            <a:graphicFrameLocks noGrp="1"/>
          </p:cNvGraphicFramePr>
          <p:nvPr>
            <p:extLst>
              <p:ext uri="{D42A27DB-BD31-4B8C-83A1-F6EECF244321}">
                <p14:modId xmlns:p14="http://schemas.microsoft.com/office/powerpoint/2010/main" val="2384787642"/>
              </p:ext>
            </p:extLst>
          </p:nvPr>
        </p:nvGraphicFramePr>
        <p:xfrm>
          <a:off x="1896692" y="4613122"/>
          <a:ext cx="810927" cy="1097280"/>
        </p:xfrm>
        <a:graphic>
          <a:graphicData uri="http://schemas.openxmlformats.org/drawingml/2006/table">
            <a:tbl>
              <a:tblPr firstRow="1" bandRow="1">
                <a:tableStyleId>{5C22544A-7EE6-4342-B048-85BDC9FD1C3A}</a:tableStyleId>
              </a:tblPr>
              <a:tblGrid>
                <a:gridCol w="270309">
                  <a:extLst>
                    <a:ext uri="{9D8B030D-6E8A-4147-A177-3AD203B41FA5}">
                      <a16:colId xmlns:a16="http://schemas.microsoft.com/office/drawing/2014/main" val="297094731"/>
                    </a:ext>
                  </a:extLst>
                </a:gridCol>
                <a:gridCol w="270309">
                  <a:extLst>
                    <a:ext uri="{9D8B030D-6E8A-4147-A177-3AD203B41FA5}">
                      <a16:colId xmlns:a16="http://schemas.microsoft.com/office/drawing/2014/main" val="255587092"/>
                    </a:ext>
                  </a:extLst>
                </a:gridCol>
                <a:gridCol w="270309">
                  <a:extLst>
                    <a:ext uri="{9D8B030D-6E8A-4147-A177-3AD203B41FA5}">
                      <a16:colId xmlns:a16="http://schemas.microsoft.com/office/drawing/2014/main" val="2440064911"/>
                    </a:ext>
                  </a:extLst>
                </a:gridCol>
              </a:tblGrid>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333819058"/>
                  </a:ext>
                </a:extLst>
              </a:tr>
              <a:tr h="316703">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89553725"/>
                  </a:ext>
                </a:extLst>
              </a:tr>
              <a:tr h="316703">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807962560"/>
                  </a:ext>
                </a:extLst>
              </a:tr>
            </a:tbl>
          </a:graphicData>
        </a:graphic>
      </p:graphicFrame>
      <p:sp>
        <p:nvSpPr>
          <p:cNvPr id="31" name="Multiplication Sign 30">
            <a:extLst>
              <a:ext uri="{FF2B5EF4-FFF2-40B4-BE49-F238E27FC236}">
                <a16:creationId xmlns:a16="http://schemas.microsoft.com/office/drawing/2014/main" id="{9A4E8083-C162-4993-B7EF-DA6FBE13B19D}"/>
              </a:ext>
            </a:extLst>
          </p:cNvPr>
          <p:cNvSpPr/>
          <p:nvPr/>
        </p:nvSpPr>
        <p:spPr>
          <a:xfrm>
            <a:off x="2719751" y="5094905"/>
            <a:ext cx="213526" cy="217852"/>
          </a:xfrm>
          <a:prstGeom prst="mathMultiply">
            <a:avLst>
              <a:gd name="adj1" fmla="val 203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32" name="Table 5">
            <a:extLst>
              <a:ext uri="{FF2B5EF4-FFF2-40B4-BE49-F238E27FC236}">
                <a16:creationId xmlns:a16="http://schemas.microsoft.com/office/drawing/2014/main" id="{CA02F6A3-8422-439B-54BB-DA0A9C011591}"/>
              </a:ext>
            </a:extLst>
          </p:cNvPr>
          <p:cNvGraphicFramePr>
            <a:graphicFrameLocks noGrp="1"/>
          </p:cNvGraphicFramePr>
          <p:nvPr>
            <p:extLst>
              <p:ext uri="{D42A27DB-BD31-4B8C-83A1-F6EECF244321}">
                <p14:modId xmlns:p14="http://schemas.microsoft.com/office/powerpoint/2010/main" val="4185786346"/>
              </p:ext>
            </p:extLst>
          </p:nvPr>
        </p:nvGraphicFramePr>
        <p:xfrm>
          <a:off x="2957683" y="4655191"/>
          <a:ext cx="810927" cy="1097280"/>
        </p:xfrm>
        <a:graphic>
          <a:graphicData uri="http://schemas.openxmlformats.org/drawingml/2006/table">
            <a:tbl>
              <a:tblPr firstRow="1" bandRow="1">
                <a:tableStyleId>{D7AC3CCA-C797-4891-BE02-D94E43425B78}</a:tableStyleId>
              </a:tblPr>
              <a:tblGrid>
                <a:gridCol w="270309">
                  <a:extLst>
                    <a:ext uri="{9D8B030D-6E8A-4147-A177-3AD203B41FA5}">
                      <a16:colId xmlns:a16="http://schemas.microsoft.com/office/drawing/2014/main" val="1284652113"/>
                    </a:ext>
                  </a:extLst>
                </a:gridCol>
                <a:gridCol w="270309">
                  <a:extLst>
                    <a:ext uri="{9D8B030D-6E8A-4147-A177-3AD203B41FA5}">
                      <a16:colId xmlns:a16="http://schemas.microsoft.com/office/drawing/2014/main" val="3382309243"/>
                    </a:ext>
                  </a:extLst>
                </a:gridCol>
                <a:gridCol w="270309">
                  <a:extLst>
                    <a:ext uri="{9D8B030D-6E8A-4147-A177-3AD203B41FA5}">
                      <a16:colId xmlns:a16="http://schemas.microsoft.com/office/drawing/2014/main" val="71198413"/>
                    </a:ext>
                  </a:extLst>
                </a:gridCol>
              </a:tblGrid>
              <a:tr h="328913">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tc>
                  <a:txBody>
                    <a:bodyPr/>
                    <a:lstStyle/>
                    <a:p>
                      <a:pPr algn="ctr"/>
                      <a:r>
                        <a:rPr lang="en-US" b="0" dirty="0"/>
                        <a:t>0</a:t>
                      </a:r>
                    </a:p>
                  </a:txBody>
                  <a:tcPr>
                    <a:solidFill>
                      <a:srgbClr val="92D050"/>
                    </a:solidFill>
                  </a:tcPr>
                </a:tc>
                <a:extLst>
                  <a:ext uri="{0D108BD9-81ED-4DB2-BD59-A6C34878D82A}">
                    <a16:rowId xmlns:a16="http://schemas.microsoft.com/office/drawing/2014/main" val="2777026068"/>
                  </a:ext>
                </a:extLst>
              </a:tr>
              <a:tr h="328913">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tc>
                  <a:txBody>
                    <a:bodyPr/>
                    <a:lstStyle/>
                    <a:p>
                      <a:pPr algn="ctr"/>
                      <a:r>
                        <a:rPr lang="en-US" dirty="0"/>
                        <a:t>1</a:t>
                      </a:r>
                    </a:p>
                  </a:txBody>
                  <a:tcPr>
                    <a:solidFill>
                      <a:srgbClr val="92D050"/>
                    </a:solidFill>
                  </a:tcPr>
                </a:tc>
                <a:extLst>
                  <a:ext uri="{0D108BD9-81ED-4DB2-BD59-A6C34878D82A}">
                    <a16:rowId xmlns:a16="http://schemas.microsoft.com/office/drawing/2014/main" val="1711403641"/>
                  </a:ext>
                </a:extLst>
              </a:tr>
              <a:tr h="328913">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tc>
                  <a:txBody>
                    <a:bodyPr/>
                    <a:lstStyle/>
                    <a:p>
                      <a:pPr algn="ctr"/>
                      <a:r>
                        <a:rPr lang="en-US" dirty="0"/>
                        <a:t>0</a:t>
                      </a:r>
                    </a:p>
                  </a:txBody>
                  <a:tcPr>
                    <a:solidFill>
                      <a:srgbClr val="92D050"/>
                    </a:solidFill>
                  </a:tcPr>
                </a:tc>
                <a:extLst>
                  <a:ext uri="{0D108BD9-81ED-4DB2-BD59-A6C34878D82A}">
                    <a16:rowId xmlns:a16="http://schemas.microsoft.com/office/drawing/2014/main" val="3502604197"/>
                  </a:ext>
                </a:extLst>
              </a:tr>
            </a:tbl>
          </a:graphicData>
        </a:graphic>
      </p:graphicFrame>
      <p:sp>
        <p:nvSpPr>
          <p:cNvPr id="33" name="TextBox 32">
            <a:extLst>
              <a:ext uri="{FF2B5EF4-FFF2-40B4-BE49-F238E27FC236}">
                <a16:creationId xmlns:a16="http://schemas.microsoft.com/office/drawing/2014/main" id="{2D1AE378-BC5D-9853-5743-470A27479F93}"/>
              </a:ext>
            </a:extLst>
          </p:cNvPr>
          <p:cNvSpPr txBox="1"/>
          <p:nvPr/>
        </p:nvSpPr>
        <p:spPr>
          <a:xfrm>
            <a:off x="0" y="4037742"/>
            <a:ext cx="558277" cy="461665"/>
          </a:xfrm>
          <a:prstGeom prst="rect">
            <a:avLst/>
          </a:prstGeom>
          <a:noFill/>
        </p:spPr>
        <p:txBody>
          <a:bodyPr wrap="square" rtlCol="0">
            <a:spAutoFit/>
          </a:bodyPr>
          <a:lstStyle/>
          <a:p>
            <a:r>
              <a:rPr lang="en-US" sz="1200" dirty="0"/>
              <a:t>Start here</a:t>
            </a:r>
          </a:p>
        </p:txBody>
      </p:sp>
      <p:cxnSp>
        <p:nvCxnSpPr>
          <p:cNvPr id="34" name="Connector: Elbow 33">
            <a:extLst>
              <a:ext uri="{FF2B5EF4-FFF2-40B4-BE49-F238E27FC236}">
                <a16:creationId xmlns:a16="http://schemas.microsoft.com/office/drawing/2014/main" id="{66937174-A0EE-019C-E117-10BCC380AED9}"/>
              </a:ext>
            </a:extLst>
          </p:cNvPr>
          <p:cNvCxnSpPr>
            <a:cxnSpLocks/>
            <a:stCxn id="33" idx="2"/>
          </p:cNvCxnSpPr>
          <p:nvPr/>
        </p:nvCxnSpPr>
        <p:spPr>
          <a:xfrm rot="16200000" flipH="1">
            <a:off x="165156" y="4613390"/>
            <a:ext cx="336480" cy="108514"/>
          </a:xfrm>
          <a:prstGeom prst="bentConnector3">
            <a:avLst>
              <a:gd name="adj1" fmla="val 95596"/>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07515E8-2309-3A11-300A-3E3FBEBACEA7}"/>
              </a:ext>
            </a:extLst>
          </p:cNvPr>
          <p:cNvCxnSpPr>
            <a:cxnSpLocks/>
            <a:stCxn id="28" idx="3"/>
            <a:endCxn id="37" idx="1"/>
          </p:cNvCxnSpPr>
          <p:nvPr/>
        </p:nvCxnSpPr>
        <p:spPr>
          <a:xfrm>
            <a:off x="5535929" y="5203831"/>
            <a:ext cx="3701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6EA1BC74-A18E-BFE4-B65B-A9D9DDE44C37}"/>
              </a:ext>
            </a:extLst>
          </p:cNvPr>
          <p:cNvSpPr txBox="1"/>
          <p:nvPr/>
        </p:nvSpPr>
        <p:spPr>
          <a:xfrm>
            <a:off x="5351293" y="4978966"/>
            <a:ext cx="710000" cy="307777"/>
          </a:xfrm>
          <a:prstGeom prst="rect">
            <a:avLst/>
          </a:prstGeom>
          <a:noFill/>
        </p:spPr>
        <p:txBody>
          <a:bodyPr wrap="square" rtlCol="0">
            <a:spAutoFit/>
          </a:bodyPr>
          <a:lstStyle/>
          <a:p>
            <a:pPr algn="ctr"/>
            <a:r>
              <a:rPr lang="en-US" sz="1400" dirty="0"/>
              <a:t>sum</a:t>
            </a:r>
          </a:p>
        </p:txBody>
      </p:sp>
      <p:sp>
        <p:nvSpPr>
          <p:cNvPr id="37" name="TextBox 36">
            <a:extLst>
              <a:ext uri="{FF2B5EF4-FFF2-40B4-BE49-F238E27FC236}">
                <a16:creationId xmlns:a16="http://schemas.microsoft.com/office/drawing/2014/main" id="{3C153C3C-6A93-17C6-4733-08E1ED44E56D}"/>
              </a:ext>
            </a:extLst>
          </p:cNvPr>
          <p:cNvSpPr txBox="1"/>
          <p:nvPr/>
        </p:nvSpPr>
        <p:spPr>
          <a:xfrm>
            <a:off x="5906117" y="5019165"/>
            <a:ext cx="273582" cy="369332"/>
          </a:xfrm>
          <a:prstGeom prst="rect">
            <a:avLst/>
          </a:prstGeom>
          <a:noFill/>
        </p:spPr>
        <p:txBody>
          <a:bodyPr wrap="square" rtlCol="0">
            <a:spAutoFit/>
          </a:bodyPr>
          <a:lstStyle/>
          <a:p>
            <a:pPr algn="ctr"/>
            <a:r>
              <a:rPr lang="en-US" dirty="0"/>
              <a:t>2</a:t>
            </a:r>
          </a:p>
        </p:txBody>
      </p:sp>
      <p:graphicFrame>
        <p:nvGraphicFramePr>
          <p:cNvPr id="51" name="Table 12">
            <a:extLst>
              <a:ext uri="{FF2B5EF4-FFF2-40B4-BE49-F238E27FC236}">
                <a16:creationId xmlns:a16="http://schemas.microsoft.com/office/drawing/2014/main" id="{E33EF549-3EC2-3778-EF47-FEB4C884E816}"/>
              </a:ext>
            </a:extLst>
          </p:cNvPr>
          <p:cNvGraphicFramePr>
            <a:graphicFrameLocks noGrp="1"/>
          </p:cNvGraphicFramePr>
          <p:nvPr>
            <p:extLst>
              <p:ext uri="{D42A27DB-BD31-4B8C-83A1-F6EECF244321}">
                <p14:modId xmlns:p14="http://schemas.microsoft.com/office/powerpoint/2010/main" val="1417479268"/>
              </p:ext>
            </p:extLst>
          </p:nvPr>
        </p:nvGraphicFramePr>
        <p:xfrm>
          <a:off x="6194524" y="4136331"/>
          <a:ext cx="2310355" cy="2135000"/>
        </p:xfrm>
        <a:graphic>
          <a:graphicData uri="http://schemas.openxmlformats.org/drawingml/2006/table">
            <a:tbl>
              <a:tblPr firstRow="1" bandRow="1">
                <a:tableStyleId>{D7AC3CCA-C797-4891-BE02-D94E43425B78}</a:tableStyleId>
              </a:tblPr>
              <a:tblGrid>
                <a:gridCol w="462071">
                  <a:extLst>
                    <a:ext uri="{9D8B030D-6E8A-4147-A177-3AD203B41FA5}">
                      <a16:colId xmlns:a16="http://schemas.microsoft.com/office/drawing/2014/main" val="2446050890"/>
                    </a:ext>
                  </a:extLst>
                </a:gridCol>
                <a:gridCol w="462071">
                  <a:extLst>
                    <a:ext uri="{9D8B030D-6E8A-4147-A177-3AD203B41FA5}">
                      <a16:colId xmlns:a16="http://schemas.microsoft.com/office/drawing/2014/main" val="1392064502"/>
                    </a:ext>
                  </a:extLst>
                </a:gridCol>
                <a:gridCol w="462071">
                  <a:extLst>
                    <a:ext uri="{9D8B030D-6E8A-4147-A177-3AD203B41FA5}">
                      <a16:colId xmlns:a16="http://schemas.microsoft.com/office/drawing/2014/main" val="996645048"/>
                    </a:ext>
                  </a:extLst>
                </a:gridCol>
                <a:gridCol w="462071">
                  <a:extLst>
                    <a:ext uri="{9D8B030D-6E8A-4147-A177-3AD203B41FA5}">
                      <a16:colId xmlns:a16="http://schemas.microsoft.com/office/drawing/2014/main" val="1345206866"/>
                    </a:ext>
                  </a:extLst>
                </a:gridCol>
                <a:gridCol w="462071">
                  <a:extLst>
                    <a:ext uri="{9D8B030D-6E8A-4147-A177-3AD203B41FA5}">
                      <a16:colId xmlns:a16="http://schemas.microsoft.com/office/drawing/2014/main" val="1806713051"/>
                    </a:ext>
                  </a:extLst>
                </a:gridCol>
              </a:tblGrid>
              <a:tr h="427000">
                <a:tc>
                  <a:txBody>
                    <a:bodyPr/>
                    <a:lstStyle/>
                    <a:p>
                      <a:pPr algn="ctr"/>
                      <a:r>
                        <a:rPr lang="en-US" b="0" dirty="0"/>
                        <a:t>1</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extLst>
                  <a:ext uri="{0D108BD9-81ED-4DB2-BD59-A6C34878D82A}">
                    <a16:rowId xmlns:a16="http://schemas.microsoft.com/office/drawing/2014/main" val="478159572"/>
                  </a:ext>
                </a:extLst>
              </a:tr>
              <a:tr h="427000">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4242019960"/>
                  </a:ext>
                </a:extLst>
              </a:tr>
              <a:tr h="427000">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3888375014"/>
                  </a:ext>
                </a:extLst>
              </a:tr>
              <a:tr h="427000">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1962268399"/>
                  </a:ext>
                </a:extLst>
              </a:tr>
              <a:tr h="427000">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1749957276"/>
                  </a:ext>
                </a:extLst>
              </a:tr>
            </a:tbl>
          </a:graphicData>
        </a:graphic>
      </p:graphicFrame>
      <p:graphicFrame>
        <p:nvGraphicFramePr>
          <p:cNvPr id="52" name="Table 5">
            <a:extLst>
              <a:ext uri="{FF2B5EF4-FFF2-40B4-BE49-F238E27FC236}">
                <a16:creationId xmlns:a16="http://schemas.microsoft.com/office/drawing/2014/main" id="{12CBD4FF-1928-494D-6043-C5754F42BE67}"/>
              </a:ext>
            </a:extLst>
          </p:cNvPr>
          <p:cNvGraphicFramePr>
            <a:graphicFrameLocks noGrp="1"/>
          </p:cNvGraphicFramePr>
          <p:nvPr>
            <p:extLst>
              <p:ext uri="{D42A27DB-BD31-4B8C-83A1-F6EECF244321}">
                <p14:modId xmlns:p14="http://schemas.microsoft.com/office/powerpoint/2010/main" val="4208222907"/>
              </p:ext>
            </p:extLst>
          </p:nvPr>
        </p:nvGraphicFramePr>
        <p:xfrm>
          <a:off x="8832285" y="4548859"/>
          <a:ext cx="1331310" cy="1309944"/>
        </p:xfrm>
        <a:graphic>
          <a:graphicData uri="http://schemas.openxmlformats.org/drawingml/2006/table">
            <a:tbl>
              <a:tblPr firstRow="1" bandRow="1">
                <a:tableStyleId>{D7AC3CCA-C797-4891-BE02-D94E43425B78}</a:tableStyleId>
              </a:tblPr>
              <a:tblGrid>
                <a:gridCol w="443770">
                  <a:extLst>
                    <a:ext uri="{9D8B030D-6E8A-4147-A177-3AD203B41FA5}">
                      <a16:colId xmlns:a16="http://schemas.microsoft.com/office/drawing/2014/main" val="1284652113"/>
                    </a:ext>
                  </a:extLst>
                </a:gridCol>
                <a:gridCol w="443770">
                  <a:extLst>
                    <a:ext uri="{9D8B030D-6E8A-4147-A177-3AD203B41FA5}">
                      <a16:colId xmlns:a16="http://schemas.microsoft.com/office/drawing/2014/main" val="3382309243"/>
                    </a:ext>
                  </a:extLst>
                </a:gridCol>
                <a:gridCol w="443770">
                  <a:extLst>
                    <a:ext uri="{9D8B030D-6E8A-4147-A177-3AD203B41FA5}">
                      <a16:colId xmlns:a16="http://schemas.microsoft.com/office/drawing/2014/main" val="71198413"/>
                    </a:ext>
                  </a:extLst>
                </a:gridCol>
              </a:tblGrid>
              <a:tr h="436648">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extLst>
                  <a:ext uri="{0D108BD9-81ED-4DB2-BD59-A6C34878D82A}">
                    <a16:rowId xmlns:a16="http://schemas.microsoft.com/office/drawing/2014/main" val="2777026068"/>
                  </a:ext>
                </a:extLst>
              </a:tr>
              <a:tr h="436648">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1711403641"/>
                  </a:ext>
                </a:extLst>
              </a:tr>
              <a:tr h="436648">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3502604197"/>
                  </a:ext>
                </a:extLst>
              </a:tr>
            </a:tbl>
          </a:graphicData>
        </a:graphic>
      </p:graphicFrame>
      <p:cxnSp>
        <p:nvCxnSpPr>
          <p:cNvPr id="55" name="Straight Arrow Connector 54">
            <a:extLst>
              <a:ext uri="{FF2B5EF4-FFF2-40B4-BE49-F238E27FC236}">
                <a16:creationId xmlns:a16="http://schemas.microsoft.com/office/drawing/2014/main" id="{30AF10E5-C103-7351-4655-195C90C69BC9}"/>
              </a:ext>
            </a:extLst>
          </p:cNvPr>
          <p:cNvCxnSpPr>
            <a:cxnSpLocks/>
            <a:stCxn id="51" idx="3"/>
            <a:endCxn id="52" idx="1"/>
          </p:cNvCxnSpPr>
          <p:nvPr/>
        </p:nvCxnSpPr>
        <p:spPr>
          <a:xfrm>
            <a:off x="8504879" y="5203831"/>
            <a:ext cx="3274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8" name="Table 5">
            <a:extLst>
              <a:ext uri="{FF2B5EF4-FFF2-40B4-BE49-F238E27FC236}">
                <a16:creationId xmlns:a16="http://schemas.microsoft.com/office/drawing/2014/main" id="{72CAF7BF-6120-E4F6-9B10-3FD2BBB37A43}"/>
              </a:ext>
            </a:extLst>
          </p:cNvPr>
          <p:cNvGraphicFramePr>
            <a:graphicFrameLocks noGrp="1"/>
          </p:cNvGraphicFramePr>
          <p:nvPr>
            <p:extLst>
              <p:ext uri="{D42A27DB-BD31-4B8C-83A1-F6EECF244321}">
                <p14:modId xmlns:p14="http://schemas.microsoft.com/office/powerpoint/2010/main" val="1283453749"/>
              </p:ext>
            </p:extLst>
          </p:nvPr>
        </p:nvGraphicFramePr>
        <p:xfrm>
          <a:off x="10659962" y="4558086"/>
          <a:ext cx="1252899" cy="1309944"/>
        </p:xfrm>
        <a:graphic>
          <a:graphicData uri="http://schemas.openxmlformats.org/drawingml/2006/table">
            <a:tbl>
              <a:tblPr firstRow="1" bandRow="1">
                <a:tableStyleId>{D7AC3CCA-C797-4891-BE02-D94E43425B78}</a:tableStyleId>
              </a:tblPr>
              <a:tblGrid>
                <a:gridCol w="417633">
                  <a:extLst>
                    <a:ext uri="{9D8B030D-6E8A-4147-A177-3AD203B41FA5}">
                      <a16:colId xmlns:a16="http://schemas.microsoft.com/office/drawing/2014/main" val="1284652113"/>
                    </a:ext>
                  </a:extLst>
                </a:gridCol>
                <a:gridCol w="417633">
                  <a:extLst>
                    <a:ext uri="{9D8B030D-6E8A-4147-A177-3AD203B41FA5}">
                      <a16:colId xmlns:a16="http://schemas.microsoft.com/office/drawing/2014/main" val="3382309243"/>
                    </a:ext>
                  </a:extLst>
                </a:gridCol>
                <a:gridCol w="417633">
                  <a:extLst>
                    <a:ext uri="{9D8B030D-6E8A-4147-A177-3AD203B41FA5}">
                      <a16:colId xmlns:a16="http://schemas.microsoft.com/office/drawing/2014/main" val="71198413"/>
                    </a:ext>
                  </a:extLst>
                </a:gridCol>
              </a:tblGrid>
              <a:tr h="436648">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extLst>
                  <a:ext uri="{0D108BD9-81ED-4DB2-BD59-A6C34878D82A}">
                    <a16:rowId xmlns:a16="http://schemas.microsoft.com/office/drawing/2014/main" val="2777026068"/>
                  </a:ext>
                </a:extLst>
              </a:tr>
              <a:tr h="436648">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extLst>
                  <a:ext uri="{0D108BD9-81ED-4DB2-BD59-A6C34878D82A}">
                    <a16:rowId xmlns:a16="http://schemas.microsoft.com/office/drawing/2014/main" val="1711403641"/>
                  </a:ext>
                </a:extLst>
              </a:tr>
              <a:tr h="436648">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extLst>
                  <a:ext uri="{0D108BD9-81ED-4DB2-BD59-A6C34878D82A}">
                    <a16:rowId xmlns:a16="http://schemas.microsoft.com/office/drawing/2014/main" val="3502604197"/>
                  </a:ext>
                </a:extLst>
              </a:tr>
            </a:tbl>
          </a:graphicData>
        </a:graphic>
      </p:graphicFrame>
      <p:cxnSp>
        <p:nvCxnSpPr>
          <p:cNvPr id="60" name="Straight Arrow Connector 59">
            <a:extLst>
              <a:ext uri="{FF2B5EF4-FFF2-40B4-BE49-F238E27FC236}">
                <a16:creationId xmlns:a16="http://schemas.microsoft.com/office/drawing/2014/main" id="{9163B3C4-4954-F1D8-2EC3-1466E7524462}"/>
              </a:ext>
            </a:extLst>
          </p:cNvPr>
          <p:cNvCxnSpPr>
            <a:cxnSpLocks/>
            <a:stCxn id="52" idx="3"/>
            <a:endCxn id="58" idx="1"/>
          </p:cNvCxnSpPr>
          <p:nvPr/>
        </p:nvCxnSpPr>
        <p:spPr>
          <a:xfrm>
            <a:off x="10163595" y="5203831"/>
            <a:ext cx="496367" cy="9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52823AA8-A2FB-6792-B2BC-BEB246185DF4}"/>
              </a:ext>
            </a:extLst>
          </p:cNvPr>
          <p:cNvSpPr txBox="1"/>
          <p:nvPr/>
        </p:nvSpPr>
        <p:spPr>
          <a:xfrm>
            <a:off x="6635306" y="3772051"/>
            <a:ext cx="1428790" cy="369332"/>
          </a:xfrm>
          <a:prstGeom prst="rect">
            <a:avLst/>
          </a:prstGeom>
          <a:noFill/>
        </p:spPr>
        <p:txBody>
          <a:bodyPr wrap="square" rtlCol="0">
            <a:spAutoFit/>
          </a:bodyPr>
          <a:lstStyle/>
          <a:p>
            <a:pPr algn="ctr"/>
            <a:r>
              <a:rPr lang="en-US" dirty="0"/>
              <a:t>Image</a:t>
            </a:r>
          </a:p>
        </p:txBody>
      </p:sp>
      <p:sp>
        <p:nvSpPr>
          <p:cNvPr id="66" name="TextBox 65">
            <a:extLst>
              <a:ext uri="{FF2B5EF4-FFF2-40B4-BE49-F238E27FC236}">
                <a16:creationId xmlns:a16="http://schemas.microsoft.com/office/drawing/2014/main" id="{6E66905D-C236-E022-A2FC-244B02EFB4EF}"/>
              </a:ext>
            </a:extLst>
          </p:cNvPr>
          <p:cNvSpPr txBox="1"/>
          <p:nvPr/>
        </p:nvSpPr>
        <p:spPr>
          <a:xfrm>
            <a:off x="8569341" y="4179527"/>
            <a:ext cx="1999453" cy="369332"/>
          </a:xfrm>
          <a:prstGeom prst="rect">
            <a:avLst/>
          </a:prstGeom>
          <a:noFill/>
        </p:spPr>
        <p:txBody>
          <a:bodyPr wrap="square" rtlCol="0">
            <a:spAutoFit/>
          </a:bodyPr>
          <a:lstStyle/>
          <a:p>
            <a:pPr algn="ctr"/>
            <a:r>
              <a:rPr lang="en-US" dirty="0"/>
              <a:t>Filter</a:t>
            </a:r>
          </a:p>
        </p:txBody>
      </p:sp>
      <p:sp>
        <p:nvSpPr>
          <p:cNvPr id="72" name="TextBox 71">
            <a:extLst>
              <a:ext uri="{FF2B5EF4-FFF2-40B4-BE49-F238E27FC236}">
                <a16:creationId xmlns:a16="http://schemas.microsoft.com/office/drawing/2014/main" id="{5FD87805-1B15-960B-FFB5-EE77A669020B}"/>
              </a:ext>
            </a:extLst>
          </p:cNvPr>
          <p:cNvSpPr txBox="1"/>
          <p:nvPr/>
        </p:nvSpPr>
        <p:spPr>
          <a:xfrm>
            <a:off x="10859836" y="4179527"/>
            <a:ext cx="1075645" cy="369332"/>
          </a:xfrm>
          <a:prstGeom prst="rect">
            <a:avLst/>
          </a:prstGeom>
          <a:noFill/>
        </p:spPr>
        <p:txBody>
          <a:bodyPr wrap="square" rtlCol="0">
            <a:spAutoFit/>
          </a:bodyPr>
          <a:lstStyle/>
          <a:p>
            <a:pPr algn="ctr"/>
            <a:r>
              <a:rPr lang="en-US" dirty="0"/>
              <a:t>Output</a:t>
            </a:r>
          </a:p>
        </p:txBody>
      </p:sp>
    </p:spTree>
    <p:extLst>
      <p:ext uri="{BB962C8B-B14F-4D97-AF65-F5344CB8AC3E}">
        <p14:creationId xmlns:p14="http://schemas.microsoft.com/office/powerpoint/2010/main" val="54258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4FC91-BB98-ECD7-84CD-F4ADCFDB339B}"/>
              </a:ext>
            </a:extLst>
          </p:cNvPr>
          <p:cNvSpPr txBox="1"/>
          <p:nvPr/>
        </p:nvSpPr>
        <p:spPr>
          <a:xfrm>
            <a:off x="557049" y="347799"/>
            <a:ext cx="11183006" cy="913263"/>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Import Packages</a:t>
            </a:r>
          </a:p>
          <a:p>
            <a:r>
              <a:rPr lang="en-US" dirty="0">
                <a:solidFill>
                  <a:schemeClr val="bg1"/>
                </a:solidFill>
              </a:rPr>
              <a:t>Importing modules and methods from packages is a prerequisite for creating any model.</a:t>
            </a:r>
          </a:p>
        </p:txBody>
      </p:sp>
    </p:spTree>
    <p:extLst>
      <p:ext uri="{BB962C8B-B14F-4D97-AF65-F5344CB8AC3E}">
        <p14:creationId xmlns:p14="http://schemas.microsoft.com/office/powerpoint/2010/main" val="1079666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1EE38-5FCC-AFBF-4B1D-44802356C568}"/>
              </a:ext>
            </a:extLst>
          </p:cNvPr>
          <p:cNvSpPr txBox="1"/>
          <p:nvPr/>
        </p:nvSpPr>
        <p:spPr>
          <a:xfrm>
            <a:off x="557049" y="95551"/>
            <a:ext cx="11183006" cy="1436099"/>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Padding</a:t>
            </a:r>
          </a:p>
          <a:p>
            <a:pPr algn="just"/>
            <a:r>
              <a:rPr lang="en-US" dirty="0">
                <a:solidFill>
                  <a:schemeClr val="bg1"/>
                </a:solidFill>
              </a:rPr>
              <a:t>Clearly, the filter detects only the middle horizontal line (the middle element of the output is black). The horizontal line on the edge is not detected by the filter. The dimensions of the image are increased by two and empty elements are replaced by zero in order to detect features on the edges.</a:t>
            </a:r>
          </a:p>
        </p:txBody>
      </p:sp>
      <p:graphicFrame>
        <p:nvGraphicFramePr>
          <p:cNvPr id="3" name="Table 5">
            <a:extLst>
              <a:ext uri="{FF2B5EF4-FFF2-40B4-BE49-F238E27FC236}">
                <a16:creationId xmlns:a16="http://schemas.microsoft.com/office/drawing/2014/main" id="{258C7DDF-3F64-2879-AF06-ECCF3C0B8E75}"/>
              </a:ext>
            </a:extLst>
          </p:cNvPr>
          <p:cNvGraphicFramePr>
            <a:graphicFrameLocks noGrp="1"/>
          </p:cNvGraphicFramePr>
          <p:nvPr>
            <p:extLst>
              <p:ext uri="{D42A27DB-BD31-4B8C-83A1-F6EECF244321}">
                <p14:modId xmlns:p14="http://schemas.microsoft.com/office/powerpoint/2010/main" val="2652235850"/>
              </p:ext>
            </p:extLst>
          </p:nvPr>
        </p:nvGraphicFramePr>
        <p:xfrm>
          <a:off x="2632623" y="1636975"/>
          <a:ext cx="1037547" cy="1097280"/>
        </p:xfrm>
        <a:graphic>
          <a:graphicData uri="http://schemas.openxmlformats.org/drawingml/2006/table">
            <a:tbl>
              <a:tblPr firstRow="1" bandRow="1">
                <a:tableStyleId>{D7AC3CCA-C797-4891-BE02-D94E43425B78}</a:tableStyleId>
              </a:tblPr>
              <a:tblGrid>
                <a:gridCol w="345849">
                  <a:extLst>
                    <a:ext uri="{9D8B030D-6E8A-4147-A177-3AD203B41FA5}">
                      <a16:colId xmlns:a16="http://schemas.microsoft.com/office/drawing/2014/main" val="1284652113"/>
                    </a:ext>
                  </a:extLst>
                </a:gridCol>
                <a:gridCol w="345849">
                  <a:extLst>
                    <a:ext uri="{9D8B030D-6E8A-4147-A177-3AD203B41FA5}">
                      <a16:colId xmlns:a16="http://schemas.microsoft.com/office/drawing/2014/main" val="3382309243"/>
                    </a:ext>
                  </a:extLst>
                </a:gridCol>
                <a:gridCol w="345849">
                  <a:extLst>
                    <a:ext uri="{9D8B030D-6E8A-4147-A177-3AD203B41FA5}">
                      <a16:colId xmlns:a16="http://schemas.microsoft.com/office/drawing/2014/main" val="71198413"/>
                    </a:ext>
                  </a:extLst>
                </a:gridCol>
              </a:tblGrid>
              <a:tr h="352510">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extLst>
                  <a:ext uri="{0D108BD9-81ED-4DB2-BD59-A6C34878D82A}">
                    <a16:rowId xmlns:a16="http://schemas.microsoft.com/office/drawing/2014/main" val="2777026068"/>
                  </a:ext>
                </a:extLst>
              </a:tr>
              <a:tr h="352510">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1711403641"/>
                  </a:ext>
                </a:extLst>
              </a:tr>
              <a:tr h="352510">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3502604197"/>
                  </a:ext>
                </a:extLst>
              </a:tr>
            </a:tbl>
          </a:graphicData>
        </a:graphic>
      </p:graphicFrame>
      <p:cxnSp>
        <p:nvCxnSpPr>
          <p:cNvPr id="5" name="Straight Arrow Connector 4">
            <a:extLst>
              <a:ext uri="{FF2B5EF4-FFF2-40B4-BE49-F238E27FC236}">
                <a16:creationId xmlns:a16="http://schemas.microsoft.com/office/drawing/2014/main" id="{B7C9A0B3-71FD-006C-0F7D-5BBB239413E9}"/>
              </a:ext>
            </a:extLst>
          </p:cNvPr>
          <p:cNvCxnSpPr>
            <a:cxnSpLocks/>
            <a:stCxn id="18" idx="3"/>
            <a:endCxn id="8" idx="1"/>
          </p:cNvCxnSpPr>
          <p:nvPr/>
        </p:nvCxnSpPr>
        <p:spPr>
          <a:xfrm>
            <a:off x="2416734" y="2740890"/>
            <a:ext cx="16449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Table 5">
            <a:extLst>
              <a:ext uri="{FF2B5EF4-FFF2-40B4-BE49-F238E27FC236}">
                <a16:creationId xmlns:a16="http://schemas.microsoft.com/office/drawing/2014/main" id="{C1D53B8F-D57C-618D-4A16-EFDCBAD88CDA}"/>
              </a:ext>
            </a:extLst>
          </p:cNvPr>
          <p:cNvGraphicFramePr>
            <a:graphicFrameLocks noGrp="1"/>
          </p:cNvGraphicFramePr>
          <p:nvPr>
            <p:extLst>
              <p:ext uri="{D42A27DB-BD31-4B8C-83A1-F6EECF244321}">
                <p14:modId xmlns:p14="http://schemas.microsoft.com/office/powerpoint/2010/main" val="2813303068"/>
              </p:ext>
            </p:extLst>
          </p:nvPr>
        </p:nvGraphicFramePr>
        <p:xfrm>
          <a:off x="4061670" y="2085918"/>
          <a:ext cx="1469205" cy="1309944"/>
        </p:xfrm>
        <a:graphic>
          <a:graphicData uri="http://schemas.openxmlformats.org/drawingml/2006/table">
            <a:tbl>
              <a:tblPr firstRow="1" bandRow="1">
                <a:tableStyleId>{D7AC3CCA-C797-4891-BE02-D94E43425B78}</a:tableStyleId>
              </a:tblPr>
              <a:tblGrid>
                <a:gridCol w="489735">
                  <a:extLst>
                    <a:ext uri="{9D8B030D-6E8A-4147-A177-3AD203B41FA5}">
                      <a16:colId xmlns:a16="http://schemas.microsoft.com/office/drawing/2014/main" val="1284652113"/>
                    </a:ext>
                  </a:extLst>
                </a:gridCol>
                <a:gridCol w="489735">
                  <a:extLst>
                    <a:ext uri="{9D8B030D-6E8A-4147-A177-3AD203B41FA5}">
                      <a16:colId xmlns:a16="http://schemas.microsoft.com/office/drawing/2014/main" val="3382309243"/>
                    </a:ext>
                  </a:extLst>
                </a:gridCol>
                <a:gridCol w="489735">
                  <a:extLst>
                    <a:ext uri="{9D8B030D-6E8A-4147-A177-3AD203B41FA5}">
                      <a16:colId xmlns:a16="http://schemas.microsoft.com/office/drawing/2014/main" val="71198413"/>
                    </a:ext>
                  </a:extLst>
                </a:gridCol>
              </a:tblGrid>
              <a:tr h="436648">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extLst>
                  <a:ext uri="{0D108BD9-81ED-4DB2-BD59-A6C34878D82A}">
                    <a16:rowId xmlns:a16="http://schemas.microsoft.com/office/drawing/2014/main" val="2777026068"/>
                  </a:ext>
                </a:extLst>
              </a:tr>
              <a:tr h="436648">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extLst>
                  <a:ext uri="{0D108BD9-81ED-4DB2-BD59-A6C34878D82A}">
                    <a16:rowId xmlns:a16="http://schemas.microsoft.com/office/drawing/2014/main" val="1711403641"/>
                  </a:ext>
                </a:extLst>
              </a:tr>
              <a:tr h="436648">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extLst>
                  <a:ext uri="{0D108BD9-81ED-4DB2-BD59-A6C34878D82A}">
                    <a16:rowId xmlns:a16="http://schemas.microsoft.com/office/drawing/2014/main" val="3502604197"/>
                  </a:ext>
                </a:extLst>
              </a:tr>
            </a:tbl>
          </a:graphicData>
        </a:graphic>
      </p:graphicFrame>
      <p:sp>
        <p:nvSpPr>
          <p:cNvPr id="12" name="TextBox 11">
            <a:extLst>
              <a:ext uri="{FF2B5EF4-FFF2-40B4-BE49-F238E27FC236}">
                <a16:creationId xmlns:a16="http://schemas.microsoft.com/office/drawing/2014/main" id="{46F09CA6-3085-1712-D0C1-264625E93972}"/>
              </a:ext>
            </a:extLst>
          </p:cNvPr>
          <p:cNvSpPr txBox="1"/>
          <p:nvPr/>
        </p:nvSpPr>
        <p:spPr>
          <a:xfrm>
            <a:off x="4201582" y="1499306"/>
            <a:ext cx="989670" cy="369332"/>
          </a:xfrm>
          <a:prstGeom prst="rect">
            <a:avLst/>
          </a:prstGeom>
          <a:noFill/>
        </p:spPr>
        <p:txBody>
          <a:bodyPr wrap="square" rtlCol="0">
            <a:spAutoFit/>
          </a:bodyPr>
          <a:lstStyle/>
          <a:p>
            <a:pPr algn="ctr"/>
            <a:r>
              <a:rPr lang="en-US" dirty="0"/>
              <a:t>Output</a:t>
            </a:r>
          </a:p>
        </p:txBody>
      </p:sp>
      <p:sp>
        <p:nvSpPr>
          <p:cNvPr id="13" name="TextBox 12">
            <a:extLst>
              <a:ext uri="{FF2B5EF4-FFF2-40B4-BE49-F238E27FC236}">
                <a16:creationId xmlns:a16="http://schemas.microsoft.com/office/drawing/2014/main" id="{B62CEA6B-5DFD-DD22-3273-8F45CAD82688}"/>
              </a:ext>
            </a:extLst>
          </p:cNvPr>
          <p:cNvSpPr txBox="1"/>
          <p:nvPr/>
        </p:nvSpPr>
        <p:spPr>
          <a:xfrm>
            <a:off x="819946" y="1488797"/>
            <a:ext cx="1001730" cy="369332"/>
          </a:xfrm>
          <a:prstGeom prst="rect">
            <a:avLst/>
          </a:prstGeom>
          <a:noFill/>
        </p:spPr>
        <p:txBody>
          <a:bodyPr wrap="square" rtlCol="0">
            <a:spAutoFit/>
          </a:bodyPr>
          <a:lstStyle/>
          <a:p>
            <a:pPr algn="ctr"/>
            <a:r>
              <a:rPr lang="en-US" dirty="0"/>
              <a:t>Image</a:t>
            </a:r>
          </a:p>
        </p:txBody>
      </p:sp>
      <p:graphicFrame>
        <p:nvGraphicFramePr>
          <p:cNvPr id="14" name="Table 5">
            <a:extLst>
              <a:ext uri="{FF2B5EF4-FFF2-40B4-BE49-F238E27FC236}">
                <a16:creationId xmlns:a16="http://schemas.microsoft.com/office/drawing/2014/main" id="{42BC30BE-36F2-FB53-6F02-2A964CDF8B8B}"/>
              </a:ext>
            </a:extLst>
          </p:cNvPr>
          <p:cNvGraphicFramePr>
            <a:graphicFrameLocks noGrp="1"/>
          </p:cNvGraphicFramePr>
          <p:nvPr>
            <p:extLst>
              <p:ext uri="{D42A27DB-BD31-4B8C-83A1-F6EECF244321}">
                <p14:modId xmlns:p14="http://schemas.microsoft.com/office/powerpoint/2010/main" val="3590537170"/>
              </p:ext>
            </p:extLst>
          </p:nvPr>
        </p:nvGraphicFramePr>
        <p:xfrm>
          <a:off x="10487156" y="2073089"/>
          <a:ext cx="1252899" cy="1309944"/>
        </p:xfrm>
        <a:graphic>
          <a:graphicData uri="http://schemas.openxmlformats.org/drawingml/2006/table">
            <a:tbl>
              <a:tblPr firstRow="1" bandRow="1">
                <a:tableStyleId>{D7AC3CCA-C797-4891-BE02-D94E43425B78}</a:tableStyleId>
              </a:tblPr>
              <a:tblGrid>
                <a:gridCol w="417633">
                  <a:extLst>
                    <a:ext uri="{9D8B030D-6E8A-4147-A177-3AD203B41FA5}">
                      <a16:colId xmlns:a16="http://schemas.microsoft.com/office/drawing/2014/main" val="1284652113"/>
                    </a:ext>
                  </a:extLst>
                </a:gridCol>
                <a:gridCol w="417633">
                  <a:extLst>
                    <a:ext uri="{9D8B030D-6E8A-4147-A177-3AD203B41FA5}">
                      <a16:colId xmlns:a16="http://schemas.microsoft.com/office/drawing/2014/main" val="3382309243"/>
                    </a:ext>
                  </a:extLst>
                </a:gridCol>
                <a:gridCol w="417633">
                  <a:extLst>
                    <a:ext uri="{9D8B030D-6E8A-4147-A177-3AD203B41FA5}">
                      <a16:colId xmlns:a16="http://schemas.microsoft.com/office/drawing/2014/main" val="71198413"/>
                    </a:ext>
                  </a:extLst>
                </a:gridCol>
              </a:tblGrid>
              <a:tr h="436648">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7026068"/>
                  </a:ext>
                </a:extLst>
              </a:tr>
              <a:tr h="436648">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711403641"/>
                  </a:ext>
                </a:extLst>
              </a:tr>
              <a:tr h="436648">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3502604197"/>
                  </a:ext>
                </a:extLst>
              </a:tr>
            </a:tbl>
          </a:graphicData>
        </a:graphic>
      </p:graphicFrame>
      <p:graphicFrame>
        <p:nvGraphicFramePr>
          <p:cNvPr id="15" name="Table 14">
            <a:extLst>
              <a:ext uri="{FF2B5EF4-FFF2-40B4-BE49-F238E27FC236}">
                <a16:creationId xmlns:a16="http://schemas.microsoft.com/office/drawing/2014/main" id="{325C0DDD-576C-C2FD-D23F-A138107267B3}"/>
              </a:ext>
            </a:extLst>
          </p:cNvPr>
          <p:cNvGraphicFramePr>
            <a:graphicFrameLocks noGrp="1"/>
          </p:cNvGraphicFramePr>
          <p:nvPr>
            <p:extLst>
              <p:ext uri="{D42A27DB-BD31-4B8C-83A1-F6EECF244321}">
                <p14:modId xmlns:p14="http://schemas.microsoft.com/office/powerpoint/2010/main" val="383044054"/>
              </p:ext>
            </p:extLst>
          </p:nvPr>
        </p:nvGraphicFramePr>
        <p:xfrm>
          <a:off x="5846935" y="1813661"/>
          <a:ext cx="2198645" cy="1828800"/>
        </p:xfrm>
        <a:graphic>
          <a:graphicData uri="http://schemas.openxmlformats.org/drawingml/2006/table">
            <a:tbl>
              <a:tblPr firstRow="1" bandRow="1">
                <a:tableStyleId>{5C22544A-7EE6-4342-B048-85BDC9FD1C3A}</a:tableStyleId>
              </a:tblPr>
              <a:tblGrid>
                <a:gridCol w="439729">
                  <a:extLst>
                    <a:ext uri="{9D8B030D-6E8A-4147-A177-3AD203B41FA5}">
                      <a16:colId xmlns:a16="http://schemas.microsoft.com/office/drawing/2014/main" val="1116563681"/>
                    </a:ext>
                  </a:extLst>
                </a:gridCol>
                <a:gridCol w="439729">
                  <a:extLst>
                    <a:ext uri="{9D8B030D-6E8A-4147-A177-3AD203B41FA5}">
                      <a16:colId xmlns:a16="http://schemas.microsoft.com/office/drawing/2014/main" val="4093963607"/>
                    </a:ext>
                  </a:extLst>
                </a:gridCol>
                <a:gridCol w="439729">
                  <a:extLst>
                    <a:ext uri="{9D8B030D-6E8A-4147-A177-3AD203B41FA5}">
                      <a16:colId xmlns:a16="http://schemas.microsoft.com/office/drawing/2014/main" val="1931043784"/>
                    </a:ext>
                  </a:extLst>
                </a:gridCol>
                <a:gridCol w="439729">
                  <a:extLst>
                    <a:ext uri="{9D8B030D-6E8A-4147-A177-3AD203B41FA5}">
                      <a16:colId xmlns:a16="http://schemas.microsoft.com/office/drawing/2014/main" val="2207531311"/>
                    </a:ext>
                  </a:extLst>
                </a:gridCol>
                <a:gridCol w="439729">
                  <a:extLst>
                    <a:ext uri="{9D8B030D-6E8A-4147-A177-3AD203B41FA5}">
                      <a16:colId xmlns:a16="http://schemas.microsoft.com/office/drawing/2014/main" val="613521749"/>
                    </a:ext>
                  </a:extLst>
                </a:gridCol>
              </a:tblGrid>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6482018"/>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00146625"/>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4745900"/>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78421594"/>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6588401"/>
                  </a:ext>
                </a:extLst>
              </a:tr>
            </a:tbl>
          </a:graphicData>
        </a:graphic>
      </p:graphicFrame>
      <p:graphicFrame>
        <p:nvGraphicFramePr>
          <p:cNvPr id="17" name="Table 5">
            <a:extLst>
              <a:ext uri="{FF2B5EF4-FFF2-40B4-BE49-F238E27FC236}">
                <a16:creationId xmlns:a16="http://schemas.microsoft.com/office/drawing/2014/main" id="{4E8BE7DD-D332-3A26-84A7-4BFBCCEAD04A}"/>
              </a:ext>
            </a:extLst>
          </p:cNvPr>
          <p:cNvGraphicFramePr>
            <a:graphicFrameLocks noGrp="1"/>
          </p:cNvGraphicFramePr>
          <p:nvPr>
            <p:extLst>
              <p:ext uri="{D42A27DB-BD31-4B8C-83A1-F6EECF244321}">
                <p14:modId xmlns:p14="http://schemas.microsoft.com/office/powerpoint/2010/main" val="2873082638"/>
              </p:ext>
            </p:extLst>
          </p:nvPr>
        </p:nvGraphicFramePr>
        <p:xfrm>
          <a:off x="8449682" y="3926537"/>
          <a:ext cx="1037547" cy="1097280"/>
        </p:xfrm>
        <a:graphic>
          <a:graphicData uri="http://schemas.openxmlformats.org/drawingml/2006/table">
            <a:tbl>
              <a:tblPr firstRow="1" bandRow="1">
                <a:tableStyleId>{D7AC3CCA-C797-4891-BE02-D94E43425B78}</a:tableStyleId>
              </a:tblPr>
              <a:tblGrid>
                <a:gridCol w="345849">
                  <a:extLst>
                    <a:ext uri="{9D8B030D-6E8A-4147-A177-3AD203B41FA5}">
                      <a16:colId xmlns:a16="http://schemas.microsoft.com/office/drawing/2014/main" val="1284652113"/>
                    </a:ext>
                  </a:extLst>
                </a:gridCol>
                <a:gridCol w="345849">
                  <a:extLst>
                    <a:ext uri="{9D8B030D-6E8A-4147-A177-3AD203B41FA5}">
                      <a16:colId xmlns:a16="http://schemas.microsoft.com/office/drawing/2014/main" val="3382309243"/>
                    </a:ext>
                  </a:extLst>
                </a:gridCol>
                <a:gridCol w="345849">
                  <a:extLst>
                    <a:ext uri="{9D8B030D-6E8A-4147-A177-3AD203B41FA5}">
                      <a16:colId xmlns:a16="http://schemas.microsoft.com/office/drawing/2014/main" val="71198413"/>
                    </a:ext>
                  </a:extLst>
                </a:gridCol>
              </a:tblGrid>
              <a:tr h="247970">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7026068"/>
                  </a:ext>
                </a:extLst>
              </a:tr>
              <a:tr h="2479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11403641"/>
                  </a:ext>
                </a:extLst>
              </a:tr>
              <a:tr h="2479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2604197"/>
                  </a:ext>
                </a:extLst>
              </a:tr>
            </a:tbl>
          </a:graphicData>
        </a:graphic>
      </p:graphicFrame>
      <p:cxnSp>
        <p:nvCxnSpPr>
          <p:cNvPr id="19" name="Straight Arrow Connector 18">
            <a:extLst>
              <a:ext uri="{FF2B5EF4-FFF2-40B4-BE49-F238E27FC236}">
                <a16:creationId xmlns:a16="http://schemas.microsoft.com/office/drawing/2014/main" id="{EA21148C-AD6D-4471-0B18-8EC21F54ED3D}"/>
              </a:ext>
            </a:extLst>
          </p:cNvPr>
          <p:cNvCxnSpPr>
            <a:cxnSpLocks/>
            <a:stCxn id="15" idx="3"/>
            <a:endCxn id="14" idx="1"/>
          </p:cNvCxnSpPr>
          <p:nvPr/>
        </p:nvCxnSpPr>
        <p:spPr>
          <a:xfrm>
            <a:off x="8045580" y="2728061"/>
            <a:ext cx="24415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CA5CDFF7-71E7-FE71-B6EE-EA9DAA516DD5}"/>
              </a:ext>
            </a:extLst>
          </p:cNvPr>
          <p:cNvSpPr txBox="1"/>
          <p:nvPr/>
        </p:nvSpPr>
        <p:spPr>
          <a:xfrm>
            <a:off x="6324670" y="1488797"/>
            <a:ext cx="1243173" cy="369332"/>
          </a:xfrm>
          <a:prstGeom prst="rect">
            <a:avLst/>
          </a:prstGeom>
          <a:noFill/>
        </p:spPr>
        <p:txBody>
          <a:bodyPr wrap="square" rtlCol="0">
            <a:spAutoFit/>
          </a:bodyPr>
          <a:lstStyle/>
          <a:p>
            <a:pPr algn="ctr"/>
            <a:r>
              <a:rPr lang="en-US" dirty="0"/>
              <a:t>Image</a:t>
            </a:r>
          </a:p>
        </p:txBody>
      </p:sp>
      <p:sp>
        <p:nvSpPr>
          <p:cNvPr id="22" name="TextBox 21">
            <a:extLst>
              <a:ext uri="{FF2B5EF4-FFF2-40B4-BE49-F238E27FC236}">
                <a16:creationId xmlns:a16="http://schemas.microsoft.com/office/drawing/2014/main" id="{33FE85D5-F3E4-1C95-87C0-C7049365EA50}"/>
              </a:ext>
            </a:extLst>
          </p:cNvPr>
          <p:cNvSpPr txBox="1"/>
          <p:nvPr/>
        </p:nvSpPr>
        <p:spPr>
          <a:xfrm>
            <a:off x="8819862" y="2781544"/>
            <a:ext cx="806237" cy="369332"/>
          </a:xfrm>
          <a:prstGeom prst="rect">
            <a:avLst/>
          </a:prstGeom>
          <a:noFill/>
        </p:spPr>
        <p:txBody>
          <a:bodyPr wrap="square" rtlCol="0">
            <a:spAutoFit/>
          </a:bodyPr>
          <a:lstStyle/>
          <a:p>
            <a:pPr algn="ctr"/>
            <a:r>
              <a:rPr lang="en-US" dirty="0"/>
              <a:t>Filter</a:t>
            </a:r>
          </a:p>
        </p:txBody>
      </p:sp>
      <p:sp>
        <p:nvSpPr>
          <p:cNvPr id="23" name="TextBox 22">
            <a:extLst>
              <a:ext uri="{FF2B5EF4-FFF2-40B4-BE49-F238E27FC236}">
                <a16:creationId xmlns:a16="http://schemas.microsoft.com/office/drawing/2014/main" id="{399B6306-80B8-AC75-2E41-01212F53372D}"/>
              </a:ext>
            </a:extLst>
          </p:cNvPr>
          <p:cNvSpPr txBox="1"/>
          <p:nvPr/>
        </p:nvSpPr>
        <p:spPr>
          <a:xfrm>
            <a:off x="10645477" y="1779901"/>
            <a:ext cx="936255" cy="369332"/>
          </a:xfrm>
          <a:prstGeom prst="rect">
            <a:avLst/>
          </a:prstGeom>
          <a:noFill/>
        </p:spPr>
        <p:txBody>
          <a:bodyPr wrap="square" rtlCol="0">
            <a:spAutoFit/>
          </a:bodyPr>
          <a:lstStyle/>
          <a:p>
            <a:pPr algn="ctr"/>
            <a:r>
              <a:rPr lang="en-US" dirty="0"/>
              <a:t>Output</a:t>
            </a:r>
          </a:p>
        </p:txBody>
      </p:sp>
      <p:graphicFrame>
        <p:nvGraphicFramePr>
          <p:cNvPr id="18" name="Table 12">
            <a:extLst>
              <a:ext uri="{FF2B5EF4-FFF2-40B4-BE49-F238E27FC236}">
                <a16:creationId xmlns:a16="http://schemas.microsoft.com/office/drawing/2014/main" id="{167B1CDC-B94F-901C-74A1-CC0033235198}"/>
              </a:ext>
            </a:extLst>
          </p:cNvPr>
          <p:cNvGraphicFramePr>
            <a:graphicFrameLocks noGrp="1"/>
          </p:cNvGraphicFramePr>
          <p:nvPr>
            <p:extLst>
              <p:ext uri="{D42A27DB-BD31-4B8C-83A1-F6EECF244321}">
                <p14:modId xmlns:p14="http://schemas.microsoft.com/office/powerpoint/2010/main" val="4237796795"/>
              </p:ext>
            </p:extLst>
          </p:nvPr>
        </p:nvGraphicFramePr>
        <p:xfrm>
          <a:off x="224889" y="1826490"/>
          <a:ext cx="2191845" cy="1828800"/>
        </p:xfrm>
        <a:graphic>
          <a:graphicData uri="http://schemas.openxmlformats.org/drawingml/2006/table">
            <a:tbl>
              <a:tblPr firstRow="1" bandRow="1">
                <a:tableStyleId>{D7AC3CCA-C797-4891-BE02-D94E43425B78}</a:tableStyleId>
              </a:tblPr>
              <a:tblGrid>
                <a:gridCol w="438369">
                  <a:extLst>
                    <a:ext uri="{9D8B030D-6E8A-4147-A177-3AD203B41FA5}">
                      <a16:colId xmlns:a16="http://schemas.microsoft.com/office/drawing/2014/main" val="2446050890"/>
                    </a:ext>
                  </a:extLst>
                </a:gridCol>
                <a:gridCol w="438369">
                  <a:extLst>
                    <a:ext uri="{9D8B030D-6E8A-4147-A177-3AD203B41FA5}">
                      <a16:colId xmlns:a16="http://schemas.microsoft.com/office/drawing/2014/main" val="1392064502"/>
                    </a:ext>
                  </a:extLst>
                </a:gridCol>
                <a:gridCol w="438369">
                  <a:extLst>
                    <a:ext uri="{9D8B030D-6E8A-4147-A177-3AD203B41FA5}">
                      <a16:colId xmlns:a16="http://schemas.microsoft.com/office/drawing/2014/main" val="996645048"/>
                    </a:ext>
                  </a:extLst>
                </a:gridCol>
                <a:gridCol w="438369">
                  <a:extLst>
                    <a:ext uri="{9D8B030D-6E8A-4147-A177-3AD203B41FA5}">
                      <a16:colId xmlns:a16="http://schemas.microsoft.com/office/drawing/2014/main" val="1345206866"/>
                    </a:ext>
                  </a:extLst>
                </a:gridCol>
                <a:gridCol w="438369">
                  <a:extLst>
                    <a:ext uri="{9D8B030D-6E8A-4147-A177-3AD203B41FA5}">
                      <a16:colId xmlns:a16="http://schemas.microsoft.com/office/drawing/2014/main" val="1806713051"/>
                    </a:ext>
                  </a:extLst>
                </a:gridCol>
              </a:tblGrid>
              <a:tr h="287220">
                <a:tc>
                  <a:txBody>
                    <a:bodyPr/>
                    <a:lstStyle/>
                    <a:p>
                      <a:pPr algn="ctr"/>
                      <a:r>
                        <a:rPr lang="en-US" b="0" dirty="0"/>
                        <a:t>1</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extLst>
                  <a:ext uri="{0D108BD9-81ED-4DB2-BD59-A6C34878D82A}">
                    <a16:rowId xmlns:a16="http://schemas.microsoft.com/office/drawing/2014/main" val="478159572"/>
                  </a:ext>
                </a:extLst>
              </a:tr>
              <a:tr h="287220">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4242019960"/>
                  </a:ext>
                </a:extLst>
              </a:tr>
              <a:tr h="287220">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3888375014"/>
                  </a:ext>
                </a:extLst>
              </a:tr>
              <a:tr h="287220">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1962268399"/>
                  </a:ext>
                </a:extLst>
              </a:tr>
              <a:tr h="287220">
                <a:tc>
                  <a:txBody>
                    <a:bodyPr/>
                    <a:lstStyle/>
                    <a:p>
                      <a:pPr algn="ctr"/>
                      <a:r>
                        <a:rPr lang="en-US" dirty="0"/>
                        <a:t>0</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1749957276"/>
                  </a:ext>
                </a:extLst>
              </a:tr>
            </a:tbl>
          </a:graphicData>
        </a:graphic>
      </p:graphicFrame>
      <p:graphicFrame>
        <p:nvGraphicFramePr>
          <p:cNvPr id="24" name="Table 24">
            <a:extLst>
              <a:ext uri="{FF2B5EF4-FFF2-40B4-BE49-F238E27FC236}">
                <a16:creationId xmlns:a16="http://schemas.microsoft.com/office/drawing/2014/main" id="{71C75E2A-5767-AFC4-95EB-34A87D295865}"/>
              </a:ext>
            </a:extLst>
          </p:cNvPr>
          <p:cNvGraphicFramePr>
            <a:graphicFrameLocks noGrp="1"/>
          </p:cNvGraphicFramePr>
          <p:nvPr>
            <p:extLst>
              <p:ext uri="{D42A27DB-BD31-4B8C-83A1-F6EECF244321}">
                <p14:modId xmlns:p14="http://schemas.microsoft.com/office/powerpoint/2010/main" val="1822436633"/>
              </p:ext>
            </p:extLst>
          </p:nvPr>
        </p:nvGraphicFramePr>
        <p:xfrm>
          <a:off x="202745" y="3814703"/>
          <a:ext cx="2191847" cy="2560320"/>
        </p:xfrm>
        <a:graphic>
          <a:graphicData uri="http://schemas.openxmlformats.org/drawingml/2006/table">
            <a:tbl>
              <a:tblPr firstRow="1" bandRow="1">
                <a:tableStyleId>{5C22544A-7EE6-4342-B048-85BDC9FD1C3A}</a:tableStyleId>
              </a:tblPr>
              <a:tblGrid>
                <a:gridCol w="313121">
                  <a:extLst>
                    <a:ext uri="{9D8B030D-6E8A-4147-A177-3AD203B41FA5}">
                      <a16:colId xmlns:a16="http://schemas.microsoft.com/office/drawing/2014/main" val="2712448602"/>
                    </a:ext>
                  </a:extLst>
                </a:gridCol>
                <a:gridCol w="313121">
                  <a:extLst>
                    <a:ext uri="{9D8B030D-6E8A-4147-A177-3AD203B41FA5}">
                      <a16:colId xmlns:a16="http://schemas.microsoft.com/office/drawing/2014/main" val="1843216148"/>
                    </a:ext>
                  </a:extLst>
                </a:gridCol>
                <a:gridCol w="313121">
                  <a:extLst>
                    <a:ext uri="{9D8B030D-6E8A-4147-A177-3AD203B41FA5}">
                      <a16:colId xmlns:a16="http://schemas.microsoft.com/office/drawing/2014/main" val="2325960574"/>
                    </a:ext>
                  </a:extLst>
                </a:gridCol>
                <a:gridCol w="313121">
                  <a:extLst>
                    <a:ext uri="{9D8B030D-6E8A-4147-A177-3AD203B41FA5}">
                      <a16:colId xmlns:a16="http://schemas.microsoft.com/office/drawing/2014/main" val="1697923777"/>
                    </a:ext>
                  </a:extLst>
                </a:gridCol>
                <a:gridCol w="313121">
                  <a:extLst>
                    <a:ext uri="{9D8B030D-6E8A-4147-A177-3AD203B41FA5}">
                      <a16:colId xmlns:a16="http://schemas.microsoft.com/office/drawing/2014/main" val="3492674786"/>
                    </a:ext>
                  </a:extLst>
                </a:gridCol>
                <a:gridCol w="313121">
                  <a:extLst>
                    <a:ext uri="{9D8B030D-6E8A-4147-A177-3AD203B41FA5}">
                      <a16:colId xmlns:a16="http://schemas.microsoft.com/office/drawing/2014/main" val="2106908810"/>
                    </a:ext>
                  </a:extLst>
                </a:gridCol>
                <a:gridCol w="313121">
                  <a:extLst>
                    <a:ext uri="{9D8B030D-6E8A-4147-A177-3AD203B41FA5}">
                      <a16:colId xmlns:a16="http://schemas.microsoft.com/office/drawing/2014/main" val="3290013524"/>
                    </a:ext>
                  </a:extLst>
                </a:gridCol>
              </a:tblGrid>
              <a:tr h="306380">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234600543"/>
                  </a:ext>
                </a:extLst>
              </a:tr>
              <a:tr h="306380">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02406676"/>
                  </a:ext>
                </a:extLst>
              </a:tr>
              <a:tr h="306380">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990105084"/>
                  </a:ext>
                </a:extLst>
              </a:tr>
              <a:tr h="306380">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586341486"/>
                  </a:ext>
                </a:extLst>
              </a:tr>
              <a:tr h="306380">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45897851"/>
                  </a:ext>
                </a:extLst>
              </a:tr>
              <a:tr h="306380">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83015090"/>
                  </a:ext>
                </a:extLst>
              </a:tr>
              <a:tr h="306380">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75785683"/>
                  </a:ext>
                </a:extLst>
              </a:tr>
            </a:tbl>
          </a:graphicData>
        </a:graphic>
      </p:graphicFrame>
      <p:graphicFrame>
        <p:nvGraphicFramePr>
          <p:cNvPr id="25" name="Table 5">
            <a:extLst>
              <a:ext uri="{FF2B5EF4-FFF2-40B4-BE49-F238E27FC236}">
                <a16:creationId xmlns:a16="http://schemas.microsoft.com/office/drawing/2014/main" id="{2A817FBE-5B32-F1C6-0542-05A19D55AC44}"/>
              </a:ext>
            </a:extLst>
          </p:cNvPr>
          <p:cNvGraphicFramePr>
            <a:graphicFrameLocks noGrp="1"/>
          </p:cNvGraphicFramePr>
          <p:nvPr>
            <p:extLst>
              <p:ext uri="{D42A27DB-BD31-4B8C-83A1-F6EECF244321}">
                <p14:modId xmlns:p14="http://schemas.microsoft.com/office/powerpoint/2010/main" val="3727630889"/>
              </p:ext>
            </p:extLst>
          </p:nvPr>
        </p:nvGraphicFramePr>
        <p:xfrm>
          <a:off x="2513607" y="3814703"/>
          <a:ext cx="1037547" cy="1097280"/>
        </p:xfrm>
        <a:graphic>
          <a:graphicData uri="http://schemas.openxmlformats.org/drawingml/2006/table">
            <a:tbl>
              <a:tblPr firstRow="1" bandRow="1">
                <a:tableStyleId>{D7AC3CCA-C797-4891-BE02-D94E43425B78}</a:tableStyleId>
              </a:tblPr>
              <a:tblGrid>
                <a:gridCol w="345849">
                  <a:extLst>
                    <a:ext uri="{9D8B030D-6E8A-4147-A177-3AD203B41FA5}">
                      <a16:colId xmlns:a16="http://schemas.microsoft.com/office/drawing/2014/main" val="1284652113"/>
                    </a:ext>
                  </a:extLst>
                </a:gridCol>
                <a:gridCol w="345849">
                  <a:extLst>
                    <a:ext uri="{9D8B030D-6E8A-4147-A177-3AD203B41FA5}">
                      <a16:colId xmlns:a16="http://schemas.microsoft.com/office/drawing/2014/main" val="3382309243"/>
                    </a:ext>
                  </a:extLst>
                </a:gridCol>
                <a:gridCol w="345849">
                  <a:extLst>
                    <a:ext uri="{9D8B030D-6E8A-4147-A177-3AD203B41FA5}">
                      <a16:colId xmlns:a16="http://schemas.microsoft.com/office/drawing/2014/main" val="71198413"/>
                    </a:ext>
                  </a:extLst>
                </a:gridCol>
              </a:tblGrid>
              <a:tr h="352510">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tc>
                  <a:txBody>
                    <a:bodyPr/>
                    <a:lstStyle/>
                    <a:p>
                      <a:pPr algn="ctr"/>
                      <a:r>
                        <a:rPr lang="en-US" b="0" dirty="0"/>
                        <a:t>0</a:t>
                      </a:r>
                    </a:p>
                  </a:txBody>
                  <a:tcPr>
                    <a:solidFill>
                      <a:schemeClr val="accent1">
                        <a:lumMod val="60000"/>
                        <a:lumOff val="40000"/>
                      </a:schemeClr>
                    </a:solidFill>
                  </a:tcPr>
                </a:tc>
                <a:extLst>
                  <a:ext uri="{0D108BD9-81ED-4DB2-BD59-A6C34878D82A}">
                    <a16:rowId xmlns:a16="http://schemas.microsoft.com/office/drawing/2014/main" val="2777026068"/>
                  </a:ext>
                </a:extLst>
              </a:tr>
              <a:tr h="352510">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1711403641"/>
                  </a:ext>
                </a:extLst>
              </a:tr>
              <a:tr h="352510">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tc>
                  <a:txBody>
                    <a:bodyPr/>
                    <a:lstStyle/>
                    <a:p>
                      <a:pPr algn="ctr"/>
                      <a:r>
                        <a:rPr lang="en-US" dirty="0"/>
                        <a:t>0</a:t>
                      </a:r>
                    </a:p>
                  </a:txBody>
                  <a:tcPr>
                    <a:solidFill>
                      <a:schemeClr val="accent1">
                        <a:lumMod val="60000"/>
                        <a:lumOff val="40000"/>
                      </a:schemeClr>
                    </a:solidFill>
                  </a:tcPr>
                </a:tc>
                <a:extLst>
                  <a:ext uri="{0D108BD9-81ED-4DB2-BD59-A6C34878D82A}">
                    <a16:rowId xmlns:a16="http://schemas.microsoft.com/office/drawing/2014/main" val="3502604197"/>
                  </a:ext>
                </a:extLst>
              </a:tr>
            </a:tbl>
          </a:graphicData>
        </a:graphic>
      </p:graphicFrame>
      <p:graphicFrame>
        <p:nvGraphicFramePr>
          <p:cNvPr id="26" name="Table 12">
            <a:extLst>
              <a:ext uri="{FF2B5EF4-FFF2-40B4-BE49-F238E27FC236}">
                <a16:creationId xmlns:a16="http://schemas.microsoft.com/office/drawing/2014/main" id="{2BCC9330-D1C1-3478-B31B-6657F366421E}"/>
              </a:ext>
            </a:extLst>
          </p:cNvPr>
          <p:cNvGraphicFramePr>
            <a:graphicFrameLocks noGrp="1"/>
          </p:cNvGraphicFramePr>
          <p:nvPr>
            <p:extLst>
              <p:ext uri="{D42A27DB-BD31-4B8C-83A1-F6EECF244321}">
                <p14:modId xmlns:p14="http://schemas.microsoft.com/office/powerpoint/2010/main" val="1922776410"/>
              </p:ext>
            </p:extLst>
          </p:nvPr>
        </p:nvGraphicFramePr>
        <p:xfrm>
          <a:off x="3670170" y="4180463"/>
          <a:ext cx="2088960" cy="1828800"/>
        </p:xfrm>
        <a:graphic>
          <a:graphicData uri="http://schemas.openxmlformats.org/drawingml/2006/table">
            <a:tbl>
              <a:tblPr firstRow="1" bandRow="1">
                <a:tableStyleId>{D7AC3CCA-C797-4891-BE02-D94E43425B78}</a:tableStyleId>
              </a:tblPr>
              <a:tblGrid>
                <a:gridCol w="417792">
                  <a:extLst>
                    <a:ext uri="{9D8B030D-6E8A-4147-A177-3AD203B41FA5}">
                      <a16:colId xmlns:a16="http://schemas.microsoft.com/office/drawing/2014/main" val="2446050890"/>
                    </a:ext>
                  </a:extLst>
                </a:gridCol>
                <a:gridCol w="417792">
                  <a:extLst>
                    <a:ext uri="{9D8B030D-6E8A-4147-A177-3AD203B41FA5}">
                      <a16:colId xmlns:a16="http://schemas.microsoft.com/office/drawing/2014/main" val="1392064502"/>
                    </a:ext>
                  </a:extLst>
                </a:gridCol>
                <a:gridCol w="417792">
                  <a:extLst>
                    <a:ext uri="{9D8B030D-6E8A-4147-A177-3AD203B41FA5}">
                      <a16:colId xmlns:a16="http://schemas.microsoft.com/office/drawing/2014/main" val="996645048"/>
                    </a:ext>
                  </a:extLst>
                </a:gridCol>
                <a:gridCol w="417792">
                  <a:extLst>
                    <a:ext uri="{9D8B030D-6E8A-4147-A177-3AD203B41FA5}">
                      <a16:colId xmlns:a16="http://schemas.microsoft.com/office/drawing/2014/main" val="1345206866"/>
                    </a:ext>
                  </a:extLst>
                </a:gridCol>
                <a:gridCol w="417792">
                  <a:extLst>
                    <a:ext uri="{9D8B030D-6E8A-4147-A177-3AD203B41FA5}">
                      <a16:colId xmlns:a16="http://schemas.microsoft.com/office/drawing/2014/main" val="1806713051"/>
                    </a:ext>
                  </a:extLst>
                </a:gridCol>
              </a:tblGrid>
              <a:tr h="287220">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tc>
                  <a:txBody>
                    <a:bodyPr/>
                    <a:lstStyle/>
                    <a:p>
                      <a:pPr algn="ctr"/>
                      <a:r>
                        <a:rPr lang="en-US" b="0" dirty="0"/>
                        <a:t>1</a:t>
                      </a:r>
                    </a:p>
                  </a:txBody>
                  <a:tcPr>
                    <a:solidFill>
                      <a:schemeClr val="accent1">
                        <a:lumMod val="60000"/>
                        <a:lumOff val="40000"/>
                      </a:schemeClr>
                    </a:solidFill>
                  </a:tcPr>
                </a:tc>
                <a:extLst>
                  <a:ext uri="{0D108BD9-81ED-4DB2-BD59-A6C34878D82A}">
                    <a16:rowId xmlns:a16="http://schemas.microsoft.com/office/drawing/2014/main" val="478159572"/>
                  </a:ext>
                </a:extLst>
              </a:tr>
              <a:tr h="287220">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4242019960"/>
                  </a:ext>
                </a:extLst>
              </a:tr>
              <a:tr h="287220">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3888375014"/>
                  </a:ext>
                </a:extLst>
              </a:tr>
              <a:tr h="287220">
                <a:tc>
                  <a:txBody>
                    <a:bodyPr/>
                    <a:lstStyle/>
                    <a:p>
                      <a:pPr algn="ctr"/>
                      <a:r>
                        <a:rPr lang="en-US" dirty="0"/>
                        <a:t>1</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extLst>
                  <a:ext uri="{0D108BD9-81ED-4DB2-BD59-A6C34878D82A}">
                    <a16:rowId xmlns:a16="http://schemas.microsoft.com/office/drawing/2014/main" val="1962268399"/>
                  </a:ext>
                </a:extLst>
              </a:tr>
              <a:tr h="287220">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1</a:t>
                      </a:r>
                    </a:p>
                  </a:txBody>
                  <a:tcPr>
                    <a:solidFill>
                      <a:schemeClr val="accent1">
                        <a:lumMod val="60000"/>
                        <a:lumOff val="40000"/>
                      </a:schemeClr>
                    </a:solidFill>
                  </a:tcPr>
                </a:tc>
                <a:extLst>
                  <a:ext uri="{0D108BD9-81ED-4DB2-BD59-A6C34878D82A}">
                    <a16:rowId xmlns:a16="http://schemas.microsoft.com/office/drawing/2014/main" val="1749957276"/>
                  </a:ext>
                </a:extLst>
              </a:tr>
            </a:tbl>
          </a:graphicData>
        </a:graphic>
      </p:graphicFrame>
      <p:graphicFrame>
        <p:nvGraphicFramePr>
          <p:cNvPr id="28" name="Table 27">
            <a:extLst>
              <a:ext uri="{FF2B5EF4-FFF2-40B4-BE49-F238E27FC236}">
                <a16:creationId xmlns:a16="http://schemas.microsoft.com/office/drawing/2014/main" id="{3038D5CA-2E28-D43A-C212-066D582361C7}"/>
              </a:ext>
            </a:extLst>
          </p:cNvPr>
          <p:cNvGraphicFramePr>
            <a:graphicFrameLocks noGrp="1"/>
          </p:cNvGraphicFramePr>
          <p:nvPr>
            <p:extLst>
              <p:ext uri="{D42A27DB-BD31-4B8C-83A1-F6EECF244321}">
                <p14:modId xmlns:p14="http://schemas.microsoft.com/office/powerpoint/2010/main" val="55558139"/>
              </p:ext>
            </p:extLst>
          </p:nvPr>
        </p:nvGraphicFramePr>
        <p:xfrm>
          <a:off x="5846933" y="4180463"/>
          <a:ext cx="2198645" cy="1828800"/>
        </p:xfrm>
        <a:graphic>
          <a:graphicData uri="http://schemas.openxmlformats.org/drawingml/2006/table">
            <a:tbl>
              <a:tblPr firstRow="1" bandRow="1">
                <a:tableStyleId>{5C22544A-7EE6-4342-B048-85BDC9FD1C3A}</a:tableStyleId>
              </a:tblPr>
              <a:tblGrid>
                <a:gridCol w="439729">
                  <a:extLst>
                    <a:ext uri="{9D8B030D-6E8A-4147-A177-3AD203B41FA5}">
                      <a16:colId xmlns:a16="http://schemas.microsoft.com/office/drawing/2014/main" val="1116563681"/>
                    </a:ext>
                  </a:extLst>
                </a:gridCol>
                <a:gridCol w="439729">
                  <a:extLst>
                    <a:ext uri="{9D8B030D-6E8A-4147-A177-3AD203B41FA5}">
                      <a16:colId xmlns:a16="http://schemas.microsoft.com/office/drawing/2014/main" val="4093963607"/>
                    </a:ext>
                  </a:extLst>
                </a:gridCol>
                <a:gridCol w="439729">
                  <a:extLst>
                    <a:ext uri="{9D8B030D-6E8A-4147-A177-3AD203B41FA5}">
                      <a16:colId xmlns:a16="http://schemas.microsoft.com/office/drawing/2014/main" val="1931043784"/>
                    </a:ext>
                  </a:extLst>
                </a:gridCol>
                <a:gridCol w="439729">
                  <a:extLst>
                    <a:ext uri="{9D8B030D-6E8A-4147-A177-3AD203B41FA5}">
                      <a16:colId xmlns:a16="http://schemas.microsoft.com/office/drawing/2014/main" val="2207531311"/>
                    </a:ext>
                  </a:extLst>
                </a:gridCol>
                <a:gridCol w="439729">
                  <a:extLst>
                    <a:ext uri="{9D8B030D-6E8A-4147-A177-3AD203B41FA5}">
                      <a16:colId xmlns:a16="http://schemas.microsoft.com/office/drawing/2014/main" val="613521749"/>
                    </a:ext>
                  </a:extLst>
                </a:gridCol>
              </a:tblGrid>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6482018"/>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00146625"/>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4745900"/>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78421594"/>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6588401"/>
                  </a:ext>
                </a:extLst>
              </a:tr>
            </a:tbl>
          </a:graphicData>
        </a:graphic>
      </p:graphicFrame>
      <p:sp>
        <p:nvSpPr>
          <p:cNvPr id="29" name="TextBox 28">
            <a:extLst>
              <a:ext uri="{FF2B5EF4-FFF2-40B4-BE49-F238E27FC236}">
                <a16:creationId xmlns:a16="http://schemas.microsoft.com/office/drawing/2014/main" id="{41E67C59-5DC0-3BC7-B50E-AEB4635DE2BB}"/>
              </a:ext>
            </a:extLst>
          </p:cNvPr>
          <p:cNvSpPr txBox="1"/>
          <p:nvPr/>
        </p:nvSpPr>
        <p:spPr>
          <a:xfrm>
            <a:off x="2780236" y="2858631"/>
            <a:ext cx="806237" cy="369332"/>
          </a:xfrm>
          <a:prstGeom prst="rect">
            <a:avLst/>
          </a:prstGeom>
          <a:noFill/>
        </p:spPr>
        <p:txBody>
          <a:bodyPr wrap="square" rtlCol="0">
            <a:spAutoFit/>
          </a:bodyPr>
          <a:lstStyle/>
          <a:p>
            <a:pPr algn="ctr"/>
            <a:r>
              <a:rPr lang="en-US" dirty="0"/>
              <a:t>Filter</a:t>
            </a:r>
          </a:p>
        </p:txBody>
      </p:sp>
      <p:graphicFrame>
        <p:nvGraphicFramePr>
          <p:cNvPr id="31" name="Table 30">
            <a:extLst>
              <a:ext uri="{FF2B5EF4-FFF2-40B4-BE49-F238E27FC236}">
                <a16:creationId xmlns:a16="http://schemas.microsoft.com/office/drawing/2014/main" id="{81DF44A7-1DCA-5573-5141-BFDB13062807}"/>
              </a:ext>
            </a:extLst>
          </p:cNvPr>
          <p:cNvGraphicFramePr>
            <a:graphicFrameLocks noGrp="1"/>
          </p:cNvGraphicFramePr>
          <p:nvPr>
            <p:extLst>
              <p:ext uri="{D42A27DB-BD31-4B8C-83A1-F6EECF244321}">
                <p14:modId xmlns:p14="http://schemas.microsoft.com/office/powerpoint/2010/main" val="704705332"/>
              </p:ext>
            </p:extLst>
          </p:nvPr>
        </p:nvGraphicFramePr>
        <p:xfrm>
          <a:off x="9891333" y="4200857"/>
          <a:ext cx="2198645" cy="1828800"/>
        </p:xfrm>
        <a:graphic>
          <a:graphicData uri="http://schemas.openxmlformats.org/drawingml/2006/table">
            <a:tbl>
              <a:tblPr firstRow="1" bandRow="1">
                <a:tableStyleId>{5C22544A-7EE6-4342-B048-85BDC9FD1C3A}</a:tableStyleId>
              </a:tblPr>
              <a:tblGrid>
                <a:gridCol w="439729">
                  <a:extLst>
                    <a:ext uri="{9D8B030D-6E8A-4147-A177-3AD203B41FA5}">
                      <a16:colId xmlns:a16="http://schemas.microsoft.com/office/drawing/2014/main" val="1116563681"/>
                    </a:ext>
                  </a:extLst>
                </a:gridCol>
                <a:gridCol w="439729">
                  <a:extLst>
                    <a:ext uri="{9D8B030D-6E8A-4147-A177-3AD203B41FA5}">
                      <a16:colId xmlns:a16="http://schemas.microsoft.com/office/drawing/2014/main" val="4093963607"/>
                    </a:ext>
                  </a:extLst>
                </a:gridCol>
                <a:gridCol w="439729">
                  <a:extLst>
                    <a:ext uri="{9D8B030D-6E8A-4147-A177-3AD203B41FA5}">
                      <a16:colId xmlns:a16="http://schemas.microsoft.com/office/drawing/2014/main" val="1931043784"/>
                    </a:ext>
                  </a:extLst>
                </a:gridCol>
                <a:gridCol w="439729">
                  <a:extLst>
                    <a:ext uri="{9D8B030D-6E8A-4147-A177-3AD203B41FA5}">
                      <a16:colId xmlns:a16="http://schemas.microsoft.com/office/drawing/2014/main" val="2207531311"/>
                    </a:ext>
                  </a:extLst>
                </a:gridCol>
                <a:gridCol w="439729">
                  <a:extLst>
                    <a:ext uri="{9D8B030D-6E8A-4147-A177-3AD203B41FA5}">
                      <a16:colId xmlns:a16="http://schemas.microsoft.com/office/drawing/2014/main" val="613521749"/>
                    </a:ext>
                  </a:extLst>
                </a:gridCol>
              </a:tblGrid>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6482018"/>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00146625"/>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4745900"/>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78421594"/>
                  </a:ext>
                </a:extLst>
              </a:tr>
              <a:tr h="3018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6588401"/>
                  </a:ext>
                </a:extLst>
              </a:tr>
            </a:tbl>
          </a:graphicData>
        </a:graphic>
      </p:graphicFrame>
      <p:graphicFrame>
        <p:nvGraphicFramePr>
          <p:cNvPr id="32" name="Table 5">
            <a:extLst>
              <a:ext uri="{FF2B5EF4-FFF2-40B4-BE49-F238E27FC236}">
                <a16:creationId xmlns:a16="http://schemas.microsoft.com/office/drawing/2014/main" id="{CD62DF42-D691-D71D-CE70-F4D21930CDA2}"/>
              </a:ext>
            </a:extLst>
          </p:cNvPr>
          <p:cNvGraphicFramePr>
            <a:graphicFrameLocks noGrp="1"/>
          </p:cNvGraphicFramePr>
          <p:nvPr>
            <p:extLst>
              <p:ext uri="{D42A27DB-BD31-4B8C-83A1-F6EECF244321}">
                <p14:modId xmlns:p14="http://schemas.microsoft.com/office/powerpoint/2010/main" val="914436772"/>
              </p:ext>
            </p:extLst>
          </p:nvPr>
        </p:nvGraphicFramePr>
        <p:xfrm>
          <a:off x="8660224" y="1570578"/>
          <a:ext cx="1037547" cy="1097280"/>
        </p:xfrm>
        <a:graphic>
          <a:graphicData uri="http://schemas.openxmlformats.org/drawingml/2006/table">
            <a:tbl>
              <a:tblPr firstRow="1" bandRow="1">
                <a:tableStyleId>{D7AC3CCA-C797-4891-BE02-D94E43425B78}</a:tableStyleId>
              </a:tblPr>
              <a:tblGrid>
                <a:gridCol w="345849">
                  <a:extLst>
                    <a:ext uri="{9D8B030D-6E8A-4147-A177-3AD203B41FA5}">
                      <a16:colId xmlns:a16="http://schemas.microsoft.com/office/drawing/2014/main" val="1284652113"/>
                    </a:ext>
                  </a:extLst>
                </a:gridCol>
                <a:gridCol w="345849">
                  <a:extLst>
                    <a:ext uri="{9D8B030D-6E8A-4147-A177-3AD203B41FA5}">
                      <a16:colId xmlns:a16="http://schemas.microsoft.com/office/drawing/2014/main" val="3382309243"/>
                    </a:ext>
                  </a:extLst>
                </a:gridCol>
                <a:gridCol w="345849">
                  <a:extLst>
                    <a:ext uri="{9D8B030D-6E8A-4147-A177-3AD203B41FA5}">
                      <a16:colId xmlns:a16="http://schemas.microsoft.com/office/drawing/2014/main" val="71198413"/>
                    </a:ext>
                  </a:extLst>
                </a:gridCol>
              </a:tblGrid>
              <a:tr h="247970">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7026068"/>
                  </a:ext>
                </a:extLst>
              </a:tr>
              <a:tr h="2479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11403641"/>
                  </a:ext>
                </a:extLst>
              </a:tr>
              <a:tr h="24797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2604197"/>
                  </a:ext>
                </a:extLst>
              </a:tr>
            </a:tbl>
          </a:graphicData>
        </a:graphic>
      </p:graphicFrame>
      <p:cxnSp>
        <p:nvCxnSpPr>
          <p:cNvPr id="34" name="Straight Arrow Connector 33">
            <a:extLst>
              <a:ext uri="{FF2B5EF4-FFF2-40B4-BE49-F238E27FC236}">
                <a16:creationId xmlns:a16="http://schemas.microsoft.com/office/drawing/2014/main" id="{30D323AF-77D2-A6E9-F75C-BB98056D9EC2}"/>
              </a:ext>
            </a:extLst>
          </p:cNvPr>
          <p:cNvCxnSpPr>
            <a:cxnSpLocks/>
            <a:stCxn id="24" idx="3"/>
            <a:endCxn id="26" idx="1"/>
          </p:cNvCxnSpPr>
          <p:nvPr/>
        </p:nvCxnSpPr>
        <p:spPr>
          <a:xfrm>
            <a:off x="2394592" y="5094863"/>
            <a:ext cx="12755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8A2C43B-273A-4DCD-ED62-1F16D220BB02}"/>
              </a:ext>
            </a:extLst>
          </p:cNvPr>
          <p:cNvCxnSpPr>
            <a:cxnSpLocks/>
            <a:stCxn id="28" idx="3"/>
            <a:endCxn id="31" idx="1"/>
          </p:cNvCxnSpPr>
          <p:nvPr/>
        </p:nvCxnSpPr>
        <p:spPr>
          <a:xfrm>
            <a:off x="8045578" y="5094863"/>
            <a:ext cx="1845755" cy="20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0466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E15C1A-394F-5575-213C-BD1874C76B11}"/>
              </a:ext>
            </a:extLst>
          </p:cNvPr>
          <p:cNvSpPr txBox="1"/>
          <p:nvPr/>
        </p:nvSpPr>
        <p:spPr>
          <a:xfrm>
            <a:off x="557049" y="95551"/>
            <a:ext cx="11183006" cy="115910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Stride</a:t>
            </a:r>
          </a:p>
          <a:p>
            <a:r>
              <a:rPr lang="en-US" dirty="0">
                <a:solidFill>
                  <a:schemeClr val="bg1"/>
                </a:solidFill>
              </a:rPr>
              <a:t>A stride is the step taken by the filter in each convolution operation. In the first example, stride is 1. In the second example, stride is 2.</a:t>
            </a:r>
          </a:p>
        </p:txBody>
      </p:sp>
      <p:graphicFrame>
        <p:nvGraphicFramePr>
          <p:cNvPr id="7" name="Table 12">
            <a:extLst>
              <a:ext uri="{FF2B5EF4-FFF2-40B4-BE49-F238E27FC236}">
                <a16:creationId xmlns:a16="http://schemas.microsoft.com/office/drawing/2014/main" id="{F1A0B012-3203-9E17-FE6A-2FEED726A9F3}"/>
              </a:ext>
            </a:extLst>
          </p:cNvPr>
          <p:cNvGraphicFramePr>
            <a:graphicFrameLocks noGrp="1"/>
          </p:cNvGraphicFramePr>
          <p:nvPr>
            <p:extLst>
              <p:ext uri="{D42A27DB-BD31-4B8C-83A1-F6EECF244321}">
                <p14:modId xmlns:p14="http://schemas.microsoft.com/office/powerpoint/2010/main" val="2539442699"/>
              </p:ext>
            </p:extLst>
          </p:nvPr>
        </p:nvGraphicFramePr>
        <p:xfrm>
          <a:off x="1096271" y="2036040"/>
          <a:ext cx="1926805" cy="1828800"/>
        </p:xfrm>
        <a:graphic>
          <a:graphicData uri="http://schemas.openxmlformats.org/drawingml/2006/table">
            <a:tbl>
              <a:tblPr firstRow="1" bandRow="1">
                <a:tableStyleId>{D7AC3CCA-C797-4891-BE02-D94E43425B78}</a:tableStyleId>
              </a:tblPr>
              <a:tblGrid>
                <a:gridCol w="385361">
                  <a:extLst>
                    <a:ext uri="{9D8B030D-6E8A-4147-A177-3AD203B41FA5}">
                      <a16:colId xmlns:a16="http://schemas.microsoft.com/office/drawing/2014/main" val="2446050890"/>
                    </a:ext>
                  </a:extLst>
                </a:gridCol>
                <a:gridCol w="385361">
                  <a:extLst>
                    <a:ext uri="{9D8B030D-6E8A-4147-A177-3AD203B41FA5}">
                      <a16:colId xmlns:a16="http://schemas.microsoft.com/office/drawing/2014/main" val="1392064502"/>
                    </a:ext>
                  </a:extLst>
                </a:gridCol>
                <a:gridCol w="385361">
                  <a:extLst>
                    <a:ext uri="{9D8B030D-6E8A-4147-A177-3AD203B41FA5}">
                      <a16:colId xmlns:a16="http://schemas.microsoft.com/office/drawing/2014/main" val="996645048"/>
                    </a:ext>
                  </a:extLst>
                </a:gridCol>
                <a:gridCol w="385361">
                  <a:extLst>
                    <a:ext uri="{9D8B030D-6E8A-4147-A177-3AD203B41FA5}">
                      <a16:colId xmlns:a16="http://schemas.microsoft.com/office/drawing/2014/main" val="1345206866"/>
                    </a:ext>
                  </a:extLst>
                </a:gridCol>
                <a:gridCol w="385361">
                  <a:extLst>
                    <a:ext uri="{9D8B030D-6E8A-4147-A177-3AD203B41FA5}">
                      <a16:colId xmlns:a16="http://schemas.microsoft.com/office/drawing/2014/main" val="1806713051"/>
                    </a:ext>
                  </a:extLst>
                </a:gridCol>
              </a:tblGrid>
              <a:tr h="266308">
                <a:tc>
                  <a:txBody>
                    <a:bodyPr/>
                    <a:lstStyle/>
                    <a:p>
                      <a:pPr algn="ctr"/>
                      <a:r>
                        <a:rPr lang="en-US" b="0" dirty="0"/>
                        <a:t>1</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sp>
        <p:nvSpPr>
          <p:cNvPr id="11" name="TextBox 10">
            <a:extLst>
              <a:ext uri="{FF2B5EF4-FFF2-40B4-BE49-F238E27FC236}">
                <a16:creationId xmlns:a16="http://schemas.microsoft.com/office/drawing/2014/main" id="{FA1FABBD-B0FC-BB92-060D-8934DBCB0AA3}"/>
              </a:ext>
            </a:extLst>
          </p:cNvPr>
          <p:cNvSpPr txBox="1"/>
          <p:nvPr/>
        </p:nvSpPr>
        <p:spPr>
          <a:xfrm>
            <a:off x="276024" y="1982014"/>
            <a:ext cx="558277" cy="461665"/>
          </a:xfrm>
          <a:prstGeom prst="rect">
            <a:avLst/>
          </a:prstGeom>
          <a:noFill/>
        </p:spPr>
        <p:txBody>
          <a:bodyPr wrap="square" rtlCol="0">
            <a:spAutoFit/>
          </a:bodyPr>
          <a:lstStyle/>
          <a:p>
            <a:r>
              <a:rPr lang="en-US" sz="1200" dirty="0"/>
              <a:t>Start here</a:t>
            </a:r>
          </a:p>
        </p:txBody>
      </p:sp>
      <p:cxnSp>
        <p:nvCxnSpPr>
          <p:cNvPr id="12" name="Connector: Elbow 11">
            <a:extLst>
              <a:ext uri="{FF2B5EF4-FFF2-40B4-BE49-F238E27FC236}">
                <a16:creationId xmlns:a16="http://schemas.microsoft.com/office/drawing/2014/main" id="{4920ECD1-396C-3457-8A08-7186AD8AA22C}"/>
              </a:ext>
            </a:extLst>
          </p:cNvPr>
          <p:cNvCxnSpPr>
            <a:cxnSpLocks/>
          </p:cNvCxnSpPr>
          <p:nvPr/>
        </p:nvCxnSpPr>
        <p:spPr>
          <a:xfrm flipV="1">
            <a:off x="555163" y="2208928"/>
            <a:ext cx="541108" cy="23083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8" name="Table 12">
            <a:extLst>
              <a:ext uri="{FF2B5EF4-FFF2-40B4-BE49-F238E27FC236}">
                <a16:creationId xmlns:a16="http://schemas.microsoft.com/office/drawing/2014/main" id="{7E98055E-B341-7641-B744-2AEFE023A9DD}"/>
              </a:ext>
            </a:extLst>
          </p:cNvPr>
          <p:cNvGraphicFramePr>
            <a:graphicFrameLocks noGrp="1"/>
          </p:cNvGraphicFramePr>
          <p:nvPr>
            <p:extLst>
              <p:ext uri="{D42A27DB-BD31-4B8C-83A1-F6EECF244321}">
                <p14:modId xmlns:p14="http://schemas.microsoft.com/office/powerpoint/2010/main" val="2693601285"/>
              </p:ext>
            </p:extLst>
          </p:nvPr>
        </p:nvGraphicFramePr>
        <p:xfrm>
          <a:off x="4101958" y="2027948"/>
          <a:ext cx="1828280" cy="1828800"/>
        </p:xfrm>
        <a:graphic>
          <a:graphicData uri="http://schemas.openxmlformats.org/drawingml/2006/table">
            <a:tbl>
              <a:tblPr firstRow="1" bandRow="1">
                <a:tableStyleId>{D7AC3CCA-C797-4891-BE02-D94E43425B78}</a:tableStyleId>
              </a:tblPr>
              <a:tblGrid>
                <a:gridCol w="365656">
                  <a:extLst>
                    <a:ext uri="{9D8B030D-6E8A-4147-A177-3AD203B41FA5}">
                      <a16:colId xmlns:a16="http://schemas.microsoft.com/office/drawing/2014/main" val="2446050890"/>
                    </a:ext>
                  </a:extLst>
                </a:gridCol>
                <a:gridCol w="365656">
                  <a:extLst>
                    <a:ext uri="{9D8B030D-6E8A-4147-A177-3AD203B41FA5}">
                      <a16:colId xmlns:a16="http://schemas.microsoft.com/office/drawing/2014/main" val="1392064502"/>
                    </a:ext>
                  </a:extLst>
                </a:gridCol>
                <a:gridCol w="365656">
                  <a:extLst>
                    <a:ext uri="{9D8B030D-6E8A-4147-A177-3AD203B41FA5}">
                      <a16:colId xmlns:a16="http://schemas.microsoft.com/office/drawing/2014/main" val="996645048"/>
                    </a:ext>
                  </a:extLst>
                </a:gridCol>
                <a:gridCol w="365656">
                  <a:extLst>
                    <a:ext uri="{9D8B030D-6E8A-4147-A177-3AD203B41FA5}">
                      <a16:colId xmlns:a16="http://schemas.microsoft.com/office/drawing/2014/main" val="1345206866"/>
                    </a:ext>
                  </a:extLst>
                </a:gridCol>
                <a:gridCol w="365656">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1</a:t>
                      </a:r>
                    </a:p>
                  </a:txBody>
                  <a:tcPr>
                    <a:solidFill>
                      <a:srgbClr val="00B0F0"/>
                    </a:solid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baseline="0" dirty="0"/>
                        <a:t>1</a:t>
                      </a:r>
                    </a:p>
                  </a:txBody>
                  <a:tcPr>
                    <a:noFill/>
                  </a:tcPr>
                </a:tc>
                <a:tc>
                  <a:txBody>
                    <a:bodyPr/>
                    <a:lstStyle/>
                    <a:p>
                      <a:pPr algn="ctr"/>
                      <a:r>
                        <a:rPr lang="en-US" baseline="0" dirty="0"/>
                        <a:t>0</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baseline="0" dirty="0"/>
                        <a:t>0</a:t>
                      </a:r>
                    </a:p>
                  </a:txBody>
                  <a:tcPr>
                    <a:noFill/>
                  </a:tcPr>
                </a:tc>
                <a:tc>
                  <a:txBody>
                    <a:bodyPr/>
                    <a:lstStyle/>
                    <a:p>
                      <a:pPr algn="ctr"/>
                      <a:r>
                        <a:rPr lang="en-US" baseline="0" dirty="0"/>
                        <a:t>1</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sp>
        <p:nvSpPr>
          <p:cNvPr id="22" name="TextBox 21">
            <a:extLst>
              <a:ext uri="{FF2B5EF4-FFF2-40B4-BE49-F238E27FC236}">
                <a16:creationId xmlns:a16="http://schemas.microsoft.com/office/drawing/2014/main" id="{178549F1-95B3-1160-32D7-8266653D320C}"/>
              </a:ext>
            </a:extLst>
          </p:cNvPr>
          <p:cNvSpPr txBox="1"/>
          <p:nvPr/>
        </p:nvSpPr>
        <p:spPr>
          <a:xfrm>
            <a:off x="3387586" y="1982014"/>
            <a:ext cx="714372" cy="461665"/>
          </a:xfrm>
          <a:prstGeom prst="rect">
            <a:avLst/>
          </a:prstGeom>
          <a:noFill/>
        </p:spPr>
        <p:txBody>
          <a:bodyPr wrap="square" rtlCol="0">
            <a:spAutoFit/>
          </a:bodyPr>
          <a:lstStyle/>
          <a:p>
            <a:r>
              <a:rPr lang="en-US" sz="1200" dirty="0"/>
              <a:t>Start here</a:t>
            </a:r>
          </a:p>
        </p:txBody>
      </p:sp>
      <p:cxnSp>
        <p:nvCxnSpPr>
          <p:cNvPr id="23" name="Connector: Elbow 22">
            <a:extLst>
              <a:ext uri="{FF2B5EF4-FFF2-40B4-BE49-F238E27FC236}">
                <a16:creationId xmlns:a16="http://schemas.microsoft.com/office/drawing/2014/main" id="{5C359F19-BA87-74D2-2648-6F4CB570536A}"/>
              </a:ext>
            </a:extLst>
          </p:cNvPr>
          <p:cNvCxnSpPr>
            <a:cxnSpLocks/>
          </p:cNvCxnSpPr>
          <p:nvPr/>
        </p:nvCxnSpPr>
        <p:spPr>
          <a:xfrm rot="16200000" flipH="1">
            <a:off x="4177461" y="1549327"/>
            <a:ext cx="45934" cy="911311"/>
          </a:xfrm>
          <a:prstGeom prst="bentConnector4">
            <a:avLst>
              <a:gd name="adj1" fmla="val -497671"/>
              <a:gd name="adj2" fmla="val 99583"/>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B1C0EC2B-3EBD-C8C5-7BFF-A54EE2C9EB01}"/>
              </a:ext>
            </a:extLst>
          </p:cNvPr>
          <p:cNvSpPr txBox="1"/>
          <p:nvPr/>
        </p:nvSpPr>
        <p:spPr>
          <a:xfrm>
            <a:off x="0" y="2795752"/>
            <a:ext cx="834301" cy="307777"/>
          </a:xfrm>
          <a:prstGeom prst="rect">
            <a:avLst/>
          </a:prstGeom>
          <a:noFill/>
        </p:spPr>
        <p:txBody>
          <a:bodyPr wrap="square" rtlCol="0">
            <a:spAutoFit/>
          </a:bodyPr>
          <a:lstStyle/>
          <a:p>
            <a:r>
              <a:rPr lang="en-US" sz="1400" dirty="0"/>
              <a:t>Stride=1</a:t>
            </a:r>
          </a:p>
        </p:txBody>
      </p:sp>
      <p:graphicFrame>
        <p:nvGraphicFramePr>
          <p:cNvPr id="48" name="Table 12">
            <a:extLst>
              <a:ext uri="{FF2B5EF4-FFF2-40B4-BE49-F238E27FC236}">
                <a16:creationId xmlns:a16="http://schemas.microsoft.com/office/drawing/2014/main" id="{78885C7B-3DCE-58F3-ECDF-612D898100BE}"/>
              </a:ext>
            </a:extLst>
          </p:cNvPr>
          <p:cNvGraphicFramePr>
            <a:graphicFrameLocks noGrp="1"/>
          </p:cNvGraphicFramePr>
          <p:nvPr>
            <p:extLst>
              <p:ext uri="{D42A27DB-BD31-4B8C-83A1-F6EECF244321}">
                <p14:modId xmlns:p14="http://schemas.microsoft.com/office/powerpoint/2010/main" val="2853048170"/>
              </p:ext>
            </p:extLst>
          </p:nvPr>
        </p:nvGraphicFramePr>
        <p:xfrm>
          <a:off x="7001796" y="1969354"/>
          <a:ext cx="1828280" cy="1828800"/>
        </p:xfrm>
        <a:graphic>
          <a:graphicData uri="http://schemas.openxmlformats.org/drawingml/2006/table">
            <a:tbl>
              <a:tblPr firstRow="1" bandRow="1">
                <a:tableStyleId>{D7AC3CCA-C797-4891-BE02-D94E43425B78}</a:tableStyleId>
              </a:tblPr>
              <a:tblGrid>
                <a:gridCol w="365656">
                  <a:extLst>
                    <a:ext uri="{9D8B030D-6E8A-4147-A177-3AD203B41FA5}">
                      <a16:colId xmlns:a16="http://schemas.microsoft.com/office/drawing/2014/main" val="2446050890"/>
                    </a:ext>
                  </a:extLst>
                </a:gridCol>
                <a:gridCol w="365656">
                  <a:extLst>
                    <a:ext uri="{9D8B030D-6E8A-4147-A177-3AD203B41FA5}">
                      <a16:colId xmlns:a16="http://schemas.microsoft.com/office/drawing/2014/main" val="1392064502"/>
                    </a:ext>
                  </a:extLst>
                </a:gridCol>
                <a:gridCol w="365656">
                  <a:extLst>
                    <a:ext uri="{9D8B030D-6E8A-4147-A177-3AD203B41FA5}">
                      <a16:colId xmlns:a16="http://schemas.microsoft.com/office/drawing/2014/main" val="996645048"/>
                    </a:ext>
                  </a:extLst>
                </a:gridCol>
                <a:gridCol w="365656">
                  <a:extLst>
                    <a:ext uri="{9D8B030D-6E8A-4147-A177-3AD203B41FA5}">
                      <a16:colId xmlns:a16="http://schemas.microsoft.com/office/drawing/2014/main" val="1345206866"/>
                    </a:ext>
                  </a:extLst>
                </a:gridCol>
                <a:gridCol w="365656">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solidFill>
                      <a:srgbClr val="00B0F0"/>
                    </a:solidFill>
                  </a:tcPr>
                </a:tc>
                <a:tc>
                  <a:txBody>
                    <a:bodyPr/>
                    <a:lstStyle/>
                    <a:p>
                      <a:pPr algn="ctr"/>
                      <a:r>
                        <a:rPr lang="en-US" b="0" dirty="0"/>
                        <a:t>1</a:t>
                      </a:r>
                    </a:p>
                  </a:txBody>
                  <a:tcPr>
                    <a:solidFill>
                      <a:srgbClr val="00B0F0"/>
                    </a:solidFill>
                  </a:tcPr>
                </a:tc>
                <a:tc>
                  <a:txBody>
                    <a:bodyPr/>
                    <a:lstStyle/>
                    <a:p>
                      <a:pPr algn="ctr"/>
                      <a:r>
                        <a:rPr lang="en-US" b="0" dirty="0"/>
                        <a:t>0</a:t>
                      </a:r>
                    </a:p>
                  </a:txBody>
                  <a:tcPr>
                    <a:solidFill>
                      <a:srgbClr val="00B0F0"/>
                    </a:solidFill>
                  </a:tcPr>
                </a:tc>
                <a:extLst>
                  <a:ext uri="{0D108BD9-81ED-4DB2-BD59-A6C34878D82A}">
                    <a16:rowId xmlns:a16="http://schemas.microsoft.com/office/drawing/2014/main" val="478159572"/>
                  </a:ext>
                </a:extLst>
              </a:tr>
              <a:tr h="266308">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baseline="0"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4242019960"/>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3888375014"/>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sp>
        <p:nvSpPr>
          <p:cNvPr id="49" name="TextBox 48">
            <a:extLst>
              <a:ext uri="{FF2B5EF4-FFF2-40B4-BE49-F238E27FC236}">
                <a16:creationId xmlns:a16="http://schemas.microsoft.com/office/drawing/2014/main" id="{BC057FE3-9866-090A-BE43-9A2AAC9668A7}"/>
              </a:ext>
            </a:extLst>
          </p:cNvPr>
          <p:cNvSpPr txBox="1"/>
          <p:nvPr/>
        </p:nvSpPr>
        <p:spPr>
          <a:xfrm>
            <a:off x="6287424" y="1923420"/>
            <a:ext cx="714372" cy="461665"/>
          </a:xfrm>
          <a:prstGeom prst="rect">
            <a:avLst/>
          </a:prstGeom>
          <a:noFill/>
        </p:spPr>
        <p:txBody>
          <a:bodyPr wrap="square" rtlCol="0">
            <a:spAutoFit/>
          </a:bodyPr>
          <a:lstStyle/>
          <a:p>
            <a:r>
              <a:rPr lang="en-US" sz="1200" dirty="0"/>
              <a:t>Start here</a:t>
            </a:r>
          </a:p>
        </p:txBody>
      </p:sp>
      <p:cxnSp>
        <p:nvCxnSpPr>
          <p:cNvPr id="50" name="Connector: Elbow 49">
            <a:extLst>
              <a:ext uri="{FF2B5EF4-FFF2-40B4-BE49-F238E27FC236}">
                <a16:creationId xmlns:a16="http://schemas.microsoft.com/office/drawing/2014/main" id="{8C242124-9D10-C09B-D143-FABD289D15F8}"/>
              </a:ext>
            </a:extLst>
          </p:cNvPr>
          <p:cNvCxnSpPr>
            <a:cxnSpLocks/>
          </p:cNvCxnSpPr>
          <p:nvPr/>
        </p:nvCxnSpPr>
        <p:spPr>
          <a:xfrm rot="16200000" flipH="1">
            <a:off x="7077299" y="1490733"/>
            <a:ext cx="45934" cy="911311"/>
          </a:xfrm>
          <a:prstGeom prst="bentConnector4">
            <a:avLst>
              <a:gd name="adj1" fmla="val -497671"/>
              <a:gd name="adj2" fmla="val 99583"/>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4" name="Table 12">
            <a:extLst>
              <a:ext uri="{FF2B5EF4-FFF2-40B4-BE49-F238E27FC236}">
                <a16:creationId xmlns:a16="http://schemas.microsoft.com/office/drawing/2014/main" id="{4AC6CA59-D287-78D5-2D08-A22BB23FD221}"/>
              </a:ext>
            </a:extLst>
          </p:cNvPr>
          <p:cNvGraphicFramePr>
            <a:graphicFrameLocks noGrp="1"/>
          </p:cNvGraphicFramePr>
          <p:nvPr>
            <p:extLst>
              <p:ext uri="{D42A27DB-BD31-4B8C-83A1-F6EECF244321}">
                <p14:modId xmlns:p14="http://schemas.microsoft.com/office/powerpoint/2010/main" val="3128756408"/>
              </p:ext>
            </p:extLst>
          </p:nvPr>
        </p:nvGraphicFramePr>
        <p:xfrm>
          <a:off x="9920475" y="1964488"/>
          <a:ext cx="1716360" cy="1828800"/>
        </p:xfrm>
        <a:graphic>
          <a:graphicData uri="http://schemas.openxmlformats.org/drawingml/2006/table">
            <a:tbl>
              <a:tblPr firstRow="1" bandRow="1">
                <a:tableStyleId>{D7AC3CCA-C797-4891-BE02-D94E43425B78}</a:tableStyleId>
              </a:tblPr>
              <a:tblGrid>
                <a:gridCol w="343272">
                  <a:extLst>
                    <a:ext uri="{9D8B030D-6E8A-4147-A177-3AD203B41FA5}">
                      <a16:colId xmlns:a16="http://schemas.microsoft.com/office/drawing/2014/main" val="2446050890"/>
                    </a:ext>
                  </a:extLst>
                </a:gridCol>
                <a:gridCol w="343272">
                  <a:extLst>
                    <a:ext uri="{9D8B030D-6E8A-4147-A177-3AD203B41FA5}">
                      <a16:colId xmlns:a16="http://schemas.microsoft.com/office/drawing/2014/main" val="1392064502"/>
                    </a:ext>
                  </a:extLst>
                </a:gridCol>
                <a:gridCol w="343272">
                  <a:extLst>
                    <a:ext uri="{9D8B030D-6E8A-4147-A177-3AD203B41FA5}">
                      <a16:colId xmlns:a16="http://schemas.microsoft.com/office/drawing/2014/main" val="996645048"/>
                    </a:ext>
                  </a:extLst>
                </a:gridCol>
                <a:gridCol w="343272">
                  <a:extLst>
                    <a:ext uri="{9D8B030D-6E8A-4147-A177-3AD203B41FA5}">
                      <a16:colId xmlns:a16="http://schemas.microsoft.com/office/drawing/2014/main" val="1345206866"/>
                    </a:ext>
                  </a:extLst>
                </a:gridCol>
                <a:gridCol w="343272">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baseline="0" dirty="0"/>
                        <a:t>1</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baseline="0" dirty="0"/>
                        <a:t>0</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baseline="0" dirty="0"/>
                        <a:t>0</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sp>
        <p:nvSpPr>
          <p:cNvPr id="55" name="TextBox 54">
            <a:extLst>
              <a:ext uri="{FF2B5EF4-FFF2-40B4-BE49-F238E27FC236}">
                <a16:creationId xmlns:a16="http://schemas.microsoft.com/office/drawing/2014/main" id="{383B10CA-7863-B048-8FF4-560C9B584AFD}"/>
              </a:ext>
            </a:extLst>
          </p:cNvPr>
          <p:cNvSpPr txBox="1"/>
          <p:nvPr/>
        </p:nvSpPr>
        <p:spPr>
          <a:xfrm>
            <a:off x="9371276" y="1733655"/>
            <a:ext cx="587550" cy="461665"/>
          </a:xfrm>
          <a:prstGeom prst="rect">
            <a:avLst/>
          </a:prstGeom>
          <a:noFill/>
        </p:spPr>
        <p:txBody>
          <a:bodyPr wrap="square" rtlCol="0">
            <a:spAutoFit/>
          </a:bodyPr>
          <a:lstStyle/>
          <a:p>
            <a:r>
              <a:rPr lang="en-US" sz="1200" dirty="0"/>
              <a:t>Start here</a:t>
            </a:r>
          </a:p>
        </p:txBody>
      </p:sp>
      <p:cxnSp>
        <p:nvCxnSpPr>
          <p:cNvPr id="56" name="Connector: Elbow 55">
            <a:extLst>
              <a:ext uri="{FF2B5EF4-FFF2-40B4-BE49-F238E27FC236}">
                <a16:creationId xmlns:a16="http://schemas.microsoft.com/office/drawing/2014/main" id="{B9AD978B-E73B-6F09-7876-6C2B0862C74C}"/>
              </a:ext>
            </a:extLst>
          </p:cNvPr>
          <p:cNvCxnSpPr>
            <a:cxnSpLocks/>
            <a:stCxn id="55" idx="2"/>
          </p:cNvCxnSpPr>
          <p:nvPr/>
        </p:nvCxnSpPr>
        <p:spPr>
          <a:xfrm rot="16200000" flipH="1">
            <a:off x="9635415" y="2224956"/>
            <a:ext cx="323774" cy="26450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7" name="Table 12">
            <a:extLst>
              <a:ext uri="{FF2B5EF4-FFF2-40B4-BE49-F238E27FC236}">
                <a16:creationId xmlns:a16="http://schemas.microsoft.com/office/drawing/2014/main" id="{500B85C5-A0B5-890A-80F0-D79476ECBB84}"/>
              </a:ext>
            </a:extLst>
          </p:cNvPr>
          <p:cNvGraphicFramePr>
            <a:graphicFrameLocks noGrp="1"/>
          </p:cNvGraphicFramePr>
          <p:nvPr>
            <p:extLst>
              <p:ext uri="{D42A27DB-BD31-4B8C-83A1-F6EECF244321}">
                <p14:modId xmlns:p14="http://schemas.microsoft.com/office/powerpoint/2010/main" val="2539442699"/>
              </p:ext>
            </p:extLst>
          </p:nvPr>
        </p:nvGraphicFramePr>
        <p:xfrm>
          <a:off x="1096271" y="4347894"/>
          <a:ext cx="1926805" cy="1828800"/>
        </p:xfrm>
        <a:graphic>
          <a:graphicData uri="http://schemas.openxmlformats.org/drawingml/2006/table">
            <a:tbl>
              <a:tblPr firstRow="1" bandRow="1">
                <a:tableStyleId>{D7AC3CCA-C797-4891-BE02-D94E43425B78}</a:tableStyleId>
              </a:tblPr>
              <a:tblGrid>
                <a:gridCol w="385361">
                  <a:extLst>
                    <a:ext uri="{9D8B030D-6E8A-4147-A177-3AD203B41FA5}">
                      <a16:colId xmlns:a16="http://schemas.microsoft.com/office/drawing/2014/main" val="2446050890"/>
                    </a:ext>
                  </a:extLst>
                </a:gridCol>
                <a:gridCol w="385361">
                  <a:extLst>
                    <a:ext uri="{9D8B030D-6E8A-4147-A177-3AD203B41FA5}">
                      <a16:colId xmlns:a16="http://schemas.microsoft.com/office/drawing/2014/main" val="1392064502"/>
                    </a:ext>
                  </a:extLst>
                </a:gridCol>
                <a:gridCol w="385361">
                  <a:extLst>
                    <a:ext uri="{9D8B030D-6E8A-4147-A177-3AD203B41FA5}">
                      <a16:colId xmlns:a16="http://schemas.microsoft.com/office/drawing/2014/main" val="996645048"/>
                    </a:ext>
                  </a:extLst>
                </a:gridCol>
                <a:gridCol w="385361">
                  <a:extLst>
                    <a:ext uri="{9D8B030D-6E8A-4147-A177-3AD203B41FA5}">
                      <a16:colId xmlns:a16="http://schemas.microsoft.com/office/drawing/2014/main" val="1345206866"/>
                    </a:ext>
                  </a:extLst>
                </a:gridCol>
                <a:gridCol w="385361">
                  <a:extLst>
                    <a:ext uri="{9D8B030D-6E8A-4147-A177-3AD203B41FA5}">
                      <a16:colId xmlns:a16="http://schemas.microsoft.com/office/drawing/2014/main" val="1806713051"/>
                    </a:ext>
                  </a:extLst>
                </a:gridCol>
              </a:tblGrid>
              <a:tr h="266308">
                <a:tc>
                  <a:txBody>
                    <a:bodyPr/>
                    <a:lstStyle/>
                    <a:p>
                      <a:pPr algn="ctr"/>
                      <a:r>
                        <a:rPr lang="en-US" b="0" dirty="0"/>
                        <a:t>1</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0</a:t>
                      </a:r>
                    </a:p>
                  </a:txBody>
                  <a:tcPr>
                    <a:solidFill>
                      <a:srgbClr val="00B0F0"/>
                    </a:solid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sp>
        <p:nvSpPr>
          <p:cNvPr id="58" name="TextBox 57">
            <a:extLst>
              <a:ext uri="{FF2B5EF4-FFF2-40B4-BE49-F238E27FC236}">
                <a16:creationId xmlns:a16="http://schemas.microsoft.com/office/drawing/2014/main" id="{7C359B92-7543-C9C6-2E76-D18039249232}"/>
              </a:ext>
            </a:extLst>
          </p:cNvPr>
          <p:cNvSpPr txBox="1"/>
          <p:nvPr/>
        </p:nvSpPr>
        <p:spPr>
          <a:xfrm>
            <a:off x="276024" y="4293868"/>
            <a:ext cx="558277" cy="461665"/>
          </a:xfrm>
          <a:prstGeom prst="rect">
            <a:avLst/>
          </a:prstGeom>
          <a:noFill/>
        </p:spPr>
        <p:txBody>
          <a:bodyPr wrap="square" rtlCol="0">
            <a:spAutoFit/>
          </a:bodyPr>
          <a:lstStyle/>
          <a:p>
            <a:r>
              <a:rPr lang="en-US" sz="1200" dirty="0"/>
              <a:t>Start here</a:t>
            </a:r>
          </a:p>
        </p:txBody>
      </p:sp>
      <p:cxnSp>
        <p:nvCxnSpPr>
          <p:cNvPr id="59" name="Connector: Elbow 58">
            <a:extLst>
              <a:ext uri="{FF2B5EF4-FFF2-40B4-BE49-F238E27FC236}">
                <a16:creationId xmlns:a16="http://schemas.microsoft.com/office/drawing/2014/main" id="{89890F94-BF3A-4603-2C5A-B078FEE23056}"/>
              </a:ext>
            </a:extLst>
          </p:cNvPr>
          <p:cNvCxnSpPr>
            <a:cxnSpLocks/>
          </p:cNvCxnSpPr>
          <p:nvPr/>
        </p:nvCxnSpPr>
        <p:spPr>
          <a:xfrm flipV="1">
            <a:off x="555163" y="4520782"/>
            <a:ext cx="541108" cy="23083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0" name="Table 12">
            <a:extLst>
              <a:ext uri="{FF2B5EF4-FFF2-40B4-BE49-F238E27FC236}">
                <a16:creationId xmlns:a16="http://schemas.microsoft.com/office/drawing/2014/main" id="{DAC6C032-AD47-D07E-EE74-0841296220B0}"/>
              </a:ext>
            </a:extLst>
          </p:cNvPr>
          <p:cNvGraphicFramePr>
            <a:graphicFrameLocks noGrp="1"/>
          </p:cNvGraphicFramePr>
          <p:nvPr>
            <p:extLst>
              <p:ext uri="{D42A27DB-BD31-4B8C-83A1-F6EECF244321}">
                <p14:modId xmlns:p14="http://schemas.microsoft.com/office/powerpoint/2010/main" val="2600338129"/>
              </p:ext>
            </p:extLst>
          </p:nvPr>
        </p:nvGraphicFramePr>
        <p:xfrm>
          <a:off x="4101958" y="4339802"/>
          <a:ext cx="1828280" cy="1828800"/>
        </p:xfrm>
        <a:graphic>
          <a:graphicData uri="http://schemas.openxmlformats.org/drawingml/2006/table">
            <a:tbl>
              <a:tblPr firstRow="1" bandRow="1">
                <a:tableStyleId>{D7AC3CCA-C797-4891-BE02-D94E43425B78}</a:tableStyleId>
              </a:tblPr>
              <a:tblGrid>
                <a:gridCol w="365656">
                  <a:extLst>
                    <a:ext uri="{9D8B030D-6E8A-4147-A177-3AD203B41FA5}">
                      <a16:colId xmlns:a16="http://schemas.microsoft.com/office/drawing/2014/main" val="2446050890"/>
                    </a:ext>
                  </a:extLst>
                </a:gridCol>
                <a:gridCol w="365656">
                  <a:extLst>
                    <a:ext uri="{9D8B030D-6E8A-4147-A177-3AD203B41FA5}">
                      <a16:colId xmlns:a16="http://schemas.microsoft.com/office/drawing/2014/main" val="1392064502"/>
                    </a:ext>
                  </a:extLst>
                </a:gridCol>
                <a:gridCol w="365656">
                  <a:extLst>
                    <a:ext uri="{9D8B030D-6E8A-4147-A177-3AD203B41FA5}">
                      <a16:colId xmlns:a16="http://schemas.microsoft.com/office/drawing/2014/main" val="996645048"/>
                    </a:ext>
                  </a:extLst>
                </a:gridCol>
                <a:gridCol w="365656">
                  <a:extLst>
                    <a:ext uri="{9D8B030D-6E8A-4147-A177-3AD203B41FA5}">
                      <a16:colId xmlns:a16="http://schemas.microsoft.com/office/drawing/2014/main" val="1345206866"/>
                    </a:ext>
                  </a:extLst>
                </a:gridCol>
                <a:gridCol w="365656">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solidFill>
                      <a:srgbClr val="00B0F0"/>
                    </a:solidFill>
                  </a:tcPr>
                </a:tc>
                <a:tc>
                  <a:txBody>
                    <a:bodyPr/>
                    <a:lstStyle/>
                    <a:p>
                      <a:pPr algn="ctr"/>
                      <a:r>
                        <a:rPr lang="en-US" b="0" dirty="0"/>
                        <a:t>1</a:t>
                      </a:r>
                    </a:p>
                  </a:txBody>
                  <a:tcPr>
                    <a:solidFill>
                      <a:srgbClr val="00B0F0"/>
                    </a:solidFill>
                  </a:tcPr>
                </a:tc>
                <a:tc>
                  <a:txBody>
                    <a:bodyPr/>
                    <a:lstStyle/>
                    <a:p>
                      <a:pPr algn="ctr"/>
                      <a:r>
                        <a:rPr lang="en-US" b="0" dirty="0"/>
                        <a:t>0</a:t>
                      </a:r>
                    </a:p>
                  </a:txBody>
                  <a:tcPr>
                    <a:solidFill>
                      <a:srgbClr val="00B0F0"/>
                    </a:solidFill>
                  </a:tcPr>
                </a:tc>
                <a:extLst>
                  <a:ext uri="{0D108BD9-81ED-4DB2-BD59-A6C34878D82A}">
                    <a16:rowId xmlns:a16="http://schemas.microsoft.com/office/drawing/2014/main" val="478159572"/>
                  </a:ext>
                </a:extLst>
              </a:tr>
              <a:tr h="266308">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baseline="0"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4242019960"/>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3888375014"/>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sp>
        <p:nvSpPr>
          <p:cNvPr id="61" name="TextBox 60">
            <a:extLst>
              <a:ext uri="{FF2B5EF4-FFF2-40B4-BE49-F238E27FC236}">
                <a16:creationId xmlns:a16="http://schemas.microsoft.com/office/drawing/2014/main" id="{13DF1AA7-0A90-3786-B133-6C65A350F8E1}"/>
              </a:ext>
            </a:extLst>
          </p:cNvPr>
          <p:cNvSpPr txBox="1"/>
          <p:nvPr/>
        </p:nvSpPr>
        <p:spPr>
          <a:xfrm>
            <a:off x="3387586" y="4293868"/>
            <a:ext cx="714372" cy="461665"/>
          </a:xfrm>
          <a:prstGeom prst="rect">
            <a:avLst/>
          </a:prstGeom>
          <a:noFill/>
        </p:spPr>
        <p:txBody>
          <a:bodyPr wrap="square" rtlCol="0">
            <a:spAutoFit/>
          </a:bodyPr>
          <a:lstStyle/>
          <a:p>
            <a:r>
              <a:rPr lang="en-US" sz="1200" dirty="0"/>
              <a:t>Start here</a:t>
            </a:r>
          </a:p>
        </p:txBody>
      </p:sp>
      <p:cxnSp>
        <p:nvCxnSpPr>
          <p:cNvPr id="62" name="Connector: Elbow 61">
            <a:extLst>
              <a:ext uri="{FF2B5EF4-FFF2-40B4-BE49-F238E27FC236}">
                <a16:creationId xmlns:a16="http://schemas.microsoft.com/office/drawing/2014/main" id="{E15C1C45-F11D-AE65-A247-B15086BC7A60}"/>
              </a:ext>
            </a:extLst>
          </p:cNvPr>
          <p:cNvCxnSpPr>
            <a:cxnSpLocks/>
            <a:stCxn id="61" idx="0"/>
            <a:endCxn id="60" idx="0"/>
          </p:cNvCxnSpPr>
          <p:nvPr/>
        </p:nvCxnSpPr>
        <p:spPr>
          <a:xfrm rot="16200000" flipH="1">
            <a:off x="4357468" y="3681172"/>
            <a:ext cx="45934" cy="1271326"/>
          </a:xfrm>
          <a:prstGeom prst="bentConnector3">
            <a:avLst>
              <a:gd name="adj1" fmla="val -49767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C05D00B6-4E45-F4EC-3164-710D6019D339}"/>
              </a:ext>
            </a:extLst>
          </p:cNvPr>
          <p:cNvSpPr txBox="1"/>
          <p:nvPr/>
        </p:nvSpPr>
        <p:spPr>
          <a:xfrm>
            <a:off x="0" y="5107606"/>
            <a:ext cx="834301" cy="307777"/>
          </a:xfrm>
          <a:prstGeom prst="rect">
            <a:avLst/>
          </a:prstGeom>
          <a:noFill/>
        </p:spPr>
        <p:txBody>
          <a:bodyPr wrap="square" rtlCol="0">
            <a:spAutoFit/>
          </a:bodyPr>
          <a:lstStyle/>
          <a:p>
            <a:r>
              <a:rPr lang="en-US" sz="1400" dirty="0"/>
              <a:t>Stride=2</a:t>
            </a:r>
          </a:p>
        </p:txBody>
      </p:sp>
      <p:graphicFrame>
        <p:nvGraphicFramePr>
          <p:cNvPr id="64" name="Table 12">
            <a:extLst>
              <a:ext uri="{FF2B5EF4-FFF2-40B4-BE49-F238E27FC236}">
                <a16:creationId xmlns:a16="http://schemas.microsoft.com/office/drawing/2014/main" id="{EEF0508D-7D3E-BC32-BD94-1D29ECEE3EE7}"/>
              </a:ext>
            </a:extLst>
          </p:cNvPr>
          <p:cNvGraphicFramePr>
            <a:graphicFrameLocks noGrp="1"/>
          </p:cNvGraphicFramePr>
          <p:nvPr>
            <p:extLst>
              <p:ext uri="{D42A27DB-BD31-4B8C-83A1-F6EECF244321}">
                <p14:modId xmlns:p14="http://schemas.microsoft.com/office/powerpoint/2010/main" val="2031999302"/>
              </p:ext>
            </p:extLst>
          </p:nvPr>
        </p:nvGraphicFramePr>
        <p:xfrm>
          <a:off x="7024096" y="4343300"/>
          <a:ext cx="1828280" cy="1828800"/>
        </p:xfrm>
        <a:graphic>
          <a:graphicData uri="http://schemas.openxmlformats.org/drawingml/2006/table">
            <a:tbl>
              <a:tblPr firstRow="1" bandRow="1">
                <a:tableStyleId>{D7AC3CCA-C797-4891-BE02-D94E43425B78}</a:tableStyleId>
              </a:tblPr>
              <a:tblGrid>
                <a:gridCol w="365656">
                  <a:extLst>
                    <a:ext uri="{9D8B030D-6E8A-4147-A177-3AD203B41FA5}">
                      <a16:colId xmlns:a16="http://schemas.microsoft.com/office/drawing/2014/main" val="2446050890"/>
                    </a:ext>
                  </a:extLst>
                </a:gridCol>
                <a:gridCol w="365656">
                  <a:extLst>
                    <a:ext uri="{9D8B030D-6E8A-4147-A177-3AD203B41FA5}">
                      <a16:colId xmlns:a16="http://schemas.microsoft.com/office/drawing/2014/main" val="1392064502"/>
                    </a:ext>
                  </a:extLst>
                </a:gridCol>
                <a:gridCol w="365656">
                  <a:extLst>
                    <a:ext uri="{9D8B030D-6E8A-4147-A177-3AD203B41FA5}">
                      <a16:colId xmlns:a16="http://schemas.microsoft.com/office/drawing/2014/main" val="996645048"/>
                    </a:ext>
                  </a:extLst>
                </a:gridCol>
                <a:gridCol w="365656">
                  <a:extLst>
                    <a:ext uri="{9D8B030D-6E8A-4147-A177-3AD203B41FA5}">
                      <a16:colId xmlns:a16="http://schemas.microsoft.com/office/drawing/2014/main" val="1345206866"/>
                    </a:ext>
                  </a:extLst>
                </a:gridCol>
                <a:gridCol w="365656">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baseline="0"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baseline="0" dirty="0"/>
                        <a:t>0</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3888375014"/>
                  </a:ext>
                </a:extLst>
              </a:tr>
              <a:tr h="266308">
                <a:tc>
                  <a:txBody>
                    <a:bodyPr/>
                    <a:lstStyle/>
                    <a:p>
                      <a:pPr algn="ctr"/>
                      <a:r>
                        <a:rPr lang="en-US" baseline="0" dirty="0"/>
                        <a:t>0</a:t>
                      </a:r>
                    </a:p>
                  </a:txBody>
                  <a:tcPr>
                    <a:solidFill>
                      <a:srgbClr val="00B0F0"/>
                    </a:solidFill>
                  </a:tcPr>
                </a:tc>
                <a:tc>
                  <a:txBody>
                    <a:bodyPr/>
                    <a:lstStyle/>
                    <a:p>
                      <a:pPr algn="ctr"/>
                      <a:r>
                        <a:rPr lang="en-US" baseline="0" dirty="0"/>
                        <a:t>1</a:t>
                      </a:r>
                    </a:p>
                  </a:txBody>
                  <a:tcPr>
                    <a:solidFill>
                      <a:srgbClr val="00B0F0"/>
                    </a:solidFill>
                  </a:tcPr>
                </a:tc>
                <a:tc>
                  <a:txBody>
                    <a:bodyPr/>
                    <a:lstStyle/>
                    <a:p>
                      <a:pPr algn="ctr"/>
                      <a:r>
                        <a:rPr lang="en-US" baseline="0" dirty="0"/>
                        <a:t>0</a:t>
                      </a:r>
                    </a:p>
                  </a:txBody>
                  <a:tcPr>
                    <a:solidFill>
                      <a:srgbClr val="00B0F0"/>
                    </a:solidFill>
                  </a:tcPr>
                </a:tc>
                <a:tc>
                  <a:txBody>
                    <a:bodyPr/>
                    <a:lstStyle/>
                    <a:p>
                      <a:pPr algn="ctr"/>
                      <a:r>
                        <a:rPr lang="en-US" dirty="0"/>
                        <a:t>1</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r h="266308">
                <a:tc>
                  <a:txBody>
                    <a:bodyPr/>
                    <a:lstStyle/>
                    <a:p>
                      <a:pPr algn="ctr"/>
                      <a:r>
                        <a:rPr lang="en-US"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1749957276"/>
                  </a:ext>
                </a:extLst>
              </a:tr>
            </a:tbl>
          </a:graphicData>
        </a:graphic>
      </p:graphicFrame>
      <p:sp>
        <p:nvSpPr>
          <p:cNvPr id="65" name="TextBox 64">
            <a:extLst>
              <a:ext uri="{FF2B5EF4-FFF2-40B4-BE49-F238E27FC236}">
                <a16:creationId xmlns:a16="http://schemas.microsoft.com/office/drawing/2014/main" id="{D750C456-D0DE-7146-2C35-3BABD4D65E35}"/>
              </a:ext>
            </a:extLst>
          </p:cNvPr>
          <p:cNvSpPr txBox="1"/>
          <p:nvPr/>
        </p:nvSpPr>
        <p:spPr>
          <a:xfrm>
            <a:off x="6287424" y="4235274"/>
            <a:ext cx="714372" cy="461665"/>
          </a:xfrm>
          <a:prstGeom prst="rect">
            <a:avLst/>
          </a:prstGeom>
          <a:noFill/>
        </p:spPr>
        <p:txBody>
          <a:bodyPr wrap="square" rtlCol="0">
            <a:spAutoFit/>
          </a:bodyPr>
          <a:lstStyle/>
          <a:p>
            <a:r>
              <a:rPr lang="en-US" sz="1200" dirty="0"/>
              <a:t>Start here</a:t>
            </a:r>
          </a:p>
        </p:txBody>
      </p:sp>
      <p:cxnSp>
        <p:nvCxnSpPr>
          <p:cNvPr id="66" name="Connector: Elbow 65">
            <a:extLst>
              <a:ext uri="{FF2B5EF4-FFF2-40B4-BE49-F238E27FC236}">
                <a16:creationId xmlns:a16="http://schemas.microsoft.com/office/drawing/2014/main" id="{EA6719DD-F79D-8CDF-C4F8-085334B49665}"/>
              </a:ext>
            </a:extLst>
          </p:cNvPr>
          <p:cNvCxnSpPr>
            <a:cxnSpLocks/>
            <a:stCxn id="65" idx="2"/>
            <a:endCxn id="64" idx="1"/>
          </p:cNvCxnSpPr>
          <p:nvPr/>
        </p:nvCxnSpPr>
        <p:spPr>
          <a:xfrm rot="16200000" flipH="1">
            <a:off x="6553973" y="4787576"/>
            <a:ext cx="560761" cy="3794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7" name="Table 12">
            <a:extLst>
              <a:ext uri="{FF2B5EF4-FFF2-40B4-BE49-F238E27FC236}">
                <a16:creationId xmlns:a16="http://schemas.microsoft.com/office/drawing/2014/main" id="{8187C0A4-E7E0-D025-1637-7F6D7120CD08}"/>
              </a:ext>
            </a:extLst>
          </p:cNvPr>
          <p:cNvGraphicFramePr>
            <a:graphicFrameLocks noGrp="1"/>
          </p:cNvGraphicFramePr>
          <p:nvPr>
            <p:extLst>
              <p:ext uri="{D42A27DB-BD31-4B8C-83A1-F6EECF244321}">
                <p14:modId xmlns:p14="http://schemas.microsoft.com/office/powerpoint/2010/main" val="2860613792"/>
              </p:ext>
            </p:extLst>
          </p:nvPr>
        </p:nvGraphicFramePr>
        <p:xfrm>
          <a:off x="9901802" y="4347894"/>
          <a:ext cx="1735035" cy="1828800"/>
        </p:xfrm>
        <a:graphic>
          <a:graphicData uri="http://schemas.openxmlformats.org/drawingml/2006/table">
            <a:tbl>
              <a:tblPr firstRow="1" bandRow="1">
                <a:tableStyleId>{D7AC3CCA-C797-4891-BE02-D94E43425B78}</a:tableStyleId>
              </a:tblPr>
              <a:tblGrid>
                <a:gridCol w="347007">
                  <a:extLst>
                    <a:ext uri="{9D8B030D-6E8A-4147-A177-3AD203B41FA5}">
                      <a16:colId xmlns:a16="http://schemas.microsoft.com/office/drawing/2014/main" val="2446050890"/>
                    </a:ext>
                  </a:extLst>
                </a:gridCol>
                <a:gridCol w="347007">
                  <a:extLst>
                    <a:ext uri="{9D8B030D-6E8A-4147-A177-3AD203B41FA5}">
                      <a16:colId xmlns:a16="http://schemas.microsoft.com/office/drawing/2014/main" val="1392064502"/>
                    </a:ext>
                  </a:extLst>
                </a:gridCol>
                <a:gridCol w="347007">
                  <a:extLst>
                    <a:ext uri="{9D8B030D-6E8A-4147-A177-3AD203B41FA5}">
                      <a16:colId xmlns:a16="http://schemas.microsoft.com/office/drawing/2014/main" val="996645048"/>
                    </a:ext>
                  </a:extLst>
                </a:gridCol>
                <a:gridCol w="347007">
                  <a:extLst>
                    <a:ext uri="{9D8B030D-6E8A-4147-A177-3AD203B41FA5}">
                      <a16:colId xmlns:a16="http://schemas.microsoft.com/office/drawing/2014/main" val="1345206866"/>
                    </a:ext>
                  </a:extLst>
                </a:gridCol>
                <a:gridCol w="347007">
                  <a:extLst>
                    <a:ext uri="{9D8B030D-6E8A-4147-A177-3AD203B41FA5}">
                      <a16:colId xmlns:a16="http://schemas.microsoft.com/office/drawing/2014/main" val="1806713051"/>
                    </a:ext>
                  </a:extLst>
                </a:gridCol>
              </a:tblGrid>
              <a:tr h="266308">
                <a:tc>
                  <a:txBody>
                    <a:bodyPr/>
                    <a:lstStyle/>
                    <a:p>
                      <a:pPr algn="ctr"/>
                      <a:r>
                        <a:rPr lang="en-US" b="0" dirty="0"/>
                        <a:t>1</a:t>
                      </a:r>
                    </a:p>
                  </a:txBody>
                  <a:tcPr>
                    <a:noFill/>
                  </a:tcPr>
                </a:tc>
                <a:tc>
                  <a:txBody>
                    <a:bodyPr/>
                    <a:lstStyle/>
                    <a:p>
                      <a:pPr algn="ctr"/>
                      <a:r>
                        <a:rPr lang="en-US" b="0" dirty="0"/>
                        <a:t>0</a:t>
                      </a:r>
                    </a:p>
                  </a:txBody>
                  <a:tcPr>
                    <a:noFill/>
                  </a:tcPr>
                </a:tc>
                <a:tc>
                  <a:txBody>
                    <a:bodyPr/>
                    <a:lstStyle/>
                    <a:p>
                      <a:pPr algn="ctr"/>
                      <a:r>
                        <a:rPr lang="en-US" b="0" dirty="0"/>
                        <a:t>0</a:t>
                      </a:r>
                    </a:p>
                  </a:txBody>
                  <a:tcPr>
                    <a:noFill/>
                  </a:tcPr>
                </a:tc>
                <a:tc>
                  <a:txBody>
                    <a:bodyPr/>
                    <a:lstStyle/>
                    <a:p>
                      <a:pPr algn="ctr"/>
                      <a:r>
                        <a:rPr lang="en-US" b="0" dirty="0"/>
                        <a:t>1</a:t>
                      </a:r>
                    </a:p>
                  </a:txBody>
                  <a:tcPr>
                    <a:noFill/>
                  </a:tcPr>
                </a:tc>
                <a:tc>
                  <a:txBody>
                    <a:bodyPr/>
                    <a:lstStyle/>
                    <a:p>
                      <a:pPr algn="ctr"/>
                      <a:r>
                        <a:rPr lang="en-US" b="0" dirty="0"/>
                        <a:t>0</a:t>
                      </a:r>
                    </a:p>
                  </a:txBody>
                  <a:tcPr>
                    <a:noFill/>
                  </a:tcPr>
                </a:tc>
                <a:extLst>
                  <a:ext uri="{0D108BD9-81ED-4DB2-BD59-A6C34878D82A}">
                    <a16:rowId xmlns:a16="http://schemas.microsoft.com/office/drawing/2014/main" val="478159572"/>
                  </a:ext>
                </a:extLst>
              </a:tr>
              <a:tr h="266308">
                <a:tc>
                  <a:txBody>
                    <a:bodyPr/>
                    <a:lstStyle/>
                    <a:p>
                      <a:pPr algn="ctr"/>
                      <a:r>
                        <a:rPr lang="en-US" baseline="0" dirty="0"/>
                        <a:t>1</a:t>
                      </a:r>
                    </a:p>
                  </a:txBody>
                  <a:tcPr>
                    <a:noFill/>
                  </a:tcPr>
                </a:tc>
                <a:tc>
                  <a:txBody>
                    <a:bodyPr/>
                    <a:lstStyle/>
                    <a:p>
                      <a:pPr algn="ctr"/>
                      <a:r>
                        <a:rPr lang="en-US" baseline="0" dirty="0"/>
                        <a:t>0</a:t>
                      </a:r>
                    </a:p>
                  </a:txBody>
                  <a:tcPr>
                    <a:noFill/>
                  </a:tcPr>
                </a:tc>
                <a:tc>
                  <a:txBody>
                    <a:bodyPr/>
                    <a:lstStyle/>
                    <a:p>
                      <a:pPr algn="ctr"/>
                      <a:r>
                        <a:rPr lang="en-US" baseline="0" dirty="0"/>
                        <a:t>0</a:t>
                      </a:r>
                    </a:p>
                  </a:txBody>
                  <a:tcPr>
                    <a:noFill/>
                  </a:tcPr>
                </a:tc>
                <a:tc>
                  <a:txBody>
                    <a:bodyPr/>
                    <a:lstStyle/>
                    <a:p>
                      <a:pPr algn="ctr"/>
                      <a:r>
                        <a:rPr lang="en-US" dirty="0"/>
                        <a:t>1</a:t>
                      </a:r>
                    </a:p>
                  </a:txBody>
                  <a:tcPr>
                    <a:noFill/>
                  </a:tcPr>
                </a:tc>
                <a:tc>
                  <a:txBody>
                    <a:bodyPr/>
                    <a:lstStyle/>
                    <a:p>
                      <a:pPr algn="ctr"/>
                      <a:r>
                        <a:rPr lang="en-US" dirty="0"/>
                        <a:t>0</a:t>
                      </a:r>
                    </a:p>
                  </a:txBody>
                  <a:tcPr>
                    <a:noFill/>
                  </a:tcPr>
                </a:tc>
                <a:extLst>
                  <a:ext uri="{0D108BD9-81ED-4DB2-BD59-A6C34878D82A}">
                    <a16:rowId xmlns:a16="http://schemas.microsoft.com/office/drawing/2014/main" val="4242019960"/>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3888375014"/>
                  </a:ext>
                </a:extLst>
              </a:tr>
              <a:tr h="266308">
                <a:tc>
                  <a:txBody>
                    <a:bodyPr/>
                    <a:lstStyle/>
                    <a:p>
                      <a:pPr algn="ctr"/>
                      <a:r>
                        <a:rPr lang="en-US" baseline="0" dirty="0"/>
                        <a:t>0</a:t>
                      </a:r>
                    </a:p>
                  </a:txBody>
                  <a:tcPr>
                    <a:noFill/>
                  </a:tcPr>
                </a:tc>
                <a:tc>
                  <a:txBody>
                    <a:bodyPr/>
                    <a:lstStyle/>
                    <a:p>
                      <a:pPr algn="ctr"/>
                      <a:r>
                        <a:rPr lang="en-US" baseline="0" dirty="0"/>
                        <a:t>1</a:t>
                      </a:r>
                    </a:p>
                  </a:txBody>
                  <a:tcPr>
                    <a:noFill/>
                  </a:tcPr>
                </a:tc>
                <a:tc>
                  <a:txBody>
                    <a:bodyPr/>
                    <a:lstStyle/>
                    <a:p>
                      <a:pPr algn="ctr"/>
                      <a:r>
                        <a:rPr lang="en-US" baseline="0" dirty="0"/>
                        <a:t>0</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extLst>
                  <a:ext uri="{0D108BD9-81ED-4DB2-BD59-A6C34878D82A}">
                    <a16:rowId xmlns:a16="http://schemas.microsoft.com/office/drawing/2014/main" val="1962268399"/>
                  </a:ext>
                </a:extLst>
              </a:tr>
              <a:tr h="266308">
                <a:tc>
                  <a:txBody>
                    <a:bodyPr/>
                    <a:lstStyle/>
                    <a:p>
                      <a:pPr algn="ctr"/>
                      <a:r>
                        <a:rPr lang="en-US" dirty="0"/>
                        <a:t>0</a:t>
                      </a:r>
                    </a:p>
                  </a:txBody>
                  <a:tcPr>
                    <a:noFill/>
                  </a:tcPr>
                </a:tc>
                <a:tc>
                  <a:txBody>
                    <a:bodyPr/>
                    <a:lstStyle/>
                    <a:p>
                      <a:pPr algn="ctr"/>
                      <a:r>
                        <a:rPr lang="en-US" dirty="0"/>
                        <a:t>1</a:t>
                      </a:r>
                    </a:p>
                  </a:txBody>
                  <a:tcPr>
                    <a:noFill/>
                  </a:tcPr>
                </a:tc>
                <a:tc>
                  <a:txBody>
                    <a:bodyPr/>
                    <a:lstStyle/>
                    <a:p>
                      <a:pPr algn="ctr"/>
                      <a:r>
                        <a:rPr lang="en-US" dirty="0"/>
                        <a:t>1</a:t>
                      </a:r>
                    </a:p>
                  </a:txBody>
                  <a:tcPr>
                    <a:solidFill>
                      <a:srgbClr val="00B0F0"/>
                    </a:solidFill>
                  </a:tcPr>
                </a:tc>
                <a:tc>
                  <a:txBody>
                    <a:bodyPr/>
                    <a:lstStyle/>
                    <a:p>
                      <a:pPr algn="ctr"/>
                      <a:r>
                        <a:rPr lang="en-US" dirty="0"/>
                        <a:t>1</a:t>
                      </a:r>
                    </a:p>
                  </a:txBody>
                  <a:tcPr>
                    <a:solidFill>
                      <a:srgbClr val="00B0F0"/>
                    </a:solidFill>
                  </a:tcPr>
                </a:tc>
                <a:tc>
                  <a:txBody>
                    <a:bodyPr/>
                    <a:lstStyle/>
                    <a:p>
                      <a:pPr algn="ctr"/>
                      <a:r>
                        <a:rPr lang="en-US" dirty="0"/>
                        <a:t>0</a:t>
                      </a:r>
                    </a:p>
                  </a:txBody>
                  <a:tcPr>
                    <a:solidFill>
                      <a:srgbClr val="00B0F0"/>
                    </a:solidFill>
                  </a:tcPr>
                </a:tc>
                <a:extLst>
                  <a:ext uri="{0D108BD9-81ED-4DB2-BD59-A6C34878D82A}">
                    <a16:rowId xmlns:a16="http://schemas.microsoft.com/office/drawing/2014/main" val="1749957276"/>
                  </a:ext>
                </a:extLst>
              </a:tr>
            </a:tbl>
          </a:graphicData>
        </a:graphic>
      </p:graphicFrame>
      <p:sp>
        <p:nvSpPr>
          <p:cNvPr id="68" name="TextBox 67">
            <a:extLst>
              <a:ext uri="{FF2B5EF4-FFF2-40B4-BE49-F238E27FC236}">
                <a16:creationId xmlns:a16="http://schemas.microsoft.com/office/drawing/2014/main" id="{0EB088AC-6BF1-830D-E372-B1BF24CFED86}"/>
              </a:ext>
            </a:extLst>
          </p:cNvPr>
          <p:cNvSpPr txBox="1"/>
          <p:nvPr/>
        </p:nvSpPr>
        <p:spPr>
          <a:xfrm>
            <a:off x="9362198" y="4117062"/>
            <a:ext cx="558277" cy="461665"/>
          </a:xfrm>
          <a:prstGeom prst="rect">
            <a:avLst/>
          </a:prstGeom>
          <a:noFill/>
        </p:spPr>
        <p:txBody>
          <a:bodyPr wrap="square" rtlCol="0">
            <a:spAutoFit/>
          </a:bodyPr>
          <a:lstStyle/>
          <a:p>
            <a:r>
              <a:rPr lang="en-US" sz="1200" dirty="0"/>
              <a:t>Start here</a:t>
            </a:r>
          </a:p>
        </p:txBody>
      </p:sp>
      <p:cxnSp>
        <p:nvCxnSpPr>
          <p:cNvPr id="69" name="Connector: Elbow 68">
            <a:extLst>
              <a:ext uri="{FF2B5EF4-FFF2-40B4-BE49-F238E27FC236}">
                <a16:creationId xmlns:a16="http://schemas.microsoft.com/office/drawing/2014/main" id="{18F01289-B096-3D4F-3F4D-348957B0E316}"/>
              </a:ext>
            </a:extLst>
          </p:cNvPr>
          <p:cNvCxnSpPr>
            <a:cxnSpLocks/>
            <a:stCxn id="68" idx="2"/>
            <a:endCxn id="67" idx="1"/>
          </p:cNvCxnSpPr>
          <p:nvPr/>
        </p:nvCxnSpPr>
        <p:spPr>
          <a:xfrm rot="16200000" flipH="1">
            <a:off x="9429786" y="4790277"/>
            <a:ext cx="683567" cy="26046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7940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4D1B01-B43B-327A-0861-0EA01C4B4FC2}"/>
              </a:ext>
            </a:extLst>
          </p:cNvPr>
          <p:cNvSpPr txBox="1"/>
          <p:nvPr/>
        </p:nvSpPr>
        <p:spPr>
          <a:xfrm>
            <a:off x="557049" y="95550"/>
            <a:ext cx="11183006" cy="115910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Max Pooling</a:t>
            </a:r>
          </a:p>
          <a:p>
            <a:r>
              <a:rPr lang="en-US" dirty="0">
                <a:solidFill>
                  <a:schemeClr val="bg1"/>
                </a:solidFill>
              </a:rPr>
              <a:t>The max pooling function extracts the largest value from the kernel, similar to convolution filters, by importing kernels in each step. The example below shows a 2 by 2 max pooling operation.</a:t>
            </a:r>
          </a:p>
        </p:txBody>
      </p:sp>
      <p:graphicFrame>
        <p:nvGraphicFramePr>
          <p:cNvPr id="5" name="Table 12">
            <a:extLst>
              <a:ext uri="{FF2B5EF4-FFF2-40B4-BE49-F238E27FC236}">
                <a16:creationId xmlns:a16="http://schemas.microsoft.com/office/drawing/2014/main" id="{8F572EBF-9623-8049-E7E5-1B7E0B53E06B}"/>
              </a:ext>
            </a:extLst>
          </p:cNvPr>
          <p:cNvGraphicFramePr>
            <a:graphicFrameLocks noGrp="1"/>
          </p:cNvGraphicFramePr>
          <p:nvPr>
            <p:extLst>
              <p:ext uri="{D42A27DB-BD31-4B8C-83A1-F6EECF244321}">
                <p14:modId xmlns:p14="http://schemas.microsoft.com/office/powerpoint/2010/main" val="1836186465"/>
              </p:ext>
            </p:extLst>
          </p:nvPr>
        </p:nvGraphicFramePr>
        <p:xfrm>
          <a:off x="557049" y="1651899"/>
          <a:ext cx="1679552" cy="1517508"/>
        </p:xfrm>
        <a:graphic>
          <a:graphicData uri="http://schemas.openxmlformats.org/drawingml/2006/table">
            <a:tbl>
              <a:tblPr firstRow="1" bandRow="1">
                <a:tableStyleId>{D7AC3CCA-C797-4891-BE02-D94E43425B78}</a:tableStyleId>
              </a:tblPr>
              <a:tblGrid>
                <a:gridCol w="419888">
                  <a:extLst>
                    <a:ext uri="{9D8B030D-6E8A-4147-A177-3AD203B41FA5}">
                      <a16:colId xmlns:a16="http://schemas.microsoft.com/office/drawing/2014/main" val="2446050890"/>
                    </a:ext>
                  </a:extLst>
                </a:gridCol>
                <a:gridCol w="419888">
                  <a:extLst>
                    <a:ext uri="{9D8B030D-6E8A-4147-A177-3AD203B41FA5}">
                      <a16:colId xmlns:a16="http://schemas.microsoft.com/office/drawing/2014/main" val="1392064502"/>
                    </a:ext>
                  </a:extLst>
                </a:gridCol>
                <a:gridCol w="419888">
                  <a:extLst>
                    <a:ext uri="{9D8B030D-6E8A-4147-A177-3AD203B41FA5}">
                      <a16:colId xmlns:a16="http://schemas.microsoft.com/office/drawing/2014/main" val="996645048"/>
                    </a:ext>
                  </a:extLst>
                </a:gridCol>
                <a:gridCol w="419888">
                  <a:extLst>
                    <a:ext uri="{9D8B030D-6E8A-4147-A177-3AD203B41FA5}">
                      <a16:colId xmlns:a16="http://schemas.microsoft.com/office/drawing/2014/main" val="1345206866"/>
                    </a:ext>
                  </a:extLst>
                </a:gridCol>
              </a:tblGrid>
              <a:tr h="379377">
                <a:tc>
                  <a:txBody>
                    <a:bodyPr/>
                    <a:lstStyle/>
                    <a:p>
                      <a:pPr algn="ctr"/>
                      <a:r>
                        <a:rPr lang="en-US" b="0" dirty="0"/>
                        <a:t>2</a:t>
                      </a:r>
                    </a:p>
                  </a:txBody>
                  <a:tcPr>
                    <a:solidFill>
                      <a:srgbClr val="00B0F0"/>
                    </a:solidFill>
                  </a:tcPr>
                </a:tc>
                <a:tc>
                  <a:txBody>
                    <a:bodyPr/>
                    <a:lstStyle/>
                    <a:p>
                      <a:pPr algn="ctr"/>
                      <a:r>
                        <a:rPr lang="en-US" b="0" dirty="0"/>
                        <a:t>3</a:t>
                      </a:r>
                    </a:p>
                  </a:txBody>
                  <a:tcPr>
                    <a:solidFill>
                      <a:srgbClr val="00B0F0"/>
                    </a:solidFill>
                  </a:tcPr>
                </a:tc>
                <a:tc>
                  <a:txBody>
                    <a:bodyPr/>
                    <a:lstStyle/>
                    <a:p>
                      <a:pPr algn="ctr"/>
                      <a:r>
                        <a:rPr lang="en-US" b="0" dirty="0"/>
                        <a:t>8</a:t>
                      </a:r>
                    </a:p>
                  </a:txBody>
                  <a:tcPr>
                    <a:noFill/>
                  </a:tcPr>
                </a:tc>
                <a:tc>
                  <a:txBody>
                    <a:bodyPr/>
                    <a:lstStyle/>
                    <a:p>
                      <a:pPr algn="ctr"/>
                      <a:r>
                        <a:rPr lang="en-US" b="0" dirty="0"/>
                        <a:t>7</a:t>
                      </a:r>
                    </a:p>
                  </a:txBody>
                  <a:tcPr>
                    <a:noFill/>
                  </a:tcPr>
                </a:tc>
                <a:extLst>
                  <a:ext uri="{0D108BD9-81ED-4DB2-BD59-A6C34878D82A}">
                    <a16:rowId xmlns:a16="http://schemas.microsoft.com/office/drawing/2014/main" val="478159572"/>
                  </a:ext>
                </a:extLst>
              </a:tr>
              <a:tr h="379377">
                <a:tc>
                  <a:txBody>
                    <a:bodyPr/>
                    <a:lstStyle/>
                    <a:p>
                      <a:pPr algn="ctr"/>
                      <a:r>
                        <a:rPr lang="en-US" dirty="0"/>
                        <a:t>1</a:t>
                      </a:r>
                    </a:p>
                  </a:txBody>
                  <a:tcPr>
                    <a:solidFill>
                      <a:srgbClr val="00B0F0"/>
                    </a:solidFill>
                  </a:tcPr>
                </a:tc>
                <a:tc>
                  <a:txBody>
                    <a:bodyPr/>
                    <a:lstStyle/>
                    <a:p>
                      <a:pPr algn="ctr"/>
                      <a:r>
                        <a:rPr lang="en-US" dirty="0"/>
                        <a:t>9</a:t>
                      </a:r>
                    </a:p>
                  </a:txBody>
                  <a:tcPr>
                    <a:solidFill>
                      <a:srgbClr val="00B0F0"/>
                    </a:solidFill>
                  </a:tcPr>
                </a:tc>
                <a:tc>
                  <a:txBody>
                    <a:bodyPr/>
                    <a:lstStyle/>
                    <a:p>
                      <a:pPr algn="ctr"/>
                      <a:r>
                        <a:rPr lang="en-US" dirty="0"/>
                        <a:t>2</a:t>
                      </a:r>
                    </a:p>
                  </a:txBody>
                  <a:tcPr>
                    <a:noFill/>
                  </a:tcPr>
                </a:tc>
                <a:tc>
                  <a:txBody>
                    <a:bodyPr/>
                    <a:lstStyle/>
                    <a:p>
                      <a:pPr algn="ctr"/>
                      <a:r>
                        <a:rPr lang="en-US" dirty="0"/>
                        <a:t>9</a:t>
                      </a:r>
                    </a:p>
                  </a:txBody>
                  <a:tcPr>
                    <a:noFill/>
                  </a:tcPr>
                </a:tc>
                <a:extLst>
                  <a:ext uri="{0D108BD9-81ED-4DB2-BD59-A6C34878D82A}">
                    <a16:rowId xmlns:a16="http://schemas.microsoft.com/office/drawing/2014/main" val="4242019960"/>
                  </a:ext>
                </a:extLst>
              </a:tr>
              <a:tr h="379377">
                <a:tc>
                  <a:txBody>
                    <a:bodyPr/>
                    <a:lstStyle/>
                    <a:p>
                      <a:pPr algn="ctr"/>
                      <a:r>
                        <a:rPr lang="en-US" dirty="0"/>
                        <a:t>3</a:t>
                      </a:r>
                    </a:p>
                  </a:txBody>
                  <a:tcPr>
                    <a:noFill/>
                  </a:tcPr>
                </a:tc>
                <a:tc>
                  <a:txBody>
                    <a:bodyPr/>
                    <a:lstStyle/>
                    <a:p>
                      <a:pPr algn="ctr"/>
                      <a:r>
                        <a:rPr lang="en-US" dirty="0"/>
                        <a:t>0</a:t>
                      </a:r>
                    </a:p>
                  </a:txBody>
                  <a:tcPr>
                    <a:noFill/>
                  </a:tcPr>
                </a:tc>
                <a:tc>
                  <a:txBody>
                    <a:bodyPr/>
                    <a:lstStyle/>
                    <a:p>
                      <a:pPr algn="ctr"/>
                      <a:r>
                        <a:rPr lang="en-US" dirty="0"/>
                        <a:t>2</a:t>
                      </a:r>
                    </a:p>
                  </a:txBody>
                  <a:tcPr>
                    <a:noFill/>
                  </a:tcPr>
                </a:tc>
                <a:tc>
                  <a:txBody>
                    <a:bodyPr/>
                    <a:lstStyle/>
                    <a:p>
                      <a:pPr algn="ctr"/>
                      <a:r>
                        <a:rPr lang="en-US" dirty="0"/>
                        <a:t>3</a:t>
                      </a:r>
                    </a:p>
                  </a:txBody>
                  <a:tcPr>
                    <a:noFill/>
                  </a:tcPr>
                </a:tc>
                <a:extLst>
                  <a:ext uri="{0D108BD9-81ED-4DB2-BD59-A6C34878D82A}">
                    <a16:rowId xmlns:a16="http://schemas.microsoft.com/office/drawing/2014/main" val="3888375014"/>
                  </a:ext>
                </a:extLst>
              </a:tr>
              <a:tr h="379377">
                <a:tc>
                  <a:txBody>
                    <a:bodyPr/>
                    <a:lstStyle/>
                    <a:p>
                      <a:pPr algn="ctr"/>
                      <a:r>
                        <a:rPr lang="en-US" dirty="0"/>
                        <a:t>2</a:t>
                      </a:r>
                    </a:p>
                  </a:txBody>
                  <a:tcPr>
                    <a:noFill/>
                  </a:tcPr>
                </a:tc>
                <a:tc>
                  <a:txBody>
                    <a:bodyPr/>
                    <a:lstStyle/>
                    <a:p>
                      <a:pPr algn="ctr"/>
                      <a:r>
                        <a:rPr lang="en-US" dirty="0"/>
                        <a:t>8</a:t>
                      </a:r>
                    </a:p>
                  </a:txBody>
                  <a:tcPr>
                    <a:noFill/>
                  </a:tcPr>
                </a:tc>
                <a:tc>
                  <a:txBody>
                    <a:bodyPr/>
                    <a:lstStyle/>
                    <a:p>
                      <a:pPr algn="ctr"/>
                      <a:r>
                        <a:rPr lang="en-US" dirty="0"/>
                        <a:t>4</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bl>
          </a:graphicData>
        </a:graphic>
      </p:graphicFrame>
      <p:graphicFrame>
        <p:nvGraphicFramePr>
          <p:cNvPr id="6" name="Table 6">
            <a:extLst>
              <a:ext uri="{FF2B5EF4-FFF2-40B4-BE49-F238E27FC236}">
                <a16:creationId xmlns:a16="http://schemas.microsoft.com/office/drawing/2014/main" id="{533695F0-314A-9CCB-F0C5-92DB2394AE5C}"/>
              </a:ext>
            </a:extLst>
          </p:cNvPr>
          <p:cNvGraphicFramePr>
            <a:graphicFrameLocks noGrp="1"/>
          </p:cNvGraphicFramePr>
          <p:nvPr>
            <p:extLst>
              <p:ext uri="{D42A27DB-BD31-4B8C-83A1-F6EECF244321}">
                <p14:modId xmlns:p14="http://schemas.microsoft.com/office/powerpoint/2010/main" val="1904759732"/>
              </p:ext>
            </p:extLst>
          </p:nvPr>
        </p:nvGraphicFramePr>
        <p:xfrm>
          <a:off x="2543503" y="2021653"/>
          <a:ext cx="738716" cy="731520"/>
        </p:xfrm>
        <a:graphic>
          <a:graphicData uri="http://schemas.openxmlformats.org/drawingml/2006/table">
            <a:tbl>
              <a:tblPr firstRow="1" bandRow="1">
                <a:tableStyleId>{5C22544A-7EE6-4342-B048-85BDC9FD1C3A}</a:tableStyleId>
              </a:tblPr>
              <a:tblGrid>
                <a:gridCol w="369358">
                  <a:extLst>
                    <a:ext uri="{9D8B030D-6E8A-4147-A177-3AD203B41FA5}">
                      <a16:colId xmlns:a16="http://schemas.microsoft.com/office/drawing/2014/main" val="1621010439"/>
                    </a:ext>
                  </a:extLst>
                </a:gridCol>
                <a:gridCol w="369358">
                  <a:extLst>
                    <a:ext uri="{9D8B030D-6E8A-4147-A177-3AD203B41FA5}">
                      <a16:colId xmlns:a16="http://schemas.microsoft.com/office/drawing/2014/main" val="1484971804"/>
                    </a:ext>
                  </a:extLst>
                </a:gridCol>
              </a:tblGrid>
              <a:tr h="315865">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279404"/>
                  </a:ext>
                </a:extLst>
              </a:tr>
              <a:tr h="315865">
                <a:tc>
                  <a:txBody>
                    <a:bodyPr/>
                    <a:lstStyle/>
                    <a:p>
                      <a:pPr algn="ctr"/>
                      <a:r>
                        <a:rPr lang="en-US"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5922251"/>
                  </a:ext>
                </a:extLst>
              </a:tr>
            </a:tbl>
          </a:graphicData>
        </a:graphic>
      </p:graphicFrame>
      <p:cxnSp>
        <p:nvCxnSpPr>
          <p:cNvPr id="8" name="Straight Arrow Connector 7">
            <a:extLst>
              <a:ext uri="{FF2B5EF4-FFF2-40B4-BE49-F238E27FC236}">
                <a16:creationId xmlns:a16="http://schemas.microsoft.com/office/drawing/2014/main" id="{20C87142-EA87-8A73-44C2-3B45157D7BD9}"/>
              </a:ext>
            </a:extLst>
          </p:cNvPr>
          <p:cNvCxnSpPr>
            <a:cxnSpLocks/>
            <a:stCxn id="5" idx="3"/>
            <a:endCxn id="6" idx="1"/>
          </p:cNvCxnSpPr>
          <p:nvPr/>
        </p:nvCxnSpPr>
        <p:spPr>
          <a:xfrm flipV="1">
            <a:off x="2236601" y="2387413"/>
            <a:ext cx="306902" cy="23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FF0905C-DEF3-E65B-6ACB-F162DDD4BD6A}"/>
              </a:ext>
            </a:extLst>
          </p:cNvPr>
          <p:cNvSpPr txBox="1"/>
          <p:nvPr/>
        </p:nvSpPr>
        <p:spPr>
          <a:xfrm>
            <a:off x="3850992" y="2196453"/>
            <a:ext cx="714704" cy="369332"/>
          </a:xfrm>
          <a:prstGeom prst="rect">
            <a:avLst/>
          </a:prstGeom>
          <a:noFill/>
        </p:spPr>
        <p:txBody>
          <a:bodyPr wrap="square" rtlCol="0">
            <a:spAutoFit/>
          </a:bodyPr>
          <a:lstStyle/>
          <a:p>
            <a:pPr algn="ctr"/>
            <a:r>
              <a:rPr lang="en-US" dirty="0"/>
              <a:t>9</a:t>
            </a:r>
          </a:p>
        </p:txBody>
      </p:sp>
      <p:cxnSp>
        <p:nvCxnSpPr>
          <p:cNvPr id="14" name="Straight Arrow Connector 13">
            <a:extLst>
              <a:ext uri="{FF2B5EF4-FFF2-40B4-BE49-F238E27FC236}">
                <a16:creationId xmlns:a16="http://schemas.microsoft.com/office/drawing/2014/main" id="{75BFB801-B460-D490-F704-35516E4CF785}"/>
              </a:ext>
            </a:extLst>
          </p:cNvPr>
          <p:cNvCxnSpPr>
            <a:cxnSpLocks/>
            <a:stCxn id="6" idx="3"/>
          </p:cNvCxnSpPr>
          <p:nvPr/>
        </p:nvCxnSpPr>
        <p:spPr>
          <a:xfrm flipV="1">
            <a:off x="3282219" y="2381119"/>
            <a:ext cx="568773" cy="6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6" name="Table 12">
            <a:extLst>
              <a:ext uri="{FF2B5EF4-FFF2-40B4-BE49-F238E27FC236}">
                <a16:creationId xmlns:a16="http://schemas.microsoft.com/office/drawing/2014/main" id="{509F446A-94FA-E3B2-AC76-D0B81CCF4327}"/>
              </a:ext>
            </a:extLst>
          </p:cNvPr>
          <p:cNvGraphicFramePr>
            <a:graphicFrameLocks noGrp="1"/>
          </p:cNvGraphicFramePr>
          <p:nvPr>
            <p:extLst>
              <p:ext uri="{D42A27DB-BD31-4B8C-83A1-F6EECF244321}">
                <p14:modId xmlns:p14="http://schemas.microsoft.com/office/powerpoint/2010/main" val="3596383416"/>
              </p:ext>
            </p:extLst>
          </p:nvPr>
        </p:nvGraphicFramePr>
        <p:xfrm>
          <a:off x="4845266" y="1705398"/>
          <a:ext cx="1679552" cy="1463040"/>
        </p:xfrm>
        <a:graphic>
          <a:graphicData uri="http://schemas.openxmlformats.org/drawingml/2006/table">
            <a:tbl>
              <a:tblPr firstRow="1" bandRow="1">
                <a:tableStyleId>{D7AC3CCA-C797-4891-BE02-D94E43425B78}</a:tableStyleId>
              </a:tblPr>
              <a:tblGrid>
                <a:gridCol w="419888">
                  <a:extLst>
                    <a:ext uri="{9D8B030D-6E8A-4147-A177-3AD203B41FA5}">
                      <a16:colId xmlns:a16="http://schemas.microsoft.com/office/drawing/2014/main" val="2446050890"/>
                    </a:ext>
                  </a:extLst>
                </a:gridCol>
                <a:gridCol w="419888">
                  <a:extLst>
                    <a:ext uri="{9D8B030D-6E8A-4147-A177-3AD203B41FA5}">
                      <a16:colId xmlns:a16="http://schemas.microsoft.com/office/drawing/2014/main" val="1392064502"/>
                    </a:ext>
                  </a:extLst>
                </a:gridCol>
                <a:gridCol w="419888">
                  <a:extLst>
                    <a:ext uri="{9D8B030D-6E8A-4147-A177-3AD203B41FA5}">
                      <a16:colId xmlns:a16="http://schemas.microsoft.com/office/drawing/2014/main" val="996645048"/>
                    </a:ext>
                  </a:extLst>
                </a:gridCol>
                <a:gridCol w="419888">
                  <a:extLst>
                    <a:ext uri="{9D8B030D-6E8A-4147-A177-3AD203B41FA5}">
                      <a16:colId xmlns:a16="http://schemas.microsoft.com/office/drawing/2014/main" val="1345206866"/>
                    </a:ext>
                  </a:extLst>
                </a:gridCol>
              </a:tblGrid>
              <a:tr h="357232">
                <a:tc>
                  <a:txBody>
                    <a:bodyPr/>
                    <a:lstStyle/>
                    <a:p>
                      <a:pPr algn="ctr"/>
                      <a:r>
                        <a:rPr lang="en-US" b="0" dirty="0"/>
                        <a:t>2</a:t>
                      </a:r>
                    </a:p>
                  </a:txBody>
                  <a:tcPr>
                    <a:noFill/>
                  </a:tcPr>
                </a:tc>
                <a:tc>
                  <a:txBody>
                    <a:bodyPr/>
                    <a:lstStyle/>
                    <a:p>
                      <a:pPr algn="ctr"/>
                      <a:r>
                        <a:rPr lang="en-US" b="0" dirty="0"/>
                        <a:t>3</a:t>
                      </a:r>
                    </a:p>
                  </a:txBody>
                  <a:tcPr>
                    <a:noFill/>
                  </a:tcPr>
                </a:tc>
                <a:tc>
                  <a:txBody>
                    <a:bodyPr/>
                    <a:lstStyle/>
                    <a:p>
                      <a:pPr algn="ctr"/>
                      <a:r>
                        <a:rPr lang="en-US" b="0" dirty="0"/>
                        <a:t>8</a:t>
                      </a:r>
                    </a:p>
                  </a:txBody>
                  <a:tcPr>
                    <a:solidFill>
                      <a:srgbClr val="00B0F0"/>
                    </a:solidFill>
                  </a:tcPr>
                </a:tc>
                <a:tc>
                  <a:txBody>
                    <a:bodyPr/>
                    <a:lstStyle/>
                    <a:p>
                      <a:pPr algn="ctr"/>
                      <a:r>
                        <a:rPr lang="en-US" b="0" dirty="0"/>
                        <a:t>7</a:t>
                      </a:r>
                    </a:p>
                  </a:txBody>
                  <a:tcPr>
                    <a:solidFill>
                      <a:srgbClr val="00B0F0"/>
                    </a:solidFill>
                  </a:tcPr>
                </a:tc>
                <a:extLst>
                  <a:ext uri="{0D108BD9-81ED-4DB2-BD59-A6C34878D82A}">
                    <a16:rowId xmlns:a16="http://schemas.microsoft.com/office/drawing/2014/main" val="478159572"/>
                  </a:ext>
                </a:extLst>
              </a:tr>
              <a:tr h="359007">
                <a:tc>
                  <a:txBody>
                    <a:bodyPr/>
                    <a:lstStyle/>
                    <a:p>
                      <a:pPr algn="ctr"/>
                      <a:r>
                        <a:rPr lang="en-US" dirty="0"/>
                        <a:t>1</a:t>
                      </a:r>
                    </a:p>
                  </a:txBody>
                  <a:tcPr>
                    <a:noFill/>
                  </a:tcPr>
                </a:tc>
                <a:tc>
                  <a:txBody>
                    <a:bodyPr/>
                    <a:lstStyle/>
                    <a:p>
                      <a:pPr algn="ctr"/>
                      <a:r>
                        <a:rPr lang="en-US" dirty="0"/>
                        <a:t>9</a:t>
                      </a:r>
                    </a:p>
                  </a:txBody>
                  <a:tcPr>
                    <a:noFill/>
                  </a:tcPr>
                </a:tc>
                <a:tc>
                  <a:txBody>
                    <a:bodyPr/>
                    <a:lstStyle/>
                    <a:p>
                      <a:pPr algn="ctr"/>
                      <a:r>
                        <a:rPr lang="en-US" dirty="0"/>
                        <a:t>2</a:t>
                      </a:r>
                    </a:p>
                  </a:txBody>
                  <a:tcPr>
                    <a:solidFill>
                      <a:srgbClr val="00B0F0"/>
                    </a:solidFill>
                  </a:tcPr>
                </a:tc>
                <a:tc>
                  <a:txBody>
                    <a:bodyPr/>
                    <a:lstStyle/>
                    <a:p>
                      <a:pPr algn="ctr"/>
                      <a:r>
                        <a:rPr lang="en-US" dirty="0"/>
                        <a:t>9</a:t>
                      </a:r>
                    </a:p>
                  </a:txBody>
                  <a:tcPr>
                    <a:solidFill>
                      <a:srgbClr val="00B0F0"/>
                    </a:solidFill>
                  </a:tcPr>
                </a:tc>
                <a:extLst>
                  <a:ext uri="{0D108BD9-81ED-4DB2-BD59-A6C34878D82A}">
                    <a16:rowId xmlns:a16="http://schemas.microsoft.com/office/drawing/2014/main" val="4242019960"/>
                  </a:ext>
                </a:extLst>
              </a:tr>
              <a:tr h="359007">
                <a:tc>
                  <a:txBody>
                    <a:bodyPr/>
                    <a:lstStyle/>
                    <a:p>
                      <a:pPr algn="ctr"/>
                      <a:r>
                        <a:rPr lang="en-US" dirty="0"/>
                        <a:t>3</a:t>
                      </a:r>
                    </a:p>
                  </a:txBody>
                  <a:tcPr>
                    <a:noFill/>
                  </a:tcPr>
                </a:tc>
                <a:tc>
                  <a:txBody>
                    <a:bodyPr/>
                    <a:lstStyle/>
                    <a:p>
                      <a:pPr algn="ctr"/>
                      <a:r>
                        <a:rPr lang="en-US" dirty="0"/>
                        <a:t>0</a:t>
                      </a:r>
                    </a:p>
                  </a:txBody>
                  <a:tcPr>
                    <a:noFill/>
                  </a:tcPr>
                </a:tc>
                <a:tc>
                  <a:txBody>
                    <a:bodyPr/>
                    <a:lstStyle/>
                    <a:p>
                      <a:pPr algn="ctr"/>
                      <a:r>
                        <a:rPr lang="en-US" dirty="0"/>
                        <a:t>2</a:t>
                      </a:r>
                    </a:p>
                  </a:txBody>
                  <a:tcPr>
                    <a:noFill/>
                  </a:tcPr>
                </a:tc>
                <a:tc>
                  <a:txBody>
                    <a:bodyPr/>
                    <a:lstStyle/>
                    <a:p>
                      <a:pPr algn="ctr"/>
                      <a:r>
                        <a:rPr lang="en-US" dirty="0"/>
                        <a:t>3</a:t>
                      </a:r>
                    </a:p>
                  </a:txBody>
                  <a:tcPr>
                    <a:noFill/>
                  </a:tcPr>
                </a:tc>
                <a:extLst>
                  <a:ext uri="{0D108BD9-81ED-4DB2-BD59-A6C34878D82A}">
                    <a16:rowId xmlns:a16="http://schemas.microsoft.com/office/drawing/2014/main" val="3888375014"/>
                  </a:ext>
                </a:extLst>
              </a:tr>
              <a:tr h="359007">
                <a:tc>
                  <a:txBody>
                    <a:bodyPr/>
                    <a:lstStyle/>
                    <a:p>
                      <a:pPr algn="ctr"/>
                      <a:r>
                        <a:rPr lang="en-US" dirty="0"/>
                        <a:t>2</a:t>
                      </a:r>
                    </a:p>
                  </a:txBody>
                  <a:tcPr>
                    <a:noFill/>
                  </a:tcPr>
                </a:tc>
                <a:tc>
                  <a:txBody>
                    <a:bodyPr/>
                    <a:lstStyle/>
                    <a:p>
                      <a:pPr algn="ctr"/>
                      <a:r>
                        <a:rPr lang="en-US" dirty="0"/>
                        <a:t>8</a:t>
                      </a:r>
                    </a:p>
                  </a:txBody>
                  <a:tcPr>
                    <a:noFill/>
                  </a:tcPr>
                </a:tc>
                <a:tc>
                  <a:txBody>
                    <a:bodyPr/>
                    <a:lstStyle/>
                    <a:p>
                      <a:pPr algn="ctr"/>
                      <a:r>
                        <a:rPr lang="en-US" dirty="0"/>
                        <a:t>4</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bl>
          </a:graphicData>
        </a:graphic>
      </p:graphicFrame>
      <p:graphicFrame>
        <p:nvGraphicFramePr>
          <p:cNvPr id="17" name="Table 6">
            <a:extLst>
              <a:ext uri="{FF2B5EF4-FFF2-40B4-BE49-F238E27FC236}">
                <a16:creationId xmlns:a16="http://schemas.microsoft.com/office/drawing/2014/main" id="{574C0CCC-6746-E9B6-E1C0-4DC51EFEEE76}"/>
              </a:ext>
            </a:extLst>
          </p:cNvPr>
          <p:cNvGraphicFramePr>
            <a:graphicFrameLocks noGrp="1"/>
          </p:cNvGraphicFramePr>
          <p:nvPr>
            <p:extLst>
              <p:ext uri="{D42A27DB-BD31-4B8C-83A1-F6EECF244321}">
                <p14:modId xmlns:p14="http://schemas.microsoft.com/office/powerpoint/2010/main" val="1876150193"/>
              </p:ext>
            </p:extLst>
          </p:nvPr>
        </p:nvGraphicFramePr>
        <p:xfrm>
          <a:off x="7353028" y="2093310"/>
          <a:ext cx="685876" cy="731520"/>
        </p:xfrm>
        <a:graphic>
          <a:graphicData uri="http://schemas.openxmlformats.org/drawingml/2006/table">
            <a:tbl>
              <a:tblPr firstRow="1" bandRow="1">
                <a:tableStyleId>{5C22544A-7EE6-4342-B048-85BDC9FD1C3A}</a:tableStyleId>
              </a:tblPr>
              <a:tblGrid>
                <a:gridCol w="342938">
                  <a:extLst>
                    <a:ext uri="{9D8B030D-6E8A-4147-A177-3AD203B41FA5}">
                      <a16:colId xmlns:a16="http://schemas.microsoft.com/office/drawing/2014/main" val="1621010439"/>
                    </a:ext>
                  </a:extLst>
                </a:gridCol>
                <a:gridCol w="342938">
                  <a:extLst>
                    <a:ext uri="{9D8B030D-6E8A-4147-A177-3AD203B41FA5}">
                      <a16:colId xmlns:a16="http://schemas.microsoft.com/office/drawing/2014/main" val="1484971804"/>
                    </a:ext>
                  </a:extLst>
                </a:gridCol>
              </a:tblGrid>
              <a:tr h="350496">
                <a:tc>
                  <a:txBody>
                    <a:bodyPr/>
                    <a:lstStyle/>
                    <a:p>
                      <a:pPr algn="ctr"/>
                      <a:r>
                        <a:rPr lang="en-US" b="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279404"/>
                  </a:ext>
                </a:extLst>
              </a:tr>
              <a:tr h="350496">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5922251"/>
                  </a:ext>
                </a:extLst>
              </a:tr>
            </a:tbl>
          </a:graphicData>
        </a:graphic>
      </p:graphicFrame>
      <p:cxnSp>
        <p:nvCxnSpPr>
          <p:cNvPr id="18" name="Straight Arrow Connector 17">
            <a:extLst>
              <a:ext uri="{FF2B5EF4-FFF2-40B4-BE49-F238E27FC236}">
                <a16:creationId xmlns:a16="http://schemas.microsoft.com/office/drawing/2014/main" id="{D4191901-210D-3475-9B2C-BB8BA03BA696}"/>
              </a:ext>
            </a:extLst>
          </p:cNvPr>
          <p:cNvCxnSpPr>
            <a:cxnSpLocks/>
            <a:stCxn id="16" idx="3"/>
            <a:endCxn id="17" idx="1"/>
          </p:cNvCxnSpPr>
          <p:nvPr/>
        </p:nvCxnSpPr>
        <p:spPr>
          <a:xfrm>
            <a:off x="6524818" y="2436918"/>
            <a:ext cx="828210" cy="22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ADB7C52-AC80-AD83-DA51-B97CBD83F3CF}"/>
              </a:ext>
            </a:extLst>
          </p:cNvPr>
          <p:cNvSpPr txBox="1"/>
          <p:nvPr/>
        </p:nvSpPr>
        <p:spPr>
          <a:xfrm>
            <a:off x="8544909" y="2284062"/>
            <a:ext cx="568774" cy="369332"/>
          </a:xfrm>
          <a:prstGeom prst="rect">
            <a:avLst/>
          </a:prstGeom>
          <a:noFill/>
        </p:spPr>
        <p:txBody>
          <a:bodyPr wrap="square" rtlCol="0">
            <a:spAutoFit/>
          </a:bodyPr>
          <a:lstStyle/>
          <a:p>
            <a:pPr algn="ctr"/>
            <a:r>
              <a:rPr lang="en-US" dirty="0"/>
              <a:t>9</a:t>
            </a:r>
          </a:p>
        </p:txBody>
      </p:sp>
      <p:cxnSp>
        <p:nvCxnSpPr>
          <p:cNvPr id="20" name="Straight Arrow Connector 19">
            <a:extLst>
              <a:ext uri="{FF2B5EF4-FFF2-40B4-BE49-F238E27FC236}">
                <a16:creationId xmlns:a16="http://schemas.microsoft.com/office/drawing/2014/main" id="{2384004B-50F8-0766-6A1D-83C1DD73DA89}"/>
              </a:ext>
            </a:extLst>
          </p:cNvPr>
          <p:cNvCxnSpPr>
            <a:cxnSpLocks/>
            <a:stCxn id="17" idx="3"/>
            <a:endCxn id="19" idx="1"/>
          </p:cNvCxnSpPr>
          <p:nvPr/>
        </p:nvCxnSpPr>
        <p:spPr>
          <a:xfrm>
            <a:off x="8038904" y="2459070"/>
            <a:ext cx="506005" cy="96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0" name="Table 12">
            <a:extLst>
              <a:ext uri="{FF2B5EF4-FFF2-40B4-BE49-F238E27FC236}">
                <a16:creationId xmlns:a16="http://schemas.microsoft.com/office/drawing/2014/main" id="{45DD6F5D-E5F4-7879-EC92-5A6310129EA9}"/>
              </a:ext>
            </a:extLst>
          </p:cNvPr>
          <p:cNvGraphicFramePr>
            <a:graphicFrameLocks noGrp="1"/>
          </p:cNvGraphicFramePr>
          <p:nvPr>
            <p:extLst>
              <p:ext uri="{D42A27DB-BD31-4B8C-83A1-F6EECF244321}">
                <p14:modId xmlns:p14="http://schemas.microsoft.com/office/powerpoint/2010/main" val="198034483"/>
              </p:ext>
            </p:extLst>
          </p:nvPr>
        </p:nvGraphicFramePr>
        <p:xfrm>
          <a:off x="557049" y="4233078"/>
          <a:ext cx="1679552" cy="1517506"/>
        </p:xfrm>
        <a:graphic>
          <a:graphicData uri="http://schemas.openxmlformats.org/drawingml/2006/table">
            <a:tbl>
              <a:tblPr firstRow="1" bandRow="1">
                <a:tableStyleId>{D7AC3CCA-C797-4891-BE02-D94E43425B78}</a:tableStyleId>
              </a:tblPr>
              <a:tblGrid>
                <a:gridCol w="419888">
                  <a:extLst>
                    <a:ext uri="{9D8B030D-6E8A-4147-A177-3AD203B41FA5}">
                      <a16:colId xmlns:a16="http://schemas.microsoft.com/office/drawing/2014/main" val="2446050890"/>
                    </a:ext>
                  </a:extLst>
                </a:gridCol>
                <a:gridCol w="419888">
                  <a:extLst>
                    <a:ext uri="{9D8B030D-6E8A-4147-A177-3AD203B41FA5}">
                      <a16:colId xmlns:a16="http://schemas.microsoft.com/office/drawing/2014/main" val="1392064502"/>
                    </a:ext>
                  </a:extLst>
                </a:gridCol>
                <a:gridCol w="419888">
                  <a:extLst>
                    <a:ext uri="{9D8B030D-6E8A-4147-A177-3AD203B41FA5}">
                      <a16:colId xmlns:a16="http://schemas.microsoft.com/office/drawing/2014/main" val="996645048"/>
                    </a:ext>
                  </a:extLst>
                </a:gridCol>
                <a:gridCol w="419888">
                  <a:extLst>
                    <a:ext uri="{9D8B030D-6E8A-4147-A177-3AD203B41FA5}">
                      <a16:colId xmlns:a16="http://schemas.microsoft.com/office/drawing/2014/main" val="1345206866"/>
                    </a:ext>
                  </a:extLst>
                </a:gridCol>
              </a:tblGrid>
              <a:tr h="377968">
                <a:tc>
                  <a:txBody>
                    <a:bodyPr/>
                    <a:lstStyle/>
                    <a:p>
                      <a:pPr algn="ctr"/>
                      <a:r>
                        <a:rPr lang="en-US" b="0" dirty="0"/>
                        <a:t>2</a:t>
                      </a:r>
                    </a:p>
                  </a:txBody>
                  <a:tcPr>
                    <a:noFill/>
                  </a:tcPr>
                </a:tc>
                <a:tc>
                  <a:txBody>
                    <a:bodyPr/>
                    <a:lstStyle/>
                    <a:p>
                      <a:pPr algn="ctr"/>
                      <a:r>
                        <a:rPr lang="en-US" b="0" dirty="0"/>
                        <a:t>3</a:t>
                      </a:r>
                    </a:p>
                  </a:txBody>
                  <a:tcPr>
                    <a:noFill/>
                  </a:tcPr>
                </a:tc>
                <a:tc>
                  <a:txBody>
                    <a:bodyPr/>
                    <a:lstStyle/>
                    <a:p>
                      <a:pPr algn="ctr"/>
                      <a:r>
                        <a:rPr lang="en-US" b="0" dirty="0"/>
                        <a:t>8</a:t>
                      </a:r>
                    </a:p>
                  </a:txBody>
                  <a:tcPr>
                    <a:noFill/>
                  </a:tcPr>
                </a:tc>
                <a:tc>
                  <a:txBody>
                    <a:bodyPr/>
                    <a:lstStyle/>
                    <a:p>
                      <a:pPr algn="ctr"/>
                      <a:r>
                        <a:rPr lang="en-US" b="0" dirty="0"/>
                        <a:t>7</a:t>
                      </a:r>
                    </a:p>
                  </a:txBody>
                  <a:tcPr>
                    <a:noFill/>
                  </a:tcPr>
                </a:tc>
                <a:extLst>
                  <a:ext uri="{0D108BD9-81ED-4DB2-BD59-A6C34878D82A}">
                    <a16:rowId xmlns:a16="http://schemas.microsoft.com/office/drawing/2014/main" val="478159572"/>
                  </a:ext>
                </a:extLst>
              </a:tr>
              <a:tr h="379846">
                <a:tc>
                  <a:txBody>
                    <a:bodyPr/>
                    <a:lstStyle/>
                    <a:p>
                      <a:pPr algn="ctr"/>
                      <a:r>
                        <a:rPr lang="en-US" dirty="0"/>
                        <a:t>1</a:t>
                      </a:r>
                    </a:p>
                  </a:txBody>
                  <a:tcPr>
                    <a:noFill/>
                  </a:tcPr>
                </a:tc>
                <a:tc>
                  <a:txBody>
                    <a:bodyPr/>
                    <a:lstStyle/>
                    <a:p>
                      <a:pPr algn="ctr"/>
                      <a:r>
                        <a:rPr lang="en-US" dirty="0"/>
                        <a:t>9</a:t>
                      </a:r>
                    </a:p>
                  </a:txBody>
                  <a:tcPr>
                    <a:noFill/>
                  </a:tcPr>
                </a:tc>
                <a:tc>
                  <a:txBody>
                    <a:bodyPr/>
                    <a:lstStyle/>
                    <a:p>
                      <a:pPr algn="ctr"/>
                      <a:r>
                        <a:rPr lang="en-US" dirty="0"/>
                        <a:t>2</a:t>
                      </a:r>
                    </a:p>
                  </a:txBody>
                  <a:tcPr>
                    <a:noFill/>
                  </a:tcPr>
                </a:tc>
                <a:tc>
                  <a:txBody>
                    <a:bodyPr/>
                    <a:lstStyle/>
                    <a:p>
                      <a:pPr algn="ctr"/>
                      <a:r>
                        <a:rPr lang="en-US" dirty="0"/>
                        <a:t>9</a:t>
                      </a:r>
                    </a:p>
                  </a:txBody>
                  <a:tcPr>
                    <a:noFill/>
                  </a:tcPr>
                </a:tc>
                <a:extLst>
                  <a:ext uri="{0D108BD9-81ED-4DB2-BD59-A6C34878D82A}">
                    <a16:rowId xmlns:a16="http://schemas.microsoft.com/office/drawing/2014/main" val="4242019960"/>
                  </a:ext>
                </a:extLst>
              </a:tr>
              <a:tr h="379846">
                <a:tc>
                  <a:txBody>
                    <a:bodyPr/>
                    <a:lstStyle/>
                    <a:p>
                      <a:pPr algn="ctr"/>
                      <a:r>
                        <a:rPr lang="en-US" dirty="0"/>
                        <a:t>3</a:t>
                      </a:r>
                    </a:p>
                  </a:txBody>
                  <a:tcPr>
                    <a:solidFill>
                      <a:srgbClr val="00B0F0"/>
                    </a:solidFill>
                  </a:tcPr>
                </a:tc>
                <a:tc>
                  <a:txBody>
                    <a:bodyPr/>
                    <a:lstStyle/>
                    <a:p>
                      <a:pPr algn="ctr"/>
                      <a:r>
                        <a:rPr lang="en-US" dirty="0"/>
                        <a:t>0</a:t>
                      </a:r>
                    </a:p>
                  </a:txBody>
                  <a:tcPr>
                    <a:solidFill>
                      <a:srgbClr val="00B0F0"/>
                    </a:solidFill>
                  </a:tcPr>
                </a:tc>
                <a:tc>
                  <a:txBody>
                    <a:bodyPr/>
                    <a:lstStyle/>
                    <a:p>
                      <a:pPr algn="ctr"/>
                      <a:r>
                        <a:rPr lang="en-US" dirty="0"/>
                        <a:t>2</a:t>
                      </a:r>
                    </a:p>
                  </a:txBody>
                  <a:tcPr>
                    <a:noFill/>
                  </a:tcPr>
                </a:tc>
                <a:tc>
                  <a:txBody>
                    <a:bodyPr/>
                    <a:lstStyle/>
                    <a:p>
                      <a:pPr algn="ctr"/>
                      <a:r>
                        <a:rPr lang="en-US" dirty="0"/>
                        <a:t>3</a:t>
                      </a:r>
                    </a:p>
                  </a:txBody>
                  <a:tcPr>
                    <a:noFill/>
                  </a:tcPr>
                </a:tc>
                <a:extLst>
                  <a:ext uri="{0D108BD9-81ED-4DB2-BD59-A6C34878D82A}">
                    <a16:rowId xmlns:a16="http://schemas.microsoft.com/office/drawing/2014/main" val="3888375014"/>
                  </a:ext>
                </a:extLst>
              </a:tr>
              <a:tr h="379846">
                <a:tc>
                  <a:txBody>
                    <a:bodyPr/>
                    <a:lstStyle/>
                    <a:p>
                      <a:pPr algn="ctr"/>
                      <a:r>
                        <a:rPr lang="en-US" dirty="0"/>
                        <a:t>2</a:t>
                      </a:r>
                    </a:p>
                  </a:txBody>
                  <a:tcPr>
                    <a:solidFill>
                      <a:srgbClr val="00B0F0"/>
                    </a:solidFill>
                  </a:tcPr>
                </a:tc>
                <a:tc>
                  <a:txBody>
                    <a:bodyPr/>
                    <a:lstStyle/>
                    <a:p>
                      <a:pPr algn="ctr"/>
                      <a:r>
                        <a:rPr lang="en-US" dirty="0"/>
                        <a:t>8</a:t>
                      </a:r>
                    </a:p>
                  </a:txBody>
                  <a:tcPr>
                    <a:solidFill>
                      <a:srgbClr val="00B0F0"/>
                    </a:solidFill>
                  </a:tcPr>
                </a:tc>
                <a:tc>
                  <a:txBody>
                    <a:bodyPr/>
                    <a:lstStyle/>
                    <a:p>
                      <a:pPr algn="ctr"/>
                      <a:r>
                        <a:rPr lang="en-US" dirty="0"/>
                        <a:t>4</a:t>
                      </a:r>
                    </a:p>
                  </a:txBody>
                  <a:tcPr>
                    <a:noFill/>
                  </a:tcPr>
                </a:tc>
                <a:tc>
                  <a:txBody>
                    <a:bodyPr/>
                    <a:lstStyle/>
                    <a:p>
                      <a:pPr algn="ctr"/>
                      <a:r>
                        <a:rPr lang="en-US" dirty="0"/>
                        <a:t>1</a:t>
                      </a:r>
                    </a:p>
                  </a:txBody>
                  <a:tcPr>
                    <a:noFill/>
                  </a:tcPr>
                </a:tc>
                <a:extLst>
                  <a:ext uri="{0D108BD9-81ED-4DB2-BD59-A6C34878D82A}">
                    <a16:rowId xmlns:a16="http://schemas.microsoft.com/office/drawing/2014/main" val="1962268399"/>
                  </a:ext>
                </a:extLst>
              </a:tr>
            </a:tbl>
          </a:graphicData>
        </a:graphic>
      </p:graphicFrame>
      <p:graphicFrame>
        <p:nvGraphicFramePr>
          <p:cNvPr id="31" name="Table 6">
            <a:extLst>
              <a:ext uri="{FF2B5EF4-FFF2-40B4-BE49-F238E27FC236}">
                <a16:creationId xmlns:a16="http://schemas.microsoft.com/office/drawing/2014/main" id="{109A3EEA-E701-704D-ED0A-E4FB1EB77134}"/>
              </a:ext>
            </a:extLst>
          </p:cNvPr>
          <p:cNvGraphicFramePr>
            <a:graphicFrameLocks noGrp="1"/>
          </p:cNvGraphicFramePr>
          <p:nvPr>
            <p:extLst>
              <p:ext uri="{D42A27DB-BD31-4B8C-83A1-F6EECF244321}">
                <p14:modId xmlns:p14="http://schemas.microsoft.com/office/powerpoint/2010/main" val="925143811"/>
              </p:ext>
            </p:extLst>
          </p:nvPr>
        </p:nvGraphicFramePr>
        <p:xfrm>
          <a:off x="2667525" y="4620991"/>
          <a:ext cx="732108" cy="741674"/>
        </p:xfrm>
        <a:graphic>
          <a:graphicData uri="http://schemas.openxmlformats.org/drawingml/2006/table">
            <a:tbl>
              <a:tblPr firstRow="1" bandRow="1">
                <a:tableStyleId>{5C22544A-7EE6-4342-B048-85BDC9FD1C3A}</a:tableStyleId>
              </a:tblPr>
              <a:tblGrid>
                <a:gridCol w="366054">
                  <a:extLst>
                    <a:ext uri="{9D8B030D-6E8A-4147-A177-3AD203B41FA5}">
                      <a16:colId xmlns:a16="http://schemas.microsoft.com/office/drawing/2014/main" val="1621010439"/>
                    </a:ext>
                  </a:extLst>
                </a:gridCol>
                <a:gridCol w="366054">
                  <a:extLst>
                    <a:ext uri="{9D8B030D-6E8A-4147-A177-3AD203B41FA5}">
                      <a16:colId xmlns:a16="http://schemas.microsoft.com/office/drawing/2014/main" val="1484971804"/>
                    </a:ext>
                  </a:extLst>
                </a:gridCol>
              </a:tblGrid>
              <a:tr h="370837">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279404"/>
                  </a:ext>
                </a:extLst>
              </a:tr>
              <a:tr h="370837">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5922251"/>
                  </a:ext>
                </a:extLst>
              </a:tr>
            </a:tbl>
          </a:graphicData>
        </a:graphic>
      </p:graphicFrame>
      <p:cxnSp>
        <p:nvCxnSpPr>
          <p:cNvPr id="32" name="Straight Arrow Connector 31">
            <a:extLst>
              <a:ext uri="{FF2B5EF4-FFF2-40B4-BE49-F238E27FC236}">
                <a16:creationId xmlns:a16="http://schemas.microsoft.com/office/drawing/2014/main" id="{B82A0EBA-7101-7255-C30E-B2EFC4E4B996}"/>
              </a:ext>
            </a:extLst>
          </p:cNvPr>
          <p:cNvCxnSpPr>
            <a:cxnSpLocks/>
            <a:stCxn id="30" idx="3"/>
            <a:endCxn id="31" idx="1"/>
          </p:cNvCxnSpPr>
          <p:nvPr/>
        </p:nvCxnSpPr>
        <p:spPr>
          <a:xfrm flipV="1">
            <a:off x="2236601" y="4991828"/>
            <a:ext cx="43092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E060729F-7BF5-989C-1591-1E7F2250F9BC}"/>
              </a:ext>
            </a:extLst>
          </p:cNvPr>
          <p:cNvSpPr txBox="1"/>
          <p:nvPr/>
        </p:nvSpPr>
        <p:spPr>
          <a:xfrm>
            <a:off x="3905638" y="4807165"/>
            <a:ext cx="714704" cy="369332"/>
          </a:xfrm>
          <a:prstGeom prst="rect">
            <a:avLst/>
          </a:prstGeom>
          <a:noFill/>
        </p:spPr>
        <p:txBody>
          <a:bodyPr wrap="square" rtlCol="0">
            <a:spAutoFit/>
          </a:bodyPr>
          <a:lstStyle/>
          <a:p>
            <a:pPr algn="ctr"/>
            <a:r>
              <a:rPr lang="en-US" dirty="0"/>
              <a:t>8</a:t>
            </a:r>
          </a:p>
        </p:txBody>
      </p:sp>
      <p:cxnSp>
        <p:nvCxnSpPr>
          <p:cNvPr id="34" name="Straight Arrow Connector 33">
            <a:extLst>
              <a:ext uri="{FF2B5EF4-FFF2-40B4-BE49-F238E27FC236}">
                <a16:creationId xmlns:a16="http://schemas.microsoft.com/office/drawing/2014/main" id="{C1314B6D-1AEA-D73B-DB18-70DE18F126CC}"/>
              </a:ext>
            </a:extLst>
          </p:cNvPr>
          <p:cNvCxnSpPr>
            <a:cxnSpLocks/>
            <a:stCxn id="31" idx="3"/>
            <a:endCxn id="33" idx="1"/>
          </p:cNvCxnSpPr>
          <p:nvPr/>
        </p:nvCxnSpPr>
        <p:spPr>
          <a:xfrm>
            <a:off x="3399633" y="4991828"/>
            <a:ext cx="506005"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5" name="Table 6">
            <a:extLst>
              <a:ext uri="{FF2B5EF4-FFF2-40B4-BE49-F238E27FC236}">
                <a16:creationId xmlns:a16="http://schemas.microsoft.com/office/drawing/2014/main" id="{BCBBCF10-2561-7979-230F-34ACD9D00DA2}"/>
              </a:ext>
            </a:extLst>
          </p:cNvPr>
          <p:cNvGraphicFramePr>
            <a:graphicFrameLocks noGrp="1"/>
          </p:cNvGraphicFramePr>
          <p:nvPr>
            <p:extLst>
              <p:ext uri="{D42A27DB-BD31-4B8C-83A1-F6EECF244321}">
                <p14:modId xmlns:p14="http://schemas.microsoft.com/office/powerpoint/2010/main" val="3753786264"/>
              </p:ext>
            </p:extLst>
          </p:nvPr>
        </p:nvGraphicFramePr>
        <p:xfrm>
          <a:off x="7353029" y="4674098"/>
          <a:ext cx="685876" cy="731520"/>
        </p:xfrm>
        <a:graphic>
          <a:graphicData uri="http://schemas.openxmlformats.org/drawingml/2006/table">
            <a:tbl>
              <a:tblPr firstRow="1" bandRow="1">
                <a:tableStyleId>{5C22544A-7EE6-4342-B048-85BDC9FD1C3A}</a:tableStyleId>
              </a:tblPr>
              <a:tblGrid>
                <a:gridCol w="342938">
                  <a:extLst>
                    <a:ext uri="{9D8B030D-6E8A-4147-A177-3AD203B41FA5}">
                      <a16:colId xmlns:a16="http://schemas.microsoft.com/office/drawing/2014/main" val="1621010439"/>
                    </a:ext>
                  </a:extLst>
                </a:gridCol>
                <a:gridCol w="342938">
                  <a:extLst>
                    <a:ext uri="{9D8B030D-6E8A-4147-A177-3AD203B41FA5}">
                      <a16:colId xmlns:a16="http://schemas.microsoft.com/office/drawing/2014/main" val="1484971804"/>
                    </a:ext>
                  </a:extLst>
                </a:gridCol>
              </a:tblGrid>
              <a:tr h="357530">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279404"/>
                  </a:ext>
                </a:extLst>
              </a:tr>
              <a:tr h="357530">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5922251"/>
                  </a:ext>
                </a:extLst>
              </a:tr>
            </a:tbl>
          </a:graphicData>
        </a:graphic>
      </p:graphicFrame>
      <p:cxnSp>
        <p:nvCxnSpPr>
          <p:cNvPr id="36" name="Straight Arrow Connector 35">
            <a:extLst>
              <a:ext uri="{FF2B5EF4-FFF2-40B4-BE49-F238E27FC236}">
                <a16:creationId xmlns:a16="http://schemas.microsoft.com/office/drawing/2014/main" id="{64D0A112-C821-3B39-7FFA-1E2D6298CF9D}"/>
              </a:ext>
            </a:extLst>
          </p:cNvPr>
          <p:cNvCxnSpPr>
            <a:cxnSpLocks/>
            <a:stCxn id="40" idx="3"/>
            <a:endCxn id="35" idx="1"/>
          </p:cNvCxnSpPr>
          <p:nvPr/>
        </p:nvCxnSpPr>
        <p:spPr>
          <a:xfrm>
            <a:off x="6524819" y="5018384"/>
            <a:ext cx="828210" cy="21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BF3AA50A-EE08-663B-8DBE-72CE86B852AC}"/>
              </a:ext>
            </a:extLst>
          </p:cNvPr>
          <p:cNvSpPr txBox="1"/>
          <p:nvPr/>
        </p:nvSpPr>
        <p:spPr>
          <a:xfrm>
            <a:off x="8544910" y="4860272"/>
            <a:ext cx="568773" cy="369332"/>
          </a:xfrm>
          <a:prstGeom prst="rect">
            <a:avLst/>
          </a:prstGeom>
          <a:noFill/>
        </p:spPr>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0ECC9B75-2EAA-17DF-56B8-7D554A7A4103}"/>
              </a:ext>
            </a:extLst>
          </p:cNvPr>
          <p:cNvCxnSpPr>
            <a:cxnSpLocks/>
            <a:stCxn id="35" idx="3"/>
            <a:endCxn id="37" idx="1"/>
          </p:cNvCxnSpPr>
          <p:nvPr/>
        </p:nvCxnSpPr>
        <p:spPr>
          <a:xfrm>
            <a:off x="8038905" y="5039858"/>
            <a:ext cx="506005" cy="5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0" name="Table 12">
            <a:extLst>
              <a:ext uri="{FF2B5EF4-FFF2-40B4-BE49-F238E27FC236}">
                <a16:creationId xmlns:a16="http://schemas.microsoft.com/office/drawing/2014/main" id="{72ACE297-0C18-94A9-8443-2C269939A1B1}"/>
              </a:ext>
            </a:extLst>
          </p:cNvPr>
          <p:cNvGraphicFramePr>
            <a:graphicFrameLocks noGrp="1"/>
          </p:cNvGraphicFramePr>
          <p:nvPr>
            <p:extLst>
              <p:ext uri="{D42A27DB-BD31-4B8C-83A1-F6EECF244321}">
                <p14:modId xmlns:p14="http://schemas.microsoft.com/office/powerpoint/2010/main" val="1603066528"/>
              </p:ext>
            </p:extLst>
          </p:nvPr>
        </p:nvGraphicFramePr>
        <p:xfrm>
          <a:off x="4845267" y="4286185"/>
          <a:ext cx="1679552" cy="1464399"/>
        </p:xfrm>
        <a:graphic>
          <a:graphicData uri="http://schemas.openxmlformats.org/drawingml/2006/table">
            <a:tbl>
              <a:tblPr firstRow="1" bandRow="1">
                <a:tableStyleId>{D7AC3CCA-C797-4891-BE02-D94E43425B78}</a:tableStyleId>
              </a:tblPr>
              <a:tblGrid>
                <a:gridCol w="419888">
                  <a:extLst>
                    <a:ext uri="{9D8B030D-6E8A-4147-A177-3AD203B41FA5}">
                      <a16:colId xmlns:a16="http://schemas.microsoft.com/office/drawing/2014/main" val="2446050890"/>
                    </a:ext>
                  </a:extLst>
                </a:gridCol>
                <a:gridCol w="419888">
                  <a:extLst>
                    <a:ext uri="{9D8B030D-6E8A-4147-A177-3AD203B41FA5}">
                      <a16:colId xmlns:a16="http://schemas.microsoft.com/office/drawing/2014/main" val="1392064502"/>
                    </a:ext>
                  </a:extLst>
                </a:gridCol>
                <a:gridCol w="419888">
                  <a:extLst>
                    <a:ext uri="{9D8B030D-6E8A-4147-A177-3AD203B41FA5}">
                      <a16:colId xmlns:a16="http://schemas.microsoft.com/office/drawing/2014/main" val="996645048"/>
                    </a:ext>
                  </a:extLst>
                </a:gridCol>
                <a:gridCol w="419888">
                  <a:extLst>
                    <a:ext uri="{9D8B030D-6E8A-4147-A177-3AD203B41FA5}">
                      <a16:colId xmlns:a16="http://schemas.microsoft.com/office/drawing/2014/main" val="1345206866"/>
                    </a:ext>
                  </a:extLst>
                </a:gridCol>
              </a:tblGrid>
              <a:tr h="364402">
                <a:tc>
                  <a:txBody>
                    <a:bodyPr/>
                    <a:lstStyle/>
                    <a:p>
                      <a:pPr algn="ctr"/>
                      <a:r>
                        <a:rPr lang="en-US" b="0" dirty="0"/>
                        <a:t>2</a:t>
                      </a:r>
                    </a:p>
                  </a:txBody>
                  <a:tcPr>
                    <a:noFill/>
                  </a:tcPr>
                </a:tc>
                <a:tc>
                  <a:txBody>
                    <a:bodyPr/>
                    <a:lstStyle/>
                    <a:p>
                      <a:pPr algn="ctr"/>
                      <a:r>
                        <a:rPr lang="en-US" b="0" dirty="0"/>
                        <a:t>3</a:t>
                      </a:r>
                    </a:p>
                  </a:txBody>
                  <a:tcPr>
                    <a:noFill/>
                  </a:tcPr>
                </a:tc>
                <a:tc>
                  <a:txBody>
                    <a:bodyPr/>
                    <a:lstStyle/>
                    <a:p>
                      <a:pPr algn="ctr"/>
                      <a:r>
                        <a:rPr lang="en-US" b="0" dirty="0"/>
                        <a:t>8</a:t>
                      </a:r>
                    </a:p>
                  </a:txBody>
                  <a:tcPr>
                    <a:noFill/>
                  </a:tcPr>
                </a:tc>
                <a:tc>
                  <a:txBody>
                    <a:bodyPr/>
                    <a:lstStyle/>
                    <a:p>
                      <a:pPr algn="ctr"/>
                      <a:r>
                        <a:rPr lang="en-US" b="0" dirty="0"/>
                        <a:t>7</a:t>
                      </a:r>
                    </a:p>
                  </a:txBody>
                  <a:tcPr>
                    <a:noFill/>
                  </a:tcPr>
                </a:tc>
                <a:extLst>
                  <a:ext uri="{0D108BD9-81ED-4DB2-BD59-A6C34878D82A}">
                    <a16:rowId xmlns:a16="http://schemas.microsoft.com/office/drawing/2014/main" val="478159572"/>
                  </a:ext>
                </a:extLst>
              </a:tr>
              <a:tr h="366213">
                <a:tc>
                  <a:txBody>
                    <a:bodyPr/>
                    <a:lstStyle/>
                    <a:p>
                      <a:pPr algn="ctr"/>
                      <a:r>
                        <a:rPr lang="en-US" dirty="0"/>
                        <a:t>1</a:t>
                      </a:r>
                    </a:p>
                  </a:txBody>
                  <a:tcPr>
                    <a:noFill/>
                  </a:tcPr>
                </a:tc>
                <a:tc>
                  <a:txBody>
                    <a:bodyPr/>
                    <a:lstStyle/>
                    <a:p>
                      <a:pPr algn="ctr"/>
                      <a:r>
                        <a:rPr lang="en-US" dirty="0"/>
                        <a:t>9</a:t>
                      </a:r>
                    </a:p>
                  </a:txBody>
                  <a:tcPr>
                    <a:noFill/>
                  </a:tcPr>
                </a:tc>
                <a:tc>
                  <a:txBody>
                    <a:bodyPr/>
                    <a:lstStyle/>
                    <a:p>
                      <a:pPr algn="ctr"/>
                      <a:r>
                        <a:rPr lang="en-US" dirty="0"/>
                        <a:t>2</a:t>
                      </a:r>
                    </a:p>
                  </a:txBody>
                  <a:tcPr>
                    <a:noFill/>
                  </a:tcPr>
                </a:tc>
                <a:tc>
                  <a:txBody>
                    <a:bodyPr/>
                    <a:lstStyle/>
                    <a:p>
                      <a:pPr algn="ctr"/>
                      <a:r>
                        <a:rPr lang="en-US" dirty="0"/>
                        <a:t>9</a:t>
                      </a:r>
                    </a:p>
                  </a:txBody>
                  <a:tcPr>
                    <a:noFill/>
                  </a:tcPr>
                </a:tc>
                <a:extLst>
                  <a:ext uri="{0D108BD9-81ED-4DB2-BD59-A6C34878D82A}">
                    <a16:rowId xmlns:a16="http://schemas.microsoft.com/office/drawing/2014/main" val="4242019960"/>
                  </a:ext>
                </a:extLst>
              </a:tr>
              <a:tr h="366213">
                <a:tc>
                  <a:txBody>
                    <a:bodyPr/>
                    <a:lstStyle/>
                    <a:p>
                      <a:pPr algn="ctr"/>
                      <a:r>
                        <a:rPr lang="en-US" dirty="0"/>
                        <a:t>3</a:t>
                      </a:r>
                    </a:p>
                  </a:txBody>
                  <a:tcPr>
                    <a:noFill/>
                  </a:tcPr>
                </a:tc>
                <a:tc>
                  <a:txBody>
                    <a:bodyPr/>
                    <a:lstStyle/>
                    <a:p>
                      <a:pPr algn="ctr"/>
                      <a:r>
                        <a:rPr lang="en-US" dirty="0"/>
                        <a:t>0</a:t>
                      </a:r>
                    </a:p>
                  </a:txBody>
                  <a:tcPr>
                    <a:noFill/>
                  </a:tcPr>
                </a:tc>
                <a:tc>
                  <a:txBody>
                    <a:bodyPr/>
                    <a:lstStyle/>
                    <a:p>
                      <a:pPr algn="ctr"/>
                      <a:r>
                        <a:rPr lang="en-US" dirty="0"/>
                        <a:t>2</a:t>
                      </a:r>
                    </a:p>
                  </a:txBody>
                  <a:tcPr>
                    <a:solidFill>
                      <a:srgbClr val="00B0F0"/>
                    </a:solidFill>
                  </a:tcPr>
                </a:tc>
                <a:tc>
                  <a:txBody>
                    <a:bodyPr/>
                    <a:lstStyle/>
                    <a:p>
                      <a:pPr algn="ctr"/>
                      <a:r>
                        <a:rPr lang="en-US" dirty="0"/>
                        <a:t>3</a:t>
                      </a:r>
                    </a:p>
                  </a:txBody>
                  <a:tcPr>
                    <a:solidFill>
                      <a:srgbClr val="00B0F0"/>
                    </a:solidFill>
                  </a:tcPr>
                </a:tc>
                <a:extLst>
                  <a:ext uri="{0D108BD9-81ED-4DB2-BD59-A6C34878D82A}">
                    <a16:rowId xmlns:a16="http://schemas.microsoft.com/office/drawing/2014/main" val="3888375014"/>
                  </a:ext>
                </a:extLst>
              </a:tr>
              <a:tr h="366213">
                <a:tc>
                  <a:txBody>
                    <a:bodyPr/>
                    <a:lstStyle/>
                    <a:p>
                      <a:pPr algn="ctr"/>
                      <a:r>
                        <a:rPr lang="en-US" dirty="0"/>
                        <a:t>2</a:t>
                      </a:r>
                    </a:p>
                  </a:txBody>
                  <a:tcPr>
                    <a:noFill/>
                  </a:tcPr>
                </a:tc>
                <a:tc>
                  <a:txBody>
                    <a:bodyPr/>
                    <a:lstStyle/>
                    <a:p>
                      <a:pPr algn="ctr"/>
                      <a:r>
                        <a:rPr lang="en-US" dirty="0"/>
                        <a:t>8</a:t>
                      </a:r>
                    </a:p>
                  </a:txBody>
                  <a:tcPr>
                    <a:noFill/>
                  </a:tcPr>
                </a:tc>
                <a:tc>
                  <a:txBody>
                    <a:bodyPr/>
                    <a:lstStyle/>
                    <a:p>
                      <a:pPr algn="ctr"/>
                      <a:r>
                        <a:rPr lang="en-US" dirty="0"/>
                        <a:t>4</a:t>
                      </a:r>
                    </a:p>
                  </a:txBody>
                  <a:tcPr>
                    <a:solidFill>
                      <a:srgbClr val="00B0F0"/>
                    </a:solidFill>
                  </a:tcPr>
                </a:tc>
                <a:tc>
                  <a:txBody>
                    <a:bodyPr/>
                    <a:lstStyle/>
                    <a:p>
                      <a:pPr algn="ctr"/>
                      <a:r>
                        <a:rPr lang="en-US" dirty="0"/>
                        <a:t>1</a:t>
                      </a:r>
                    </a:p>
                  </a:txBody>
                  <a:tcPr>
                    <a:solidFill>
                      <a:srgbClr val="00B0F0"/>
                    </a:solidFill>
                  </a:tcPr>
                </a:tc>
                <a:extLst>
                  <a:ext uri="{0D108BD9-81ED-4DB2-BD59-A6C34878D82A}">
                    <a16:rowId xmlns:a16="http://schemas.microsoft.com/office/drawing/2014/main" val="1962268399"/>
                  </a:ext>
                </a:extLst>
              </a:tr>
            </a:tbl>
          </a:graphicData>
        </a:graphic>
      </p:graphicFrame>
      <p:sp>
        <p:nvSpPr>
          <p:cNvPr id="99" name="Right Brace 98">
            <a:extLst>
              <a:ext uri="{FF2B5EF4-FFF2-40B4-BE49-F238E27FC236}">
                <a16:creationId xmlns:a16="http://schemas.microsoft.com/office/drawing/2014/main" id="{932FF473-C8DB-F189-026F-7547283DE8BB}"/>
              </a:ext>
            </a:extLst>
          </p:cNvPr>
          <p:cNvSpPr/>
          <p:nvPr/>
        </p:nvSpPr>
        <p:spPr>
          <a:xfrm>
            <a:off x="8965324" y="1651899"/>
            <a:ext cx="990075" cy="4297809"/>
          </a:xfrm>
          <a:prstGeom prst="rightBrace">
            <a:avLst>
              <a:gd name="adj1" fmla="val 9325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100" name="Table 100">
            <a:extLst>
              <a:ext uri="{FF2B5EF4-FFF2-40B4-BE49-F238E27FC236}">
                <a16:creationId xmlns:a16="http://schemas.microsoft.com/office/drawing/2014/main" id="{025A8442-D79B-99F8-9468-8DA554013912}"/>
              </a:ext>
            </a:extLst>
          </p:cNvPr>
          <p:cNvGraphicFramePr>
            <a:graphicFrameLocks noGrp="1"/>
          </p:cNvGraphicFramePr>
          <p:nvPr>
            <p:extLst>
              <p:ext uri="{D42A27DB-BD31-4B8C-83A1-F6EECF244321}">
                <p14:modId xmlns:p14="http://schemas.microsoft.com/office/powerpoint/2010/main" val="3759210725"/>
              </p:ext>
            </p:extLst>
          </p:nvPr>
        </p:nvGraphicFramePr>
        <p:xfrm>
          <a:off x="10195942" y="3429000"/>
          <a:ext cx="685876" cy="731520"/>
        </p:xfrm>
        <a:graphic>
          <a:graphicData uri="http://schemas.openxmlformats.org/drawingml/2006/table">
            <a:tbl>
              <a:tblPr firstRow="1" bandRow="1">
                <a:tableStyleId>{5C22544A-7EE6-4342-B048-85BDC9FD1C3A}</a:tableStyleId>
              </a:tblPr>
              <a:tblGrid>
                <a:gridCol w="342938">
                  <a:extLst>
                    <a:ext uri="{9D8B030D-6E8A-4147-A177-3AD203B41FA5}">
                      <a16:colId xmlns:a16="http://schemas.microsoft.com/office/drawing/2014/main" val="2721340012"/>
                    </a:ext>
                  </a:extLst>
                </a:gridCol>
                <a:gridCol w="342938">
                  <a:extLst>
                    <a:ext uri="{9D8B030D-6E8A-4147-A177-3AD203B41FA5}">
                      <a16:colId xmlns:a16="http://schemas.microsoft.com/office/drawing/2014/main" val="3670304152"/>
                    </a:ext>
                  </a:extLst>
                </a:gridCol>
              </a:tblGrid>
              <a:tr h="323363">
                <a:tc>
                  <a:txBody>
                    <a:bodyPr/>
                    <a:lstStyle/>
                    <a:p>
                      <a:pPr algn="ctr"/>
                      <a:r>
                        <a:rPr lang="en-US" b="0" baseline="0"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baseline="0"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244690"/>
                  </a:ext>
                </a:extLst>
              </a:tr>
              <a:tr h="323363">
                <a:tc>
                  <a:txBody>
                    <a:bodyPr/>
                    <a:lstStyle/>
                    <a:p>
                      <a:pPr algn="ctr"/>
                      <a:r>
                        <a:rPr lang="en-US" b="0" baseline="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baseline="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2183118"/>
                  </a:ext>
                </a:extLst>
              </a:tr>
            </a:tbl>
          </a:graphicData>
        </a:graphic>
      </p:graphicFrame>
    </p:spTree>
    <p:extLst>
      <p:ext uri="{BB962C8B-B14F-4D97-AF65-F5344CB8AC3E}">
        <p14:creationId xmlns:p14="http://schemas.microsoft.com/office/powerpoint/2010/main" val="4008228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2E019-8E5C-F432-E7CE-6EC04AFC1FA0}"/>
              </a:ext>
            </a:extLst>
          </p:cNvPr>
          <p:cNvSpPr txBox="1"/>
          <p:nvPr/>
        </p:nvSpPr>
        <p:spPr>
          <a:xfrm>
            <a:off x="557049" y="95550"/>
            <a:ext cx="11183006" cy="115910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Up Sampling</a:t>
            </a:r>
          </a:p>
          <a:p>
            <a:r>
              <a:rPr lang="en-US" dirty="0">
                <a:solidFill>
                  <a:schemeClr val="bg1"/>
                </a:solidFill>
              </a:rPr>
              <a:t>To regenerate the features of the original image, the </a:t>
            </a:r>
            <a:r>
              <a:rPr lang="en-US" dirty="0" err="1">
                <a:solidFill>
                  <a:schemeClr val="bg1"/>
                </a:solidFill>
              </a:rPr>
              <a:t>upsampling</a:t>
            </a:r>
            <a:r>
              <a:rPr lang="en-US" dirty="0">
                <a:solidFill>
                  <a:schemeClr val="bg1"/>
                </a:solidFill>
              </a:rPr>
              <a:t> layer increases the image's dimensions. Each step is performed by importing kernels. The example below shows a 2-by-2 </a:t>
            </a:r>
            <a:r>
              <a:rPr lang="en-US" dirty="0" err="1">
                <a:solidFill>
                  <a:schemeClr val="bg1"/>
                </a:solidFill>
              </a:rPr>
              <a:t>upsampling</a:t>
            </a:r>
            <a:r>
              <a:rPr lang="en-US" dirty="0">
                <a:solidFill>
                  <a:schemeClr val="bg1"/>
                </a:solidFill>
              </a:rPr>
              <a:t> process.</a:t>
            </a:r>
          </a:p>
        </p:txBody>
      </p:sp>
      <p:graphicFrame>
        <p:nvGraphicFramePr>
          <p:cNvPr id="6" name="Table 6">
            <a:extLst>
              <a:ext uri="{FF2B5EF4-FFF2-40B4-BE49-F238E27FC236}">
                <a16:creationId xmlns:a16="http://schemas.microsoft.com/office/drawing/2014/main" id="{2627EE91-D49F-837A-2D44-AADD2547684E}"/>
              </a:ext>
            </a:extLst>
          </p:cNvPr>
          <p:cNvGraphicFramePr>
            <a:graphicFrameLocks noGrp="1"/>
          </p:cNvGraphicFramePr>
          <p:nvPr>
            <p:extLst>
              <p:ext uri="{D42A27DB-BD31-4B8C-83A1-F6EECF244321}">
                <p14:modId xmlns:p14="http://schemas.microsoft.com/office/powerpoint/2010/main" val="884941534"/>
              </p:ext>
            </p:extLst>
          </p:nvPr>
        </p:nvGraphicFramePr>
        <p:xfrm>
          <a:off x="811479" y="2015359"/>
          <a:ext cx="720513" cy="73152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1621010439"/>
                    </a:ext>
                  </a:extLst>
                </a:gridCol>
                <a:gridCol w="369358">
                  <a:extLst>
                    <a:ext uri="{9D8B030D-6E8A-4147-A177-3AD203B41FA5}">
                      <a16:colId xmlns:a16="http://schemas.microsoft.com/office/drawing/2014/main" val="1484971804"/>
                    </a:ext>
                  </a:extLst>
                </a:gridCol>
              </a:tblGrid>
              <a:tr h="315865">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279404"/>
                  </a:ext>
                </a:extLst>
              </a:tr>
              <a:tr h="315865">
                <a:tc>
                  <a:txBody>
                    <a:bodyPr/>
                    <a:lstStyle/>
                    <a:p>
                      <a:pPr algn="ctr"/>
                      <a:r>
                        <a:rPr lang="en-US"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5922251"/>
                  </a:ext>
                </a:extLst>
              </a:tr>
            </a:tbl>
          </a:graphicData>
        </a:graphic>
      </p:graphicFrame>
      <p:sp>
        <p:nvSpPr>
          <p:cNvPr id="25" name="Right Brace 24">
            <a:extLst>
              <a:ext uri="{FF2B5EF4-FFF2-40B4-BE49-F238E27FC236}">
                <a16:creationId xmlns:a16="http://schemas.microsoft.com/office/drawing/2014/main" id="{CC859087-8CF3-783B-61DE-4BCE32B9758C}"/>
              </a:ext>
            </a:extLst>
          </p:cNvPr>
          <p:cNvSpPr/>
          <p:nvPr/>
        </p:nvSpPr>
        <p:spPr>
          <a:xfrm>
            <a:off x="8965324" y="1651899"/>
            <a:ext cx="990075" cy="4297809"/>
          </a:xfrm>
          <a:prstGeom prst="rightBrace">
            <a:avLst>
              <a:gd name="adj1" fmla="val 9325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27" name="Table 6">
            <a:extLst>
              <a:ext uri="{FF2B5EF4-FFF2-40B4-BE49-F238E27FC236}">
                <a16:creationId xmlns:a16="http://schemas.microsoft.com/office/drawing/2014/main" id="{61DBD303-D41E-6BDB-2B2A-B63CA00431E0}"/>
              </a:ext>
            </a:extLst>
          </p:cNvPr>
          <p:cNvGraphicFramePr>
            <a:graphicFrameLocks noGrp="1"/>
          </p:cNvGraphicFramePr>
          <p:nvPr>
            <p:extLst>
              <p:ext uri="{D42A27DB-BD31-4B8C-83A1-F6EECF244321}">
                <p14:modId xmlns:p14="http://schemas.microsoft.com/office/powerpoint/2010/main" val="3374652413"/>
              </p:ext>
            </p:extLst>
          </p:nvPr>
        </p:nvGraphicFramePr>
        <p:xfrm>
          <a:off x="2598105" y="2015359"/>
          <a:ext cx="720513" cy="73152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1621010439"/>
                    </a:ext>
                  </a:extLst>
                </a:gridCol>
                <a:gridCol w="369358">
                  <a:extLst>
                    <a:ext uri="{9D8B030D-6E8A-4147-A177-3AD203B41FA5}">
                      <a16:colId xmlns:a16="http://schemas.microsoft.com/office/drawing/2014/main" val="1484971804"/>
                    </a:ext>
                  </a:extLst>
                </a:gridCol>
              </a:tblGrid>
              <a:tr h="315865">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444279404"/>
                  </a:ext>
                </a:extLst>
              </a:tr>
              <a:tr h="315865">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925922251"/>
                  </a:ext>
                </a:extLst>
              </a:tr>
            </a:tbl>
          </a:graphicData>
        </a:graphic>
      </p:graphicFrame>
      <p:cxnSp>
        <p:nvCxnSpPr>
          <p:cNvPr id="29" name="Straight Arrow Connector 28">
            <a:extLst>
              <a:ext uri="{FF2B5EF4-FFF2-40B4-BE49-F238E27FC236}">
                <a16:creationId xmlns:a16="http://schemas.microsoft.com/office/drawing/2014/main" id="{0226760B-E462-6ECD-4440-1D828DDF48A8}"/>
              </a:ext>
            </a:extLst>
          </p:cNvPr>
          <p:cNvCxnSpPr>
            <a:cxnSpLocks/>
            <a:stCxn id="6" idx="3"/>
            <a:endCxn id="27" idx="1"/>
          </p:cNvCxnSpPr>
          <p:nvPr/>
        </p:nvCxnSpPr>
        <p:spPr>
          <a:xfrm>
            <a:off x="1531992" y="2381119"/>
            <a:ext cx="10661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1" name="Table 6">
            <a:extLst>
              <a:ext uri="{FF2B5EF4-FFF2-40B4-BE49-F238E27FC236}">
                <a16:creationId xmlns:a16="http://schemas.microsoft.com/office/drawing/2014/main" id="{87FCA44F-AD31-6D4C-0A94-4CB107CF8F35}"/>
              </a:ext>
            </a:extLst>
          </p:cNvPr>
          <p:cNvGraphicFramePr>
            <a:graphicFrameLocks noGrp="1"/>
          </p:cNvGraphicFramePr>
          <p:nvPr>
            <p:extLst>
              <p:ext uri="{D42A27DB-BD31-4B8C-83A1-F6EECF244321}">
                <p14:modId xmlns:p14="http://schemas.microsoft.com/office/powerpoint/2010/main" val="1480140745"/>
              </p:ext>
            </p:extLst>
          </p:nvPr>
        </p:nvGraphicFramePr>
        <p:xfrm>
          <a:off x="4606965" y="2015359"/>
          <a:ext cx="720513" cy="73152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1621010439"/>
                    </a:ext>
                  </a:extLst>
                </a:gridCol>
                <a:gridCol w="369358">
                  <a:extLst>
                    <a:ext uri="{9D8B030D-6E8A-4147-A177-3AD203B41FA5}">
                      <a16:colId xmlns:a16="http://schemas.microsoft.com/office/drawing/2014/main" val="1484971804"/>
                    </a:ext>
                  </a:extLst>
                </a:gridCol>
              </a:tblGrid>
              <a:tr h="315865">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444279404"/>
                  </a:ext>
                </a:extLst>
              </a:tr>
              <a:tr h="315865">
                <a:tc>
                  <a:txBody>
                    <a:bodyPr/>
                    <a:lstStyle/>
                    <a:p>
                      <a:pPr algn="ctr"/>
                      <a:r>
                        <a:rPr lang="en-US"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5922251"/>
                  </a:ext>
                </a:extLst>
              </a:tr>
            </a:tbl>
          </a:graphicData>
        </a:graphic>
      </p:graphicFrame>
      <p:graphicFrame>
        <p:nvGraphicFramePr>
          <p:cNvPr id="32" name="Table 6">
            <a:extLst>
              <a:ext uri="{FF2B5EF4-FFF2-40B4-BE49-F238E27FC236}">
                <a16:creationId xmlns:a16="http://schemas.microsoft.com/office/drawing/2014/main" id="{D94D14F7-D30B-9EE6-4391-C4B6202EE31C}"/>
              </a:ext>
            </a:extLst>
          </p:cNvPr>
          <p:cNvGraphicFramePr>
            <a:graphicFrameLocks noGrp="1"/>
          </p:cNvGraphicFramePr>
          <p:nvPr>
            <p:extLst>
              <p:ext uri="{D42A27DB-BD31-4B8C-83A1-F6EECF244321}">
                <p14:modId xmlns:p14="http://schemas.microsoft.com/office/powerpoint/2010/main" val="1356221668"/>
              </p:ext>
            </p:extLst>
          </p:nvPr>
        </p:nvGraphicFramePr>
        <p:xfrm>
          <a:off x="6393591" y="2015359"/>
          <a:ext cx="720513" cy="73152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1621010439"/>
                    </a:ext>
                  </a:extLst>
                </a:gridCol>
                <a:gridCol w="369358">
                  <a:extLst>
                    <a:ext uri="{9D8B030D-6E8A-4147-A177-3AD203B41FA5}">
                      <a16:colId xmlns:a16="http://schemas.microsoft.com/office/drawing/2014/main" val="1484971804"/>
                    </a:ext>
                  </a:extLst>
                </a:gridCol>
              </a:tblGrid>
              <a:tr h="315865">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444279404"/>
                  </a:ext>
                </a:extLst>
              </a:tr>
              <a:tr h="315865">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925922251"/>
                  </a:ext>
                </a:extLst>
              </a:tr>
            </a:tbl>
          </a:graphicData>
        </a:graphic>
      </p:graphicFrame>
      <p:cxnSp>
        <p:nvCxnSpPr>
          <p:cNvPr id="33" name="Straight Arrow Connector 32">
            <a:extLst>
              <a:ext uri="{FF2B5EF4-FFF2-40B4-BE49-F238E27FC236}">
                <a16:creationId xmlns:a16="http://schemas.microsoft.com/office/drawing/2014/main" id="{76141616-F331-21AE-5E19-5F35AC43E10F}"/>
              </a:ext>
            </a:extLst>
          </p:cNvPr>
          <p:cNvCxnSpPr>
            <a:cxnSpLocks/>
            <a:stCxn id="31" idx="3"/>
            <a:endCxn id="32" idx="1"/>
          </p:cNvCxnSpPr>
          <p:nvPr/>
        </p:nvCxnSpPr>
        <p:spPr>
          <a:xfrm>
            <a:off x="5327478" y="2381119"/>
            <a:ext cx="10661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4" name="Table 6">
            <a:extLst>
              <a:ext uri="{FF2B5EF4-FFF2-40B4-BE49-F238E27FC236}">
                <a16:creationId xmlns:a16="http://schemas.microsoft.com/office/drawing/2014/main" id="{A42CEF9E-62DF-9E2A-CB8D-3D91E70CDD36}"/>
              </a:ext>
            </a:extLst>
          </p:cNvPr>
          <p:cNvGraphicFramePr>
            <a:graphicFrameLocks noGrp="1"/>
          </p:cNvGraphicFramePr>
          <p:nvPr>
            <p:extLst>
              <p:ext uri="{D42A27DB-BD31-4B8C-83A1-F6EECF244321}">
                <p14:modId xmlns:p14="http://schemas.microsoft.com/office/powerpoint/2010/main" val="3347618265"/>
              </p:ext>
            </p:extLst>
          </p:nvPr>
        </p:nvGraphicFramePr>
        <p:xfrm>
          <a:off x="811479" y="4649702"/>
          <a:ext cx="720513" cy="73152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1621010439"/>
                    </a:ext>
                  </a:extLst>
                </a:gridCol>
                <a:gridCol w="369358">
                  <a:extLst>
                    <a:ext uri="{9D8B030D-6E8A-4147-A177-3AD203B41FA5}">
                      <a16:colId xmlns:a16="http://schemas.microsoft.com/office/drawing/2014/main" val="1484971804"/>
                    </a:ext>
                  </a:extLst>
                </a:gridCol>
              </a:tblGrid>
              <a:tr h="315865">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279404"/>
                  </a:ext>
                </a:extLst>
              </a:tr>
              <a:tr h="315865">
                <a:tc>
                  <a:txBody>
                    <a:bodyPr/>
                    <a:lstStyle/>
                    <a:p>
                      <a:pPr algn="ctr"/>
                      <a:r>
                        <a:rPr lang="en-US"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5922251"/>
                  </a:ext>
                </a:extLst>
              </a:tr>
            </a:tbl>
          </a:graphicData>
        </a:graphic>
      </p:graphicFrame>
      <p:graphicFrame>
        <p:nvGraphicFramePr>
          <p:cNvPr id="35" name="Table 6">
            <a:extLst>
              <a:ext uri="{FF2B5EF4-FFF2-40B4-BE49-F238E27FC236}">
                <a16:creationId xmlns:a16="http://schemas.microsoft.com/office/drawing/2014/main" id="{884EBAAA-2498-7067-84F0-D11486905D18}"/>
              </a:ext>
            </a:extLst>
          </p:cNvPr>
          <p:cNvGraphicFramePr>
            <a:graphicFrameLocks noGrp="1"/>
          </p:cNvGraphicFramePr>
          <p:nvPr>
            <p:extLst>
              <p:ext uri="{D42A27DB-BD31-4B8C-83A1-F6EECF244321}">
                <p14:modId xmlns:p14="http://schemas.microsoft.com/office/powerpoint/2010/main" val="3948855820"/>
              </p:ext>
            </p:extLst>
          </p:nvPr>
        </p:nvGraphicFramePr>
        <p:xfrm>
          <a:off x="2598105" y="4649702"/>
          <a:ext cx="720513" cy="73152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1621010439"/>
                    </a:ext>
                  </a:extLst>
                </a:gridCol>
                <a:gridCol w="369358">
                  <a:extLst>
                    <a:ext uri="{9D8B030D-6E8A-4147-A177-3AD203B41FA5}">
                      <a16:colId xmlns:a16="http://schemas.microsoft.com/office/drawing/2014/main" val="1484971804"/>
                    </a:ext>
                  </a:extLst>
                </a:gridCol>
              </a:tblGrid>
              <a:tr h="315865">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444279404"/>
                  </a:ext>
                </a:extLst>
              </a:tr>
              <a:tr h="315865">
                <a:tc>
                  <a:txBody>
                    <a:bodyPr/>
                    <a:lstStyle/>
                    <a:p>
                      <a:pPr algn="ctr"/>
                      <a:r>
                        <a:rPr lang="en-US"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925922251"/>
                  </a:ext>
                </a:extLst>
              </a:tr>
            </a:tbl>
          </a:graphicData>
        </a:graphic>
      </p:graphicFrame>
      <p:cxnSp>
        <p:nvCxnSpPr>
          <p:cNvPr id="36" name="Straight Arrow Connector 35">
            <a:extLst>
              <a:ext uri="{FF2B5EF4-FFF2-40B4-BE49-F238E27FC236}">
                <a16:creationId xmlns:a16="http://schemas.microsoft.com/office/drawing/2014/main" id="{D7CDFECE-36CC-67E0-7B72-CF8F30E0530E}"/>
              </a:ext>
            </a:extLst>
          </p:cNvPr>
          <p:cNvCxnSpPr>
            <a:cxnSpLocks/>
            <a:stCxn id="34" idx="3"/>
            <a:endCxn id="35" idx="1"/>
          </p:cNvCxnSpPr>
          <p:nvPr/>
        </p:nvCxnSpPr>
        <p:spPr>
          <a:xfrm>
            <a:off x="1531992" y="5015462"/>
            <a:ext cx="10661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7" name="Table 6">
            <a:extLst>
              <a:ext uri="{FF2B5EF4-FFF2-40B4-BE49-F238E27FC236}">
                <a16:creationId xmlns:a16="http://schemas.microsoft.com/office/drawing/2014/main" id="{11ECEA3D-E18E-AD60-0E33-A4C2AA462585}"/>
              </a:ext>
            </a:extLst>
          </p:cNvPr>
          <p:cNvGraphicFramePr>
            <a:graphicFrameLocks noGrp="1"/>
          </p:cNvGraphicFramePr>
          <p:nvPr>
            <p:extLst>
              <p:ext uri="{D42A27DB-BD31-4B8C-83A1-F6EECF244321}">
                <p14:modId xmlns:p14="http://schemas.microsoft.com/office/powerpoint/2010/main" val="3170212668"/>
              </p:ext>
            </p:extLst>
          </p:nvPr>
        </p:nvGraphicFramePr>
        <p:xfrm>
          <a:off x="4606965" y="4649702"/>
          <a:ext cx="720513" cy="73152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1621010439"/>
                    </a:ext>
                  </a:extLst>
                </a:gridCol>
                <a:gridCol w="369358">
                  <a:extLst>
                    <a:ext uri="{9D8B030D-6E8A-4147-A177-3AD203B41FA5}">
                      <a16:colId xmlns:a16="http://schemas.microsoft.com/office/drawing/2014/main" val="1484971804"/>
                    </a:ext>
                  </a:extLst>
                </a:gridCol>
              </a:tblGrid>
              <a:tr h="315865">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279404"/>
                  </a:ext>
                </a:extLst>
              </a:tr>
              <a:tr h="315865">
                <a:tc>
                  <a:txBody>
                    <a:bodyPr/>
                    <a:lstStyle/>
                    <a:p>
                      <a:pPr algn="ctr"/>
                      <a:r>
                        <a:rPr lang="en-US"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925922251"/>
                  </a:ext>
                </a:extLst>
              </a:tr>
            </a:tbl>
          </a:graphicData>
        </a:graphic>
      </p:graphicFrame>
      <p:graphicFrame>
        <p:nvGraphicFramePr>
          <p:cNvPr id="38" name="Table 6">
            <a:extLst>
              <a:ext uri="{FF2B5EF4-FFF2-40B4-BE49-F238E27FC236}">
                <a16:creationId xmlns:a16="http://schemas.microsoft.com/office/drawing/2014/main" id="{CFD93173-9EA4-EA20-C0C3-041A88D435F9}"/>
              </a:ext>
            </a:extLst>
          </p:cNvPr>
          <p:cNvGraphicFramePr>
            <a:graphicFrameLocks noGrp="1"/>
          </p:cNvGraphicFramePr>
          <p:nvPr>
            <p:extLst>
              <p:ext uri="{D42A27DB-BD31-4B8C-83A1-F6EECF244321}">
                <p14:modId xmlns:p14="http://schemas.microsoft.com/office/powerpoint/2010/main" val="1865034254"/>
              </p:ext>
            </p:extLst>
          </p:nvPr>
        </p:nvGraphicFramePr>
        <p:xfrm>
          <a:off x="6393591" y="4649702"/>
          <a:ext cx="720513" cy="73152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1621010439"/>
                    </a:ext>
                  </a:extLst>
                </a:gridCol>
                <a:gridCol w="369358">
                  <a:extLst>
                    <a:ext uri="{9D8B030D-6E8A-4147-A177-3AD203B41FA5}">
                      <a16:colId xmlns:a16="http://schemas.microsoft.com/office/drawing/2014/main" val="1484971804"/>
                    </a:ext>
                  </a:extLst>
                </a:gridCol>
              </a:tblGrid>
              <a:tr h="315865">
                <a:tc>
                  <a:txBody>
                    <a:bodyPr/>
                    <a:lstStyle/>
                    <a:p>
                      <a:pPr algn="ctr"/>
                      <a:r>
                        <a:rPr lang="en-US" b="0"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0"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444279404"/>
                  </a:ext>
                </a:extLst>
              </a:tr>
              <a:tr h="315865">
                <a:tc>
                  <a:txBody>
                    <a:bodyPr/>
                    <a:lstStyle/>
                    <a:p>
                      <a:pPr algn="ctr"/>
                      <a:r>
                        <a:rPr lang="en-US"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dirty="0">
                          <a:solidFill>
                            <a:sysClr val="windowText" lastClr="00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925922251"/>
                  </a:ext>
                </a:extLst>
              </a:tr>
            </a:tbl>
          </a:graphicData>
        </a:graphic>
      </p:graphicFrame>
      <p:cxnSp>
        <p:nvCxnSpPr>
          <p:cNvPr id="39" name="Straight Arrow Connector 38">
            <a:extLst>
              <a:ext uri="{FF2B5EF4-FFF2-40B4-BE49-F238E27FC236}">
                <a16:creationId xmlns:a16="http://schemas.microsoft.com/office/drawing/2014/main" id="{65FD2A4A-8F29-2F1B-B8B4-C41681E97854}"/>
              </a:ext>
            </a:extLst>
          </p:cNvPr>
          <p:cNvCxnSpPr>
            <a:cxnSpLocks/>
            <a:stCxn id="37" idx="3"/>
            <a:endCxn id="38" idx="1"/>
          </p:cNvCxnSpPr>
          <p:nvPr/>
        </p:nvCxnSpPr>
        <p:spPr>
          <a:xfrm>
            <a:off x="5327478" y="5015462"/>
            <a:ext cx="10661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0" name="Table 12">
            <a:extLst>
              <a:ext uri="{FF2B5EF4-FFF2-40B4-BE49-F238E27FC236}">
                <a16:creationId xmlns:a16="http://schemas.microsoft.com/office/drawing/2014/main" id="{799524F4-008A-20A9-34A1-53C6D1D64D66}"/>
              </a:ext>
            </a:extLst>
          </p:cNvPr>
          <p:cNvGraphicFramePr>
            <a:graphicFrameLocks noGrp="1"/>
          </p:cNvGraphicFramePr>
          <p:nvPr>
            <p:extLst>
              <p:ext uri="{D42A27DB-BD31-4B8C-83A1-F6EECF244321}">
                <p14:modId xmlns:p14="http://schemas.microsoft.com/office/powerpoint/2010/main" val="1855411114"/>
              </p:ext>
            </p:extLst>
          </p:nvPr>
        </p:nvGraphicFramePr>
        <p:xfrm>
          <a:off x="10060503" y="3069283"/>
          <a:ext cx="1679552" cy="1463040"/>
        </p:xfrm>
        <a:graphic>
          <a:graphicData uri="http://schemas.openxmlformats.org/drawingml/2006/table">
            <a:tbl>
              <a:tblPr firstRow="1" bandRow="1">
                <a:tableStyleId>{D7AC3CCA-C797-4891-BE02-D94E43425B78}</a:tableStyleId>
              </a:tblPr>
              <a:tblGrid>
                <a:gridCol w="419888">
                  <a:extLst>
                    <a:ext uri="{9D8B030D-6E8A-4147-A177-3AD203B41FA5}">
                      <a16:colId xmlns:a16="http://schemas.microsoft.com/office/drawing/2014/main" val="2446050890"/>
                    </a:ext>
                  </a:extLst>
                </a:gridCol>
                <a:gridCol w="419888">
                  <a:extLst>
                    <a:ext uri="{9D8B030D-6E8A-4147-A177-3AD203B41FA5}">
                      <a16:colId xmlns:a16="http://schemas.microsoft.com/office/drawing/2014/main" val="1392064502"/>
                    </a:ext>
                  </a:extLst>
                </a:gridCol>
                <a:gridCol w="419888">
                  <a:extLst>
                    <a:ext uri="{9D8B030D-6E8A-4147-A177-3AD203B41FA5}">
                      <a16:colId xmlns:a16="http://schemas.microsoft.com/office/drawing/2014/main" val="996645048"/>
                    </a:ext>
                  </a:extLst>
                </a:gridCol>
                <a:gridCol w="419888">
                  <a:extLst>
                    <a:ext uri="{9D8B030D-6E8A-4147-A177-3AD203B41FA5}">
                      <a16:colId xmlns:a16="http://schemas.microsoft.com/office/drawing/2014/main" val="1345206866"/>
                    </a:ext>
                  </a:extLst>
                </a:gridCol>
              </a:tblGrid>
              <a:tr h="357232">
                <a:tc>
                  <a:txBody>
                    <a:bodyPr/>
                    <a:lstStyle/>
                    <a:p>
                      <a:pPr algn="ctr"/>
                      <a:r>
                        <a:rPr lang="en-US" b="0" dirty="0"/>
                        <a:t>2</a:t>
                      </a:r>
                    </a:p>
                  </a:txBody>
                  <a:tcPr>
                    <a:noFill/>
                  </a:tcPr>
                </a:tc>
                <a:tc>
                  <a:txBody>
                    <a:bodyPr/>
                    <a:lstStyle/>
                    <a:p>
                      <a:pPr algn="ctr"/>
                      <a:r>
                        <a:rPr lang="en-US" b="0" dirty="0"/>
                        <a:t>2</a:t>
                      </a:r>
                    </a:p>
                  </a:txBody>
                  <a:tcPr>
                    <a:noFill/>
                  </a:tcPr>
                </a:tc>
                <a:tc>
                  <a:txBody>
                    <a:bodyPr/>
                    <a:lstStyle/>
                    <a:p>
                      <a:pPr algn="ctr"/>
                      <a:r>
                        <a:rPr lang="en-US" b="0" dirty="0"/>
                        <a:t>3</a:t>
                      </a:r>
                    </a:p>
                  </a:txBody>
                  <a:tcPr>
                    <a:noFill/>
                  </a:tcPr>
                </a:tc>
                <a:tc>
                  <a:txBody>
                    <a:bodyPr/>
                    <a:lstStyle/>
                    <a:p>
                      <a:pPr algn="ctr"/>
                      <a:r>
                        <a:rPr lang="en-US" b="0" dirty="0"/>
                        <a:t>3</a:t>
                      </a:r>
                    </a:p>
                  </a:txBody>
                  <a:tcPr>
                    <a:noFill/>
                  </a:tcPr>
                </a:tc>
                <a:extLst>
                  <a:ext uri="{0D108BD9-81ED-4DB2-BD59-A6C34878D82A}">
                    <a16:rowId xmlns:a16="http://schemas.microsoft.com/office/drawing/2014/main" val="478159572"/>
                  </a:ext>
                </a:extLst>
              </a:tr>
              <a:tr h="359007">
                <a:tc>
                  <a:txBody>
                    <a:bodyPr/>
                    <a:lstStyle/>
                    <a:p>
                      <a:pPr algn="ctr"/>
                      <a:r>
                        <a:rPr lang="en-US" dirty="0"/>
                        <a:t>2</a:t>
                      </a:r>
                    </a:p>
                  </a:txBody>
                  <a:tcPr>
                    <a:noFill/>
                  </a:tcPr>
                </a:tc>
                <a:tc>
                  <a:txBody>
                    <a:bodyPr/>
                    <a:lstStyle/>
                    <a:p>
                      <a:pPr algn="ctr"/>
                      <a:r>
                        <a:rPr lang="en-US" dirty="0"/>
                        <a:t>2</a:t>
                      </a:r>
                    </a:p>
                  </a:txBody>
                  <a:tcPr>
                    <a:noFill/>
                  </a:tcPr>
                </a:tc>
                <a:tc>
                  <a:txBody>
                    <a:bodyPr/>
                    <a:lstStyle/>
                    <a:p>
                      <a:pPr algn="ctr"/>
                      <a:r>
                        <a:rPr lang="en-US" dirty="0"/>
                        <a:t>3</a:t>
                      </a:r>
                    </a:p>
                  </a:txBody>
                  <a:tcPr>
                    <a:noFill/>
                  </a:tcPr>
                </a:tc>
                <a:tc>
                  <a:txBody>
                    <a:bodyPr/>
                    <a:lstStyle/>
                    <a:p>
                      <a:pPr algn="ctr"/>
                      <a:r>
                        <a:rPr lang="en-US" dirty="0"/>
                        <a:t>3</a:t>
                      </a:r>
                    </a:p>
                  </a:txBody>
                  <a:tcPr>
                    <a:noFill/>
                  </a:tcPr>
                </a:tc>
                <a:extLst>
                  <a:ext uri="{0D108BD9-81ED-4DB2-BD59-A6C34878D82A}">
                    <a16:rowId xmlns:a16="http://schemas.microsoft.com/office/drawing/2014/main" val="4242019960"/>
                  </a:ext>
                </a:extLst>
              </a:tr>
              <a:tr h="359007">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9</a:t>
                      </a:r>
                    </a:p>
                  </a:txBody>
                  <a:tcPr>
                    <a:noFill/>
                  </a:tcPr>
                </a:tc>
                <a:tc>
                  <a:txBody>
                    <a:bodyPr/>
                    <a:lstStyle/>
                    <a:p>
                      <a:pPr algn="ctr"/>
                      <a:r>
                        <a:rPr lang="en-US" dirty="0"/>
                        <a:t>9</a:t>
                      </a:r>
                    </a:p>
                  </a:txBody>
                  <a:tcPr>
                    <a:noFill/>
                  </a:tcPr>
                </a:tc>
                <a:extLst>
                  <a:ext uri="{0D108BD9-81ED-4DB2-BD59-A6C34878D82A}">
                    <a16:rowId xmlns:a16="http://schemas.microsoft.com/office/drawing/2014/main" val="3888375014"/>
                  </a:ext>
                </a:extLst>
              </a:tr>
              <a:tr h="359007">
                <a:tc>
                  <a:txBody>
                    <a:bodyPr/>
                    <a:lstStyle/>
                    <a:p>
                      <a:pPr algn="ctr"/>
                      <a:r>
                        <a:rPr lang="en-US" dirty="0"/>
                        <a:t>1</a:t>
                      </a:r>
                    </a:p>
                  </a:txBody>
                  <a:tcPr>
                    <a:noFill/>
                  </a:tcPr>
                </a:tc>
                <a:tc>
                  <a:txBody>
                    <a:bodyPr/>
                    <a:lstStyle/>
                    <a:p>
                      <a:pPr algn="ctr"/>
                      <a:r>
                        <a:rPr lang="en-US" dirty="0"/>
                        <a:t>1</a:t>
                      </a:r>
                    </a:p>
                  </a:txBody>
                  <a:tcPr>
                    <a:noFill/>
                  </a:tcPr>
                </a:tc>
                <a:tc>
                  <a:txBody>
                    <a:bodyPr/>
                    <a:lstStyle/>
                    <a:p>
                      <a:pPr algn="ctr"/>
                      <a:r>
                        <a:rPr lang="en-US" dirty="0"/>
                        <a:t>9</a:t>
                      </a:r>
                    </a:p>
                  </a:txBody>
                  <a:tcPr>
                    <a:noFill/>
                  </a:tcPr>
                </a:tc>
                <a:tc>
                  <a:txBody>
                    <a:bodyPr/>
                    <a:lstStyle/>
                    <a:p>
                      <a:pPr algn="ctr"/>
                      <a:r>
                        <a:rPr lang="en-US" dirty="0"/>
                        <a:t>9</a:t>
                      </a:r>
                    </a:p>
                  </a:txBody>
                  <a:tcPr>
                    <a:noFill/>
                  </a:tcPr>
                </a:tc>
                <a:extLst>
                  <a:ext uri="{0D108BD9-81ED-4DB2-BD59-A6C34878D82A}">
                    <a16:rowId xmlns:a16="http://schemas.microsoft.com/office/drawing/2014/main" val="1962268399"/>
                  </a:ext>
                </a:extLst>
              </a:tr>
            </a:tbl>
          </a:graphicData>
        </a:graphic>
      </p:graphicFrame>
    </p:spTree>
    <p:extLst>
      <p:ext uri="{BB962C8B-B14F-4D97-AF65-F5344CB8AC3E}">
        <p14:creationId xmlns:p14="http://schemas.microsoft.com/office/powerpoint/2010/main" val="723062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EDAD8-111D-17DA-D91D-BE2EF06C362F}"/>
              </a:ext>
            </a:extLst>
          </p:cNvPr>
          <p:cNvSpPr txBox="1"/>
          <p:nvPr/>
        </p:nvSpPr>
        <p:spPr>
          <a:xfrm>
            <a:off x="557049" y="347798"/>
            <a:ext cx="11183006" cy="2267095"/>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Create Model</a:t>
            </a:r>
          </a:p>
          <a:p>
            <a:pPr algn="just"/>
            <a:r>
              <a:rPr lang="en-US" dirty="0">
                <a:solidFill>
                  <a:schemeClr val="bg1"/>
                </a:solidFill>
              </a:rPr>
              <a:t>In this function, a neural network architecture is created. The first layer is the input layer. The input shape (4, 128, 128, 1) refers to a grayscale image of 128 by 128 pixels.</a:t>
            </a:r>
          </a:p>
          <a:p>
            <a:pPr algn="just"/>
            <a:endParaRPr lang="en-US" dirty="0">
              <a:solidFill>
                <a:schemeClr val="bg1"/>
              </a:solidFill>
            </a:endParaRPr>
          </a:p>
          <a:p>
            <a:pPr algn="just"/>
            <a:r>
              <a:rPr lang="en-US" dirty="0">
                <a:solidFill>
                  <a:schemeClr val="bg1"/>
                </a:solidFill>
              </a:rPr>
              <a:t>In architecture, there are two main components. The first is the encoder, which extracts useful information from the image by decreasing its dimension. The second part is the decoder, which attempts to generate features by mapping latent space features to an image of the same size as the input.</a:t>
            </a:r>
          </a:p>
        </p:txBody>
      </p:sp>
      <p:pic>
        <p:nvPicPr>
          <p:cNvPr id="1026" name="Picture 2">
            <a:extLst>
              <a:ext uri="{FF2B5EF4-FFF2-40B4-BE49-F238E27FC236}">
                <a16:creationId xmlns:a16="http://schemas.microsoft.com/office/drawing/2014/main" id="{F8337ABE-BDF1-3938-CCF2-2B6FAC689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87135"/>
            <a:ext cx="12192000" cy="33813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1A34FDF-9053-83EA-52C8-68625D11693B}"/>
              </a:ext>
            </a:extLst>
          </p:cNvPr>
          <p:cNvSpPr txBox="1"/>
          <p:nvPr/>
        </p:nvSpPr>
        <p:spPr>
          <a:xfrm>
            <a:off x="2848304" y="2842750"/>
            <a:ext cx="1639614" cy="369332"/>
          </a:xfrm>
          <a:prstGeom prst="rect">
            <a:avLst/>
          </a:prstGeom>
          <a:noFill/>
        </p:spPr>
        <p:txBody>
          <a:bodyPr wrap="square" rtlCol="0">
            <a:spAutoFit/>
          </a:bodyPr>
          <a:lstStyle/>
          <a:p>
            <a:r>
              <a:rPr lang="en-US" dirty="0"/>
              <a:t>Encoder</a:t>
            </a:r>
          </a:p>
        </p:txBody>
      </p:sp>
      <p:sp>
        <p:nvSpPr>
          <p:cNvPr id="3" name="Left Brace 2">
            <a:extLst>
              <a:ext uri="{FF2B5EF4-FFF2-40B4-BE49-F238E27FC236}">
                <a16:creationId xmlns:a16="http://schemas.microsoft.com/office/drawing/2014/main" id="{22726870-7350-0291-86D5-1C9EE184338F}"/>
              </a:ext>
            </a:extLst>
          </p:cNvPr>
          <p:cNvSpPr/>
          <p:nvPr/>
        </p:nvSpPr>
        <p:spPr>
          <a:xfrm rot="5400000">
            <a:off x="3120837" y="-3037"/>
            <a:ext cx="369333" cy="6611011"/>
          </a:xfrm>
          <a:prstGeom prst="leftBrace">
            <a:avLst>
              <a:gd name="adj1" fmla="val 68123"/>
              <a:gd name="adj2" fmla="val 5011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A052DD8D-2B6D-C002-ACD1-F1C5FB1495AB}"/>
              </a:ext>
            </a:extLst>
          </p:cNvPr>
          <p:cNvSpPr/>
          <p:nvPr/>
        </p:nvSpPr>
        <p:spPr>
          <a:xfrm rot="5400000">
            <a:off x="9216837" y="511975"/>
            <a:ext cx="369333" cy="5580992"/>
          </a:xfrm>
          <a:prstGeom prst="leftBrace">
            <a:avLst>
              <a:gd name="adj1" fmla="val 106996"/>
              <a:gd name="adj2" fmla="val 49717"/>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8DF004D-3EFE-8EE2-79EF-5B7C31BB0274}"/>
              </a:ext>
            </a:extLst>
          </p:cNvPr>
          <p:cNvSpPr txBox="1"/>
          <p:nvPr/>
        </p:nvSpPr>
        <p:spPr>
          <a:xfrm>
            <a:off x="8639508" y="2820181"/>
            <a:ext cx="1639614" cy="369332"/>
          </a:xfrm>
          <a:prstGeom prst="rect">
            <a:avLst/>
          </a:prstGeom>
          <a:noFill/>
        </p:spPr>
        <p:txBody>
          <a:bodyPr wrap="square" rtlCol="0">
            <a:spAutoFit/>
          </a:bodyPr>
          <a:lstStyle/>
          <a:p>
            <a:pPr algn="ctr"/>
            <a:r>
              <a:rPr lang="en-US" dirty="0"/>
              <a:t>Decoder</a:t>
            </a:r>
          </a:p>
        </p:txBody>
      </p:sp>
    </p:spTree>
    <p:extLst>
      <p:ext uri="{BB962C8B-B14F-4D97-AF65-F5344CB8AC3E}">
        <p14:creationId xmlns:p14="http://schemas.microsoft.com/office/powerpoint/2010/main" val="2071018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A93176-2949-A0F4-B8DB-6086D1E80665}"/>
              </a:ext>
            </a:extLst>
          </p:cNvPr>
          <p:cNvSpPr txBox="1"/>
          <p:nvPr/>
        </p:nvSpPr>
        <p:spPr>
          <a:xfrm>
            <a:off x="557049" y="347798"/>
            <a:ext cx="11183006" cy="1990097"/>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Encoder</a:t>
            </a:r>
          </a:p>
          <a:p>
            <a:pPr algn="just"/>
            <a:r>
              <a:rPr lang="en-US" dirty="0">
                <a:solidFill>
                  <a:schemeClr val="bg1"/>
                </a:solidFill>
              </a:rPr>
              <a:t>The encoder part is composed of 5 different convolution blocks. Each block consists of 3 convolution layers in order to extract features, as well as a max pooling layer to highlight key features. In the encoder, the filter size of the convolution layers decreases as it progresses through the process to recognize more minimal features. However, the number of filters increases in order to enhance the depth and details of the image. In order to ensure smooth convergence, batch normalization is implemented after each convolution layer.</a:t>
            </a:r>
          </a:p>
        </p:txBody>
      </p:sp>
      <p:pic>
        <p:nvPicPr>
          <p:cNvPr id="1026" name="Picture 2">
            <a:extLst>
              <a:ext uri="{FF2B5EF4-FFF2-40B4-BE49-F238E27FC236}">
                <a16:creationId xmlns:a16="http://schemas.microsoft.com/office/drawing/2014/main" id="{65CC909C-E218-AB1F-EE40-D71DA6545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51760"/>
            <a:ext cx="12192000" cy="420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407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85E03A-F70F-41F8-4758-14BFA932105C}"/>
              </a:ext>
            </a:extLst>
          </p:cNvPr>
          <p:cNvSpPr txBox="1"/>
          <p:nvPr/>
        </p:nvSpPr>
        <p:spPr>
          <a:xfrm>
            <a:off x="557049" y="263715"/>
            <a:ext cx="11183006" cy="2544094"/>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Decoder</a:t>
            </a:r>
          </a:p>
          <a:p>
            <a:pPr algn="just"/>
            <a:r>
              <a:rPr lang="en-US" dirty="0">
                <a:solidFill>
                  <a:schemeClr val="bg1"/>
                </a:solidFill>
              </a:rPr>
              <a:t>The decoder part is composed of 4 different convolution blocks. At the beginning of each block, an </a:t>
            </a:r>
            <a:r>
              <a:rPr lang="en-US" dirty="0" err="1">
                <a:solidFill>
                  <a:schemeClr val="bg1"/>
                </a:solidFill>
              </a:rPr>
              <a:t>upsampling</a:t>
            </a:r>
            <a:r>
              <a:rPr lang="en-US" dirty="0">
                <a:solidFill>
                  <a:schemeClr val="bg1"/>
                </a:solidFill>
              </a:rPr>
              <a:t> layer increases the image dimensions by 2. After </a:t>
            </a:r>
            <a:r>
              <a:rPr lang="en-US" dirty="0" err="1">
                <a:solidFill>
                  <a:schemeClr val="bg1"/>
                </a:solidFill>
              </a:rPr>
              <a:t>upsampling</a:t>
            </a:r>
            <a:r>
              <a:rPr lang="en-US" dirty="0">
                <a:solidFill>
                  <a:schemeClr val="bg1"/>
                </a:solidFill>
              </a:rPr>
              <a:t>, concatenation is performed in order to regenerate the original features of the image. This means that two parts of the model, which have the same dimensions except for the number of channels, are merged together. As a result, the model will remember the original image that was encoded. At the end of block 3 convolution layers attempt to detect and regenerate image features. Through the model, the number of filters decreases in order to regenerate the basic features, but the image dimensions increase in order to reach the initial dimensions.</a:t>
            </a:r>
          </a:p>
        </p:txBody>
      </p:sp>
      <p:pic>
        <p:nvPicPr>
          <p:cNvPr id="1026" name="Picture 2">
            <a:extLst>
              <a:ext uri="{FF2B5EF4-FFF2-40B4-BE49-F238E27FC236}">
                <a16:creationId xmlns:a16="http://schemas.microsoft.com/office/drawing/2014/main" id="{7E2AA4DE-ED13-7481-F52C-18BA477C55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667"/>
          <a:stretch/>
        </p:blipFill>
        <p:spPr bwMode="auto">
          <a:xfrm>
            <a:off x="0" y="3476625"/>
            <a:ext cx="121920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576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94B747F-0B7F-57D3-C7BE-4385E9D3529E}"/>
                  </a:ext>
                </a:extLst>
              </p:cNvPr>
              <p:cNvSpPr txBox="1"/>
              <p:nvPr/>
            </p:nvSpPr>
            <p:spPr>
              <a:xfrm>
                <a:off x="557049" y="263715"/>
                <a:ext cx="11183006" cy="2968057"/>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Sigmoid</a:t>
                </a:r>
              </a:p>
              <a:p>
                <a:r>
                  <a:rPr lang="en-US" dirty="0">
                    <a:solidFill>
                      <a:schemeClr val="bg1"/>
                    </a:solidFill>
                  </a:rPr>
                  <a:t>The Sigmoid function converts a number into a probability distribution. Neural networks deal with numbers on various scales. In image segmentation, the model outputs a matrix of numbers with dimensions equal to the original image. All pixel values must be between 0 and 1 in order for this matrix to be represented as an image. This can be done using the Sigmoid function as follows:</a:t>
                </a:r>
              </a:p>
              <a:p>
                <a:pPr marL="0" marR="0" indent="0" algn="just">
                  <a:lnSpc>
                    <a:spcPct val="119000"/>
                  </a:lnSpc>
                  <a:spcBef>
                    <a:spcPts val="0"/>
                  </a:spcBef>
                  <a:spcAft>
                    <a:spcPts val="0"/>
                  </a:spcAft>
                </a:pPr>
                <a:endParaRPr lang="en-US" kern="1400" dirty="0">
                  <a:solidFill>
                    <a:schemeClr val="bg1"/>
                  </a:solidFill>
                </a:endParaRPr>
              </a:p>
              <a:p>
                <a:pPr algn="ctr">
                  <a:lnSpc>
                    <a:spcPct val="119000"/>
                  </a:lnSpc>
                </a:pPr>
                <a14:m>
                  <m:oMathPara xmlns:m="http://schemas.openxmlformats.org/officeDocument/2006/math">
                    <m:oMathParaPr>
                      <m:jc m:val="centerGroup"/>
                    </m:oMathParaPr>
                    <m:oMath xmlns:m="http://schemas.openxmlformats.org/officeDocument/2006/math">
                      <m:r>
                        <a:rPr lang="en-US" sz="180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𝑆</m:t>
                      </m:r>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𝑖𝑔𝑚𝑜𝑖𝑑</m:t>
                      </m:r>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𝑥</m:t>
                      </m:r>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
                        <m:f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Pr>
                        <m:num>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num>
                        <m:den>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sSup>
                            <m:sSupPr>
                              <m:ctrlP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pPr>
                            <m:e>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𝑒</m:t>
                              </m:r>
                            </m:e>
                            <m:sup>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b="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𝑥</m:t>
                              </m:r>
                            </m:sup>
                          </m:sSup>
                        </m:den>
                      </m:f>
                    </m:oMath>
                  </m:oMathPara>
                </a14:m>
                <a:endParaRPr lang="en-US" sz="1800" dirty="0">
                  <a:solidFill>
                    <a:schemeClr val="bg1"/>
                  </a:solidFill>
                  <a:effectLst/>
                  <a:latin typeface="B Nazanin" panose="00000400000000000000" pitchFamily="2" charset="-78"/>
                  <a:ea typeface="Calibri" panose="020F0502020204030204" pitchFamily="34" charset="0"/>
                  <a:cs typeface="B Nazanin" panose="00000400000000000000" pitchFamily="2" charset="-78"/>
                </a:endParaRPr>
              </a:p>
              <a:p>
                <a:pPr marL="0" marR="0" indent="0" algn="ctr">
                  <a:lnSpc>
                    <a:spcPct val="119000"/>
                  </a:lnSpc>
                  <a:spcBef>
                    <a:spcPts val="0"/>
                  </a:spcBef>
                  <a:spcAft>
                    <a:spcPts val="0"/>
                  </a:spcAft>
                </a:pPr>
                <a:endParaRPr lang="en-US" kern="1400" dirty="0">
                  <a:solidFill>
                    <a:schemeClr val="bg1"/>
                  </a:solidFill>
                </a:endParaRPr>
              </a:p>
            </p:txBody>
          </p:sp>
        </mc:Choice>
        <mc:Fallback xmlns="">
          <p:sp>
            <p:nvSpPr>
              <p:cNvPr id="4" name="TextBox 3">
                <a:extLst>
                  <a:ext uri="{FF2B5EF4-FFF2-40B4-BE49-F238E27FC236}">
                    <a16:creationId xmlns:a16="http://schemas.microsoft.com/office/drawing/2014/main" id="{894B747F-0B7F-57D3-C7BE-4385E9D3529E}"/>
                  </a:ext>
                </a:extLst>
              </p:cNvPr>
              <p:cNvSpPr txBox="1">
                <a:spLocks noRot="1" noChangeAspect="1" noMove="1" noResize="1" noEditPoints="1" noAdjustHandles="1" noChangeArrowheads="1" noChangeShapeType="1" noTextEdit="1"/>
              </p:cNvSpPr>
              <p:nvPr/>
            </p:nvSpPr>
            <p:spPr>
              <a:xfrm>
                <a:off x="557049" y="263715"/>
                <a:ext cx="11183006" cy="2968057"/>
              </a:xfrm>
              <a:prstGeom prst="rect">
                <a:avLst/>
              </a:prstGeom>
              <a:blipFill>
                <a:blip r:embed="rId2"/>
                <a:stretch>
                  <a:fillRect l="-1090" t="-411" r="-817"/>
                </a:stretch>
              </a:blipFill>
            </p:spPr>
            <p:txBody>
              <a:bodyPr/>
              <a:lstStyle/>
              <a:p>
                <a:r>
                  <a:rPr lang="en-US">
                    <a:noFill/>
                  </a:rPr>
                  <a:t> </a:t>
                </a:r>
              </a:p>
            </p:txBody>
          </p:sp>
        </mc:Fallback>
      </mc:AlternateContent>
    </p:spTree>
    <p:extLst>
      <p:ext uri="{BB962C8B-B14F-4D97-AF65-F5344CB8AC3E}">
        <p14:creationId xmlns:p14="http://schemas.microsoft.com/office/powerpoint/2010/main" val="4269053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48F3E-9C3A-1D12-7CD8-F866CD9E22C6}"/>
              </a:ext>
            </a:extLst>
          </p:cNvPr>
          <p:cNvSpPr txBox="1"/>
          <p:nvPr/>
        </p:nvSpPr>
        <p:spPr>
          <a:xfrm>
            <a:off x="557049" y="347798"/>
            <a:ext cx="11183006" cy="2544094"/>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ln>
                  <a:noFill/>
                </a:ln>
                <a:solidFill>
                  <a:schemeClr val="bg1"/>
                </a:solidFill>
                <a:effectLst/>
              </a:rPr>
              <a:t>Summary</a:t>
            </a:r>
          </a:p>
          <a:p>
            <a:pPr algn="just"/>
            <a:r>
              <a:rPr lang="en-US" dirty="0">
                <a:solidFill>
                  <a:schemeClr val="bg1"/>
                </a:solidFill>
              </a:rPr>
              <a:t>In the model summary, we can see the output and number of parameters for each layer, which provides a better understanding of the model. Approximately all parameters are trainable. More than 13 million parameters indicate the enormous amount of learning that has taken place.</a:t>
            </a:r>
          </a:p>
          <a:p>
            <a:pPr algn="just"/>
            <a:endParaRPr lang="en-US" dirty="0">
              <a:solidFill>
                <a:schemeClr val="bg1"/>
              </a:solidFill>
            </a:endParaRPr>
          </a:p>
          <a:p>
            <a:pPr algn="just"/>
            <a:r>
              <a:rPr lang="en-US" dirty="0">
                <a:solidFill>
                  <a:schemeClr val="bg1"/>
                </a:solidFill>
              </a:rPr>
              <a:t>During training, all parameters are trainable. As the model continues to learn, it updates its values using gradient descent; however, non-trainable parameters remain fixed during training. The process of setting more trainable parameters requires additional time and computation; however, it completes the learning process.</a:t>
            </a:r>
          </a:p>
        </p:txBody>
      </p:sp>
    </p:spTree>
    <p:extLst>
      <p:ext uri="{BB962C8B-B14F-4D97-AF65-F5344CB8AC3E}">
        <p14:creationId xmlns:p14="http://schemas.microsoft.com/office/powerpoint/2010/main" val="3941443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2D29E5-CC70-BBC7-C4A9-B80B48ED9DE6}"/>
              </a:ext>
            </a:extLst>
          </p:cNvPr>
          <p:cNvSpPr txBox="1"/>
          <p:nvPr/>
        </p:nvSpPr>
        <p:spPr>
          <a:xfrm>
            <a:off x="504497" y="-21666"/>
            <a:ext cx="11183006" cy="1242904"/>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Compile Model</a:t>
            </a:r>
          </a:p>
          <a:p>
            <a:pPr marL="0" marR="0" indent="0" algn="just">
              <a:lnSpc>
                <a:spcPct val="119000"/>
              </a:lnSpc>
              <a:spcBef>
                <a:spcPts val="0"/>
              </a:spcBef>
              <a:spcAft>
                <a:spcPts val="0"/>
              </a:spcAft>
            </a:pPr>
            <a:r>
              <a:rPr lang="en-US" kern="1400" dirty="0">
                <a:solidFill>
                  <a:schemeClr val="bg1"/>
                </a:solidFill>
              </a:rPr>
              <a:t>Compile model means to define 3 sets of parameters, loss function, optimizer and metrics. Loss function is a function that compute loss. In this example has been set to custom the Dice loss that defined previously.</a:t>
            </a:r>
          </a:p>
        </p:txBody>
      </p:sp>
    </p:spTree>
    <p:extLst>
      <p:ext uri="{BB962C8B-B14F-4D97-AF65-F5344CB8AC3E}">
        <p14:creationId xmlns:p14="http://schemas.microsoft.com/office/powerpoint/2010/main" val="240299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A8B7CC-A6BF-E8B0-EF1F-9C5A879B2F87}"/>
              </a:ext>
            </a:extLst>
          </p:cNvPr>
          <p:cNvSpPr txBox="1"/>
          <p:nvPr/>
        </p:nvSpPr>
        <p:spPr>
          <a:xfrm>
            <a:off x="1114097" y="798787"/>
            <a:ext cx="10016358" cy="2031325"/>
          </a:xfrm>
          <a:prstGeom prst="rect">
            <a:avLst/>
          </a:prstGeom>
          <a:noFill/>
        </p:spPr>
        <p:txBody>
          <a:bodyPr wrap="square" rtlCol="0">
            <a:spAutoFit/>
          </a:bodyPr>
          <a:lstStyle/>
          <a:p>
            <a:pPr algn="just"/>
            <a:r>
              <a:rPr lang="en-US" dirty="0">
                <a:solidFill>
                  <a:schemeClr val="bg1"/>
                </a:solidFill>
              </a:rPr>
              <a:t>This open-source library uses tensors to support machine learning and numerical computation. TensorFlow can be developed even by people without any programming experience and can be used in a variety of programming languages, such as Python, JavaScript, and C++.</a:t>
            </a:r>
          </a:p>
          <a:p>
            <a:pPr algn="just"/>
            <a:r>
              <a:rPr lang="en-US" dirty="0">
                <a:solidFill>
                  <a:schemeClr val="bg1"/>
                </a:solidFill>
              </a:rPr>
              <a:t> </a:t>
            </a:r>
          </a:p>
          <a:p>
            <a:pPr algn="just"/>
            <a:r>
              <a:rPr lang="en-US" dirty="0">
                <a:solidFill>
                  <a:schemeClr val="bg1"/>
                </a:solidFill>
              </a:rPr>
              <a:t>A major application of TensorFlow is the construction of neural networks such as CNNs and RNNs. TensorFlow, since it is based on graphs, can be executed on multiple processors such as GPUs much more efficiently.</a:t>
            </a:r>
          </a:p>
        </p:txBody>
      </p:sp>
    </p:spTree>
    <p:extLst>
      <p:ext uri="{BB962C8B-B14F-4D97-AF65-F5344CB8AC3E}">
        <p14:creationId xmlns:p14="http://schemas.microsoft.com/office/powerpoint/2010/main" val="406886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2D29E5-CC70-BBC7-C4A9-B80B48ED9DE6}"/>
              </a:ext>
            </a:extLst>
          </p:cNvPr>
          <p:cNvSpPr txBox="1"/>
          <p:nvPr/>
        </p:nvSpPr>
        <p:spPr>
          <a:xfrm>
            <a:off x="504497" y="-21666"/>
            <a:ext cx="11183006" cy="2561470"/>
          </a:xfrm>
          <a:prstGeom prst="rect">
            <a:avLst/>
          </a:prstGeom>
          <a:noFill/>
        </p:spPr>
        <p:txBody>
          <a:bodyPr wrap="square" rtlCol="0">
            <a:spAutoFit/>
          </a:bodyPr>
          <a:lstStyle/>
          <a:p>
            <a:pPr>
              <a:lnSpc>
                <a:spcPct val="119000"/>
              </a:lnSpc>
            </a:pPr>
            <a:r>
              <a:rPr lang="en-US" sz="2800" b="1" kern="1400" dirty="0">
                <a:solidFill>
                  <a:schemeClr val="bg1"/>
                </a:solidFill>
                <a:cs typeface="B Nazanin" panose="00000400000000000000" pitchFamily="2" charset="-78"/>
              </a:rPr>
              <a:t>Adam</a:t>
            </a:r>
            <a:endParaRPr lang="en-US" sz="2800" b="1" kern="1400" dirty="0">
              <a:solidFill>
                <a:schemeClr val="bg1"/>
              </a:solidFill>
            </a:endParaRPr>
          </a:p>
          <a:p>
            <a:pPr algn="just">
              <a:lnSpc>
                <a:spcPct val="119000"/>
              </a:lnSpc>
            </a:pPr>
            <a:r>
              <a:rPr lang="en-US" kern="1400" dirty="0">
                <a:solidFill>
                  <a:schemeClr val="bg1"/>
                </a:solidFill>
              </a:rPr>
              <a:t> </a:t>
            </a:r>
            <a:r>
              <a:rPr lang="en-US" dirty="0">
                <a:solidFill>
                  <a:schemeClr val="bg1"/>
                </a:solidFill>
              </a:rPr>
              <a:t>Optimizer is a function that can be used to compute gradient descent. It is set to Adam in this example. The SGD algorithm is very noisy, and it does not descend well on curves. To decrease noise in steps moving averages, a new parameter called Momentum is defined. The SGD algorithm with Momentum performs better on curves and requires fewer steps to converge. This method employs two momentum variables, a first-order momentum, and a second-order momentum, as well as an epsilon value that prevents division by zero. Adam is extremely efficient and useful for the convergence of local minima</a:t>
            </a:r>
            <a:r>
              <a:rPr lang="en-US" kern="1400" dirty="0">
                <a:solidFill>
                  <a:schemeClr val="bg1"/>
                </a:solidFill>
              </a:rPr>
              <a:t>.</a:t>
            </a:r>
          </a:p>
        </p:txBody>
      </p:sp>
    </p:spTree>
    <p:extLst>
      <p:ext uri="{BB962C8B-B14F-4D97-AF65-F5344CB8AC3E}">
        <p14:creationId xmlns:p14="http://schemas.microsoft.com/office/powerpoint/2010/main" val="66532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09DC2F-3004-8BF9-AD70-CB0A5AF3DD05}"/>
              </a:ext>
            </a:extLst>
          </p:cNvPr>
          <p:cNvSpPr txBox="1"/>
          <p:nvPr/>
        </p:nvSpPr>
        <p:spPr>
          <a:xfrm>
            <a:off x="472966" y="269353"/>
            <a:ext cx="11246068" cy="1362809"/>
          </a:xfrm>
          <a:prstGeom prst="rect">
            <a:avLst/>
          </a:prstGeom>
          <a:noFill/>
        </p:spPr>
        <p:txBody>
          <a:bodyPr wrap="square">
            <a:spAutoFit/>
          </a:bodyPr>
          <a:lstStyle/>
          <a:p>
            <a:pPr marL="0" marR="0" indent="0" algn="just">
              <a:lnSpc>
                <a:spcPct val="119000"/>
              </a:lnSpc>
              <a:spcBef>
                <a:spcPts val="0"/>
              </a:spcBef>
              <a:spcAft>
                <a:spcPts val="0"/>
              </a:spcAft>
            </a:pPr>
            <a:r>
              <a:rPr lang="en-US" sz="2400" b="1" kern="1400" dirty="0">
                <a:solidFill>
                  <a:schemeClr val="bg1"/>
                </a:solidFill>
              </a:rPr>
              <a:t>Dice Loss</a:t>
            </a:r>
          </a:p>
          <a:p>
            <a:pPr algn="just"/>
            <a:r>
              <a:rPr lang="en-US" dirty="0">
                <a:solidFill>
                  <a:schemeClr val="bg1"/>
                </a:solidFill>
              </a:rPr>
              <a:t>For image segmentation, the output of the model and ground truth label is a matrix representing an image. As a loss calculation method, dice loss is one of the best-defined methods. Using the intersection of the two images, it calculates the loss by dividing it by the sum of the two images and multiplying it by two.</a:t>
            </a:r>
          </a:p>
        </p:txBody>
      </p:sp>
      <p:sp>
        <p:nvSpPr>
          <p:cNvPr id="3" name="Rectangle 2">
            <a:extLst>
              <a:ext uri="{FF2B5EF4-FFF2-40B4-BE49-F238E27FC236}">
                <a16:creationId xmlns:a16="http://schemas.microsoft.com/office/drawing/2014/main" id="{2BC38111-C051-74A5-51F8-1D14039B1C9F}"/>
              </a:ext>
            </a:extLst>
          </p:cNvPr>
          <p:cNvSpPr/>
          <p:nvPr/>
        </p:nvSpPr>
        <p:spPr>
          <a:xfrm>
            <a:off x="5080000" y="2489200"/>
            <a:ext cx="1259840" cy="116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4213C89-B16E-FFF6-E2BC-B52C7F61C486}"/>
              </a:ext>
            </a:extLst>
          </p:cNvPr>
          <p:cNvSpPr/>
          <p:nvPr/>
        </p:nvSpPr>
        <p:spPr>
          <a:xfrm>
            <a:off x="5862320" y="2489200"/>
            <a:ext cx="1259840" cy="116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B235829-DB36-E8BC-05F6-1154CEA35555}"/>
              </a:ext>
            </a:extLst>
          </p:cNvPr>
          <p:cNvSpPr/>
          <p:nvPr/>
        </p:nvSpPr>
        <p:spPr>
          <a:xfrm>
            <a:off x="5862320" y="2489200"/>
            <a:ext cx="477520" cy="1168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736AF1D-EA24-1E0E-92D7-E184EC057CCB}"/>
              </a:ext>
            </a:extLst>
          </p:cNvPr>
          <p:cNvSpPr/>
          <p:nvPr/>
        </p:nvSpPr>
        <p:spPr>
          <a:xfrm>
            <a:off x="4602480" y="3952240"/>
            <a:ext cx="1259840" cy="116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7BB027-736B-2CB0-F12F-D9579423759B}"/>
              </a:ext>
            </a:extLst>
          </p:cNvPr>
          <p:cNvSpPr/>
          <p:nvPr/>
        </p:nvSpPr>
        <p:spPr>
          <a:xfrm>
            <a:off x="6329682" y="3952240"/>
            <a:ext cx="1259840" cy="116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7C99DA0-D877-324B-347A-0B9684F38C61}"/>
              </a:ext>
            </a:extLst>
          </p:cNvPr>
          <p:cNvCxnSpPr/>
          <p:nvPr/>
        </p:nvCxnSpPr>
        <p:spPr>
          <a:xfrm>
            <a:off x="3962400" y="3738880"/>
            <a:ext cx="4155440" cy="0"/>
          </a:xfrm>
          <a:prstGeom prst="line">
            <a:avLst/>
          </a:prstGeom>
        </p:spPr>
        <p:style>
          <a:lnRef idx="1">
            <a:schemeClr val="dk1"/>
          </a:lnRef>
          <a:fillRef idx="0">
            <a:schemeClr val="dk1"/>
          </a:fillRef>
          <a:effectRef idx="0">
            <a:schemeClr val="dk1"/>
          </a:effectRef>
          <a:fontRef idx="minor">
            <a:schemeClr val="tx1"/>
          </a:fontRef>
        </p:style>
      </p:cxnSp>
      <p:sp>
        <p:nvSpPr>
          <p:cNvPr id="15" name="Plus Sign 14">
            <a:extLst>
              <a:ext uri="{FF2B5EF4-FFF2-40B4-BE49-F238E27FC236}">
                <a16:creationId xmlns:a16="http://schemas.microsoft.com/office/drawing/2014/main" id="{84F6DCFC-2F87-C872-04BF-D3985BC4CAF9}"/>
              </a:ext>
            </a:extLst>
          </p:cNvPr>
          <p:cNvSpPr/>
          <p:nvPr/>
        </p:nvSpPr>
        <p:spPr>
          <a:xfrm>
            <a:off x="5943600" y="4422140"/>
            <a:ext cx="274320" cy="228600"/>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quals 15">
            <a:extLst>
              <a:ext uri="{FF2B5EF4-FFF2-40B4-BE49-F238E27FC236}">
                <a16:creationId xmlns:a16="http://schemas.microsoft.com/office/drawing/2014/main" id="{23C80D0F-05CA-805C-D55E-8BC66C58575D}"/>
              </a:ext>
            </a:extLst>
          </p:cNvPr>
          <p:cNvSpPr/>
          <p:nvPr/>
        </p:nvSpPr>
        <p:spPr>
          <a:xfrm>
            <a:off x="3063240" y="3632200"/>
            <a:ext cx="233680" cy="213357"/>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41C28969-564E-58AE-3974-916253D8C1C3}"/>
              </a:ext>
            </a:extLst>
          </p:cNvPr>
          <p:cNvSpPr txBox="1"/>
          <p:nvPr/>
        </p:nvSpPr>
        <p:spPr>
          <a:xfrm>
            <a:off x="1818640" y="3554213"/>
            <a:ext cx="2143760" cy="369332"/>
          </a:xfrm>
          <a:prstGeom prst="rect">
            <a:avLst/>
          </a:prstGeom>
          <a:noFill/>
        </p:spPr>
        <p:txBody>
          <a:bodyPr wrap="square" rtlCol="0">
            <a:spAutoFit/>
          </a:bodyPr>
          <a:lstStyle/>
          <a:p>
            <a:r>
              <a:rPr lang="en-US" dirty="0"/>
              <a:t>Dice Loss             2</a:t>
            </a:r>
          </a:p>
        </p:txBody>
      </p:sp>
      <p:sp>
        <p:nvSpPr>
          <p:cNvPr id="18" name="Multiplication Sign 17">
            <a:extLst>
              <a:ext uri="{FF2B5EF4-FFF2-40B4-BE49-F238E27FC236}">
                <a16:creationId xmlns:a16="http://schemas.microsoft.com/office/drawing/2014/main" id="{ADCCCF35-CF83-529B-2AD3-5BF9C84FC099}"/>
              </a:ext>
            </a:extLst>
          </p:cNvPr>
          <p:cNvSpPr/>
          <p:nvPr/>
        </p:nvSpPr>
        <p:spPr>
          <a:xfrm>
            <a:off x="3657600" y="3657600"/>
            <a:ext cx="233680" cy="187954"/>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739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4D217-79E7-D9E0-241D-67D8A948E59A}"/>
              </a:ext>
            </a:extLst>
          </p:cNvPr>
          <p:cNvSpPr txBox="1"/>
          <p:nvPr/>
        </p:nvSpPr>
        <p:spPr>
          <a:xfrm>
            <a:off x="557049" y="179633"/>
            <a:ext cx="11183006" cy="115910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err="1">
                <a:solidFill>
                  <a:schemeClr val="bg1"/>
                </a:solidFill>
              </a:rPr>
              <a:t>IoU</a:t>
            </a:r>
            <a:endParaRPr lang="en-US" sz="2800" b="1" kern="1400" dirty="0">
              <a:solidFill>
                <a:schemeClr val="bg1"/>
              </a:solidFill>
            </a:endParaRPr>
          </a:p>
          <a:p>
            <a:pPr algn="just"/>
            <a:r>
              <a:rPr lang="en-US" dirty="0">
                <a:solidFill>
                  <a:schemeClr val="bg1"/>
                </a:solidFill>
              </a:rPr>
              <a:t>The term </a:t>
            </a:r>
            <a:r>
              <a:rPr lang="en-US" dirty="0" err="1">
                <a:solidFill>
                  <a:schemeClr val="bg1"/>
                </a:solidFill>
              </a:rPr>
              <a:t>IoU</a:t>
            </a:r>
            <a:r>
              <a:rPr lang="en-US" dirty="0">
                <a:solidFill>
                  <a:schemeClr val="bg1"/>
                </a:solidFill>
              </a:rPr>
              <a:t> loss refers to intersection over union loss and it is very similar to dice loss. </a:t>
            </a:r>
            <a:r>
              <a:rPr lang="en-US" dirty="0" err="1">
                <a:solidFill>
                  <a:schemeClr val="bg1"/>
                </a:solidFill>
              </a:rPr>
              <a:t>IoU</a:t>
            </a:r>
            <a:r>
              <a:rPr lang="en-US" dirty="0">
                <a:solidFill>
                  <a:schemeClr val="bg1"/>
                </a:solidFill>
              </a:rPr>
              <a:t> loss calculates the intersection of two images and then divides that by the union between the two images to calculate the loss.</a:t>
            </a:r>
          </a:p>
        </p:txBody>
      </p:sp>
      <p:sp>
        <p:nvSpPr>
          <p:cNvPr id="5" name="Rectangle 4">
            <a:extLst>
              <a:ext uri="{FF2B5EF4-FFF2-40B4-BE49-F238E27FC236}">
                <a16:creationId xmlns:a16="http://schemas.microsoft.com/office/drawing/2014/main" id="{89682ADB-70FE-347E-6030-14FCAC87E59A}"/>
              </a:ext>
            </a:extLst>
          </p:cNvPr>
          <p:cNvSpPr/>
          <p:nvPr/>
        </p:nvSpPr>
        <p:spPr>
          <a:xfrm>
            <a:off x="5080000" y="2489200"/>
            <a:ext cx="1259840" cy="116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5D846AA-E882-9525-77A5-A8091CBE360B}"/>
              </a:ext>
            </a:extLst>
          </p:cNvPr>
          <p:cNvSpPr/>
          <p:nvPr/>
        </p:nvSpPr>
        <p:spPr>
          <a:xfrm>
            <a:off x="5862320" y="2489200"/>
            <a:ext cx="1259840" cy="116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D068101-0A8C-5457-8743-A3C31F7B2FEC}"/>
              </a:ext>
            </a:extLst>
          </p:cNvPr>
          <p:cNvSpPr/>
          <p:nvPr/>
        </p:nvSpPr>
        <p:spPr>
          <a:xfrm>
            <a:off x="5862320" y="2489200"/>
            <a:ext cx="477520" cy="1168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3274613-7E0C-E6AC-A066-6CC06572A68E}"/>
              </a:ext>
            </a:extLst>
          </p:cNvPr>
          <p:cNvCxnSpPr/>
          <p:nvPr/>
        </p:nvCxnSpPr>
        <p:spPr>
          <a:xfrm>
            <a:off x="3962400" y="3738880"/>
            <a:ext cx="4155440" cy="0"/>
          </a:xfrm>
          <a:prstGeom prst="line">
            <a:avLst/>
          </a:prstGeom>
        </p:spPr>
        <p:style>
          <a:lnRef idx="1">
            <a:schemeClr val="dk1"/>
          </a:lnRef>
          <a:fillRef idx="0">
            <a:schemeClr val="dk1"/>
          </a:fillRef>
          <a:effectRef idx="0">
            <a:schemeClr val="dk1"/>
          </a:effectRef>
          <a:fontRef idx="minor">
            <a:schemeClr val="tx1"/>
          </a:fontRef>
        </p:style>
      </p:cxnSp>
      <p:sp>
        <p:nvSpPr>
          <p:cNvPr id="13" name="Equals 12">
            <a:extLst>
              <a:ext uri="{FF2B5EF4-FFF2-40B4-BE49-F238E27FC236}">
                <a16:creationId xmlns:a16="http://schemas.microsoft.com/office/drawing/2014/main" id="{7A65ECBA-23A3-626D-94CD-399E86562EFA}"/>
              </a:ext>
            </a:extLst>
          </p:cNvPr>
          <p:cNvSpPr/>
          <p:nvPr/>
        </p:nvSpPr>
        <p:spPr>
          <a:xfrm>
            <a:off x="3337560" y="3632200"/>
            <a:ext cx="233680" cy="213357"/>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A9DF58E3-47B7-5903-4F6F-166E644678F9}"/>
              </a:ext>
            </a:extLst>
          </p:cNvPr>
          <p:cNvSpPr txBox="1"/>
          <p:nvPr/>
        </p:nvSpPr>
        <p:spPr>
          <a:xfrm>
            <a:off x="1818640" y="3554213"/>
            <a:ext cx="2143760" cy="369332"/>
          </a:xfrm>
          <a:prstGeom prst="rect">
            <a:avLst/>
          </a:prstGeom>
          <a:noFill/>
        </p:spPr>
        <p:txBody>
          <a:bodyPr wrap="square" rtlCol="0">
            <a:spAutoFit/>
          </a:bodyPr>
          <a:lstStyle/>
          <a:p>
            <a:pPr algn="ctr"/>
            <a:r>
              <a:rPr lang="en-US" dirty="0" err="1"/>
              <a:t>IoU</a:t>
            </a:r>
            <a:r>
              <a:rPr lang="en-US" dirty="0"/>
              <a:t> Loss           </a:t>
            </a:r>
          </a:p>
        </p:txBody>
      </p:sp>
      <p:sp>
        <p:nvSpPr>
          <p:cNvPr id="16" name="Rectangle 15">
            <a:extLst>
              <a:ext uri="{FF2B5EF4-FFF2-40B4-BE49-F238E27FC236}">
                <a16:creationId xmlns:a16="http://schemas.microsoft.com/office/drawing/2014/main" id="{C2335424-809B-F5EF-BE16-E0A216076D38}"/>
              </a:ext>
            </a:extLst>
          </p:cNvPr>
          <p:cNvSpPr/>
          <p:nvPr/>
        </p:nvSpPr>
        <p:spPr>
          <a:xfrm>
            <a:off x="5090160" y="3842267"/>
            <a:ext cx="1259840" cy="11684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51CAB9-082C-18D6-D820-5E9DF2756F31}"/>
              </a:ext>
            </a:extLst>
          </p:cNvPr>
          <p:cNvSpPr/>
          <p:nvPr/>
        </p:nvSpPr>
        <p:spPr>
          <a:xfrm>
            <a:off x="5872480" y="3842267"/>
            <a:ext cx="1259840" cy="11684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0C55E44-430E-0B0C-8F04-0EC1726ABDD2}"/>
              </a:ext>
            </a:extLst>
          </p:cNvPr>
          <p:cNvSpPr/>
          <p:nvPr/>
        </p:nvSpPr>
        <p:spPr>
          <a:xfrm>
            <a:off x="5872480" y="3842267"/>
            <a:ext cx="477520" cy="11684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428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4D217-79E7-D9E0-241D-67D8A948E59A}"/>
              </a:ext>
            </a:extLst>
          </p:cNvPr>
          <p:cNvSpPr txBox="1"/>
          <p:nvPr/>
        </p:nvSpPr>
        <p:spPr>
          <a:xfrm>
            <a:off x="557049" y="179633"/>
            <a:ext cx="11183006" cy="157254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Accuracy</a:t>
            </a:r>
          </a:p>
          <a:p>
            <a:pPr algn="just">
              <a:lnSpc>
                <a:spcPct val="119000"/>
              </a:lnSpc>
            </a:pPr>
            <a:r>
              <a:rPr lang="en-US" kern="1400" dirty="0">
                <a:solidFill>
                  <a:schemeClr val="bg1"/>
                </a:solidFill>
              </a:rPr>
              <a:t>Metrics has been set to accuracy means that how much model predict accurately. The accuracy formula showed in below and as it suggests to evaluate our model by computing number of times that model predict right over by number of times that model predicts.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562DB08-3375-CEBF-8B1F-8AC28926F49F}"/>
                  </a:ext>
                </a:extLst>
              </p:cNvPr>
              <p:cNvSpPr txBox="1"/>
              <p:nvPr/>
            </p:nvSpPr>
            <p:spPr>
              <a:xfrm>
                <a:off x="3048000" y="1752179"/>
                <a:ext cx="6096000" cy="667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𝐴𝑐𝑐𝑢𝑟𝑎𝑐𝑦</m:t>
                      </m:r>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𝑛𝑢𝑚𝑏𝑒𝑟</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𝑜𝑓</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𝑟𝑖𝑔h𝑡</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𝑝𝑟𝑒𝑑𝑖𝑐𝑡𝑖𝑜𝑛𝑠</m:t>
                          </m:r>
                        </m:num>
                        <m:den>
                          <m:r>
                            <a:rPr lang="en-US" i="1">
                              <a:solidFill>
                                <a:schemeClr val="bg1"/>
                              </a:solidFill>
                              <a:latin typeface="Cambria Math" panose="02040503050406030204" pitchFamily="18" charset="0"/>
                            </a:rPr>
                            <m:t>𝑛𝑢𝑚𝑏𝑒𝑟</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𝑜𝑓</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𝑝𝑟𝑒𝑑𝑖𝑐𝑡𝑖𝑜𝑛𝑠</m:t>
                          </m:r>
                        </m:den>
                      </m:f>
                    </m:oMath>
                  </m:oMathPara>
                </a14:m>
                <a:endParaRPr lang="en-US" dirty="0">
                  <a:solidFill>
                    <a:schemeClr val="bg1"/>
                  </a:solidFill>
                </a:endParaRPr>
              </a:p>
            </p:txBody>
          </p:sp>
        </mc:Choice>
        <mc:Fallback xmlns="">
          <p:sp>
            <p:nvSpPr>
              <p:cNvPr id="6" name="TextBox 5">
                <a:extLst>
                  <a:ext uri="{FF2B5EF4-FFF2-40B4-BE49-F238E27FC236}">
                    <a16:creationId xmlns:a16="http://schemas.microsoft.com/office/drawing/2014/main" id="{8562DB08-3375-CEBF-8B1F-8AC28926F49F}"/>
                  </a:ext>
                </a:extLst>
              </p:cNvPr>
              <p:cNvSpPr txBox="1">
                <a:spLocks noRot="1" noChangeAspect="1" noMove="1" noResize="1" noEditPoints="1" noAdjustHandles="1" noChangeArrowheads="1" noChangeShapeType="1" noTextEdit="1"/>
              </p:cNvSpPr>
              <p:nvPr/>
            </p:nvSpPr>
            <p:spPr>
              <a:xfrm>
                <a:off x="3048000" y="1752179"/>
                <a:ext cx="6096000" cy="66749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45967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207B5D-4811-A1A6-ABD7-22BDF0507E9D}"/>
              </a:ext>
            </a:extLst>
          </p:cNvPr>
          <p:cNvSpPr txBox="1"/>
          <p:nvPr/>
        </p:nvSpPr>
        <p:spPr>
          <a:xfrm>
            <a:off x="557049" y="263715"/>
            <a:ext cx="11183006" cy="1436099"/>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Fit Model</a:t>
            </a:r>
          </a:p>
          <a:p>
            <a:pPr algn="just"/>
            <a:r>
              <a:rPr lang="en-US" dirty="0">
                <a:solidFill>
                  <a:schemeClr val="bg1"/>
                </a:solidFill>
              </a:rPr>
              <a:t>After all previous steps were completed to prepare the model for training, all that remains is to fit the model over the data. In order for the training model to be fit over the data, training and validation data need to be determined, as well as a number of epochs, where an epoch is the number of times the model was trained.</a:t>
            </a:r>
          </a:p>
        </p:txBody>
      </p:sp>
      <p:sp>
        <p:nvSpPr>
          <p:cNvPr id="3" name="TextBox 2">
            <a:extLst>
              <a:ext uri="{FF2B5EF4-FFF2-40B4-BE49-F238E27FC236}">
                <a16:creationId xmlns:a16="http://schemas.microsoft.com/office/drawing/2014/main" id="{BA8700BE-AB3C-0E3F-2CAD-5998DC871DE4}"/>
              </a:ext>
            </a:extLst>
          </p:cNvPr>
          <p:cNvSpPr txBox="1"/>
          <p:nvPr/>
        </p:nvSpPr>
        <p:spPr>
          <a:xfrm>
            <a:off x="557049" y="1917295"/>
            <a:ext cx="11183006" cy="1713098"/>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Epoch</a:t>
            </a:r>
          </a:p>
          <a:p>
            <a:pPr algn="just"/>
            <a:r>
              <a:rPr lang="en-US" dirty="0">
                <a:solidFill>
                  <a:schemeClr val="bg1"/>
                </a:solidFill>
              </a:rPr>
              <a:t>In training, the training process passes through all training data, so the number of training epochs indicates how many times the training process has been passed through all training data. When dealing with batched datasets, the number of times that training algorithm has performed is not important. The number of epochs is an important parameter to control the model since it indicates how many times the loss was computed on the entire data set.</a:t>
            </a:r>
          </a:p>
        </p:txBody>
      </p:sp>
    </p:spTree>
    <p:extLst>
      <p:ext uri="{BB962C8B-B14F-4D97-AF65-F5344CB8AC3E}">
        <p14:creationId xmlns:p14="http://schemas.microsoft.com/office/powerpoint/2010/main" val="2534742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EB92D-A2C6-D4BA-38EC-45B491DC2B7E}"/>
              </a:ext>
            </a:extLst>
          </p:cNvPr>
          <p:cNvSpPr txBox="1"/>
          <p:nvPr/>
        </p:nvSpPr>
        <p:spPr>
          <a:xfrm>
            <a:off x="557049" y="179632"/>
            <a:ext cx="11183006" cy="115910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ln>
                  <a:noFill/>
                </a:ln>
                <a:solidFill>
                  <a:schemeClr val="bg1"/>
                </a:solidFill>
                <a:effectLst/>
              </a:rPr>
              <a:t>Analysis</a:t>
            </a:r>
          </a:p>
          <a:p>
            <a:pPr algn="just"/>
            <a:r>
              <a:rPr lang="en-US" dirty="0">
                <a:solidFill>
                  <a:schemeClr val="bg1"/>
                </a:solidFill>
              </a:rPr>
              <a:t>Using training as the number of epochs, it is possible to inspect the parameters of loss and accuracy. It is evident from the loss and accuracy plot that approximately 98% accuracy is acceptable for both validation and training.</a:t>
            </a:r>
          </a:p>
        </p:txBody>
      </p:sp>
    </p:spTree>
    <p:extLst>
      <p:ext uri="{BB962C8B-B14F-4D97-AF65-F5344CB8AC3E}">
        <p14:creationId xmlns:p14="http://schemas.microsoft.com/office/powerpoint/2010/main" val="1840365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EB92D-A2C6-D4BA-38EC-45B491DC2B7E}"/>
              </a:ext>
            </a:extLst>
          </p:cNvPr>
          <p:cNvSpPr txBox="1"/>
          <p:nvPr/>
        </p:nvSpPr>
        <p:spPr>
          <a:xfrm>
            <a:off x="557049" y="179632"/>
            <a:ext cx="11183006" cy="1308820"/>
          </a:xfrm>
          <a:prstGeom prst="rect">
            <a:avLst/>
          </a:prstGeom>
          <a:noFill/>
        </p:spPr>
        <p:txBody>
          <a:bodyPr wrap="square" rtlCol="0">
            <a:spAutoFit/>
          </a:bodyPr>
          <a:lstStyle/>
          <a:p>
            <a:pPr marL="0" marR="0" algn="justLow" rtl="0">
              <a:lnSpc>
                <a:spcPct val="115000"/>
              </a:lnSpc>
              <a:spcBef>
                <a:spcPts val="0"/>
              </a:spcBef>
              <a:spcAft>
                <a:spcPts val="800"/>
              </a:spcAft>
            </a:pPr>
            <a:r>
              <a:rPr lang="en-US" sz="2800" b="1" dirty="0">
                <a:solidFill>
                  <a:schemeClr val="bg1"/>
                </a:solidFill>
                <a:effectLst/>
                <a:ea typeface="Calibri" panose="020F0502020204030204" pitchFamily="34" charset="0"/>
                <a:cs typeface="Times New Roman" panose="02020603050405020304" pitchFamily="18" charset="0"/>
              </a:rPr>
              <a:t>Evaluate</a:t>
            </a:r>
            <a:endParaRPr lang="en-US" sz="2800" dirty="0">
              <a:solidFill>
                <a:schemeClr val="bg1"/>
              </a:solidFill>
              <a:effectLst/>
              <a:ea typeface="Calibri" panose="020F0502020204030204" pitchFamily="34" charset="0"/>
              <a:cs typeface="B Nazanin" panose="00000400000000000000" pitchFamily="2" charset="-78"/>
            </a:endParaRPr>
          </a:p>
          <a:p>
            <a:pPr marL="0" marR="0" algn="justLow" rtl="0">
              <a:lnSpc>
                <a:spcPct val="115000"/>
              </a:lnSpc>
              <a:spcBef>
                <a:spcPts val="0"/>
              </a:spcBef>
              <a:spcAft>
                <a:spcPts val="800"/>
              </a:spcAft>
            </a:pPr>
            <a:r>
              <a:rPr lang="en-US" dirty="0">
                <a:solidFill>
                  <a:schemeClr val="bg1"/>
                </a:solidFill>
                <a:cs typeface="Times New Roman" panose="02020603050405020304" pitchFamily="18" charset="0"/>
              </a:rPr>
              <a:t>In order to observe the performance of the model, out put of the model on the 1 batch of validation data is represented.</a:t>
            </a:r>
            <a:endParaRPr lang="en-US" dirty="0">
              <a:solidFill>
                <a:schemeClr val="bg1"/>
              </a:solidFill>
            </a:endParaRPr>
          </a:p>
        </p:txBody>
      </p:sp>
    </p:spTree>
    <p:extLst>
      <p:ext uri="{BB962C8B-B14F-4D97-AF65-F5344CB8AC3E}">
        <p14:creationId xmlns:p14="http://schemas.microsoft.com/office/powerpoint/2010/main" val="372618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4CE5-385F-4615-9D65-163ADC9B3F6C}"/>
              </a:ext>
            </a:extLst>
          </p:cNvPr>
          <p:cNvSpPr>
            <a:spLocks noGrp="1"/>
          </p:cNvSpPr>
          <p:nvPr>
            <p:ph type="title"/>
          </p:nvPr>
        </p:nvSpPr>
        <p:spPr>
          <a:xfrm>
            <a:off x="838200" y="585841"/>
            <a:ext cx="10515600" cy="5447097"/>
          </a:xfrm>
        </p:spPr>
        <p:txBody>
          <a:bodyPr>
            <a:normAutofit/>
          </a:bodyPr>
          <a:lstStyle/>
          <a:p>
            <a:r>
              <a:rPr lang="en-US" sz="2000" dirty="0">
                <a:solidFill>
                  <a:schemeClr val="bg1"/>
                </a:solidFill>
              </a:rPr>
              <a:t>The </a:t>
            </a:r>
            <a:r>
              <a:rPr lang="en-US" sz="2000" dirty="0" err="1">
                <a:solidFill>
                  <a:schemeClr val="bg1"/>
                </a:solidFill>
              </a:rPr>
              <a:t>Keras</a:t>
            </a:r>
            <a:r>
              <a:rPr lang="en-US" sz="2000" dirty="0">
                <a:solidFill>
                  <a:schemeClr val="bg1"/>
                </a:solidFill>
              </a:rPr>
              <a:t> models, whether sequential or functional, require layers to be defined. Each layer has various parameters that need to be defined. The following layers are used in this notebook:</a:t>
            </a:r>
            <a:br>
              <a:rPr lang="en-US" sz="2000" dirty="0">
                <a:solidFill>
                  <a:schemeClr val="bg1"/>
                </a:solidFill>
              </a:rPr>
            </a:br>
            <a:br>
              <a:rPr lang="en-US" sz="1800" dirty="0">
                <a:solidFill>
                  <a:schemeClr val="bg1"/>
                </a:solidFill>
              </a:rPr>
            </a:br>
            <a:r>
              <a:rPr lang="en-US" sz="1800" dirty="0">
                <a:solidFill>
                  <a:schemeClr val="bg1"/>
                </a:solidFill>
              </a:rPr>
              <a:t>	</a:t>
            </a:r>
            <a:r>
              <a:rPr lang="en-US" sz="1800" b="1" dirty="0">
                <a:solidFill>
                  <a:schemeClr val="bg1"/>
                </a:solidFill>
              </a:rPr>
              <a:t>Input:</a:t>
            </a:r>
            <a:r>
              <a:rPr lang="en-US" sz="1800" dirty="0">
                <a:solidFill>
                  <a:schemeClr val="bg1"/>
                </a:solidFill>
              </a:rPr>
              <a:t> The input layer, as its name suggests, should be the first layer to receive input. There is only one 	parameter, input shape, which indicates the shape of input tensors except the batch size.</a:t>
            </a:r>
            <a:br>
              <a:rPr lang="en-US" sz="1800" dirty="0">
                <a:solidFill>
                  <a:schemeClr val="bg1"/>
                </a:solidFill>
              </a:rPr>
            </a:br>
            <a:r>
              <a:rPr lang="en-US" sz="1800" dirty="0">
                <a:solidFill>
                  <a:schemeClr val="bg1"/>
                </a:solidFill>
              </a:rPr>
              <a:t>	</a:t>
            </a:r>
            <a:br>
              <a:rPr lang="en-US" sz="1800" dirty="0">
                <a:solidFill>
                  <a:schemeClr val="bg1"/>
                </a:solidFill>
              </a:rPr>
            </a:br>
            <a:r>
              <a:rPr lang="en-US" sz="1800" dirty="0">
                <a:solidFill>
                  <a:schemeClr val="bg1"/>
                </a:solidFill>
              </a:rPr>
              <a:t>	</a:t>
            </a:r>
            <a:r>
              <a:rPr lang="en-US" sz="1800" b="1" dirty="0">
                <a:solidFill>
                  <a:schemeClr val="bg1"/>
                </a:solidFill>
              </a:rPr>
              <a:t>MaxPool2D: </a:t>
            </a:r>
            <a:r>
              <a:rPr lang="en-US" sz="1800" dirty="0">
                <a:solidFill>
                  <a:schemeClr val="bg1"/>
                </a:solidFill>
              </a:rPr>
              <a:t>some features in image are not necessary  to process. In order to reduce the calculations, 	after convolution layer, max pool layer pool out important features of the image. For this layer, only 	the filter size needs to be defined.</a:t>
            </a:r>
            <a:br>
              <a:rPr lang="en-US" sz="900" dirty="0"/>
            </a:br>
            <a:br>
              <a:rPr lang="en-US" sz="1800" dirty="0">
                <a:solidFill>
                  <a:schemeClr val="bg1"/>
                </a:solidFill>
              </a:rPr>
            </a:br>
            <a:r>
              <a:rPr lang="en-US" sz="1800" dirty="0">
                <a:solidFill>
                  <a:schemeClr val="bg1"/>
                </a:solidFill>
              </a:rPr>
              <a:t>	</a:t>
            </a:r>
            <a:r>
              <a:rPr lang="en-US" sz="1800" b="1" dirty="0">
                <a:solidFill>
                  <a:schemeClr val="bg1"/>
                </a:solidFill>
              </a:rPr>
              <a:t>Conv2D: </a:t>
            </a:r>
            <a:r>
              <a:rPr lang="en-US" sz="1800" dirty="0">
                <a:solidFill>
                  <a:schemeClr val="bg1"/>
                </a:solidFill>
              </a:rPr>
              <a:t>By using this layer, hidden features in images can be extracted by performing convolution 	operations on 2D tensors. Each convolution layer has its own set of parameters, which include the 	number of filters, filter size, padding, etc.</a:t>
            </a:r>
            <a:br>
              <a:rPr lang="en-US" sz="1800" dirty="0">
                <a:solidFill>
                  <a:schemeClr val="bg1"/>
                </a:solidFill>
              </a:rPr>
            </a:br>
            <a:r>
              <a:rPr lang="en-US" sz="1800" dirty="0">
                <a:solidFill>
                  <a:schemeClr val="bg1"/>
                </a:solidFill>
              </a:rPr>
              <a:t>	</a:t>
            </a:r>
            <a:br>
              <a:rPr lang="en-US" sz="1800" dirty="0">
                <a:solidFill>
                  <a:schemeClr val="bg1"/>
                </a:solidFill>
              </a:rPr>
            </a:br>
            <a:r>
              <a:rPr lang="en-US" sz="1800" dirty="0">
                <a:solidFill>
                  <a:schemeClr val="bg1"/>
                </a:solidFill>
              </a:rPr>
              <a:t>	</a:t>
            </a:r>
            <a:r>
              <a:rPr lang="en-US" sz="1800" b="1" dirty="0">
                <a:solidFill>
                  <a:schemeClr val="bg1"/>
                </a:solidFill>
              </a:rPr>
              <a:t>UpSampling2D: </a:t>
            </a:r>
            <a:r>
              <a:rPr lang="en-US" sz="1800" dirty="0">
                <a:solidFill>
                  <a:schemeClr val="bg1"/>
                </a:solidFill>
              </a:rPr>
              <a:t>Unlike pooling, this layer generates numbers in order to expand the dimension of the 	input tensor, rather than pooling out important features. Similar to pooling, only filter size must be 	specified. </a:t>
            </a:r>
            <a:br>
              <a:rPr lang="en-US" sz="1800" dirty="0">
                <a:solidFill>
                  <a:schemeClr val="bg1"/>
                </a:solidFill>
              </a:rPr>
            </a:br>
            <a:br>
              <a:rPr lang="en-US" sz="1800" dirty="0">
                <a:solidFill>
                  <a:schemeClr val="bg1"/>
                </a:solidFill>
              </a:rPr>
            </a:br>
            <a:r>
              <a:rPr lang="en-US" sz="1800" dirty="0">
                <a:solidFill>
                  <a:schemeClr val="bg1"/>
                </a:solidFill>
              </a:rPr>
              <a:t>	</a:t>
            </a:r>
            <a:r>
              <a:rPr lang="en-US" sz="1800" b="1" dirty="0">
                <a:solidFill>
                  <a:schemeClr val="bg1"/>
                </a:solidFill>
              </a:rPr>
              <a:t>Batch Normalization: </a:t>
            </a:r>
            <a:r>
              <a:rPr lang="en-US" sz="1800" dirty="0">
                <a:solidFill>
                  <a:schemeClr val="bg1"/>
                </a:solidFill>
              </a:rPr>
              <a:t>It scales input values between 0 and 1 in order to reduce computation load.</a:t>
            </a:r>
          </a:p>
        </p:txBody>
      </p:sp>
    </p:spTree>
    <p:extLst>
      <p:ext uri="{BB962C8B-B14F-4D97-AF65-F5344CB8AC3E}">
        <p14:creationId xmlns:p14="http://schemas.microsoft.com/office/powerpoint/2010/main" val="377179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646331"/>
          </a:xfrm>
          <a:prstGeom prst="rect">
            <a:avLst/>
          </a:prstGeom>
          <a:noFill/>
        </p:spPr>
        <p:txBody>
          <a:bodyPr wrap="square" rtlCol="0">
            <a:spAutoFit/>
          </a:bodyPr>
          <a:lstStyle/>
          <a:p>
            <a:r>
              <a:rPr lang="en-US" dirty="0">
                <a:solidFill>
                  <a:schemeClr val="bg1"/>
                </a:solidFill>
              </a:rPr>
              <a:t>The Matplotlib package provides static and dynamic visualization in Python. </a:t>
            </a:r>
            <a:r>
              <a:rPr lang="en-US" dirty="0" err="1">
                <a:solidFill>
                  <a:schemeClr val="bg1"/>
                </a:solidFill>
              </a:rPr>
              <a:t>Pyplot</a:t>
            </a:r>
            <a:r>
              <a:rPr lang="en-US" dirty="0">
                <a:solidFill>
                  <a:schemeClr val="bg1"/>
                </a:solidFill>
              </a:rPr>
              <a:t> is a Matplotlib module that creates a separate figure and makes changes to this figure to generate a plot.</a:t>
            </a:r>
          </a:p>
        </p:txBody>
      </p:sp>
    </p:spTree>
    <p:extLst>
      <p:ext uri="{BB962C8B-B14F-4D97-AF65-F5344CB8AC3E}">
        <p14:creationId xmlns:p14="http://schemas.microsoft.com/office/powerpoint/2010/main" val="278334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923330"/>
          </a:xfrm>
          <a:prstGeom prst="rect">
            <a:avLst/>
          </a:prstGeom>
          <a:noFill/>
        </p:spPr>
        <p:txBody>
          <a:bodyPr wrap="square" rtlCol="0">
            <a:spAutoFit/>
          </a:bodyPr>
          <a:lstStyle/>
          <a:p>
            <a:r>
              <a:rPr lang="en-US" dirty="0">
                <a:solidFill>
                  <a:schemeClr val="bg1"/>
                </a:solidFill>
              </a:rPr>
              <a:t>The Python OS module contains libraries and functions that can be accessed from the underlying operating system to manipulate directories, create and change directories, access files in directories, etc. It is essential when dealing with files, such as reading or writing them.</a:t>
            </a:r>
          </a:p>
        </p:txBody>
      </p:sp>
    </p:spTree>
    <p:extLst>
      <p:ext uri="{BB962C8B-B14F-4D97-AF65-F5344CB8AC3E}">
        <p14:creationId xmlns:p14="http://schemas.microsoft.com/office/powerpoint/2010/main" val="27584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046DBB-E35A-A206-5516-042FAA231300}"/>
              </a:ext>
            </a:extLst>
          </p:cNvPr>
          <p:cNvSpPr txBox="1"/>
          <p:nvPr/>
        </p:nvSpPr>
        <p:spPr>
          <a:xfrm>
            <a:off x="557049" y="515964"/>
            <a:ext cx="11183006" cy="646331"/>
          </a:xfrm>
          <a:prstGeom prst="rect">
            <a:avLst/>
          </a:prstGeom>
          <a:noFill/>
        </p:spPr>
        <p:txBody>
          <a:bodyPr wrap="square" rtlCol="0">
            <a:spAutoFit/>
          </a:bodyPr>
          <a:lstStyle/>
          <a:p>
            <a:r>
              <a:rPr lang="en-US" dirty="0">
                <a:solidFill>
                  <a:schemeClr val="bg1"/>
                </a:solidFill>
              </a:rPr>
              <a:t>In Python, the glob module returns a list of all files in a directory with a specific pattern in their name. It is frequently used to access local files.</a:t>
            </a:r>
          </a:p>
        </p:txBody>
      </p:sp>
    </p:spTree>
    <p:extLst>
      <p:ext uri="{BB962C8B-B14F-4D97-AF65-F5344CB8AC3E}">
        <p14:creationId xmlns:p14="http://schemas.microsoft.com/office/powerpoint/2010/main" val="246813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646331"/>
          </a:xfrm>
          <a:prstGeom prst="rect">
            <a:avLst/>
          </a:prstGeom>
          <a:noFill/>
        </p:spPr>
        <p:txBody>
          <a:bodyPr wrap="square" rtlCol="0">
            <a:spAutoFit/>
          </a:bodyPr>
          <a:lstStyle/>
          <a:p>
            <a:r>
              <a:rPr lang="en-US" dirty="0">
                <a:solidFill>
                  <a:schemeClr val="bg1"/>
                </a:solidFill>
              </a:rPr>
              <a:t>The NumPy library contains functions that deal with arrays, which have the advantages of being processed faster than lists, consuming less memory, and reserving a static portion of memory.</a:t>
            </a:r>
          </a:p>
        </p:txBody>
      </p:sp>
    </p:spTree>
    <p:extLst>
      <p:ext uri="{BB962C8B-B14F-4D97-AF65-F5344CB8AC3E}">
        <p14:creationId xmlns:p14="http://schemas.microsoft.com/office/powerpoint/2010/main" val="13081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011CE-D138-8FB4-DB55-6CA91148A42B}"/>
              </a:ext>
            </a:extLst>
          </p:cNvPr>
          <p:cNvSpPr txBox="1"/>
          <p:nvPr/>
        </p:nvSpPr>
        <p:spPr>
          <a:xfrm>
            <a:off x="557049" y="515964"/>
            <a:ext cx="11183006" cy="923330"/>
          </a:xfrm>
          <a:prstGeom prst="rect">
            <a:avLst/>
          </a:prstGeom>
          <a:noFill/>
        </p:spPr>
        <p:txBody>
          <a:bodyPr wrap="square" rtlCol="0">
            <a:spAutoFit/>
          </a:bodyPr>
          <a:lstStyle/>
          <a:p>
            <a:r>
              <a:rPr lang="en-US" dirty="0">
                <a:solidFill>
                  <a:schemeClr val="bg1"/>
                </a:solidFill>
              </a:rPr>
              <a:t>In TensorFlow, all operations are performed on graphs, and the model must understand any relationships between variables and operations. </a:t>
            </a:r>
            <a:r>
              <a:rPr lang="en-US" dirty="0" err="1">
                <a:solidFill>
                  <a:schemeClr val="bg1"/>
                </a:solidFill>
              </a:rPr>
              <a:t>Keras's</a:t>
            </a:r>
            <a:r>
              <a:rPr lang="en-US" dirty="0">
                <a:solidFill>
                  <a:schemeClr val="bg1"/>
                </a:solidFill>
              </a:rPr>
              <a:t> backend is a useful tool for defining custom loss functions, metrics, and custom arithmetic operations.</a:t>
            </a:r>
          </a:p>
        </p:txBody>
      </p:sp>
    </p:spTree>
    <p:extLst>
      <p:ext uri="{BB962C8B-B14F-4D97-AF65-F5344CB8AC3E}">
        <p14:creationId xmlns:p14="http://schemas.microsoft.com/office/powerpoint/2010/main" val="118244281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05046"/>
      </a:dk2>
      <a:lt2>
        <a:srgbClr val="EEECE1"/>
      </a:lt2>
      <a:accent1>
        <a:srgbClr val="E84C22"/>
      </a:accent1>
      <a:accent2>
        <a:srgbClr val="FFBD47"/>
      </a:accent2>
      <a:accent3>
        <a:srgbClr val="B64926"/>
      </a:accent3>
      <a:accent4>
        <a:srgbClr val="938953"/>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5247</TotalTime>
  <Words>4156</Words>
  <Application>Microsoft Office PowerPoint</Application>
  <PresentationFormat>Widescreen</PresentationFormat>
  <Paragraphs>1167</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B Nazanin</vt:lpstr>
      <vt:lpstr>Calibri</vt:lpstr>
      <vt:lpstr>Calibri Light</vt:lpstr>
      <vt:lpstr>Cambria Math</vt:lpstr>
      <vt:lpstr>Office Theme</vt:lpstr>
      <vt:lpstr>PowerPoint Presentation</vt:lpstr>
      <vt:lpstr>PowerPoint Presentation</vt:lpstr>
      <vt:lpstr>PowerPoint Presentation</vt:lpstr>
      <vt:lpstr>The Keras models, whether sequential or functional, require layers to be defined. Each layer has various parameters that need to be defined. The following layers are used in this notebook:   Input: The input layer, as its name suggests, should be the first layer to receive input. There is only one  parameter, input shape, which indicates the shape of input tensors except the batch size.    MaxPool2D: some features in image are not necessary  to process. In order to reduce the calculations,  after convolution layer, max pool layer pool out important features of the image. For this layer, only  the filter size needs to be defined.   Conv2D: By using this layer, hidden features in images can be extracted by performing convolution  operations on 2D tensors. Each convolution layer has its own set of parameters, which include the  number of filters, filter size, padding, etc.    UpSampling2D: Unlike pooling, this layer generates numbers in order to expand the dimension of the  input tensor, rather than pooling out important features. Similar to pooling, only filter size must be  specified.    Batch Normalization: It scales input values between 0 and 1 in order to reduce computation 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Abedi</dc:creator>
  <cp:lastModifiedBy>Mohammad Abedi</cp:lastModifiedBy>
  <cp:revision>54</cp:revision>
  <dcterms:created xsi:type="dcterms:W3CDTF">2022-08-19T04:59:43Z</dcterms:created>
  <dcterms:modified xsi:type="dcterms:W3CDTF">2023-01-17T14:42:06Z</dcterms:modified>
</cp:coreProperties>
</file>