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61" r:id="rId3"/>
    <p:sldId id="256" r:id="rId4"/>
    <p:sldId id="276" r:id="rId5"/>
    <p:sldId id="277" r:id="rId6"/>
    <p:sldId id="260" r:id="rId7"/>
    <p:sldId id="278" r:id="rId8"/>
    <p:sldId id="279" r:id="rId9"/>
    <p:sldId id="258" r:id="rId10"/>
    <p:sldId id="259" r:id="rId11"/>
    <p:sldId id="262" r:id="rId12"/>
    <p:sldId id="263" r:id="rId13"/>
    <p:sldId id="280" r:id="rId14"/>
    <p:sldId id="281" r:id="rId15"/>
    <p:sldId id="282" r:id="rId16"/>
    <p:sldId id="264" r:id="rId17"/>
    <p:sldId id="271" r:id="rId18"/>
    <p:sldId id="272" r:id="rId19"/>
    <p:sldId id="283" r:id="rId20"/>
    <p:sldId id="265" r:id="rId21"/>
    <p:sldId id="273" r:id="rId22"/>
    <p:sldId id="274" r:id="rId23"/>
    <p:sldId id="266" r:id="rId24"/>
    <p:sldId id="267" r:id="rId25"/>
    <p:sldId id="275" r:id="rId26"/>
    <p:sldId id="284" r:id="rId27"/>
    <p:sldId id="268" r:id="rId28"/>
    <p:sldId id="269" r:id="rId29"/>
    <p:sldId id="28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60B1"/>
    <a:srgbClr val="252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8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D0ED1-B72F-0834-AC20-33BEB20988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378BDF3-9B69-930A-C8AA-5C51657B83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4991E5-576C-0E6D-33F5-1722E4BEB963}"/>
              </a:ext>
            </a:extLst>
          </p:cNvPr>
          <p:cNvSpPr>
            <a:spLocks noGrp="1"/>
          </p:cNvSpPr>
          <p:nvPr>
            <p:ph type="dt" sz="half" idx="10"/>
          </p:nvPr>
        </p:nvSpPr>
        <p:spPr/>
        <p:txBody>
          <a:bodyPr/>
          <a:lstStyle/>
          <a:p>
            <a:fld id="{D032D1D9-E184-46D5-9DB1-45BBC0AACEC2}" type="datetimeFigureOut">
              <a:rPr lang="en-US" smtClean="0"/>
              <a:t>10/14/2022</a:t>
            </a:fld>
            <a:endParaRPr lang="en-US"/>
          </a:p>
        </p:txBody>
      </p:sp>
      <p:sp>
        <p:nvSpPr>
          <p:cNvPr id="5" name="Footer Placeholder 4">
            <a:extLst>
              <a:ext uri="{FF2B5EF4-FFF2-40B4-BE49-F238E27FC236}">
                <a16:creationId xmlns:a16="http://schemas.microsoft.com/office/drawing/2014/main" id="{7FA40D6A-9F3E-DAC8-D3DE-1E4104007A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FE563F-8D46-886F-F0C5-22478819665A}"/>
              </a:ext>
            </a:extLst>
          </p:cNvPr>
          <p:cNvSpPr>
            <a:spLocks noGrp="1"/>
          </p:cNvSpPr>
          <p:nvPr>
            <p:ph type="sldNum" sz="quarter" idx="12"/>
          </p:nvPr>
        </p:nvSpPr>
        <p:spPr/>
        <p:txBody>
          <a:bodyPr/>
          <a:lstStyle/>
          <a:p>
            <a:fld id="{DF475D3A-1E80-4935-BF83-D60133CC8E89}" type="slidenum">
              <a:rPr lang="en-US" smtClean="0"/>
              <a:t>‹#›</a:t>
            </a:fld>
            <a:endParaRPr lang="en-US"/>
          </a:p>
        </p:txBody>
      </p:sp>
    </p:spTree>
    <p:extLst>
      <p:ext uri="{BB962C8B-B14F-4D97-AF65-F5344CB8AC3E}">
        <p14:creationId xmlns:p14="http://schemas.microsoft.com/office/powerpoint/2010/main" val="2331569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CBEC8-F886-4F30-F4EE-BB7670DBFA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C611064-643B-72EC-4B0A-5A86174184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E7B9F1-BF61-CA33-8696-C1C546E3F52F}"/>
              </a:ext>
            </a:extLst>
          </p:cNvPr>
          <p:cNvSpPr>
            <a:spLocks noGrp="1"/>
          </p:cNvSpPr>
          <p:nvPr>
            <p:ph type="dt" sz="half" idx="10"/>
          </p:nvPr>
        </p:nvSpPr>
        <p:spPr/>
        <p:txBody>
          <a:bodyPr/>
          <a:lstStyle/>
          <a:p>
            <a:fld id="{D032D1D9-E184-46D5-9DB1-45BBC0AACEC2}" type="datetimeFigureOut">
              <a:rPr lang="en-US" smtClean="0"/>
              <a:t>10/14/2022</a:t>
            </a:fld>
            <a:endParaRPr lang="en-US"/>
          </a:p>
        </p:txBody>
      </p:sp>
      <p:sp>
        <p:nvSpPr>
          <p:cNvPr id="5" name="Footer Placeholder 4">
            <a:extLst>
              <a:ext uri="{FF2B5EF4-FFF2-40B4-BE49-F238E27FC236}">
                <a16:creationId xmlns:a16="http://schemas.microsoft.com/office/drawing/2014/main" id="{5013A8F5-5A21-9D8E-DACC-FE63F648B8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227AC-DE0D-10CC-564F-D1875BDDD065}"/>
              </a:ext>
            </a:extLst>
          </p:cNvPr>
          <p:cNvSpPr>
            <a:spLocks noGrp="1"/>
          </p:cNvSpPr>
          <p:nvPr>
            <p:ph type="sldNum" sz="quarter" idx="12"/>
          </p:nvPr>
        </p:nvSpPr>
        <p:spPr/>
        <p:txBody>
          <a:bodyPr/>
          <a:lstStyle/>
          <a:p>
            <a:fld id="{DF475D3A-1E80-4935-BF83-D60133CC8E89}" type="slidenum">
              <a:rPr lang="en-US" smtClean="0"/>
              <a:t>‹#›</a:t>
            </a:fld>
            <a:endParaRPr lang="en-US"/>
          </a:p>
        </p:txBody>
      </p:sp>
    </p:spTree>
    <p:extLst>
      <p:ext uri="{BB962C8B-B14F-4D97-AF65-F5344CB8AC3E}">
        <p14:creationId xmlns:p14="http://schemas.microsoft.com/office/powerpoint/2010/main" val="1026417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7A83A4-668A-0498-6D1B-CBD8BBDB04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8EA19F-E4FF-6B13-85BF-DD1E53CABD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068859-BE21-E7F8-8920-AA48BE07511F}"/>
              </a:ext>
            </a:extLst>
          </p:cNvPr>
          <p:cNvSpPr>
            <a:spLocks noGrp="1"/>
          </p:cNvSpPr>
          <p:nvPr>
            <p:ph type="dt" sz="half" idx="10"/>
          </p:nvPr>
        </p:nvSpPr>
        <p:spPr/>
        <p:txBody>
          <a:bodyPr/>
          <a:lstStyle/>
          <a:p>
            <a:fld id="{D032D1D9-E184-46D5-9DB1-45BBC0AACEC2}" type="datetimeFigureOut">
              <a:rPr lang="en-US" smtClean="0"/>
              <a:t>10/14/2022</a:t>
            </a:fld>
            <a:endParaRPr lang="en-US"/>
          </a:p>
        </p:txBody>
      </p:sp>
      <p:sp>
        <p:nvSpPr>
          <p:cNvPr id="5" name="Footer Placeholder 4">
            <a:extLst>
              <a:ext uri="{FF2B5EF4-FFF2-40B4-BE49-F238E27FC236}">
                <a16:creationId xmlns:a16="http://schemas.microsoft.com/office/drawing/2014/main" id="{E49DC975-1AF4-8215-C407-55F46B245E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644C00-FC6B-4E7C-DD1E-5E6996A9D00C}"/>
              </a:ext>
            </a:extLst>
          </p:cNvPr>
          <p:cNvSpPr>
            <a:spLocks noGrp="1"/>
          </p:cNvSpPr>
          <p:nvPr>
            <p:ph type="sldNum" sz="quarter" idx="12"/>
          </p:nvPr>
        </p:nvSpPr>
        <p:spPr/>
        <p:txBody>
          <a:bodyPr/>
          <a:lstStyle/>
          <a:p>
            <a:fld id="{DF475D3A-1E80-4935-BF83-D60133CC8E89}" type="slidenum">
              <a:rPr lang="en-US" smtClean="0"/>
              <a:t>‹#›</a:t>
            </a:fld>
            <a:endParaRPr lang="en-US"/>
          </a:p>
        </p:txBody>
      </p:sp>
    </p:spTree>
    <p:extLst>
      <p:ext uri="{BB962C8B-B14F-4D97-AF65-F5344CB8AC3E}">
        <p14:creationId xmlns:p14="http://schemas.microsoft.com/office/powerpoint/2010/main" val="4275568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9319D-68E6-21BF-41D9-35048B4862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85CEC0-8AC7-BDB2-58A3-BDD3E8EF3D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63487D-9FAE-40C4-B18D-753C2463B355}"/>
              </a:ext>
            </a:extLst>
          </p:cNvPr>
          <p:cNvSpPr>
            <a:spLocks noGrp="1"/>
          </p:cNvSpPr>
          <p:nvPr>
            <p:ph type="dt" sz="half" idx="10"/>
          </p:nvPr>
        </p:nvSpPr>
        <p:spPr/>
        <p:txBody>
          <a:bodyPr/>
          <a:lstStyle/>
          <a:p>
            <a:fld id="{D032D1D9-E184-46D5-9DB1-45BBC0AACEC2}" type="datetimeFigureOut">
              <a:rPr lang="en-US" smtClean="0"/>
              <a:t>10/14/2022</a:t>
            </a:fld>
            <a:endParaRPr lang="en-US"/>
          </a:p>
        </p:txBody>
      </p:sp>
      <p:sp>
        <p:nvSpPr>
          <p:cNvPr id="5" name="Footer Placeholder 4">
            <a:extLst>
              <a:ext uri="{FF2B5EF4-FFF2-40B4-BE49-F238E27FC236}">
                <a16:creationId xmlns:a16="http://schemas.microsoft.com/office/drawing/2014/main" id="{FBFFD2E1-F2C0-71E3-087C-7F92D45C6D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FA926C-8F20-651F-5B27-F57B5D1F0EA0}"/>
              </a:ext>
            </a:extLst>
          </p:cNvPr>
          <p:cNvSpPr>
            <a:spLocks noGrp="1"/>
          </p:cNvSpPr>
          <p:nvPr>
            <p:ph type="sldNum" sz="quarter" idx="12"/>
          </p:nvPr>
        </p:nvSpPr>
        <p:spPr/>
        <p:txBody>
          <a:bodyPr/>
          <a:lstStyle/>
          <a:p>
            <a:fld id="{DF475D3A-1E80-4935-BF83-D60133CC8E89}" type="slidenum">
              <a:rPr lang="en-US" smtClean="0"/>
              <a:t>‹#›</a:t>
            </a:fld>
            <a:endParaRPr lang="en-US"/>
          </a:p>
        </p:txBody>
      </p:sp>
    </p:spTree>
    <p:extLst>
      <p:ext uri="{BB962C8B-B14F-4D97-AF65-F5344CB8AC3E}">
        <p14:creationId xmlns:p14="http://schemas.microsoft.com/office/powerpoint/2010/main" val="2421512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66BC0-BEF5-F9B4-62CF-861607695B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E5DE09E-A079-4D54-4F90-7C34C09F53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D94A7B-00CC-0A76-97B4-1708D04146C8}"/>
              </a:ext>
            </a:extLst>
          </p:cNvPr>
          <p:cNvSpPr>
            <a:spLocks noGrp="1"/>
          </p:cNvSpPr>
          <p:nvPr>
            <p:ph type="dt" sz="half" idx="10"/>
          </p:nvPr>
        </p:nvSpPr>
        <p:spPr/>
        <p:txBody>
          <a:bodyPr/>
          <a:lstStyle/>
          <a:p>
            <a:fld id="{D032D1D9-E184-46D5-9DB1-45BBC0AACEC2}" type="datetimeFigureOut">
              <a:rPr lang="en-US" smtClean="0"/>
              <a:t>10/14/2022</a:t>
            </a:fld>
            <a:endParaRPr lang="en-US"/>
          </a:p>
        </p:txBody>
      </p:sp>
      <p:sp>
        <p:nvSpPr>
          <p:cNvPr id="5" name="Footer Placeholder 4">
            <a:extLst>
              <a:ext uri="{FF2B5EF4-FFF2-40B4-BE49-F238E27FC236}">
                <a16:creationId xmlns:a16="http://schemas.microsoft.com/office/drawing/2014/main" id="{EA349229-B604-0230-210B-27DD5A7826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5A6C8-881A-075A-5755-766AFEF7A091}"/>
              </a:ext>
            </a:extLst>
          </p:cNvPr>
          <p:cNvSpPr>
            <a:spLocks noGrp="1"/>
          </p:cNvSpPr>
          <p:nvPr>
            <p:ph type="sldNum" sz="quarter" idx="12"/>
          </p:nvPr>
        </p:nvSpPr>
        <p:spPr/>
        <p:txBody>
          <a:bodyPr/>
          <a:lstStyle/>
          <a:p>
            <a:fld id="{DF475D3A-1E80-4935-BF83-D60133CC8E89}" type="slidenum">
              <a:rPr lang="en-US" smtClean="0"/>
              <a:t>‹#›</a:t>
            </a:fld>
            <a:endParaRPr lang="en-US"/>
          </a:p>
        </p:txBody>
      </p:sp>
    </p:spTree>
    <p:extLst>
      <p:ext uri="{BB962C8B-B14F-4D97-AF65-F5344CB8AC3E}">
        <p14:creationId xmlns:p14="http://schemas.microsoft.com/office/powerpoint/2010/main" val="1572761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55F27-AB73-51BE-939C-91B14F7D6C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311214-B94A-A624-5978-551F88D7A8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78A5E4-D1EE-1E5F-3A17-4E35AA31E8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229667F-B938-EB9B-8C9A-18502F6D6B84}"/>
              </a:ext>
            </a:extLst>
          </p:cNvPr>
          <p:cNvSpPr>
            <a:spLocks noGrp="1"/>
          </p:cNvSpPr>
          <p:nvPr>
            <p:ph type="dt" sz="half" idx="10"/>
          </p:nvPr>
        </p:nvSpPr>
        <p:spPr/>
        <p:txBody>
          <a:bodyPr/>
          <a:lstStyle/>
          <a:p>
            <a:fld id="{D032D1D9-E184-46D5-9DB1-45BBC0AACEC2}" type="datetimeFigureOut">
              <a:rPr lang="en-US" smtClean="0"/>
              <a:t>10/14/2022</a:t>
            </a:fld>
            <a:endParaRPr lang="en-US"/>
          </a:p>
        </p:txBody>
      </p:sp>
      <p:sp>
        <p:nvSpPr>
          <p:cNvPr id="6" name="Footer Placeholder 5">
            <a:extLst>
              <a:ext uri="{FF2B5EF4-FFF2-40B4-BE49-F238E27FC236}">
                <a16:creationId xmlns:a16="http://schemas.microsoft.com/office/drawing/2014/main" id="{64239C3A-B094-62D9-3B95-5C2770D608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6429A2-8F5E-4D89-165E-080BD012A964}"/>
              </a:ext>
            </a:extLst>
          </p:cNvPr>
          <p:cNvSpPr>
            <a:spLocks noGrp="1"/>
          </p:cNvSpPr>
          <p:nvPr>
            <p:ph type="sldNum" sz="quarter" idx="12"/>
          </p:nvPr>
        </p:nvSpPr>
        <p:spPr/>
        <p:txBody>
          <a:bodyPr/>
          <a:lstStyle/>
          <a:p>
            <a:fld id="{DF475D3A-1E80-4935-BF83-D60133CC8E89}" type="slidenum">
              <a:rPr lang="en-US" smtClean="0"/>
              <a:t>‹#›</a:t>
            </a:fld>
            <a:endParaRPr lang="en-US"/>
          </a:p>
        </p:txBody>
      </p:sp>
    </p:spTree>
    <p:extLst>
      <p:ext uri="{BB962C8B-B14F-4D97-AF65-F5344CB8AC3E}">
        <p14:creationId xmlns:p14="http://schemas.microsoft.com/office/powerpoint/2010/main" val="3471980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A5394-2C48-DFD5-35EF-0641AEA0EC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AE6122-7C0C-A298-6AF5-FAC76914E8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6FAADF-4081-D90E-0899-213CF669FC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C90024-1484-1DD6-8C28-4F26F04B68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6F14D0-0555-40DC-771E-ABAD980E7E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7C6E29-DBB0-EF80-A24D-8C963030E28B}"/>
              </a:ext>
            </a:extLst>
          </p:cNvPr>
          <p:cNvSpPr>
            <a:spLocks noGrp="1"/>
          </p:cNvSpPr>
          <p:nvPr>
            <p:ph type="dt" sz="half" idx="10"/>
          </p:nvPr>
        </p:nvSpPr>
        <p:spPr/>
        <p:txBody>
          <a:bodyPr/>
          <a:lstStyle/>
          <a:p>
            <a:fld id="{D032D1D9-E184-46D5-9DB1-45BBC0AACEC2}" type="datetimeFigureOut">
              <a:rPr lang="en-US" smtClean="0"/>
              <a:t>10/14/2022</a:t>
            </a:fld>
            <a:endParaRPr lang="en-US"/>
          </a:p>
        </p:txBody>
      </p:sp>
      <p:sp>
        <p:nvSpPr>
          <p:cNvPr id="8" name="Footer Placeholder 7">
            <a:extLst>
              <a:ext uri="{FF2B5EF4-FFF2-40B4-BE49-F238E27FC236}">
                <a16:creationId xmlns:a16="http://schemas.microsoft.com/office/drawing/2014/main" id="{58E77CB6-6AE1-BA09-E3AD-5B650127F7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93C7B36-320B-C2C5-5D0E-5DD76F39DE9F}"/>
              </a:ext>
            </a:extLst>
          </p:cNvPr>
          <p:cNvSpPr>
            <a:spLocks noGrp="1"/>
          </p:cNvSpPr>
          <p:nvPr>
            <p:ph type="sldNum" sz="quarter" idx="12"/>
          </p:nvPr>
        </p:nvSpPr>
        <p:spPr/>
        <p:txBody>
          <a:bodyPr/>
          <a:lstStyle/>
          <a:p>
            <a:fld id="{DF475D3A-1E80-4935-BF83-D60133CC8E89}" type="slidenum">
              <a:rPr lang="en-US" smtClean="0"/>
              <a:t>‹#›</a:t>
            </a:fld>
            <a:endParaRPr lang="en-US"/>
          </a:p>
        </p:txBody>
      </p:sp>
    </p:spTree>
    <p:extLst>
      <p:ext uri="{BB962C8B-B14F-4D97-AF65-F5344CB8AC3E}">
        <p14:creationId xmlns:p14="http://schemas.microsoft.com/office/powerpoint/2010/main" val="3035267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1348D-4F60-1681-7E8B-CE4E1FED8F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3271B7E-6458-76DE-DD8A-C30CCCCEC10D}"/>
              </a:ext>
            </a:extLst>
          </p:cNvPr>
          <p:cNvSpPr>
            <a:spLocks noGrp="1"/>
          </p:cNvSpPr>
          <p:nvPr>
            <p:ph type="dt" sz="half" idx="10"/>
          </p:nvPr>
        </p:nvSpPr>
        <p:spPr/>
        <p:txBody>
          <a:bodyPr/>
          <a:lstStyle/>
          <a:p>
            <a:fld id="{D032D1D9-E184-46D5-9DB1-45BBC0AACEC2}" type="datetimeFigureOut">
              <a:rPr lang="en-US" smtClean="0"/>
              <a:t>10/14/2022</a:t>
            </a:fld>
            <a:endParaRPr lang="en-US"/>
          </a:p>
        </p:txBody>
      </p:sp>
      <p:sp>
        <p:nvSpPr>
          <p:cNvPr id="4" name="Footer Placeholder 3">
            <a:extLst>
              <a:ext uri="{FF2B5EF4-FFF2-40B4-BE49-F238E27FC236}">
                <a16:creationId xmlns:a16="http://schemas.microsoft.com/office/drawing/2014/main" id="{D071CAFA-242A-B9EB-DD7D-A15246328B9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F5178B-23B3-8E14-61B1-5A46F6958A57}"/>
              </a:ext>
            </a:extLst>
          </p:cNvPr>
          <p:cNvSpPr>
            <a:spLocks noGrp="1"/>
          </p:cNvSpPr>
          <p:nvPr>
            <p:ph type="sldNum" sz="quarter" idx="12"/>
          </p:nvPr>
        </p:nvSpPr>
        <p:spPr/>
        <p:txBody>
          <a:bodyPr/>
          <a:lstStyle/>
          <a:p>
            <a:fld id="{DF475D3A-1E80-4935-BF83-D60133CC8E89}" type="slidenum">
              <a:rPr lang="en-US" smtClean="0"/>
              <a:t>‹#›</a:t>
            </a:fld>
            <a:endParaRPr lang="en-US"/>
          </a:p>
        </p:txBody>
      </p:sp>
    </p:spTree>
    <p:extLst>
      <p:ext uri="{BB962C8B-B14F-4D97-AF65-F5344CB8AC3E}">
        <p14:creationId xmlns:p14="http://schemas.microsoft.com/office/powerpoint/2010/main" val="4087826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FA5CD2-66E6-DC53-8C72-234203A86135}"/>
              </a:ext>
            </a:extLst>
          </p:cNvPr>
          <p:cNvSpPr>
            <a:spLocks noGrp="1"/>
          </p:cNvSpPr>
          <p:nvPr>
            <p:ph type="dt" sz="half" idx="10"/>
          </p:nvPr>
        </p:nvSpPr>
        <p:spPr/>
        <p:txBody>
          <a:bodyPr/>
          <a:lstStyle/>
          <a:p>
            <a:fld id="{D032D1D9-E184-46D5-9DB1-45BBC0AACEC2}" type="datetimeFigureOut">
              <a:rPr lang="en-US" smtClean="0"/>
              <a:t>10/14/2022</a:t>
            </a:fld>
            <a:endParaRPr lang="en-US"/>
          </a:p>
        </p:txBody>
      </p:sp>
      <p:sp>
        <p:nvSpPr>
          <p:cNvPr id="3" name="Footer Placeholder 2">
            <a:extLst>
              <a:ext uri="{FF2B5EF4-FFF2-40B4-BE49-F238E27FC236}">
                <a16:creationId xmlns:a16="http://schemas.microsoft.com/office/drawing/2014/main" id="{9DED63BB-57AA-396B-C014-CB7BF685DD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AF02F56-10A7-10E9-AF00-538C38203FAC}"/>
              </a:ext>
            </a:extLst>
          </p:cNvPr>
          <p:cNvSpPr>
            <a:spLocks noGrp="1"/>
          </p:cNvSpPr>
          <p:nvPr>
            <p:ph type="sldNum" sz="quarter" idx="12"/>
          </p:nvPr>
        </p:nvSpPr>
        <p:spPr/>
        <p:txBody>
          <a:bodyPr/>
          <a:lstStyle/>
          <a:p>
            <a:fld id="{DF475D3A-1E80-4935-BF83-D60133CC8E89}" type="slidenum">
              <a:rPr lang="en-US" smtClean="0"/>
              <a:t>‹#›</a:t>
            </a:fld>
            <a:endParaRPr lang="en-US"/>
          </a:p>
        </p:txBody>
      </p:sp>
    </p:spTree>
    <p:extLst>
      <p:ext uri="{BB962C8B-B14F-4D97-AF65-F5344CB8AC3E}">
        <p14:creationId xmlns:p14="http://schemas.microsoft.com/office/powerpoint/2010/main" val="3789064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9271E-A6EC-2D1F-9511-A0CE9BA104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AF8294-D69D-BCB1-9D52-37FBCD289C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2C369F-0242-9B74-5497-2F7973736F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0D3F5F-3B97-1DFE-C9BA-415214C824D0}"/>
              </a:ext>
            </a:extLst>
          </p:cNvPr>
          <p:cNvSpPr>
            <a:spLocks noGrp="1"/>
          </p:cNvSpPr>
          <p:nvPr>
            <p:ph type="dt" sz="half" idx="10"/>
          </p:nvPr>
        </p:nvSpPr>
        <p:spPr/>
        <p:txBody>
          <a:bodyPr/>
          <a:lstStyle/>
          <a:p>
            <a:fld id="{D032D1D9-E184-46D5-9DB1-45BBC0AACEC2}" type="datetimeFigureOut">
              <a:rPr lang="en-US" smtClean="0"/>
              <a:t>10/14/2022</a:t>
            </a:fld>
            <a:endParaRPr lang="en-US"/>
          </a:p>
        </p:txBody>
      </p:sp>
      <p:sp>
        <p:nvSpPr>
          <p:cNvPr id="6" name="Footer Placeholder 5">
            <a:extLst>
              <a:ext uri="{FF2B5EF4-FFF2-40B4-BE49-F238E27FC236}">
                <a16:creationId xmlns:a16="http://schemas.microsoft.com/office/drawing/2014/main" id="{C501B851-DE02-4306-27DD-B65F500F2A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E59904-B8E4-0A30-6C0A-9AF7BD8AE178}"/>
              </a:ext>
            </a:extLst>
          </p:cNvPr>
          <p:cNvSpPr>
            <a:spLocks noGrp="1"/>
          </p:cNvSpPr>
          <p:nvPr>
            <p:ph type="sldNum" sz="quarter" idx="12"/>
          </p:nvPr>
        </p:nvSpPr>
        <p:spPr/>
        <p:txBody>
          <a:bodyPr/>
          <a:lstStyle/>
          <a:p>
            <a:fld id="{DF475D3A-1E80-4935-BF83-D60133CC8E89}" type="slidenum">
              <a:rPr lang="en-US" smtClean="0"/>
              <a:t>‹#›</a:t>
            </a:fld>
            <a:endParaRPr lang="en-US"/>
          </a:p>
        </p:txBody>
      </p:sp>
    </p:spTree>
    <p:extLst>
      <p:ext uri="{BB962C8B-B14F-4D97-AF65-F5344CB8AC3E}">
        <p14:creationId xmlns:p14="http://schemas.microsoft.com/office/powerpoint/2010/main" val="2107972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DB8C4-7B78-9987-AF1A-5B1354C6FD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BE3297-094E-B75B-CC30-501DB1D916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9073A5-7B69-170B-5756-3B68593783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ABDEC9-D011-2EF4-C503-03EAB83D3FF7}"/>
              </a:ext>
            </a:extLst>
          </p:cNvPr>
          <p:cNvSpPr>
            <a:spLocks noGrp="1"/>
          </p:cNvSpPr>
          <p:nvPr>
            <p:ph type="dt" sz="half" idx="10"/>
          </p:nvPr>
        </p:nvSpPr>
        <p:spPr/>
        <p:txBody>
          <a:bodyPr/>
          <a:lstStyle/>
          <a:p>
            <a:fld id="{D032D1D9-E184-46D5-9DB1-45BBC0AACEC2}" type="datetimeFigureOut">
              <a:rPr lang="en-US" smtClean="0"/>
              <a:t>10/14/2022</a:t>
            </a:fld>
            <a:endParaRPr lang="en-US"/>
          </a:p>
        </p:txBody>
      </p:sp>
      <p:sp>
        <p:nvSpPr>
          <p:cNvPr id="6" name="Footer Placeholder 5">
            <a:extLst>
              <a:ext uri="{FF2B5EF4-FFF2-40B4-BE49-F238E27FC236}">
                <a16:creationId xmlns:a16="http://schemas.microsoft.com/office/drawing/2014/main" id="{27ADB482-4063-E851-2138-4416743AB0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B69DED-37E6-6453-3D93-78B4D39A7C14}"/>
              </a:ext>
            </a:extLst>
          </p:cNvPr>
          <p:cNvSpPr>
            <a:spLocks noGrp="1"/>
          </p:cNvSpPr>
          <p:nvPr>
            <p:ph type="sldNum" sz="quarter" idx="12"/>
          </p:nvPr>
        </p:nvSpPr>
        <p:spPr/>
        <p:txBody>
          <a:bodyPr/>
          <a:lstStyle/>
          <a:p>
            <a:fld id="{DF475D3A-1E80-4935-BF83-D60133CC8E89}" type="slidenum">
              <a:rPr lang="en-US" smtClean="0"/>
              <a:t>‹#›</a:t>
            </a:fld>
            <a:endParaRPr lang="en-US"/>
          </a:p>
        </p:txBody>
      </p:sp>
    </p:spTree>
    <p:extLst>
      <p:ext uri="{BB962C8B-B14F-4D97-AF65-F5344CB8AC3E}">
        <p14:creationId xmlns:p14="http://schemas.microsoft.com/office/powerpoint/2010/main" val="1191333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2CEABD-7AE3-D841-05DB-DE95C50796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824A3F-448A-4888-8921-4D83A5C440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534717-4183-B4D7-D3A0-0D8F62DB40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32D1D9-E184-46D5-9DB1-45BBC0AACEC2}" type="datetimeFigureOut">
              <a:rPr lang="en-US" smtClean="0"/>
              <a:t>10/14/2022</a:t>
            </a:fld>
            <a:endParaRPr lang="en-US"/>
          </a:p>
        </p:txBody>
      </p:sp>
      <p:sp>
        <p:nvSpPr>
          <p:cNvPr id="5" name="Footer Placeholder 4">
            <a:extLst>
              <a:ext uri="{FF2B5EF4-FFF2-40B4-BE49-F238E27FC236}">
                <a16:creationId xmlns:a16="http://schemas.microsoft.com/office/drawing/2014/main" id="{2BA5BD0C-8CFF-9A9C-6DE5-9804E0B784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6172589-00AC-95C5-AD6B-783C8F28B6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475D3A-1E80-4935-BF83-D60133CC8E89}" type="slidenum">
              <a:rPr lang="en-US" smtClean="0"/>
              <a:t>‹#›</a:t>
            </a:fld>
            <a:endParaRPr lang="en-US"/>
          </a:p>
        </p:txBody>
      </p:sp>
    </p:spTree>
    <p:extLst>
      <p:ext uri="{BB962C8B-B14F-4D97-AF65-F5344CB8AC3E}">
        <p14:creationId xmlns:p14="http://schemas.microsoft.com/office/powerpoint/2010/main" val="29172129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55A28F3-7FB2-42D5-E453-2B4B2B7CD5CD}"/>
              </a:ext>
            </a:extLst>
          </p:cNvPr>
          <p:cNvSpPr txBox="1"/>
          <p:nvPr/>
        </p:nvSpPr>
        <p:spPr>
          <a:xfrm>
            <a:off x="557049" y="431881"/>
            <a:ext cx="11183006" cy="3220753"/>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solidFill>
                  <a:schemeClr val="bg1"/>
                </a:solidFill>
              </a:rPr>
              <a:t>Surface Defects</a:t>
            </a:r>
          </a:p>
          <a:p>
            <a:pPr marL="0" marR="0" indent="0" algn="just">
              <a:lnSpc>
                <a:spcPct val="119000"/>
              </a:lnSpc>
              <a:spcBef>
                <a:spcPts val="0"/>
              </a:spcBef>
              <a:spcAft>
                <a:spcPts val="0"/>
              </a:spcAft>
            </a:pPr>
            <a:r>
              <a:rPr lang="en-US" kern="1400" dirty="0">
                <a:ln>
                  <a:noFill/>
                </a:ln>
                <a:solidFill>
                  <a:schemeClr val="bg1"/>
                </a:solidFill>
                <a:effectLst/>
              </a:rPr>
              <a:t>All materials have some crystalline structures. But this structure is not in the same orientation in all over the materials. Each region have it’s own orientation until they osculate each other, the line of coincidence is one of the kinds of surface defects. Surface defects are really important in mechanical engineering, because in spite of tininess they can grow till failure during machining or other mechanical processes.</a:t>
            </a:r>
          </a:p>
          <a:p>
            <a:pPr marL="0" marR="0" indent="0" algn="just">
              <a:lnSpc>
                <a:spcPct val="119000"/>
              </a:lnSpc>
              <a:spcBef>
                <a:spcPts val="0"/>
              </a:spcBef>
              <a:spcAft>
                <a:spcPts val="0"/>
              </a:spcAft>
            </a:pPr>
            <a:r>
              <a:rPr lang="en-US" kern="1400" dirty="0">
                <a:solidFill>
                  <a:schemeClr val="bg1"/>
                </a:solidFill>
              </a:rPr>
              <a:t>Inspection of defects and removing before resuming process could be helpful. Machining processes usually works by high speed cutting tools and during these processes some cutting materials vented so inspecting these defects by human is dangerous and difficult. A machine with camera can detect these defects and call the operator to avoid further damages.</a:t>
            </a:r>
            <a:endParaRPr lang="en-US" kern="1400" dirty="0">
              <a:ln>
                <a:noFill/>
              </a:ln>
              <a:solidFill>
                <a:schemeClr val="bg1"/>
              </a:solidFill>
              <a:effectLst/>
            </a:endParaRPr>
          </a:p>
        </p:txBody>
      </p:sp>
    </p:spTree>
    <p:extLst>
      <p:ext uri="{BB962C8B-B14F-4D97-AF65-F5344CB8AC3E}">
        <p14:creationId xmlns:p14="http://schemas.microsoft.com/office/powerpoint/2010/main" val="266873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AC96E19-9C6E-1556-7E5B-EEEB8C4E5B21}"/>
              </a:ext>
            </a:extLst>
          </p:cNvPr>
          <p:cNvSpPr txBox="1"/>
          <p:nvPr/>
        </p:nvSpPr>
        <p:spPr>
          <a:xfrm>
            <a:off x="1114097" y="798787"/>
            <a:ext cx="10016358" cy="400494"/>
          </a:xfrm>
          <a:prstGeom prst="rect">
            <a:avLst/>
          </a:prstGeom>
          <a:noFill/>
        </p:spPr>
        <p:txBody>
          <a:bodyPr wrap="square" rtlCol="0">
            <a:spAutoFit/>
          </a:bodyPr>
          <a:lstStyle/>
          <a:p>
            <a:pPr marL="0" marR="0" indent="0" algn="just">
              <a:lnSpc>
                <a:spcPct val="119000"/>
              </a:lnSpc>
              <a:spcBef>
                <a:spcPts val="0"/>
              </a:spcBef>
              <a:spcAft>
                <a:spcPts val="0"/>
              </a:spcAft>
            </a:pPr>
            <a:endParaRPr lang="en-US" sz="1800" kern="1400" dirty="0">
              <a:ln>
                <a:noFill/>
              </a:ln>
              <a:solidFill>
                <a:schemeClr val="bg1"/>
              </a:solidFill>
              <a:effectLst/>
              <a:latin typeface="Calibri" panose="020F0502020204030204" pitchFamily="34" charset="0"/>
            </a:endParaRPr>
          </a:p>
        </p:txBody>
      </p:sp>
      <p:sp>
        <p:nvSpPr>
          <p:cNvPr id="8" name="TextBox 7">
            <a:extLst>
              <a:ext uri="{FF2B5EF4-FFF2-40B4-BE49-F238E27FC236}">
                <a16:creationId xmlns:a16="http://schemas.microsoft.com/office/drawing/2014/main" id="{2C841F7B-D943-7BA0-7479-A774401FB55F}"/>
              </a:ext>
            </a:extLst>
          </p:cNvPr>
          <p:cNvSpPr txBox="1"/>
          <p:nvPr/>
        </p:nvSpPr>
        <p:spPr>
          <a:xfrm>
            <a:off x="451945" y="645359"/>
            <a:ext cx="6096000" cy="400494"/>
          </a:xfrm>
          <a:prstGeom prst="rect">
            <a:avLst/>
          </a:prstGeom>
          <a:noFill/>
        </p:spPr>
        <p:txBody>
          <a:bodyPr wrap="square">
            <a:spAutoFit/>
          </a:bodyPr>
          <a:lstStyle/>
          <a:p>
            <a:pPr marL="0" marR="0" indent="0" algn="just">
              <a:lnSpc>
                <a:spcPct val="119000"/>
              </a:lnSpc>
              <a:spcBef>
                <a:spcPts val="0"/>
              </a:spcBef>
              <a:spcAft>
                <a:spcPts val="0"/>
              </a:spcAft>
            </a:pPr>
            <a:endParaRPr lang="en-US" sz="1800" kern="1400" dirty="0">
              <a:ln>
                <a:noFill/>
              </a:ln>
              <a:solidFill>
                <a:schemeClr val="bg1"/>
              </a:solidFill>
              <a:effectLst/>
            </a:endParaRPr>
          </a:p>
        </p:txBody>
      </p:sp>
      <p:sp>
        <p:nvSpPr>
          <p:cNvPr id="9" name="TextBox 8">
            <a:extLst>
              <a:ext uri="{FF2B5EF4-FFF2-40B4-BE49-F238E27FC236}">
                <a16:creationId xmlns:a16="http://schemas.microsoft.com/office/drawing/2014/main" id="{3C6425F1-B42D-45BD-D101-D8B0F4BCDCCF}"/>
              </a:ext>
            </a:extLst>
          </p:cNvPr>
          <p:cNvSpPr txBox="1"/>
          <p:nvPr/>
        </p:nvSpPr>
        <p:spPr>
          <a:xfrm>
            <a:off x="557049" y="515964"/>
            <a:ext cx="11183006" cy="1059777"/>
          </a:xfrm>
          <a:prstGeom prst="rect">
            <a:avLst/>
          </a:prstGeom>
          <a:noFill/>
        </p:spPr>
        <p:txBody>
          <a:bodyPr wrap="square" rtlCol="0">
            <a:spAutoFit/>
          </a:bodyPr>
          <a:lstStyle/>
          <a:p>
            <a:pPr marL="0" marR="0" indent="0" algn="just">
              <a:lnSpc>
                <a:spcPct val="119000"/>
              </a:lnSpc>
              <a:spcBef>
                <a:spcPts val="0"/>
              </a:spcBef>
              <a:spcAft>
                <a:spcPts val="0"/>
              </a:spcAft>
            </a:pPr>
            <a:r>
              <a:rPr lang="en-US" sz="1800" kern="1400" dirty="0" err="1">
                <a:ln>
                  <a:noFill/>
                </a:ln>
                <a:solidFill>
                  <a:schemeClr val="bg1"/>
                </a:solidFill>
                <a:effectLst/>
              </a:rPr>
              <a:t>Tensorflow</a:t>
            </a:r>
            <a:r>
              <a:rPr lang="en-US" sz="1800" kern="1400" dirty="0">
                <a:ln>
                  <a:noFill/>
                </a:ln>
                <a:solidFill>
                  <a:schemeClr val="bg1"/>
                </a:solidFill>
                <a:effectLst/>
              </a:rPr>
              <a:t> provides some methods as classic models. These methods have classic models architecture and tuned weights, so it can be used for transfer learning. One of key models in image recognition is VGG16. </a:t>
            </a:r>
            <a:r>
              <a:rPr lang="en-US" kern="1400" dirty="0">
                <a:solidFill>
                  <a:schemeClr val="bg1"/>
                </a:solidFill>
              </a:rPr>
              <a:t>T</a:t>
            </a:r>
            <a:r>
              <a:rPr lang="en-US" sz="1800" kern="1400" dirty="0">
                <a:ln>
                  <a:noFill/>
                </a:ln>
                <a:solidFill>
                  <a:schemeClr val="bg1"/>
                </a:solidFill>
                <a:effectLst/>
              </a:rPr>
              <a:t>his model use 16 </a:t>
            </a:r>
            <a:r>
              <a:rPr lang="en-US" kern="1400" dirty="0">
                <a:solidFill>
                  <a:schemeClr val="bg1"/>
                </a:solidFill>
              </a:rPr>
              <a:t>layers </a:t>
            </a:r>
            <a:r>
              <a:rPr lang="en-US" sz="1800" kern="1400" dirty="0">
                <a:ln>
                  <a:noFill/>
                </a:ln>
                <a:solidFill>
                  <a:schemeClr val="bg1"/>
                </a:solidFill>
                <a:effectLst/>
              </a:rPr>
              <a:t>include convolutions with different kernel size besides max </a:t>
            </a:r>
            <a:r>
              <a:rPr lang="en-US" sz="1800" kern="1400" dirty="0" err="1">
                <a:ln>
                  <a:noFill/>
                </a:ln>
                <a:solidFill>
                  <a:schemeClr val="bg1"/>
                </a:solidFill>
                <a:effectLst/>
              </a:rPr>
              <a:t>poolings</a:t>
            </a:r>
            <a:r>
              <a:rPr lang="en-US" sz="1800" kern="1400" dirty="0">
                <a:ln>
                  <a:noFill/>
                </a:ln>
                <a:solidFill>
                  <a:schemeClr val="bg1"/>
                </a:solidFill>
                <a:effectLst/>
              </a:rPr>
              <a:t>, and </a:t>
            </a:r>
            <a:r>
              <a:rPr lang="en-US" kern="1400" dirty="0">
                <a:solidFill>
                  <a:schemeClr val="bg1"/>
                </a:solidFill>
              </a:rPr>
              <a:t>fully connected layers.</a:t>
            </a:r>
            <a:endParaRPr lang="en-US" sz="1800" kern="1400" dirty="0">
              <a:ln>
                <a:noFill/>
              </a:ln>
              <a:solidFill>
                <a:schemeClr val="bg1"/>
              </a:solidFill>
              <a:effectLst/>
            </a:endParaRPr>
          </a:p>
        </p:txBody>
      </p:sp>
    </p:spTree>
    <p:extLst>
      <p:ext uri="{BB962C8B-B14F-4D97-AF65-F5344CB8AC3E}">
        <p14:creationId xmlns:p14="http://schemas.microsoft.com/office/powerpoint/2010/main" val="981599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FB5782-716E-40E4-2E00-581FA85CBB5A}"/>
              </a:ext>
            </a:extLst>
          </p:cNvPr>
          <p:cNvSpPr txBox="1"/>
          <p:nvPr/>
        </p:nvSpPr>
        <p:spPr>
          <a:xfrm>
            <a:off x="557049" y="347798"/>
            <a:ext cx="11183006" cy="1572546"/>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solidFill>
                  <a:schemeClr val="bg1"/>
                </a:solidFill>
              </a:rPr>
              <a:t>Preprocessing</a:t>
            </a:r>
          </a:p>
          <a:p>
            <a:pPr marL="0" marR="0" indent="0" algn="just">
              <a:lnSpc>
                <a:spcPct val="119000"/>
              </a:lnSpc>
              <a:spcBef>
                <a:spcPts val="0"/>
              </a:spcBef>
              <a:spcAft>
                <a:spcPts val="0"/>
              </a:spcAft>
            </a:pPr>
            <a:r>
              <a:rPr lang="en-US" kern="1400" dirty="0">
                <a:ln>
                  <a:noFill/>
                </a:ln>
                <a:solidFill>
                  <a:schemeClr val="bg1"/>
                </a:solidFill>
                <a:effectLst/>
              </a:rPr>
              <a:t>At first data in machine learning </a:t>
            </a:r>
            <a:r>
              <a:rPr lang="en-US" kern="1400" dirty="0">
                <a:solidFill>
                  <a:schemeClr val="bg1"/>
                </a:solidFill>
              </a:rPr>
              <a:t>are not usable often, so needed to be cleaned like filling missed values, separating features and labels, normalizing or scaling and so on. These kind of processes named preprocessing to prepare data for feeding into the model.</a:t>
            </a:r>
            <a:endParaRPr lang="en-US" kern="1400" dirty="0">
              <a:ln>
                <a:noFill/>
              </a:ln>
              <a:solidFill>
                <a:schemeClr val="bg1"/>
              </a:solidFill>
              <a:effectLst/>
            </a:endParaRPr>
          </a:p>
        </p:txBody>
      </p:sp>
    </p:spTree>
    <p:extLst>
      <p:ext uri="{BB962C8B-B14F-4D97-AF65-F5344CB8AC3E}">
        <p14:creationId xmlns:p14="http://schemas.microsoft.com/office/powerpoint/2010/main" val="3818690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AE0F0F-1C24-72EA-A605-4CE8A86ACF46}"/>
              </a:ext>
            </a:extLst>
          </p:cNvPr>
          <p:cNvSpPr txBox="1"/>
          <p:nvPr/>
        </p:nvSpPr>
        <p:spPr>
          <a:xfrm>
            <a:off x="557049" y="347798"/>
            <a:ext cx="11183006" cy="1059777"/>
          </a:xfrm>
          <a:prstGeom prst="rect">
            <a:avLst/>
          </a:prstGeom>
          <a:noFill/>
        </p:spPr>
        <p:txBody>
          <a:bodyPr wrap="square" rtlCol="0">
            <a:spAutoFit/>
          </a:bodyPr>
          <a:lstStyle/>
          <a:p>
            <a:pPr marL="0" marR="0" indent="0" algn="just">
              <a:lnSpc>
                <a:spcPct val="119000"/>
              </a:lnSpc>
              <a:spcBef>
                <a:spcPts val="0"/>
              </a:spcBef>
              <a:spcAft>
                <a:spcPts val="0"/>
              </a:spcAft>
            </a:pPr>
            <a:r>
              <a:rPr lang="en-US" kern="1400" dirty="0">
                <a:ln>
                  <a:noFill/>
                </a:ln>
                <a:solidFill>
                  <a:schemeClr val="bg1"/>
                </a:solidFill>
                <a:effectLst/>
              </a:rPr>
              <a:t>Numeric values in machine learning might have vary in terms of range, for faster and more stable training, these values must have the same range like between 0 and 1. </a:t>
            </a:r>
            <a:r>
              <a:rPr lang="en-US" kern="1400" dirty="0">
                <a:solidFill>
                  <a:schemeClr val="bg1"/>
                </a:solidFill>
              </a:rPr>
              <a:t>T</a:t>
            </a:r>
            <a:r>
              <a:rPr lang="en-US" kern="1400" dirty="0">
                <a:ln>
                  <a:noFill/>
                </a:ln>
                <a:solidFill>
                  <a:schemeClr val="bg1"/>
                </a:solidFill>
                <a:effectLst/>
              </a:rPr>
              <a:t>his kind of processing called normalizing because all values scaled between 0 and 1. It’s equation like below:</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EA1ACA1-76C2-B2EC-2D8F-C5E30F43027F}"/>
                  </a:ext>
                </a:extLst>
              </p:cNvPr>
              <p:cNvSpPr txBox="1"/>
              <p:nvPr/>
            </p:nvSpPr>
            <p:spPr>
              <a:xfrm>
                <a:off x="1996965" y="1407575"/>
                <a:ext cx="8198069" cy="941925"/>
              </a:xfrm>
              <a:prstGeom prst="rect">
                <a:avLst/>
              </a:prstGeom>
              <a:noFill/>
            </p:spPr>
            <p:txBody>
              <a:bodyPr wrap="square">
                <a:spAutoFit/>
              </a:bodyPr>
              <a:lstStyle/>
              <a:p>
                <a14:m>
                  <m:oMath xmlns:m="http://schemas.openxmlformats.org/officeDocument/2006/math">
                    <m:sSub>
                      <m:sSubPr>
                        <m:ctrlPr>
                          <a:rPr lang="en-US" sz="2400" i="1" smtClean="0">
                            <a:solidFill>
                              <a:srgbClr val="836967"/>
                            </a:solidFill>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𝑛𝑜𝑟𝑚𝑎𝑙𝑖𝑧𝑒𝑑</m:t>
                        </m:r>
                      </m:sub>
                    </m:sSub>
                    <m:r>
                      <a:rPr lang="en-US" sz="2400" i="0">
                        <a:latin typeface="Cambria Math" panose="02040503050406030204" pitchFamily="18" charset="0"/>
                      </a:rPr>
                      <m:t>=</m:t>
                    </m:r>
                    <m:f>
                      <m:fPr>
                        <m:ctrlPr>
                          <a:rPr lang="en-US" sz="2400" i="1">
                            <a:solidFill>
                              <a:srgbClr val="836967"/>
                            </a:solidFill>
                            <a:latin typeface="Cambria Math" panose="02040503050406030204" pitchFamily="18" charset="0"/>
                          </a:rPr>
                        </m:ctrlPr>
                      </m:fPr>
                      <m:num>
                        <m:r>
                          <a:rPr lang="en-US" sz="2400" i="1">
                            <a:latin typeface="Cambria Math" panose="02040503050406030204" pitchFamily="18" charset="0"/>
                          </a:rPr>
                          <m:t>𝑋</m:t>
                        </m:r>
                        <m:r>
                          <a:rPr lang="en-US" sz="2400" i="0">
                            <a:latin typeface="Cambria Math" panose="02040503050406030204" pitchFamily="18" charset="0"/>
                          </a:rPr>
                          <m:t>−</m:t>
                        </m:r>
                        <m:sSub>
                          <m:sSubPr>
                            <m:ctrlPr>
                              <a:rPr lang="en-US" sz="2400" i="1">
                                <a:solidFill>
                                  <a:srgbClr val="836967"/>
                                </a:solidFill>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𝑚𝑖𝑛</m:t>
                            </m:r>
                          </m:sub>
                        </m:sSub>
                      </m:num>
                      <m:den>
                        <m:sSub>
                          <m:sSubPr>
                            <m:ctrlPr>
                              <a:rPr lang="en-US" sz="2400" i="1">
                                <a:solidFill>
                                  <a:srgbClr val="836967"/>
                                </a:solidFill>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𝑚𝑎𝑥</m:t>
                            </m:r>
                          </m:sub>
                        </m:sSub>
                        <m:r>
                          <a:rPr lang="en-US" sz="2400" i="0">
                            <a:latin typeface="Cambria Math" panose="02040503050406030204" pitchFamily="18" charset="0"/>
                          </a:rPr>
                          <m:t>−</m:t>
                        </m:r>
                        <m:sSub>
                          <m:sSubPr>
                            <m:ctrlPr>
                              <a:rPr lang="en-US" sz="2400" i="1">
                                <a:solidFill>
                                  <a:srgbClr val="836967"/>
                                </a:solidFill>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𝑚𝑖𝑛</m:t>
                            </m:r>
                          </m:sub>
                        </m:sSub>
                      </m:den>
                    </m:f>
                    <m:r>
                      <a:rPr lang="en-US" sz="2400" b="0" i="0" smtClean="0">
                        <a:latin typeface="Cambria Math" panose="02040503050406030204" pitchFamily="18" charset="0"/>
                      </a:rPr>
                      <m:t> ,</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𝑚𝑎𝑥</m:t>
                        </m:r>
                      </m:sub>
                    </m:sSub>
                    <m:r>
                      <a:rPr lang="en-US" i="1">
                        <a:latin typeface="Cambria Math" panose="02040503050406030204" pitchFamily="18" charset="0"/>
                      </a:rPr>
                      <m:t>=255, </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𝑚𝑖𝑛</m:t>
                        </m:r>
                      </m:sub>
                    </m:sSub>
                    <m:r>
                      <a:rPr lang="en-US" i="1">
                        <a:latin typeface="Cambria Math" panose="02040503050406030204" pitchFamily="18" charset="0"/>
                      </a:rPr>
                      <m:t>=0</m:t>
                    </m:r>
                    <m:r>
                      <a:rPr lang="en-US" b="0" i="1" smtClean="0">
                        <a:latin typeface="Cambria Math" panose="02040503050406030204" pitchFamily="18" charset="0"/>
                      </a:rPr>
                      <m:t> ,</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𝑛𝑜𝑟𝑚𝑎𝑙𝑖𝑧𝑒𝑑</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𝑋</m:t>
                        </m:r>
                      </m:num>
                      <m:den>
                        <m:r>
                          <a:rPr lang="en-US" i="1">
                            <a:latin typeface="Cambria Math" panose="02040503050406030204" pitchFamily="18" charset="0"/>
                          </a:rPr>
                          <m:t>255</m:t>
                        </m:r>
                      </m:den>
                    </m:f>
                  </m:oMath>
                </a14:m>
                <a:endParaRPr lang="en-US" dirty="0"/>
              </a:p>
              <a:p>
                <a:endParaRPr lang="en-US" dirty="0"/>
              </a:p>
            </p:txBody>
          </p:sp>
        </mc:Choice>
        <mc:Fallback xmlns="">
          <p:sp>
            <p:nvSpPr>
              <p:cNvPr id="11" name="TextBox 10">
                <a:extLst>
                  <a:ext uri="{FF2B5EF4-FFF2-40B4-BE49-F238E27FC236}">
                    <a16:creationId xmlns:a16="http://schemas.microsoft.com/office/drawing/2014/main" id="{8EA1ACA1-76C2-B2EC-2D8F-C5E30F43027F}"/>
                  </a:ext>
                </a:extLst>
              </p:cNvPr>
              <p:cNvSpPr txBox="1">
                <a:spLocks noRot="1" noChangeAspect="1" noMove="1" noResize="1" noEditPoints="1" noAdjustHandles="1" noChangeArrowheads="1" noChangeShapeType="1" noTextEdit="1"/>
              </p:cNvSpPr>
              <p:nvPr/>
            </p:nvSpPr>
            <p:spPr>
              <a:xfrm>
                <a:off x="1996965" y="1407575"/>
                <a:ext cx="8198069" cy="941925"/>
              </a:xfrm>
              <a:prstGeom prst="rect">
                <a:avLst/>
              </a:prstGeom>
              <a:blipFill>
                <a:blip r:embed="rId2"/>
                <a:stretch>
                  <a:fillRect/>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98A40706-6856-3BAA-BA86-61B2614C436A}"/>
              </a:ext>
            </a:extLst>
          </p:cNvPr>
          <p:cNvSpPr txBox="1"/>
          <p:nvPr/>
        </p:nvSpPr>
        <p:spPr>
          <a:xfrm>
            <a:off x="593834" y="2208943"/>
            <a:ext cx="11109434" cy="1754326"/>
          </a:xfrm>
          <a:prstGeom prst="rect">
            <a:avLst/>
          </a:prstGeom>
          <a:noFill/>
        </p:spPr>
        <p:txBody>
          <a:bodyPr wrap="square" rtlCol="0">
            <a:spAutoFit/>
          </a:bodyPr>
          <a:lstStyle/>
          <a:p>
            <a:pPr algn="just"/>
            <a:r>
              <a:rPr lang="en-US" dirty="0">
                <a:solidFill>
                  <a:schemeClr val="bg1"/>
                </a:solidFill>
              </a:rPr>
              <a:t>There is pixel values as features in this problem. These pixel values are 8 bytes values so there are in range between 0 and 255, as the equation above suggests, pixel values must be divided by 255 to have range between 0 and 1 but before returning values, result of division must be casted as float to avoid further </a:t>
            </a:r>
            <a:r>
              <a:rPr lang="en-US" dirty="0" err="1">
                <a:solidFill>
                  <a:schemeClr val="bg1"/>
                </a:solidFill>
              </a:rPr>
              <a:t>tensorflow</a:t>
            </a:r>
            <a:r>
              <a:rPr lang="en-US" dirty="0">
                <a:solidFill>
                  <a:schemeClr val="bg1"/>
                </a:solidFill>
              </a:rPr>
              <a:t> errors (cast in </a:t>
            </a:r>
            <a:r>
              <a:rPr lang="en-US" dirty="0" err="1">
                <a:solidFill>
                  <a:schemeClr val="bg1"/>
                </a:solidFill>
              </a:rPr>
              <a:t>tensorflow</a:t>
            </a:r>
            <a:r>
              <a:rPr lang="en-US" dirty="0">
                <a:solidFill>
                  <a:schemeClr val="bg1"/>
                </a:solidFill>
              </a:rPr>
              <a:t> means changing value types).</a:t>
            </a:r>
          </a:p>
          <a:p>
            <a:pPr algn="just"/>
            <a:r>
              <a:rPr lang="en-US" dirty="0">
                <a:solidFill>
                  <a:schemeClr val="bg1"/>
                </a:solidFill>
              </a:rPr>
              <a:t>As it’s shown in the table below, there is some random data between 0 and 10, to normalize this data, subtract each number from minimum (0) and divide by data range (10 – 0) .</a:t>
            </a:r>
          </a:p>
        </p:txBody>
      </p:sp>
      <mc:AlternateContent xmlns:mc="http://schemas.openxmlformats.org/markup-compatibility/2006" xmlns:a14="http://schemas.microsoft.com/office/drawing/2010/main">
        <mc:Choice Requires="a14">
          <p:graphicFrame>
            <p:nvGraphicFramePr>
              <p:cNvPr id="2" name="Table 2">
                <a:extLst>
                  <a:ext uri="{FF2B5EF4-FFF2-40B4-BE49-F238E27FC236}">
                    <a16:creationId xmlns:a16="http://schemas.microsoft.com/office/drawing/2014/main" id="{644D340F-43B9-15E1-75D7-403B40765ECB}"/>
                  </a:ext>
                </a:extLst>
              </p:cNvPr>
              <p:cNvGraphicFramePr>
                <a:graphicFrameLocks noGrp="1"/>
              </p:cNvGraphicFramePr>
              <p:nvPr>
                <p:extLst>
                  <p:ext uri="{D42A27DB-BD31-4B8C-83A1-F6EECF244321}">
                    <p14:modId xmlns:p14="http://schemas.microsoft.com/office/powerpoint/2010/main" val="3938554142"/>
                  </p:ext>
                </p:extLst>
              </p:nvPr>
            </p:nvGraphicFramePr>
            <p:xfrm>
              <a:off x="2084551" y="4197633"/>
              <a:ext cx="8127999" cy="2505583"/>
            </p:xfrm>
            <a:graphic>
              <a:graphicData uri="http://schemas.openxmlformats.org/drawingml/2006/table">
                <a:tbl>
                  <a:tblPr firstRow="1" bandRow="1">
                    <a:tableStyleId>{7E9639D4-E3E2-4D34-9284-5A2195B3D0D7}</a:tableStyleId>
                  </a:tblPr>
                  <a:tblGrid>
                    <a:gridCol w="2709333">
                      <a:extLst>
                        <a:ext uri="{9D8B030D-6E8A-4147-A177-3AD203B41FA5}">
                          <a16:colId xmlns:a16="http://schemas.microsoft.com/office/drawing/2014/main" val="2410927363"/>
                        </a:ext>
                      </a:extLst>
                    </a:gridCol>
                    <a:gridCol w="2709333">
                      <a:extLst>
                        <a:ext uri="{9D8B030D-6E8A-4147-A177-3AD203B41FA5}">
                          <a16:colId xmlns:a16="http://schemas.microsoft.com/office/drawing/2014/main" val="2850407461"/>
                        </a:ext>
                      </a:extLst>
                    </a:gridCol>
                    <a:gridCol w="2709333">
                      <a:extLst>
                        <a:ext uri="{9D8B030D-6E8A-4147-A177-3AD203B41FA5}">
                          <a16:colId xmlns:a16="http://schemas.microsoft.com/office/drawing/2014/main" val="4286226327"/>
                        </a:ext>
                      </a:extLst>
                    </a:gridCol>
                  </a:tblGrid>
                  <a:tr h="370840">
                    <a:tc>
                      <a:txBody>
                        <a:bodyPr/>
                        <a:lstStyle/>
                        <a:p>
                          <a:pPr algn="ctr"/>
                          <a:r>
                            <a:rPr lang="en-US" b="0" i="1" dirty="0"/>
                            <a:t>X</a:t>
                          </a:r>
                        </a:p>
                      </a:txBody>
                      <a:tcPr/>
                    </a:tc>
                    <a:tc>
                      <a:txBody>
                        <a:bodyPr/>
                        <a:lstStyle/>
                        <a:p>
                          <a:pPr algn="ctr"/>
                          <a14:m>
                            <m:oMathPara xmlns:m="http://schemas.openxmlformats.org/officeDocument/2006/math">
                              <m:oMathParaPr>
                                <m:jc m:val="centerGroup"/>
                              </m:oMathParaPr>
                              <m:oMath xmlns:m="http://schemas.openxmlformats.org/officeDocument/2006/math">
                                <m:f>
                                  <m:fPr>
                                    <m:ctrlPr>
                                      <a:rPr lang="en-US" sz="1800" i="1" smtClean="0">
                                        <a:solidFill>
                                          <a:srgbClr val="836967"/>
                                        </a:solidFill>
                                        <a:latin typeface="Cambria Math" panose="02040503050406030204" pitchFamily="18" charset="0"/>
                                      </a:rPr>
                                    </m:ctrlPr>
                                  </m:fPr>
                                  <m:num>
                                    <m:r>
                                      <a:rPr lang="en-US" sz="1800">
                                        <a:latin typeface="Cambria Math" panose="02040503050406030204" pitchFamily="18" charset="0"/>
                                      </a:rPr>
                                      <m:t>𝑋</m:t>
                                    </m:r>
                                    <m:r>
                                      <a:rPr lang="en-US" sz="1800">
                                        <a:latin typeface="Cambria Math" panose="02040503050406030204" pitchFamily="18" charset="0"/>
                                      </a:rPr>
                                      <m:t>−</m:t>
                                    </m:r>
                                    <m:sSub>
                                      <m:sSubPr>
                                        <m:ctrlPr>
                                          <a:rPr lang="en-US" sz="1800" i="1">
                                            <a:solidFill>
                                              <a:srgbClr val="836967"/>
                                            </a:solidFill>
                                            <a:latin typeface="Cambria Math" panose="02040503050406030204" pitchFamily="18" charset="0"/>
                                          </a:rPr>
                                        </m:ctrlPr>
                                      </m:sSubPr>
                                      <m:e>
                                        <m:r>
                                          <a:rPr lang="en-US" sz="1800">
                                            <a:latin typeface="Cambria Math" panose="02040503050406030204" pitchFamily="18" charset="0"/>
                                          </a:rPr>
                                          <m:t>𝑋</m:t>
                                        </m:r>
                                      </m:e>
                                      <m:sub>
                                        <m:r>
                                          <a:rPr lang="en-US" sz="1800">
                                            <a:latin typeface="Cambria Math" panose="02040503050406030204" pitchFamily="18" charset="0"/>
                                          </a:rPr>
                                          <m:t>𝑚𝑖𝑛</m:t>
                                        </m:r>
                                      </m:sub>
                                    </m:sSub>
                                  </m:num>
                                  <m:den>
                                    <m:sSub>
                                      <m:sSubPr>
                                        <m:ctrlPr>
                                          <a:rPr lang="en-US" sz="1800" i="1">
                                            <a:solidFill>
                                              <a:srgbClr val="836967"/>
                                            </a:solidFill>
                                            <a:latin typeface="Cambria Math" panose="02040503050406030204" pitchFamily="18" charset="0"/>
                                          </a:rPr>
                                        </m:ctrlPr>
                                      </m:sSubPr>
                                      <m:e>
                                        <m:r>
                                          <a:rPr lang="en-US" sz="1800">
                                            <a:latin typeface="Cambria Math" panose="02040503050406030204" pitchFamily="18" charset="0"/>
                                          </a:rPr>
                                          <m:t>𝑋</m:t>
                                        </m:r>
                                      </m:e>
                                      <m:sub>
                                        <m:r>
                                          <a:rPr lang="en-US" sz="1800">
                                            <a:latin typeface="Cambria Math" panose="02040503050406030204" pitchFamily="18" charset="0"/>
                                          </a:rPr>
                                          <m:t>𝑚𝑎𝑥</m:t>
                                        </m:r>
                                      </m:sub>
                                    </m:sSub>
                                    <m:r>
                                      <a:rPr lang="en-US" sz="1800">
                                        <a:latin typeface="Cambria Math" panose="02040503050406030204" pitchFamily="18" charset="0"/>
                                      </a:rPr>
                                      <m:t>−</m:t>
                                    </m:r>
                                    <m:sSub>
                                      <m:sSubPr>
                                        <m:ctrlPr>
                                          <a:rPr lang="en-US" sz="1800" i="1">
                                            <a:solidFill>
                                              <a:srgbClr val="836967"/>
                                            </a:solidFill>
                                            <a:latin typeface="Cambria Math" panose="02040503050406030204" pitchFamily="18" charset="0"/>
                                          </a:rPr>
                                        </m:ctrlPr>
                                      </m:sSubPr>
                                      <m:e>
                                        <m:r>
                                          <a:rPr lang="en-US" sz="1800">
                                            <a:latin typeface="Cambria Math" panose="02040503050406030204" pitchFamily="18" charset="0"/>
                                          </a:rPr>
                                          <m:t>𝑋</m:t>
                                        </m:r>
                                      </m:e>
                                      <m:sub>
                                        <m:r>
                                          <a:rPr lang="en-US" sz="1800">
                                            <a:latin typeface="Cambria Math" panose="02040503050406030204" pitchFamily="18" charset="0"/>
                                          </a:rPr>
                                          <m:t>𝑚𝑖𝑛</m:t>
                                        </m:r>
                                      </m:sub>
                                    </m:sSub>
                                  </m:den>
                                </m:f>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a:latin typeface="Cambria Math" panose="02040503050406030204" pitchFamily="18" charset="0"/>
                                      </a:rPr>
                                      <m:t>𝑋</m:t>
                                    </m:r>
                                  </m:e>
                                  <m:sub>
                                    <m:r>
                                      <a:rPr lang="en-US">
                                        <a:latin typeface="Cambria Math" panose="02040503050406030204" pitchFamily="18" charset="0"/>
                                      </a:rPr>
                                      <m:t>𝑛𝑜𝑟𝑚𝑎𝑙𝑖𝑧𝑒𝑑</m:t>
                                    </m:r>
                                  </m:sub>
                                </m:sSub>
                              </m:oMath>
                            </m:oMathPara>
                          </a14:m>
                          <a:endParaRPr lang="en-US" dirty="0"/>
                        </a:p>
                      </a:txBody>
                      <a:tcPr/>
                    </a:tc>
                    <a:extLst>
                      <a:ext uri="{0D108BD9-81ED-4DB2-BD59-A6C34878D82A}">
                        <a16:rowId xmlns:a16="http://schemas.microsoft.com/office/drawing/2014/main" val="3390319107"/>
                      </a:ext>
                    </a:extLst>
                  </a:tr>
                  <a:tr h="370840">
                    <a:tc>
                      <a:txBody>
                        <a:bodyPr/>
                        <a:lstStyle/>
                        <a:p>
                          <a:pPr algn="ctr"/>
                          <a:r>
                            <a:rPr lang="en-US" dirty="0"/>
                            <a:t>4</a:t>
                          </a:r>
                        </a:p>
                      </a:txBody>
                      <a:tcPr/>
                    </a:tc>
                    <a:tc>
                      <a:txBody>
                        <a:bodyPr/>
                        <a:lstStyle/>
                        <a:p>
                          <a:pPr algn="ctr"/>
                          <a:r>
                            <a:rPr lang="en-US" dirty="0"/>
                            <a:t>(4 - 0)/(10 - 0)</a:t>
                          </a:r>
                        </a:p>
                      </a:txBody>
                      <a:tcPr/>
                    </a:tc>
                    <a:tc>
                      <a:txBody>
                        <a:bodyPr/>
                        <a:lstStyle/>
                        <a:p>
                          <a:pPr algn="ctr"/>
                          <a:r>
                            <a:rPr lang="en-US" dirty="0"/>
                            <a:t>0.4</a:t>
                          </a:r>
                        </a:p>
                      </a:txBody>
                      <a:tcPr/>
                    </a:tc>
                    <a:extLst>
                      <a:ext uri="{0D108BD9-81ED-4DB2-BD59-A6C34878D82A}">
                        <a16:rowId xmlns:a16="http://schemas.microsoft.com/office/drawing/2014/main" val="4022634842"/>
                      </a:ext>
                    </a:extLst>
                  </a:tr>
                  <a:tr h="370840">
                    <a:tc>
                      <a:txBody>
                        <a:bodyPr/>
                        <a:lstStyle/>
                        <a:p>
                          <a:pPr algn="ctr"/>
                          <a:r>
                            <a:rPr lang="en-US" dirty="0"/>
                            <a:t>10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(10 - 0)/(10 - 0)</a:t>
                          </a:r>
                        </a:p>
                      </a:txBody>
                      <a:tcPr/>
                    </a:tc>
                    <a:tc>
                      <a:txBody>
                        <a:bodyPr/>
                        <a:lstStyle/>
                        <a:p>
                          <a:pPr algn="ctr"/>
                          <a:r>
                            <a:rPr lang="en-US" dirty="0"/>
                            <a:t>1</a:t>
                          </a:r>
                        </a:p>
                      </a:txBody>
                      <a:tcPr/>
                    </a:tc>
                    <a:extLst>
                      <a:ext uri="{0D108BD9-81ED-4DB2-BD59-A6C34878D82A}">
                        <a16:rowId xmlns:a16="http://schemas.microsoft.com/office/drawing/2014/main" val="2441738859"/>
                      </a:ext>
                    </a:extLst>
                  </a:tr>
                  <a:tr h="370840">
                    <a:tc>
                      <a:txBody>
                        <a:bodyPr/>
                        <a:lstStyle/>
                        <a:p>
                          <a:pPr algn="ctr"/>
                          <a:r>
                            <a:rPr lang="en-US" dirty="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(0 - 0)/(10 - 0)</a:t>
                          </a:r>
                        </a:p>
                      </a:txBody>
                      <a:tcPr/>
                    </a:tc>
                    <a:tc>
                      <a:txBody>
                        <a:bodyPr/>
                        <a:lstStyle/>
                        <a:p>
                          <a:pPr algn="ctr"/>
                          <a:r>
                            <a:rPr lang="en-US" dirty="0"/>
                            <a:t>0</a:t>
                          </a:r>
                        </a:p>
                      </a:txBody>
                      <a:tcPr/>
                    </a:tc>
                    <a:extLst>
                      <a:ext uri="{0D108BD9-81ED-4DB2-BD59-A6C34878D82A}">
                        <a16:rowId xmlns:a16="http://schemas.microsoft.com/office/drawing/2014/main" val="3167754654"/>
                      </a:ext>
                    </a:extLst>
                  </a:tr>
                  <a:tr h="370840">
                    <a:tc>
                      <a:txBody>
                        <a:bodyPr/>
                        <a:lstStyle/>
                        <a:p>
                          <a:pPr algn="ctr"/>
                          <a:r>
                            <a:rPr lang="en-US" dirty="0"/>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(5 - 0)/(10 - 0)</a:t>
                          </a:r>
                        </a:p>
                      </a:txBody>
                      <a:tcPr/>
                    </a:tc>
                    <a:tc>
                      <a:txBody>
                        <a:bodyPr/>
                        <a:lstStyle/>
                        <a:p>
                          <a:pPr algn="ctr"/>
                          <a:r>
                            <a:rPr lang="en-US" dirty="0"/>
                            <a:t>0.5</a:t>
                          </a:r>
                        </a:p>
                      </a:txBody>
                      <a:tcPr/>
                    </a:tc>
                    <a:extLst>
                      <a:ext uri="{0D108BD9-81ED-4DB2-BD59-A6C34878D82A}">
                        <a16:rowId xmlns:a16="http://schemas.microsoft.com/office/drawing/2014/main" val="444888300"/>
                      </a:ext>
                    </a:extLst>
                  </a:tr>
                  <a:tr h="370840">
                    <a:tc>
                      <a:txBody>
                        <a:bodyPr/>
                        <a:lstStyle/>
                        <a:p>
                          <a:pPr algn="ctr"/>
                          <a:r>
                            <a:rPr lang="en-US" dirty="0"/>
                            <a:t>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(7 - 0)/(10 - 0)</a:t>
                          </a:r>
                        </a:p>
                      </a:txBody>
                      <a:tcPr/>
                    </a:tc>
                    <a:tc>
                      <a:txBody>
                        <a:bodyPr/>
                        <a:lstStyle/>
                        <a:p>
                          <a:pPr algn="ctr"/>
                          <a:r>
                            <a:rPr lang="en-US" dirty="0"/>
                            <a:t>0.7</a:t>
                          </a:r>
                        </a:p>
                      </a:txBody>
                      <a:tcPr/>
                    </a:tc>
                    <a:extLst>
                      <a:ext uri="{0D108BD9-81ED-4DB2-BD59-A6C34878D82A}">
                        <a16:rowId xmlns:a16="http://schemas.microsoft.com/office/drawing/2014/main" val="1448484776"/>
                      </a:ext>
                    </a:extLst>
                  </a:tr>
                </a:tbl>
              </a:graphicData>
            </a:graphic>
          </p:graphicFrame>
        </mc:Choice>
        <mc:Fallback xmlns="">
          <p:graphicFrame>
            <p:nvGraphicFramePr>
              <p:cNvPr id="2" name="Table 2">
                <a:extLst>
                  <a:ext uri="{FF2B5EF4-FFF2-40B4-BE49-F238E27FC236}">
                    <a16:creationId xmlns:a16="http://schemas.microsoft.com/office/drawing/2014/main" id="{644D340F-43B9-15E1-75D7-403B40765ECB}"/>
                  </a:ext>
                </a:extLst>
              </p:cNvPr>
              <p:cNvGraphicFramePr>
                <a:graphicFrameLocks noGrp="1"/>
              </p:cNvGraphicFramePr>
              <p:nvPr>
                <p:extLst>
                  <p:ext uri="{D42A27DB-BD31-4B8C-83A1-F6EECF244321}">
                    <p14:modId xmlns:p14="http://schemas.microsoft.com/office/powerpoint/2010/main" val="3938554142"/>
                  </p:ext>
                </p:extLst>
              </p:nvPr>
            </p:nvGraphicFramePr>
            <p:xfrm>
              <a:off x="2084551" y="4197633"/>
              <a:ext cx="8127999" cy="2505329"/>
            </p:xfrm>
            <a:graphic>
              <a:graphicData uri="http://schemas.openxmlformats.org/drawingml/2006/table">
                <a:tbl>
                  <a:tblPr firstRow="1" bandRow="1">
                    <a:tableStyleId>{7E9639D4-E3E2-4D34-9284-5A2195B3D0D7}</a:tableStyleId>
                  </a:tblPr>
                  <a:tblGrid>
                    <a:gridCol w="2709333">
                      <a:extLst>
                        <a:ext uri="{9D8B030D-6E8A-4147-A177-3AD203B41FA5}">
                          <a16:colId xmlns:a16="http://schemas.microsoft.com/office/drawing/2014/main" val="2410927363"/>
                        </a:ext>
                      </a:extLst>
                    </a:gridCol>
                    <a:gridCol w="2709333">
                      <a:extLst>
                        <a:ext uri="{9D8B030D-6E8A-4147-A177-3AD203B41FA5}">
                          <a16:colId xmlns:a16="http://schemas.microsoft.com/office/drawing/2014/main" val="2850407461"/>
                        </a:ext>
                      </a:extLst>
                    </a:gridCol>
                    <a:gridCol w="2709333">
                      <a:extLst>
                        <a:ext uri="{9D8B030D-6E8A-4147-A177-3AD203B41FA5}">
                          <a16:colId xmlns:a16="http://schemas.microsoft.com/office/drawing/2014/main" val="4286226327"/>
                        </a:ext>
                      </a:extLst>
                    </a:gridCol>
                  </a:tblGrid>
                  <a:tr h="651129">
                    <a:tc>
                      <a:txBody>
                        <a:bodyPr/>
                        <a:lstStyle/>
                        <a:p>
                          <a:pPr algn="ctr"/>
                          <a:r>
                            <a:rPr lang="en-US" b="0" i="1" dirty="0"/>
                            <a:t>X</a:t>
                          </a:r>
                        </a:p>
                      </a:txBody>
                      <a:tcPr/>
                    </a:tc>
                    <a:tc>
                      <a:txBody>
                        <a:bodyPr/>
                        <a:lstStyle/>
                        <a:p>
                          <a:endParaRPr lang="en-US"/>
                        </a:p>
                      </a:txBody>
                      <a:tcPr>
                        <a:blipFill>
                          <a:blip r:embed="rId3"/>
                          <a:stretch>
                            <a:fillRect l="-100000" t="-4673" r="-100225" b="-299065"/>
                          </a:stretch>
                        </a:blipFill>
                      </a:tcPr>
                    </a:tc>
                    <a:tc>
                      <a:txBody>
                        <a:bodyPr/>
                        <a:lstStyle/>
                        <a:p>
                          <a:endParaRPr lang="en-US"/>
                        </a:p>
                      </a:txBody>
                      <a:tcPr>
                        <a:blipFill>
                          <a:blip r:embed="rId3"/>
                          <a:stretch>
                            <a:fillRect l="-200000" t="-4673" r="-225" b="-299065"/>
                          </a:stretch>
                        </a:blipFill>
                      </a:tcPr>
                    </a:tc>
                    <a:extLst>
                      <a:ext uri="{0D108BD9-81ED-4DB2-BD59-A6C34878D82A}">
                        <a16:rowId xmlns:a16="http://schemas.microsoft.com/office/drawing/2014/main" val="3390319107"/>
                      </a:ext>
                    </a:extLst>
                  </a:tr>
                  <a:tr h="370840">
                    <a:tc>
                      <a:txBody>
                        <a:bodyPr/>
                        <a:lstStyle/>
                        <a:p>
                          <a:pPr algn="ctr"/>
                          <a:r>
                            <a:rPr lang="en-US" dirty="0"/>
                            <a:t>4</a:t>
                          </a:r>
                        </a:p>
                      </a:txBody>
                      <a:tcPr/>
                    </a:tc>
                    <a:tc>
                      <a:txBody>
                        <a:bodyPr/>
                        <a:lstStyle/>
                        <a:p>
                          <a:pPr algn="ctr"/>
                          <a:r>
                            <a:rPr lang="en-US" dirty="0"/>
                            <a:t>(4 - 0)/(10 - 0)</a:t>
                          </a:r>
                        </a:p>
                      </a:txBody>
                      <a:tcPr/>
                    </a:tc>
                    <a:tc>
                      <a:txBody>
                        <a:bodyPr/>
                        <a:lstStyle/>
                        <a:p>
                          <a:pPr algn="ctr"/>
                          <a:r>
                            <a:rPr lang="en-US" dirty="0"/>
                            <a:t>0.4</a:t>
                          </a:r>
                        </a:p>
                      </a:txBody>
                      <a:tcPr/>
                    </a:tc>
                    <a:extLst>
                      <a:ext uri="{0D108BD9-81ED-4DB2-BD59-A6C34878D82A}">
                        <a16:rowId xmlns:a16="http://schemas.microsoft.com/office/drawing/2014/main" val="4022634842"/>
                      </a:ext>
                    </a:extLst>
                  </a:tr>
                  <a:tr h="370840">
                    <a:tc>
                      <a:txBody>
                        <a:bodyPr/>
                        <a:lstStyle/>
                        <a:p>
                          <a:pPr algn="ctr"/>
                          <a:r>
                            <a:rPr lang="en-US" dirty="0"/>
                            <a:t>10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(10 - 0)/(10 - 0)</a:t>
                          </a:r>
                        </a:p>
                      </a:txBody>
                      <a:tcPr/>
                    </a:tc>
                    <a:tc>
                      <a:txBody>
                        <a:bodyPr/>
                        <a:lstStyle/>
                        <a:p>
                          <a:pPr algn="ctr"/>
                          <a:r>
                            <a:rPr lang="en-US" dirty="0"/>
                            <a:t>1</a:t>
                          </a:r>
                        </a:p>
                      </a:txBody>
                      <a:tcPr/>
                    </a:tc>
                    <a:extLst>
                      <a:ext uri="{0D108BD9-81ED-4DB2-BD59-A6C34878D82A}">
                        <a16:rowId xmlns:a16="http://schemas.microsoft.com/office/drawing/2014/main" val="2441738859"/>
                      </a:ext>
                    </a:extLst>
                  </a:tr>
                  <a:tr h="370840">
                    <a:tc>
                      <a:txBody>
                        <a:bodyPr/>
                        <a:lstStyle/>
                        <a:p>
                          <a:pPr algn="ctr"/>
                          <a:r>
                            <a:rPr lang="en-US" dirty="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(0 - 0)/(10 - 0)</a:t>
                          </a:r>
                        </a:p>
                      </a:txBody>
                      <a:tcPr/>
                    </a:tc>
                    <a:tc>
                      <a:txBody>
                        <a:bodyPr/>
                        <a:lstStyle/>
                        <a:p>
                          <a:pPr algn="ctr"/>
                          <a:r>
                            <a:rPr lang="en-US" dirty="0"/>
                            <a:t>0</a:t>
                          </a:r>
                        </a:p>
                      </a:txBody>
                      <a:tcPr/>
                    </a:tc>
                    <a:extLst>
                      <a:ext uri="{0D108BD9-81ED-4DB2-BD59-A6C34878D82A}">
                        <a16:rowId xmlns:a16="http://schemas.microsoft.com/office/drawing/2014/main" val="3167754654"/>
                      </a:ext>
                    </a:extLst>
                  </a:tr>
                  <a:tr h="370840">
                    <a:tc>
                      <a:txBody>
                        <a:bodyPr/>
                        <a:lstStyle/>
                        <a:p>
                          <a:pPr algn="ctr"/>
                          <a:r>
                            <a:rPr lang="en-US" dirty="0"/>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(5 - 0)/(10 - 0)</a:t>
                          </a:r>
                        </a:p>
                      </a:txBody>
                      <a:tcPr/>
                    </a:tc>
                    <a:tc>
                      <a:txBody>
                        <a:bodyPr/>
                        <a:lstStyle/>
                        <a:p>
                          <a:pPr algn="ctr"/>
                          <a:r>
                            <a:rPr lang="en-US" dirty="0"/>
                            <a:t>0.5</a:t>
                          </a:r>
                        </a:p>
                      </a:txBody>
                      <a:tcPr/>
                    </a:tc>
                    <a:extLst>
                      <a:ext uri="{0D108BD9-81ED-4DB2-BD59-A6C34878D82A}">
                        <a16:rowId xmlns:a16="http://schemas.microsoft.com/office/drawing/2014/main" val="444888300"/>
                      </a:ext>
                    </a:extLst>
                  </a:tr>
                  <a:tr h="370840">
                    <a:tc>
                      <a:txBody>
                        <a:bodyPr/>
                        <a:lstStyle/>
                        <a:p>
                          <a:pPr algn="ctr"/>
                          <a:r>
                            <a:rPr lang="en-US" dirty="0"/>
                            <a:t>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(7 - 0)/(10 - 0)</a:t>
                          </a:r>
                        </a:p>
                      </a:txBody>
                      <a:tcPr/>
                    </a:tc>
                    <a:tc>
                      <a:txBody>
                        <a:bodyPr/>
                        <a:lstStyle/>
                        <a:p>
                          <a:pPr algn="ctr"/>
                          <a:r>
                            <a:rPr lang="en-US" dirty="0"/>
                            <a:t>0.7</a:t>
                          </a:r>
                        </a:p>
                      </a:txBody>
                      <a:tcPr/>
                    </a:tc>
                    <a:extLst>
                      <a:ext uri="{0D108BD9-81ED-4DB2-BD59-A6C34878D82A}">
                        <a16:rowId xmlns:a16="http://schemas.microsoft.com/office/drawing/2014/main" val="1448484776"/>
                      </a:ext>
                    </a:extLst>
                  </a:tr>
                </a:tbl>
              </a:graphicData>
            </a:graphic>
          </p:graphicFrame>
        </mc:Fallback>
      </mc:AlternateContent>
    </p:spTree>
    <p:extLst>
      <p:ext uri="{BB962C8B-B14F-4D97-AF65-F5344CB8AC3E}">
        <p14:creationId xmlns:p14="http://schemas.microsoft.com/office/powerpoint/2010/main" val="3012199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94B747F-0B7F-57D3-C7BE-4385E9D3529E}"/>
              </a:ext>
            </a:extLst>
          </p:cNvPr>
          <p:cNvSpPr txBox="1"/>
          <p:nvPr/>
        </p:nvSpPr>
        <p:spPr>
          <a:xfrm>
            <a:off x="557049" y="263715"/>
            <a:ext cx="11183006" cy="3550396"/>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solidFill>
                  <a:schemeClr val="bg1"/>
                </a:solidFill>
              </a:rPr>
              <a:t>Load Image</a:t>
            </a:r>
            <a:endParaRPr lang="en-US" kern="1400" dirty="0">
              <a:solidFill>
                <a:schemeClr val="bg1"/>
              </a:solidFill>
            </a:endParaRPr>
          </a:p>
          <a:p>
            <a:pPr marL="0" marR="0" indent="0" algn="just">
              <a:lnSpc>
                <a:spcPct val="119000"/>
              </a:lnSpc>
              <a:spcBef>
                <a:spcPts val="0"/>
              </a:spcBef>
              <a:spcAft>
                <a:spcPts val="0"/>
              </a:spcAft>
            </a:pPr>
            <a:r>
              <a:rPr lang="en-US" kern="1400" dirty="0">
                <a:ln>
                  <a:noFill/>
                </a:ln>
                <a:solidFill>
                  <a:schemeClr val="bg1"/>
                </a:solidFill>
                <a:effectLst/>
              </a:rPr>
              <a:t>This</a:t>
            </a:r>
            <a:r>
              <a:rPr lang="en-US" kern="1400" dirty="0">
                <a:solidFill>
                  <a:schemeClr val="bg1"/>
                </a:solidFill>
              </a:rPr>
              <a:t> Function takes image name and folder to read image file and save it as eager tensor. At first create image path from image directory, subsequent folder and name then read image path by </a:t>
            </a:r>
            <a:r>
              <a:rPr lang="en-US" kern="1400" dirty="0" err="1">
                <a:solidFill>
                  <a:schemeClr val="bg1"/>
                </a:solidFill>
              </a:rPr>
              <a:t>tensorflow</a:t>
            </a:r>
            <a:r>
              <a:rPr lang="en-US" kern="1400" dirty="0">
                <a:solidFill>
                  <a:schemeClr val="bg1"/>
                </a:solidFill>
              </a:rPr>
              <a:t> package and save it as a file. Convert file to eager by decoding jpg file into eager tensor that has 3 channel.</a:t>
            </a:r>
          </a:p>
          <a:p>
            <a:pPr marL="0" marR="0" indent="0" algn="just">
              <a:lnSpc>
                <a:spcPct val="119000"/>
              </a:lnSpc>
              <a:spcBef>
                <a:spcPts val="0"/>
              </a:spcBef>
              <a:spcAft>
                <a:spcPts val="0"/>
              </a:spcAft>
            </a:pPr>
            <a:endParaRPr lang="en-US" kern="1400" dirty="0">
              <a:solidFill>
                <a:schemeClr val="bg1"/>
              </a:solidFill>
            </a:endParaRPr>
          </a:p>
          <a:p>
            <a:pPr marL="0" marR="0" indent="0" algn="just">
              <a:lnSpc>
                <a:spcPct val="119000"/>
              </a:lnSpc>
              <a:spcBef>
                <a:spcPts val="0"/>
              </a:spcBef>
              <a:spcAft>
                <a:spcPts val="0"/>
              </a:spcAft>
            </a:pPr>
            <a:r>
              <a:rPr lang="en-US" kern="1400" dirty="0">
                <a:ln>
                  <a:noFill/>
                </a:ln>
                <a:solidFill>
                  <a:schemeClr val="bg1"/>
                </a:solidFill>
                <a:effectLst/>
              </a:rPr>
              <a:t>To feed this image to model, image </a:t>
            </a:r>
            <a:r>
              <a:rPr lang="en-US" kern="1400" dirty="0">
                <a:solidFill>
                  <a:schemeClr val="bg1"/>
                </a:solidFill>
              </a:rPr>
              <a:t>tensor size must have specific dimensions as we are going to use VGG16 it is recommended to resize image to 224 by 224 as width and height of image.</a:t>
            </a:r>
          </a:p>
          <a:p>
            <a:pPr marL="0" marR="0" indent="0" algn="just">
              <a:lnSpc>
                <a:spcPct val="119000"/>
              </a:lnSpc>
              <a:spcBef>
                <a:spcPts val="0"/>
              </a:spcBef>
              <a:spcAft>
                <a:spcPts val="0"/>
              </a:spcAft>
            </a:pPr>
            <a:endParaRPr lang="en-US" kern="1400" dirty="0">
              <a:ln>
                <a:noFill/>
              </a:ln>
              <a:solidFill>
                <a:schemeClr val="bg1"/>
              </a:solidFill>
              <a:effectLst/>
            </a:endParaRPr>
          </a:p>
          <a:p>
            <a:pPr marL="0" marR="0" indent="0" algn="just">
              <a:lnSpc>
                <a:spcPct val="119000"/>
              </a:lnSpc>
              <a:spcBef>
                <a:spcPts val="0"/>
              </a:spcBef>
              <a:spcAft>
                <a:spcPts val="0"/>
              </a:spcAft>
            </a:pPr>
            <a:r>
              <a:rPr lang="en-US" kern="1400" dirty="0">
                <a:ln>
                  <a:noFill/>
                </a:ln>
                <a:solidFill>
                  <a:schemeClr val="bg1"/>
                </a:solidFill>
                <a:effectLst/>
              </a:rPr>
              <a:t>To normalize values, process function, that already have defined, must be mapped through every pixel value to scale between 0 and 1.</a:t>
            </a:r>
          </a:p>
        </p:txBody>
      </p:sp>
    </p:spTree>
    <p:extLst>
      <p:ext uri="{BB962C8B-B14F-4D97-AF65-F5344CB8AC3E}">
        <p14:creationId xmlns:p14="http://schemas.microsoft.com/office/powerpoint/2010/main" val="3547196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94B747F-0B7F-57D3-C7BE-4385E9D3529E}"/>
              </a:ext>
            </a:extLst>
          </p:cNvPr>
          <p:cNvSpPr txBox="1"/>
          <p:nvPr/>
        </p:nvSpPr>
        <p:spPr>
          <a:xfrm>
            <a:off x="557049" y="263715"/>
            <a:ext cx="11183006" cy="1242904"/>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solidFill>
                  <a:schemeClr val="bg1"/>
                </a:solidFill>
              </a:rPr>
              <a:t>Extract Label</a:t>
            </a:r>
            <a:endParaRPr lang="en-US" kern="1400" dirty="0">
              <a:solidFill>
                <a:schemeClr val="bg1"/>
              </a:solidFill>
            </a:endParaRPr>
          </a:p>
          <a:p>
            <a:pPr marL="0" marR="0" indent="0" algn="just">
              <a:lnSpc>
                <a:spcPct val="119000"/>
              </a:lnSpc>
              <a:spcBef>
                <a:spcPts val="0"/>
              </a:spcBef>
              <a:spcAft>
                <a:spcPts val="0"/>
              </a:spcAft>
            </a:pPr>
            <a:r>
              <a:rPr lang="en-US" kern="1400" dirty="0">
                <a:ln>
                  <a:noFill/>
                </a:ln>
                <a:solidFill>
                  <a:schemeClr val="bg1"/>
                </a:solidFill>
                <a:effectLst/>
              </a:rPr>
              <a:t>This</a:t>
            </a:r>
            <a:r>
              <a:rPr lang="en-US" kern="1400" dirty="0">
                <a:solidFill>
                  <a:schemeClr val="bg1"/>
                </a:solidFill>
              </a:rPr>
              <a:t> Function takes a dictionary as input and checks whether this dictionary has only one label or not, then append label(s) to the list of labels as string type.</a:t>
            </a:r>
            <a:endParaRPr lang="en-US" kern="1400" dirty="0">
              <a:ln>
                <a:noFill/>
              </a:ln>
              <a:solidFill>
                <a:schemeClr val="bg1"/>
              </a:solidFill>
              <a:effectLst/>
            </a:endParaRPr>
          </a:p>
        </p:txBody>
      </p:sp>
    </p:spTree>
    <p:extLst>
      <p:ext uri="{BB962C8B-B14F-4D97-AF65-F5344CB8AC3E}">
        <p14:creationId xmlns:p14="http://schemas.microsoft.com/office/powerpoint/2010/main" val="390245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94B747F-0B7F-57D3-C7BE-4385E9D3529E}"/>
              </a:ext>
            </a:extLst>
          </p:cNvPr>
          <p:cNvSpPr txBox="1"/>
          <p:nvPr/>
        </p:nvSpPr>
        <p:spPr>
          <a:xfrm>
            <a:off x="557049" y="263715"/>
            <a:ext cx="11183006" cy="1572546"/>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solidFill>
                  <a:schemeClr val="bg1"/>
                </a:solidFill>
              </a:rPr>
              <a:t>Encode Label</a:t>
            </a:r>
            <a:endParaRPr lang="en-US" kern="1400" dirty="0">
              <a:solidFill>
                <a:schemeClr val="bg1"/>
              </a:solidFill>
            </a:endParaRPr>
          </a:p>
          <a:p>
            <a:pPr marL="0" marR="0" indent="0" algn="just">
              <a:lnSpc>
                <a:spcPct val="119000"/>
              </a:lnSpc>
              <a:spcBef>
                <a:spcPts val="0"/>
              </a:spcBef>
              <a:spcAft>
                <a:spcPts val="0"/>
              </a:spcAft>
            </a:pPr>
            <a:r>
              <a:rPr lang="en-US" kern="1400" dirty="0">
                <a:ln>
                  <a:noFill/>
                </a:ln>
                <a:solidFill>
                  <a:schemeClr val="bg1"/>
                </a:solidFill>
                <a:effectLst/>
              </a:rPr>
              <a:t>This function takes list of string labels as input and create label vector of ones and zeros as </a:t>
            </a:r>
            <a:r>
              <a:rPr lang="en-US" kern="1400" dirty="0">
                <a:solidFill>
                  <a:schemeClr val="bg1"/>
                </a:solidFill>
              </a:rPr>
              <a:t>map each string label to a number from 0 to 9 and which labels appear in the labels list, insert one in subsequent position in the vector and insert zero elsewhere.</a:t>
            </a:r>
            <a:endParaRPr lang="en-US" kern="1400" dirty="0">
              <a:ln>
                <a:noFill/>
              </a:ln>
              <a:solidFill>
                <a:schemeClr val="bg1"/>
              </a:solidFill>
              <a:effectLst/>
            </a:endParaRPr>
          </a:p>
        </p:txBody>
      </p:sp>
    </p:spTree>
    <p:extLst>
      <p:ext uri="{BB962C8B-B14F-4D97-AF65-F5344CB8AC3E}">
        <p14:creationId xmlns:p14="http://schemas.microsoft.com/office/powerpoint/2010/main" val="1958845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94B747F-0B7F-57D3-C7BE-4385E9D3529E}"/>
              </a:ext>
            </a:extLst>
          </p:cNvPr>
          <p:cNvSpPr txBox="1"/>
          <p:nvPr/>
        </p:nvSpPr>
        <p:spPr>
          <a:xfrm>
            <a:off x="557049" y="263715"/>
            <a:ext cx="11183006" cy="2231829"/>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solidFill>
                  <a:schemeClr val="bg1"/>
                </a:solidFill>
              </a:rPr>
              <a:t>Load Data</a:t>
            </a:r>
          </a:p>
          <a:p>
            <a:pPr marL="0" marR="0" indent="0" algn="just">
              <a:lnSpc>
                <a:spcPct val="119000"/>
              </a:lnSpc>
              <a:spcBef>
                <a:spcPts val="0"/>
              </a:spcBef>
              <a:spcAft>
                <a:spcPts val="0"/>
              </a:spcAft>
            </a:pPr>
            <a:r>
              <a:rPr lang="en-US" kern="1400" dirty="0">
                <a:ln>
                  <a:noFill/>
                </a:ln>
                <a:solidFill>
                  <a:schemeClr val="bg1"/>
                </a:solidFill>
                <a:effectLst/>
              </a:rPr>
              <a:t>This function takes </a:t>
            </a:r>
            <a:r>
              <a:rPr lang="en-US" kern="1400" dirty="0">
                <a:solidFill>
                  <a:schemeClr val="bg1"/>
                </a:solidFill>
              </a:rPr>
              <a:t>xml files directory and validation and test split ratio as input. It gets all xml files in directory and store it in list. After reading subsequent xml files and convert it to dictionary, extract image folder, name and label. These information are sufficient for extract and encode label and load image by previously defined functions. Dataset has been created from extracted images and labels. After shuffling, splitting and batching dataset, three main dataset as training, validation and test returned as function output.</a:t>
            </a:r>
            <a:endParaRPr lang="en-US" kern="1400" dirty="0">
              <a:ln>
                <a:noFill/>
              </a:ln>
              <a:solidFill>
                <a:schemeClr val="bg1"/>
              </a:solidFill>
              <a:effectLst/>
            </a:endParaRPr>
          </a:p>
        </p:txBody>
      </p:sp>
    </p:spTree>
    <p:extLst>
      <p:ext uri="{BB962C8B-B14F-4D97-AF65-F5344CB8AC3E}">
        <p14:creationId xmlns:p14="http://schemas.microsoft.com/office/powerpoint/2010/main" val="576436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FB933E9-BB96-CB96-AD7C-CAAF3FD15E60}"/>
              </a:ext>
            </a:extLst>
          </p:cNvPr>
          <p:cNvSpPr txBox="1"/>
          <p:nvPr/>
        </p:nvSpPr>
        <p:spPr>
          <a:xfrm>
            <a:off x="557049" y="179633"/>
            <a:ext cx="11183006" cy="3550396"/>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solidFill>
                  <a:schemeClr val="bg1"/>
                </a:solidFill>
              </a:rPr>
              <a:t>Training and Validation</a:t>
            </a:r>
          </a:p>
          <a:p>
            <a:pPr marL="0" marR="0" indent="0" algn="just">
              <a:lnSpc>
                <a:spcPct val="119000"/>
              </a:lnSpc>
              <a:spcBef>
                <a:spcPts val="0"/>
              </a:spcBef>
              <a:spcAft>
                <a:spcPts val="0"/>
              </a:spcAft>
            </a:pPr>
            <a:r>
              <a:rPr lang="en-US" kern="1400" dirty="0">
                <a:ln>
                  <a:noFill/>
                </a:ln>
                <a:solidFill>
                  <a:schemeClr val="bg1"/>
                </a:solidFill>
                <a:effectLst/>
              </a:rPr>
              <a:t>All models in machine learning needs data to be trained on, changing parameters to fit on available data. This means the more data lead to better results. The model compute training data loss and then by computing gradient descent, tries to decrease loss value. But is decreasing training data loss mean better results on real data? Not necessarily. Real data often include the data that model has not previously seen before. So for evaluating results, loss value on training data is not enough and some data like validation needed to be collected.</a:t>
            </a:r>
          </a:p>
          <a:p>
            <a:pPr marL="0" marR="0" indent="0" algn="just">
              <a:lnSpc>
                <a:spcPct val="119000"/>
              </a:lnSpc>
              <a:spcBef>
                <a:spcPts val="0"/>
              </a:spcBef>
              <a:spcAft>
                <a:spcPts val="0"/>
              </a:spcAft>
            </a:pPr>
            <a:r>
              <a:rPr lang="en-US" kern="1400" dirty="0">
                <a:ln>
                  <a:noFill/>
                </a:ln>
                <a:solidFill>
                  <a:schemeClr val="bg1"/>
                </a:solidFill>
                <a:effectLst/>
              </a:rPr>
              <a:t>One of the key points in selecting validation data is number of data or size, </a:t>
            </a:r>
            <a:r>
              <a:rPr lang="en-US" kern="1400" dirty="0">
                <a:solidFill>
                  <a:schemeClr val="bg1"/>
                </a:solidFill>
              </a:rPr>
              <a:t>this selection is highly dependent to number of data.</a:t>
            </a:r>
            <a:r>
              <a:rPr lang="en-US" kern="1400" dirty="0">
                <a:ln>
                  <a:noFill/>
                </a:ln>
                <a:solidFill>
                  <a:schemeClr val="bg1"/>
                </a:solidFill>
                <a:effectLst/>
              </a:rPr>
              <a:t> It’s not a principle but it’s acceptable to split 20 percent of data for validation and 80 percent for training, and one of the points that need to be consider is that the distribution of validation data must be same as real data to reach </a:t>
            </a:r>
            <a:r>
              <a:rPr lang="en-US" kern="1400">
                <a:ln>
                  <a:noFill/>
                </a:ln>
                <a:solidFill>
                  <a:schemeClr val="bg1"/>
                </a:solidFill>
                <a:effectLst/>
              </a:rPr>
              <a:t>better results.</a:t>
            </a:r>
            <a:endParaRPr lang="en-US" kern="1400" dirty="0">
              <a:ln>
                <a:noFill/>
              </a:ln>
              <a:solidFill>
                <a:schemeClr val="bg1"/>
              </a:solidFill>
              <a:effectLst/>
            </a:endParaRPr>
          </a:p>
        </p:txBody>
      </p:sp>
    </p:spTree>
    <p:extLst>
      <p:ext uri="{BB962C8B-B14F-4D97-AF65-F5344CB8AC3E}">
        <p14:creationId xmlns:p14="http://schemas.microsoft.com/office/powerpoint/2010/main" val="4105176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21EE38-5FCC-AFBF-4B1D-44802356C568}"/>
              </a:ext>
            </a:extLst>
          </p:cNvPr>
          <p:cNvSpPr txBox="1"/>
          <p:nvPr/>
        </p:nvSpPr>
        <p:spPr>
          <a:xfrm>
            <a:off x="557049" y="179633"/>
            <a:ext cx="11183006" cy="1902187"/>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solidFill>
                  <a:schemeClr val="bg1"/>
                </a:solidFill>
              </a:rPr>
              <a:t>Batch</a:t>
            </a:r>
          </a:p>
          <a:p>
            <a:pPr marL="0" marR="0" indent="0" algn="just">
              <a:lnSpc>
                <a:spcPct val="119000"/>
              </a:lnSpc>
              <a:spcBef>
                <a:spcPts val="0"/>
              </a:spcBef>
              <a:spcAft>
                <a:spcPts val="0"/>
              </a:spcAft>
            </a:pPr>
            <a:r>
              <a:rPr lang="en-US" kern="1400" dirty="0">
                <a:solidFill>
                  <a:schemeClr val="bg1"/>
                </a:solidFill>
              </a:rPr>
              <a:t>Computing loss on whole data is much expensive, so computing loss on a small part of data and calculating gradient descent based on that is much more computationally efficient. This part of data to calculate loss once a time called Batch and number of data in each batch called Batch size. Batch size is the first element of shape in </a:t>
            </a:r>
            <a:r>
              <a:rPr lang="en-US" kern="1400" dirty="0" err="1">
                <a:solidFill>
                  <a:schemeClr val="bg1"/>
                </a:solidFill>
              </a:rPr>
              <a:t>tensorflow</a:t>
            </a:r>
            <a:r>
              <a:rPr lang="en-US" kern="1400" dirty="0">
                <a:solidFill>
                  <a:schemeClr val="bg1"/>
                </a:solidFill>
              </a:rPr>
              <a:t> and save as </a:t>
            </a:r>
            <a:r>
              <a:rPr lang="en-US" b="1" kern="1400" dirty="0">
                <a:solidFill>
                  <a:schemeClr val="bg1"/>
                </a:solidFill>
              </a:rPr>
              <a:t>None </a:t>
            </a:r>
            <a:r>
              <a:rPr lang="en-US" kern="1400" dirty="0">
                <a:solidFill>
                  <a:schemeClr val="bg1"/>
                </a:solidFill>
              </a:rPr>
              <a:t>object because it is independent from model architecture.</a:t>
            </a:r>
            <a:endParaRPr lang="en-US" b="1" kern="1400" dirty="0">
              <a:ln>
                <a:noFill/>
              </a:ln>
              <a:solidFill>
                <a:schemeClr val="bg1"/>
              </a:solidFill>
              <a:effectLst/>
            </a:endParaRPr>
          </a:p>
        </p:txBody>
      </p:sp>
    </p:spTree>
    <p:extLst>
      <p:ext uri="{BB962C8B-B14F-4D97-AF65-F5344CB8AC3E}">
        <p14:creationId xmlns:p14="http://schemas.microsoft.com/office/powerpoint/2010/main" val="1648941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94B747F-0B7F-57D3-C7BE-4385E9D3529E}"/>
                  </a:ext>
                </a:extLst>
              </p:cNvPr>
              <p:cNvSpPr txBox="1"/>
              <p:nvPr/>
            </p:nvSpPr>
            <p:spPr>
              <a:xfrm>
                <a:off x="557049" y="263715"/>
                <a:ext cx="11183006" cy="6894644"/>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solidFill>
                      <a:schemeClr val="bg1"/>
                    </a:solidFill>
                  </a:rPr>
                  <a:t>Custom loss</a:t>
                </a:r>
              </a:p>
              <a:p>
                <a:pPr marL="0" marR="0" indent="0" algn="just">
                  <a:lnSpc>
                    <a:spcPct val="119000"/>
                  </a:lnSpc>
                  <a:spcBef>
                    <a:spcPts val="0"/>
                  </a:spcBef>
                  <a:spcAft>
                    <a:spcPts val="0"/>
                  </a:spcAft>
                </a:pPr>
                <a:r>
                  <a:rPr lang="en-US" kern="1400" dirty="0">
                    <a:solidFill>
                      <a:schemeClr val="bg1"/>
                    </a:solidFill>
                  </a:rPr>
                  <a:t>Images in this dataset may contain more than one defect, so this is multi label problem. Categorical Cross Entropy loss function compute loss based on logarithmic difference between ground truth label and prediction which comes out from probability distribution function like </a:t>
                </a:r>
                <a:r>
                  <a:rPr lang="en-US" kern="1400" dirty="0" err="1">
                    <a:solidFill>
                      <a:schemeClr val="bg1"/>
                    </a:solidFill>
                  </a:rPr>
                  <a:t>Softmax</a:t>
                </a:r>
                <a:r>
                  <a:rPr lang="en-US" kern="1400" dirty="0">
                    <a:solidFill>
                      <a:schemeClr val="bg1"/>
                    </a:solidFill>
                  </a:rPr>
                  <a:t>. In this case, summation of all probabilities must be equal to one and changing in probability of one class can affect the probability of  other class.</a:t>
                </a:r>
              </a:p>
              <a:p>
                <a:pPr marL="0" marR="0" indent="0" algn="just">
                  <a:lnSpc>
                    <a:spcPct val="119000"/>
                  </a:lnSpc>
                  <a:spcBef>
                    <a:spcPts val="0"/>
                  </a:spcBef>
                  <a:spcAft>
                    <a:spcPts val="0"/>
                  </a:spcAft>
                </a:pPr>
                <a:r>
                  <a:rPr lang="en-US" kern="1400" dirty="0">
                    <a:solidFill>
                      <a:schemeClr val="bg1"/>
                    </a:solidFill>
                  </a:rPr>
                  <a:t>T</a:t>
                </a:r>
                <a:r>
                  <a:rPr lang="en-US" kern="1400" dirty="0">
                    <a:ln>
                      <a:noFill/>
                    </a:ln>
                    <a:solidFill>
                      <a:schemeClr val="bg1"/>
                    </a:solidFill>
                    <a:effectLst/>
                  </a:rPr>
                  <a:t>his problem discussing ab</a:t>
                </a:r>
                <a:r>
                  <a:rPr lang="en-US" kern="1400" dirty="0">
                    <a:solidFill>
                      <a:schemeClr val="bg1"/>
                    </a:solidFill>
                  </a:rPr>
                  <a:t>out</a:t>
                </a:r>
                <a:r>
                  <a:rPr lang="en-US" kern="1400" dirty="0">
                    <a:ln>
                      <a:noFill/>
                    </a:ln>
                    <a:solidFill>
                      <a:schemeClr val="bg1"/>
                    </a:solidFill>
                    <a:effectLst/>
                  </a:rPr>
                  <a:t> multi label multi class classification that the summation of probabilities over different </a:t>
                </a:r>
                <a:r>
                  <a:rPr lang="en-US" kern="1400" dirty="0">
                    <a:solidFill>
                      <a:schemeClr val="bg1"/>
                    </a:solidFill>
                  </a:rPr>
                  <a:t>c</a:t>
                </a:r>
                <a:r>
                  <a:rPr lang="en-US" kern="1400" dirty="0">
                    <a:ln>
                      <a:noFill/>
                    </a:ln>
                    <a:solidFill>
                      <a:schemeClr val="bg1"/>
                    </a:solidFill>
                    <a:effectLst/>
                  </a:rPr>
                  <a:t>lasses can extend from 1 and each class have separate probability distribution so we need to use Sigmoid as last layer activation function and compute Binary </a:t>
                </a:r>
                <a:r>
                  <a:rPr lang="en-US" kern="1400" dirty="0">
                    <a:solidFill>
                      <a:schemeClr val="bg1"/>
                    </a:solidFill>
                  </a:rPr>
                  <a:t>C</a:t>
                </a:r>
                <a:r>
                  <a:rPr lang="en-US" kern="1400" dirty="0">
                    <a:ln>
                      <a:noFill/>
                    </a:ln>
                    <a:solidFill>
                      <a:schemeClr val="bg1"/>
                    </a:solidFill>
                    <a:effectLst/>
                  </a:rPr>
                  <a:t>ross Entropy on each class separately and sum over all classes.</a:t>
                </a:r>
              </a:p>
              <a:p>
                <a:pPr marL="0" marR="0" indent="0" algn="just">
                  <a:lnSpc>
                    <a:spcPct val="119000"/>
                  </a:lnSpc>
                  <a:spcBef>
                    <a:spcPts val="0"/>
                  </a:spcBef>
                  <a:spcAft>
                    <a:spcPts val="0"/>
                  </a:spcAft>
                </a:pPr>
                <a:r>
                  <a:rPr lang="en-US" sz="2400" b="1" kern="1400" dirty="0">
                    <a:solidFill>
                      <a:schemeClr val="bg1"/>
                    </a:solidFill>
                  </a:rPr>
                  <a:t>Binary Cross Entropy</a:t>
                </a:r>
              </a:p>
              <a:p>
                <a:pPr marL="0" marR="0" indent="0" algn="just">
                  <a:lnSpc>
                    <a:spcPct val="119000"/>
                  </a:lnSpc>
                  <a:spcBef>
                    <a:spcPts val="0"/>
                  </a:spcBef>
                  <a:spcAft>
                    <a:spcPts val="0"/>
                  </a:spcAft>
                </a:pPr>
                <a:r>
                  <a:rPr lang="en-US" kern="1400" dirty="0">
                    <a:solidFill>
                      <a:schemeClr val="bg1"/>
                    </a:solidFill>
                  </a:rPr>
                  <a:t>Binary cross entropy is a loss function that compute logarithmic loss of data as mentioned below.</a:t>
                </a:r>
              </a:p>
              <a:p>
                <a:pPr algn="ctr">
                  <a:lnSpc>
                    <a:spcPct val="119000"/>
                  </a:lnSpc>
                </a:pPr>
                <a14:m>
                  <m:oMathPara xmlns:m="http://schemas.openxmlformats.org/officeDocument/2006/math">
                    <m:oMathParaPr>
                      <m:jc m:val="centerGroup"/>
                    </m:oMathParaPr>
                    <m:oMath xmlns:m="http://schemas.openxmlformats.org/officeDocument/2006/math">
                      <m:r>
                        <a:rPr lang="en-US" sz="1800" i="1" smtClean="0">
                          <a:solidFill>
                            <a:schemeClr val="bg1"/>
                          </a:solidFill>
                          <a:effectLst/>
                          <a:latin typeface="Cambria Math" panose="02040503050406030204" pitchFamily="18" charset="0"/>
                          <a:ea typeface="Calibri" panose="020F0502020204030204" pitchFamily="34" charset="0"/>
                          <a:cs typeface="B Nazanin" panose="00000400000000000000" pitchFamily="2" charset="-78"/>
                        </a:rPr>
                        <m:t>−</m:t>
                      </m:r>
                      <m:f>
                        <m:fPr>
                          <m:ctrlP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ctrlPr>
                        </m:fPr>
                        <m:num>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1</m:t>
                          </m:r>
                        </m:num>
                        <m:den>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𝑁</m:t>
                          </m:r>
                        </m:den>
                      </m:f>
                      <m:nary>
                        <m:naryPr>
                          <m:chr m:val="∑"/>
                          <m:limLoc m:val="undOvr"/>
                          <m:ctrlP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ctrlPr>
                        </m:naryPr>
                        <m:sub>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𝑖</m:t>
                          </m:r>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=1</m:t>
                          </m:r>
                        </m:sub>
                        <m:sup>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𝑁</m:t>
                          </m:r>
                        </m:sup>
                        <m:e>
                          <m:sSub>
                            <m:sSubPr>
                              <m:ctrlP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ctrlPr>
                            </m:sSubPr>
                            <m:e>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𝑦</m:t>
                              </m:r>
                            </m:e>
                            <m:sub>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𝑖</m:t>
                              </m:r>
                            </m:sub>
                          </m:sSub>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m:t>
                          </m:r>
                          <m:func>
                            <m:funcPr>
                              <m:ctrlP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ctrlPr>
                            </m:funcPr>
                            <m:fName>
                              <m:r>
                                <m:rPr>
                                  <m:sty m:val="p"/>
                                </m:rPr>
                                <a:rPr lang="en-US" sz="1800">
                                  <a:solidFill>
                                    <a:schemeClr val="bg1"/>
                                  </a:solidFill>
                                  <a:effectLst/>
                                  <a:latin typeface="Cambria Math" panose="02040503050406030204" pitchFamily="18" charset="0"/>
                                  <a:ea typeface="Calibri" panose="020F0502020204030204" pitchFamily="34" charset="0"/>
                                  <a:cs typeface="B Nazanin" panose="00000400000000000000" pitchFamily="2" charset="-78"/>
                                </a:rPr>
                                <m:t>log</m:t>
                              </m:r>
                            </m:fName>
                            <m:e>
                              <m:d>
                                <m:dPr>
                                  <m:ctrlP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ctrlPr>
                                </m:dPr>
                                <m:e>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𝑝</m:t>
                                  </m:r>
                                  <m:d>
                                    <m:dPr>
                                      <m:ctrlP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ctrlPr>
                                    </m:dPr>
                                    <m:e>
                                      <m:sSub>
                                        <m:sSubPr>
                                          <m:ctrlP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ctrlPr>
                                        </m:sSubPr>
                                        <m:e>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𝑦</m:t>
                                          </m:r>
                                        </m:e>
                                        <m:sub>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𝑖</m:t>
                                          </m:r>
                                        </m:sub>
                                      </m:sSub>
                                    </m:e>
                                  </m:d>
                                </m:e>
                              </m:d>
                            </m:e>
                          </m:func>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+(1− </m:t>
                          </m:r>
                          <m:sSub>
                            <m:sSubPr>
                              <m:ctrlP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ctrlPr>
                            </m:sSubPr>
                            <m:e>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𝑦</m:t>
                              </m:r>
                            </m:e>
                            <m:sub>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𝑖</m:t>
                              </m:r>
                            </m:sub>
                          </m:sSub>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m:t>
                          </m:r>
                          <m:r>
                            <m:rPr>
                              <m:sty m:val="p"/>
                            </m:rPr>
                            <a:rPr lang="en-US" sz="1800">
                              <a:solidFill>
                                <a:schemeClr val="bg1"/>
                              </a:solidFill>
                              <a:effectLst/>
                              <a:latin typeface="Cambria Math" panose="02040503050406030204" pitchFamily="18" charset="0"/>
                              <a:ea typeface="Calibri" panose="020F0502020204030204" pitchFamily="34" charset="0"/>
                              <a:cs typeface="B Nazanin" panose="00000400000000000000" pitchFamily="2" charset="-78"/>
                            </a:rPr>
                            <m:t>log</m:t>
                          </m:r>
                          <m:r>
                            <a:rPr lang="en-US" sz="1800">
                              <a:solidFill>
                                <a:schemeClr val="bg1"/>
                              </a:solidFill>
                              <a:effectLst/>
                              <a:latin typeface="Cambria Math" panose="02040503050406030204" pitchFamily="18" charset="0"/>
                              <a:ea typeface="Calibri" panose="020F0502020204030204" pitchFamily="34" charset="0"/>
                              <a:cs typeface="B Nazanin" panose="00000400000000000000" pitchFamily="2" charset="-78"/>
                            </a:rPr>
                            <m:t>⁡</m:t>
                          </m:r>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(1−</m:t>
                          </m:r>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𝑝</m:t>
                          </m:r>
                          <m:d>
                            <m:dPr>
                              <m:ctrlP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ctrlPr>
                            </m:dPr>
                            <m:e>
                              <m:sSub>
                                <m:sSubPr>
                                  <m:ctrlP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ctrlPr>
                                </m:sSubPr>
                                <m:e>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𝑦</m:t>
                                  </m:r>
                                </m:e>
                                <m:sub>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𝑖</m:t>
                                  </m:r>
                                </m:sub>
                              </m:sSub>
                            </m:e>
                          </m:d>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m:t>
                          </m:r>
                        </m:e>
                      </m:nary>
                    </m:oMath>
                  </m:oMathPara>
                </a14:m>
                <a:endParaRPr lang="en-US" dirty="0">
                  <a:cs typeface="B Nazanin" panose="00000400000000000000" pitchFamily="2" charset="-78"/>
                </a:endParaRPr>
              </a:p>
              <a:p>
                <a:pPr>
                  <a:lnSpc>
                    <a:spcPct val="119000"/>
                  </a:lnSpc>
                </a:pPr>
                <a:r>
                  <a:rPr lang="en-US" kern="1400" dirty="0">
                    <a:solidFill>
                      <a:schemeClr val="bg1"/>
                    </a:solidFill>
                    <a:cs typeface="B Nazanin" panose="00000400000000000000" pitchFamily="2" charset="-78"/>
                  </a:rPr>
                  <a:t>As it is clear in binary classification, there is only 2 classes 0 and 1. this loss function compute large loss every time there is difference between true label (y) and prediction (p(y)):</a:t>
                </a:r>
              </a:p>
              <a:p>
                <a:pPr>
                  <a:lnSpc>
                    <a:spcPct val="119000"/>
                  </a:lnSpc>
                </a:pPr>
                <a:r>
                  <a:rPr lang="en-US" kern="1400" dirty="0">
                    <a:solidFill>
                      <a:schemeClr val="bg1"/>
                    </a:solidFill>
                    <a:cs typeface="B Nazanin" panose="00000400000000000000" pitchFamily="2" charset="-78"/>
                  </a:rPr>
                  <a:t>If y is equal to 0, first term of loss become 0 and second part depends on prediction. If prediction is near 0, logarithmic term become near 0 and total loss would be near 0, but if prediction is near 1, logarithmic term become near –infinity and total loss goes to infinity and vice versa if y is equal to 1. at last Binary cross entropy takes averages across all losses.</a:t>
                </a:r>
              </a:p>
              <a:p>
                <a:pPr marL="0" marR="0" indent="0" algn="just">
                  <a:lnSpc>
                    <a:spcPct val="119000"/>
                  </a:lnSpc>
                  <a:spcBef>
                    <a:spcPts val="0"/>
                  </a:spcBef>
                  <a:spcAft>
                    <a:spcPts val="0"/>
                  </a:spcAft>
                </a:pPr>
                <a:endParaRPr lang="en-US" kern="1400" dirty="0">
                  <a:ln>
                    <a:noFill/>
                  </a:ln>
                  <a:solidFill>
                    <a:schemeClr val="bg1"/>
                  </a:solidFill>
                  <a:effectLst/>
                </a:endParaRPr>
              </a:p>
            </p:txBody>
          </p:sp>
        </mc:Choice>
        <mc:Fallback xmlns="">
          <p:sp>
            <p:nvSpPr>
              <p:cNvPr id="4" name="TextBox 3">
                <a:extLst>
                  <a:ext uri="{FF2B5EF4-FFF2-40B4-BE49-F238E27FC236}">
                    <a16:creationId xmlns:a16="http://schemas.microsoft.com/office/drawing/2014/main" id="{894B747F-0B7F-57D3-C7BE-4385E9D3529E}"/>
                  </a:ext>
                </a:extLst>
              </p:cNvPr>
              <p:cNvSpPr txBox="1">
                <a:spLocks noRot="1" noChangeAspect="1" noMove="1" noResize="1" noEditPoints="1" noAdjustHandles="1" noChangeArrowheads="1" noChangeShapeType="1" noTextEdit="1"/>
              </p:cNvSpPr>
              <p:nvPr/>
            </p:nvSpPr>
            <p:spPr>
              <a:xfrm>
                <a:off x="557049" y="263715"/>
                <a:ext cx="11183006" cy="6894644"/>
              </a:xfrm>
              <a:prstGeom prst="rect">
                <a:avLst/>
              </a:prstGeom>
              <a:blipFill>
                <a:blip r:embed="rId2"/>
                <a:stretch>
                  <a:fillRect l="-1090" t="-177" r="-817"/>
                </a:stretch>
              </a:blipFill>
            </p:spPr>
            <p:txBody>
              <a:bodyPr/>
              <a:lstStyle/>
              <a:p>
                <a:r>
                  <a:rPr lang="en-US">
                    <a:noFill/>
                  </a:rPr>
                  <a:t> </a:t>
                </a:r>
              </a:p>
            </p:txBody>
          </p:sp>
        </mc:Fallback>
      </mc:AlternateContent>
    </p:spTree>
    <p:extLst>
      <p:ext uri="{BB962C8B-B14F-4D97-AF65-F5344CB8AC3E}">
        <p14:creationId xmlns:p14="http://schemas.microsoft.com/office/powerpoint/2010/main" val="4269053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884FC91-BB98-ECD7-84CD-F4ADCFDB339B}"/>
              </a:ext>
            </a:extLst>
          </p:cNvPr>
          <p:cNvSpPr txBox="1"/>
          <p:nvPr/>
        </p:nvSpPr>
        <p:spPr>
          <a:xfrm>
            <a:off x="557049" y="431881"/>
            <a:ext cx="11183006" cy="913263"/>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solidFill>
                  <a:schemeClr val="bg1"/>
                </a:solidFill>
              </a:rPr>
              <a:t>Import Packages</a:t>
            </a:r>
          </a:p>
          <a:p>
            <a:pPr marL="0" marR="0" indent="0" algn="just">
              <a:lnSpc>
                <a:spcPct val="119000"/>
              </a:lnSpc>
              <a:spcBef>
                <a:spcPts val="0"/>
              </a:spcBef>
              <a:spcAft>
                <a:spcPts val="0"/>
              </a:spcAft>
            </a:pPr>
            <a:r>
              <a:rPr lang="en-US" kern="1400" dirty="0">
                <a:solidFill>
                  <a:schemeClr val="bg1"/>
                </a:solidFill>
              </a:rPr>
              <a:t>Before</a:t>
            </a:r>
            <a:r>
              <a:rPr lang="en-US" kern="1400" dirty="0">
                <a:ln>
                  <a:noFill/>
                </a:ln>
                <a:solidFill>
                  <a:schemeClr val="bg1"/>
                </a:solidFill>
                <a:effectLst/>
              </a:rPr>
              <a:t> </a:t>
            </a:r>
            <a:r>
              <a:rPr lang="en-US" kern="1400" dirty="0">
                <a:solidFill>
                  <a:schemeClr val="bg1"/>
                </a:solidFill>
              </a:rPr>
              <a:t>creating any model, necessary modules and methods must be imported from packages.</a:t>
            </a:r>
            <a:endParaRPr lang="en-US" kern="1400" dirty="0">
              <a:ln>
                <a:noFill/>
              </a:ln>
              <a:solidFill>
                <a:schemeClr val="bg1"/>
              </a:solidFill>
              <a:effectLst/>
            </a:endParaRPr>
          </a:p>
        </p:txBody>
      </p:sp>
    </p:spTree>
    <p:extLst>
      <p:ext uri="{BB962C8B-B14F-4D97-AF65-F5344CB8AC3E}">
        <p14:creationId xmlns:p14="http://schemas.microsoft.com/office/powerpoint/2010/main" val="10796668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C0EDAD8-111D-17DA-D91D-BE2EF06C362F}"/>
              </a:ext>
            </a:extLst>
          </p:cNvPr>
          <p:cNvSpPr txBox="1"/>
          <p:nvPr/>
        </p:nvSpPr>
        <p:spPr>
          <a:xfrm>
            <a:off x="557049" y="347798"/>
            <a:ext cx="11183006" cy="3550396"/>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solidFill>
                  <a:schemeClr val="bg1"/>
                </a:solidFill>
              </a:rPr>
              <a:t>Load Model</a:t>
            </a:r>
          </a:p>
          <a:p>
            <a:pPr marL="0" marR="0" indent="0" algn="just">
              <a:lnSpc>
                <a:spcPct val="119000"/>
              </a:lnSpc>
              <a:spcBef>
                <a:spcPts val="0"/>
              </a:spcBef>
              <a:spcAft>
                <a:spcPts val="0"/>
              </a:spcAft>
            </a:pPr>
            <a:r>
              <a:rPr lang="en-US" kern="1400" dirty="0">
                <a:ln>
                  <a:noFill/>
                </a:ln>
                <a:solidFill>
                  <a:schemeClr val="bg1"/>
                </a:solidFill>
                <a:effectLst/>
              </a:rPr>
              <a:t>This Function create neural network architecture. First layer of the network is Input layer then save </a:t>
            </a:r>
            <a:r>
              <a:rPr lang="en-US" kern="1400" dirty="0">
                <a:solidFill>
                  <a:schemeClr val="bg1"/>
                </a:solidFill>
              </a:rPr>
              <a:t>VGG16</a:t>
            </a:r>
            <a:r>
              <a:rPr lang="en-US" kern="1400" dirty="0">
                <a:ln>
                  <a:noFill/>
                </a:ln>
                <a:solidFill>
                  <a:schemeClr val="bg1"/>
                </a:solidFill>
                <a:effectLst/>
              </a:rPr>
              <a:t> architecture with </a:t>
            </a:r>
            <a:r>
              <a:rPr lang="en-US" kern="1400" dirty="0">
                <a:solidFill>
                  <a:schemeClr val="bg1"/>
                </a:solidFill>
              </a:rPr>
              <a:t>weights tuned on </a:t>
            </a:r>
            <a:r>
              <a:rPr lang="en-US" kern="1400" dirty="0" err="1">
                <a:solidFill>
                  <a:schemeClr val="bg1"/>
                </a:solidFill>
              </a:rPr>
              <a:t>image_net</a:t>
            </a:r>
            <a:r>
              <a:rPr lang="en-US" kern="1400" dirty="0">
                <a:solidFill>
                  <a:schemeClr val="bg1"/>
                </a:solidFill>
              </a:rPr>
              <a:t> dataset and last layer that make classify images, must be ignored so </a:t>
            </a:r>
            <a:r>
              <a:rPr lang="en-US" kern="1400" dirty="0" err="1">
                <a:solidFill>
                  <a:schemeClr val="bg1"/>
                </a:solidFill>
              </a:rPr>
              <a:t>include_top</a:t>
            </a:r>
            <a:r>
              <a:rPr lang="en-US" kern="1400" dirty="0">
                <a:solidFill>
                  <a:schemeClr val="bg1"/>
                </a:solidFill>
              </a:rPr>
              <a:t> parameter set to False. This </a:t>
            </a:r>
            <a:r>
              <a:rPr lang="en-US" kern="1400" dirty="0" err="1">
                <a:solidFill>
                  <a:schemeClr val="bg1"/>
                </a:solidFill>
              </a:rPr>
              <a:t>vgg</a:t>
            </a:r>
            <a:r>
              <a:rPr lang="en-US" kern="1400" dirty="0">
                <a:solidFill>
                  <a:schemeClr val="bg1"/>
                </a:solidFill>
              </a:rPr>
              <a:t> model must have input shape equal to dataset images so </a:t>
            </a:r>
            <a:r>
              <a:rPr lang="en-US" kern="1400" dirty="0" err="1">
                <a:solidFill>
                  <a:schemeClr val="bg1"/>
                </a:solidFill>
              </a:rPr>
              <a:t>input_shape</a:t>
            </a:r>
            <a:r>
              <a:rPr lang="en-US" kern="1400" dirty="0">
                <a:solidFill>
                  <a:schemeClr val="bg1"/>
                </a:solidFill>
              </a:rPr>
              <a:t> parameter set to (224, 224, 3).</a:t>
            </a:r>
          </a:p>
          <a:p>
            <a:pPr marL="0" marR="0" indent="0" algn="just">
              <a:lnSpc>
                <a:spcPct val="119000"/>
              </a:lnSpc>
              <a:spcBef>
                <a:spcPts val="0"/>
              </a:spcBef>
              <a:spcAft>
                <a:spcPts val="0"/>
              </a:spcAft>
            </a:pPr>
            <a:r>
              <a:rPr lang="en-US" kern="1400" dirty="0">
                <a:ln>
                  <a:noFill/>
                </a:ln>
                <a:solidFill>
                  <a:schemeClr val="bg1"/>
                </a:solidFill>
                <a:effectLst/>
              </a:rPr>
              <a:t>After </a:t>
            </a:r>
            <a:r>
              <a:rPr lang="en-US" kern="1400" dirty="0" err="1">
                <a:solidFill>
                  <a:schemeClr val="bg1"/>
                </a:solidFill>
              </a:rPr>
              <a:t>vgg</a:t>
            </a:r>
            <a:r>
              <a:rPr lang="en-US" kern="1400" dirty="0">
                <a:ln>
                  <a:noFill/>
                </a:ln>
                <a:solidFill>
                  <a:schemeClr val="bg1"/>
                </a:solidFill>
                <a:effectLst/>
              </a:rPr>
              <a:t> model, Flatten layer</a:t>
            </a:r>
            <a:r>
              <a:rPr lang="en-US" kern="1400" dirty="0">
                <a:solidFill>
                  <a:schemeClr val="bg1"/>
                </a:solidFill>
              </a:rPr>
              <a:t> convert multi dimensional data (</a:t>
            </a:r>
            <a:r>
              <a:rPr lang="en-US" kern="1400" dirty="0" err="1">
                <a:solidFill>
                  <a:schemeClr val="bg1"/>
                </a:solidFill>
              </a:rPr>
              <a:t>vgg</a:t>
            </a:r>
            <a:r>
              <a:rPr lang="en-US" kern="1400" dirty="0">
                <a:solidFill>
                  <a:schemeClr val="bg1"/>
                </a:solidFill>
              </a:rPr>
              <a:t> model output) to one dimensional. For the last layers, Dense layers has been used to classify images. Because of multi class classification problem, there is 10 (total number of classes) neurons in last layer needed and activation function must set to sigmoid (as previously mentioned).</a:t>
            </a:r>
          </a:p>
          <a:p>
            <a:pPr marL="0" marR="0" indent="0" algn="just">
              <a:lnSpc>
                <a:spcPct val="119000"/>
              </a:lnSpc>
              <a:spcBef>
                <a:spcPts val="0"/>
              </a:spcBef>
              <a:spcAft>
                <a:spcPts val="0"/>
              </a:spcAft>
            </a:pPr>
            <a:r>
              <a:rPr lang="en-US" kern="1400" dirty="0">
                <a:ln>
                  <a:noFill/>
                </a:ln>
                <a:solidFill>
                  <a:schemeClr val="bg1"/>
                </a:solidFill>
                <a:effectLst/>
              </a:rPr>
              <a:t>At the end call Model </a:t>
            </a:r>
            <a:r>
              <a:rPr lang="en-US" kern="1400" dirty="0">
                <a:solidFill>
                  <a:schemeClr val="bg1"/>
                </a:solidFill>
              </a:rPr>
              <a:t>method and define inputs and outputs of the model to create model instance.</a:t>
            </a:r>
            <a:endParaRPr lang="en-US" kern="1400" dirty="0">
              <a:ln>
                <a:noFill/>
              </a:ln>
              <a:solidFill>
                <a:schemeClr val="bg1"/>
              </a:solidFill>
              <a:effectLst/>
            </a:endParaRPr>
          </a:p>
        </p:txBody>
      </p:sp>
    </p:spTree>
    <p:extLst>
      <p:ext uri="{BB962C8B-B14F-4D97-AF65-F5344CB8AC3E}">
        <p14:creationId xmlns:p14="http://schemas.microsoft.com/office/powerpoint/2010/main" val="2071018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125" name="Rectangle: Rounded Corners 124">
            <a:extLst>
              <a:ext uri="{FF2B5EF4-FFF2-40B4-BE49-F238E27FC236}">
                <a16:creationId xmlns:a16="http://schemas.microsoft.com/office/drawing/2014/main" id="{70E253F6-AF3F-B3E2-D0AC-C0D977B31B5B}"/>
              </a:ext>
            </a:extLst>
          </p:cNvPr>
          <p:cNvSpPr/>
          <p:nvPr/>
        </p:nvSpPr>
        <p:spPr>
          <a:xfrm>
            <a:off x="2785241" y="3050586"/>
            <a:ext cx="5224952" cy="3566454"/>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Rounded Corners 122">
            <a:extLst>
              <a:ext uri="{FF2B5EF4-FFF2-40B4-BE49-F238E27FC236}">
                <a16:creationId xmlns:a16="http://schemas.microsoft.com/office/drawing/2014/main" id="{A1FAA002-CF21-E832-9A30-AF4A1072BF4D}"/>
              </a:ext>
            </a:extLst>
          </p:cNvPr>
          <p:cNvSpPr/>
          <p:nvPr/>
        </p:nvSpPr>
        <p:spPr>
          <a:xfrm>
            <a:off x="8847082" y="4028027"/>
            <a:ext cx="614851" cy="1577330"/>
          </a:xfrm>
          <a:prstGeom prst="roundRect">
            <a:avLst>
              <a:gd name="adj" fmla="val 26923"/>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01C2D3C-E666-81AD-D0ED-9ED367B48790}"/>
              </a:ext>
            </a:extLst>
          </p:cNvPr>
          <p:cNvSpPr txBox="1"/>
          <p:nvPr/>
        </p:nvSpPr>
        <p:spPr>
          <a:xfrm>
            <a:off x="504497" y="-76309"/>
            <a:ext cx="11183006" cy="3220753"/>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solidFill>
                  <a:schemeClr val="bg1"/>
                </a:solidFill>
              </a:rPr>
              <a:t>Transfer Learning</a:t>
            </a:r>
          </a:p>
          <a:p>
            <a:pPr marL="0" marR="0" indent="0" algn="just">
              <a:lnSpc>
                <a:spcPct val="119000"/>
              </a:lnSpc>
              <a:spcBef>
                <a:spcPts val="0"/>
              </a:spcBef>
              <a:spcAft>
                <a:spcPts val="0"/>
              </a:spcAft>
            </a:pPr>
            <a:r>
              <a:rPr lang="en-US" kern="1400" dirty="0">
                <a:ln>
                  <a:noFill/>
                </a:ln>
                <a:solidFill>
                  <a:schemeClr val="bg1"/>
                </a:solidFill>
                <a:effectLst/>
              </a:rPr>
              <a:t>Learning process </a:t>
            </a:r>
            <a:r>
              <a:rPr lang="en-US" kern="1400" dirty="0">
                <a:solidFill>
                  <a:schemeClr val="bg1"/>
                </a:solidFill>
              </a:rPr>
              <a:t>takes long time when number of model parameters are high enough. In terms of images, a CNN model tries to learn about features in the image. Simple features like parallel lines, vertical and horizontal lines are detected in the first layers and as progressing through model, complicated patterns form the outer layers detected and at the end FC layer include of some classifier layer trying to classify these features (in terms of classification problem).</a:t>
            </a:r>
          </a:p>
          <a:p>
            <a:pPr marL="0" marR="0" indent="0" algn="just">
              <a:lnSpc>
                <a:spcPct val="119000"/>
              </a:lnSpc>
              <a:spcBef>
                <a:spcPts val="0"/>
              </a:spcBef>
              <a:spcAft>
                <a:spcPts val="0"/>
              </a:spcAft>
            </a:pPr>
            <a:r>
              <a:rPr lang="en-US" kern="1400" dirty="0">
                <a:ln>
                  <a:noFill/>
                </a:ln>
                <a:solidFill>
                  <a:schemeClr val="bg1"/>
                </a:solidFill>
                <a:effectLst/>
              </a:rPr>
              <a:t>When there is </a:t>
            </a:r>
            <a:r>
              <a:rPr lang="en-US" kern="1400" dirty="0">
                <a:solidFill>
                  <a:schemeClr val="bg1"/>
                </a:solidFill>
              </a:rPr>
              <a:t>not sufficient amount of data or not too much time for training, learning by transfer learning is the main option. Instead of defining new architecture, there is a predefined model that extract general features and patterns of images and all that remains is classification by defining some FC layer at the end of model.</a:t>
            </a:r>
          </a:p>
        </p:txBody>
      </p:sp>
      <p:sp>
        <p:nvSpPr>
          <p:cNvPr id="7" name="Oval 6">
            <a:extLst>
              <a:ext uri="{FF2B5EF4-FFF2-40B4-BE49-F238E27FC236}">
                <a16:creationId xmlns:a16="http://schemas.microsoft.com/office/drawing/2014/main" id="{3399A86B-F571-B776-88DF-D19B6F50C128}"/>
              </a:ext>
            </a:extLst>
          </p:cNvPr>
          <p:cNvSpPr/>
          <p:nvPr/>
        </p:nvSpPr>
        <p:spPr>
          <a:xfrm>
            <a:off x="3063765" y="3787256"/>
            <a:ext cx="557048" cy="557048"/>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15129C73-C473-DBE1-271C-DAE9AA9DF1FA}"/>
              </a:ext>
            </a:extLst>
          </p:cNvPr>
          <p:cNvSpPr/>
          <p:nvPr/>
        </p:nvSpPr>
        <p:spPr>
          <a:xfrm>
            <a:off x="1119351" y="4513248"/>
            <a:ext cx="557048" cy="557048"/>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9CDE6D0-BBE5-CFE8-1549-F8DBA2D0B874}"/>
              </a:ext>
            </a:extLst>
          </p:cNvPr>
          <p:cNvSpPr/>
          <p:nvPr/>
        </p:nvSpPr>
        <p:spPr>
          <a:xfrm>
            <a:off x="3063765" y="5432000"/>
            <a:ext cx="557048" cy="557048"/>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31D16600-2FE7-744B-B268-0245CAC4D1DC}"/>
              </a:ext>
            </a:extLst>
          </p:cNvPr>
          <p:cNvSpPr/>
          <p:nvPr/>
        </p:nvSpPr>
        <p:spPr>
          <a:xfrm>
            <a:off x="3063765" y="4545683"/>
            <a:ext cx="557048" cy="557048"/>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CD78086B-1617-49DC-E60C-3867789F116C}"/>
              </a:ext>
            </a:extLst>
          </p:cNvPr>
          <p:cNvSpPr/>
          <p:nvPr/>
        </p:nvSpPr>
        <p:spPr>
          <a:xfrm>
            <a:off x="5008179" y="3050586"/>
            <a:ext cx="557048" cy="557048"/>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4ED091B7-22AD-48AA-E93D-6189E3CF5AEF}"/>
              </a:ext>
            </a:extLst>
          </p:cNvPr>
          <p:cNvSpPr/>
          <p:nvPr/>
        </p:nvSpPr>
        <p:spPr>
          <a:xfrm>
            <a:off x="5008179" y="3781917"/>
            <a:ext cx="557048" cy="557048"/>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12B02215-3DE2-32FC-6884-D786D4FBB3F9}"/>
              </a:ext>
            </a:extLst>
          </p:cNvPr>
          <p:cNvSpPr/>
          <p:nvPr/>
        </p:nvSpPr>
        <p:spPr>
          <a:xfrm>
            <a:off x="5008179" y="4513248"/>
            <a:ext cx="557048" cy="557048"/>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130F55AA-6468-843A-576C-6D3229ACCCE2}"/>
              </a:ext>
            </a:extLst>
          </p:cNvPr>
          <p:cNvSpPr/>
          <p:nvPr/>
        </p:nvSpPr>
        <p:spPr>
          <a:xfrm>
            <a:off x="5002923" y="6059992"/>
            <a:ext cx="557048" cy="557048"/>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CCDD258E-94E1-BA7E-0E4C-470B21FE611B}"/>
              </a:ext>
            </a:extLst>
          </p:cNvPr>
          <p:cNvSpPr/>
          <p:nvPr/>
        </p:nvSpPr>
        <p:spPr>
          <a:xfrm>
            <a:off x="5002923" y="5244579"/>
            <a:ext cx="557048" cy="557048"/>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7AFCBB4C-BB68-9AC5-BFE3-28C4EE9F5E9F}"/>
              </a:ext>
            </a:extLst>
          </p:cNvPr>
          <p:cNvSpPr/>
          <p:nvPr/>
        </p:nvSpPr>
        <p:spPr>
          <a:xfrm>
            <a:off x="6942081" y="3781917"/>
            <a:ext cx="557048" cy="557048"/>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76C49E39-6823-31BA-8502-AD9BA01B8791}"/>
              </a:ext>
            </a:extLst>
          </p:cNvPr>
          <p:cNvSpPr/>
          <p:nvPr/>
        </p:nvSpPr>
        <p:spPr>
          <a:xfrm>
            <a:off x="6942081" y="5426661"/>
            <a:ext cx="557048" cy="557048"/>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2E914F17-CE5F-624D-21B8-F6AF37D1BF0E}"/>
              </a:ext>
            </a:extLst>
          </p:cNvPr>
          <p:cNvSpPr/>
          <p:nvPr/>
        </p:nvSpPr>
        <p:spPr>
          <a:xfrm>
            <a:off x="6942081" y="4540344"/>
            <a:ext cx="557048" cy="557048"/>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6FA1A0FE-B3B4-B816-F0A1-08496A46F086}"/>
              </a:ext>
            </a:extLst>
          </p:cNvPr>
          <p:cNvSpPr/>
          <p:nvPr/>
        </p:nvSpPr>
        <p:spPr>
          <a:xfrm>
            <a:off x="8875983" y="4513248"/>
            <a:ext cx="557048" cy="557048"/>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a:extLst>
              <a:ext uri="{FF2B5EF4-FFF2-40B4-BE49-F238E27FC236}">
                <a16:creationId xmlns:a16="http://schemas.microsoft.com/office/drawing/2014/main" id="{065610AA-2965-84E6-6ABD-E8AE29ED8463}"/>
              </a:ext>
            </a:extLst>
          </p:cNvPr>
          <p:cNvCxnSpPr>
            <a:stCxn id="24" idx="6"/>
            <a:endCxn id="7" idx="2"/>
          </p:cNvCxnSpPr>
          <p:nvPr/>
        </p:nvCxnSpPr>
        <p:spPr>
          <a:xfrm flipV="1">
            <a:off x="1676399" y="4065780"/>
            <a:ext cx="1387366" cy="7259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4993C98-0B14-E218-0B42-87B50002747E}"/>
              </a:ext>
            </a:extLst>
          </p:cNvPr>
          <p:cNvCxnSpPr>
            <a:stCxn id="24" idx="6"/>
            <a:endCxn id="27" idx="2"/>
          </p:cNvCxnSpPr>
          <p:nvPr/>
        </p:nvCxnSpPr>
        <p:spPr>
          <a:xfrm>
            <a:off x="1676399" y="4791772"/>
            <a:ext cx="1387366" cy="324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CDA6B52-3068-EB96-E1A3-9DFDB7D1C8F2}"/>
              </a:ext>
            </a:extLst>
          </p:cNvPr>
          <p:cNvCxnSpPr>
            <a:stCxn id="24" idx="6"/>
            <a:endCxn id="26" idx="2"/>
          </p:cNvCxnSpPr>
          <p:nvPr/>
        </p:nvCxnSpPr>
        <p:spPr>
          <a:xfrm>
            <a:off x="1676399" y="4791772"/>
            <a:ext cx="1387366" cy="9187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DC7ABDE-88E1-C4C3-FA73-C56C2364ADB3}"/>
              </a:ext>
            </a:extLst>
          </p:cNvPr>
          <p:cNvCxnSpPr/>
          <p:nvPr/>
        </p:nvCxnSpPr>
        <p:spPr>
          <a:xfrm>
            <a:off x="-336331" y="73572"/>
            <a:ext cx="0" cy="0"/>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9593E142-2BF1-99BB-40F5-24CD6AA5D6E0}"/>
              </a:ext>
            </a:extLst>
          </p:cNvPr>
          <p:cNvCxnSpPr>
            <a:stCxn id="7" idx="6"/>
            <a:endCxn id="28" idx="2"/>
          </p:cNvCxnSpPr>
          <p:nvPr/>
        </p:nvCxnSpPr>
        <p:spPr>
          <a:xfrm flipV="1">
            <a:off x="3620813" y="3329110"/>
            <a:ext cx="1387366" cy="736670"/>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BE889982-8B09-8616-CA45-5EE4819C7C29}"/>
              </a:ext>
            </a:extLst>
          </p:cNvPr>
          <p:cNvCxnSpPr>
            <a:stCxn id="7" idx="6"/>
            <a:endCxn id="29" idx="2"/>
          </p:cNvCxnSpPr>
          <p:nvPr/>
        </p:nvCxnSpPr>
        <p:spPr>
          <a:xfrm flipV="1">
            <a:off x="3620813" y="4060441"/>
            <a:ext cx="1387366" cy="5339"/>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818DCB0E-970A-525D-2F84-40216837BF2E}"/>
              </a:ext>
            </a:extLst>
          </p:cNvPr>
          <p:cNvCxnSpPr>
            <a:stCxn id="7" idx="6"/>
            <a:endCxn id="30" idx="2"/>
          </p:cNvCxnSpPr>
          <p:nvPr/>
        </p:nvCxnSpPr>
        <p:spPr>
          <a:xfrm>
            <a:off x="3620813" y="4065780"/>
            <a:ext cx="1387366" cy="725992"/>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D7251703-F4B0-C78C-335F-73D590204DAB}"/>
              </a:ext>
            </a:extLst>
          </p:cNvPr>
          <p:cNvCxnSpPr>
            <a:stCxn id="7" idx="6"/>
            <a:endCxn id="32" idx="2"/>
          </p:cNvCxnSpPr>
          <p:nvPr/>
        </p:nvCxnSpPr>
        <p:spPr>
          <a:xfrm>
            <a:off x="3620813" y="4065780"/>
            <a:ext cx="1382110" cy="1457323"/>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4F21AFE7-3569-3DFA-DB38-B584D7F5E2E0}"/>
              </a:ext>
            </a:extLst>
          </p:cNvPr>
          <p:cNvCxnSpPr>
            <a:stCxn id="7" idx="6"/>
            <a:endCxn id="31" idx="2"/>
          </p:cNvCxnSpPr>
          <p:nvPr/>
        </p:nvCxnSpPr>
        <p:spPr>
          <a:xfrm>
            <a:off x="3620813" y="4065780"/>
            <a:ext cx="1382110" cy="2272736"/>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C9470865-5FC1-E809-646A-F29962172F16}"/>
              </a:ext>
            </a:extLst>
          </p:cNvPr>
          <p:cNvCxnSpPr>
            <a:stCxn id="27" idx="6"/>
            <a:endCxn id="28" idx="2"/>
          </p:cNvCxnSpPr>
          <p:nvPr/>
        </p:nvCxnSpPr>
        <p:spPr>
          <a:xfrm flipV="1">
            <a:off x="3620813" y="3329110"/>
            <a:ext cx="1387366" cy="1495097"/>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F74375EE-0216-F805-D8D2-E96DB6948F4B}"/>
              </a:ext>
            </a:extLst>
          </p:cNvPr>
          <p:cNvCxnSpPr>
            <a:stCxn id="27" idx="6"/>
            <a:endCxn id="29" idx="2"/>
          </p:cNvCxnSpPr>
          <p:nvPr/>
        </p:nvCxnSpPr>
        <p:spPr>
          <a:xfrm flipV="1">
            <a:off x="3620813" y="4060441"/>
            <a:ext cx="1387366" cy="763766"/>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66B047B0-AD7C-9455-8C9D-E2C6C4126F49}"/>
              </a:ext>
            </a:extLst>
          </p:cNvPr>
          <p:cNvCxnSpPr>
            <a:stCxn id="27" idx="6"/>
            <a:endCxn id="30" idx="2"/>
          </p:cNvCxnSpPr>
          <p:nvPr/>
        </p:nvCxnSpPr>
        <p:spPr>
          <a:xfrm flipV="1">
            <a:off x="3620813" y="4791772"/>
            <a:ext cx="1387366" cy="32435"/>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49624BFB-D07A-9521-0915-65AA1778A0C2}"/>
              </a:ext>
            </a:extLst>
          </p:cNvPr>
          <p:cNvCxnSpPr>
            <a:stCxn id="27" idx="6"/>
            <a:endCxn id="32" idx="2"/>
          </p:cNvCxnSpPr>
          <p:nvPr/>
        </p:nvCxnSpPr>
        <p:spPr>
          <a:xfrm>
            <a:off x="3620813" y="4824207"/>
            <a:ext cx="1382110" cy="698896"/>
          </a:xfrm>
          <a:prstGeom prst="line">
            <a:avLst/>
          </a:prstGeom>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12F05F56-471F-D771-FE3A-E7A79877F976}"/>
              </a:ext>
            </a:extLst>
          </p:cNvPr>
          <p:cNvCxnSpPr>
            <a:stCxn id="27" idx="6"/>
            <a:endCxn id="31" idx="2"/>
          </p:cNvCxnSpPr>
          <p:nvPr/>
        </p:nvCxnSpPr>
        <p:spPr>
          <a:xfrm>
            <a:off x="3620813" y="4824207"/>
            <a:ext cx="1382110" cy="1514309"/>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5F0F8493-7DB5-8A93-745D-2D26787F9C4B}"/>
              </a:ext>
            </a:extLst>
          </p:cNvPr>
          <p:cNvCxnSpPr>
            <a:stCxn id="26" idx="6"/>
            <a:endCxn id="28" idx="2"/>
          </p:cNvCxnSpPr>
          <p:nvPr/>
        </p:nvCxnSpPr>
        <p:spPr>
          <a:xfrm flipV="1">
            <a:off x="3620813" y="3329110"/>
            <a:ext cx="1387366" cy="2381414"/>
          </a:xfrm>
          <a:prstGeom prst="line">
            <a:avLst/>
          </a:prstGeom>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4827AC1F-9EFC-686E-5B2A-E66A906725DD}"/>
              </a:ext>
            </a:extLst>
          </p:cNvPr>
          <p:cNvCxnSpPr>
            <a:stCxn id="26" idx="6"/>
            <a:endCxn id="29" idx="2"/>
          </p:cNvCxnSpPr>
          <p:nvPr/>
        </p:nvCxnSpPr>
        <p:spPr>
          <a:xfrm flipV="1">
            <a:off x="3620813" y="4060441"/>
            <a:ext cx="1387366" cy="1650083"/>
          </a:xfrm>
          <a:prstGeom prst="line">
            <a:avLst/>
          </a:prstGeom>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EA378284-D6A3-4E68-4092-A86CEB6030C9}"/>
              </a:ext>
            </a:extLst>
          </p:cNvPr>
          <p:cNvCxnSpPr>
            <a:stCxn id="26" idx="6"/>
            <a:endCxn id="30" idx="2"/>
          </p:cNvCxnSpPr>
          <p:nvPr/>
        </p:nvCxnSpPr>
        <p:spPr>
          <a:xfrm flipV="1">
            <a:off x="3620813" y="4791772"/>
            <a:ext cx="1387366" cy="918752"/>
          </a:xfrm>
          <a:prstGeom prst="line">
            <a:avLst/>
          </a:prstGeom>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8339CB7C-35CE-4D37-C8E7-493A15D7DE4D}"/>
              </a:ext>
            </a:extLst>
          </p:cNvPr>
          <p:cNvCxnSpPr>
            <a:stCxn id="26" idx="6"/>
            <a:endCxn id="32" idx="2"/>
          </p:cNvCxnSpPr>
          <p:nvPr/>
        </p:nvCxnSpPr>
        <p:spPr>
          <a:xfrm flipV="1">
            <a:off x="3620813" y="5523103"/>
            <a:ext cx="1382110" cy="187421"/>
          </a:xfrm>
          <a:prstGeom prst="line">
            <a:avLst/>
          </a:prstGeom>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56F5E0E3-3B67-154F-B620-92D9E259550D}"/>
              </a:ext>
            </a:extLst>
          </p:cNvPr>
          <p:cNvCxnSpPr>
            <a:stCxn id="26" idx="6"/>
            <a:endCxn id="31" idx="2"/>
          </p:cNvCxnSpPr>
          <p:nvPr/>
        </p:nvCxnSpPr>
        <p:spPr>
          <a:xfrm>
            <a:off x="3620813" y="5710524"/>
            <a:ext cx="1382110" cy="627992"/>
          </a:xfrm>
          <a:prstGeom prst="line">
            <a:avLst/>
          </a:prstGeom>
        </p:spPr>
        <p:style>
          <a:lnRef idx="1">
            <a:schemeClr val="dk1"/>
          </a:lnRef>
          <a:fillRef idx="0">
            <a:schemeClr val="dk1"/>
          </a:fillRef>
          <a:effectRef idx="0">
            <a:schemeClr val="dk1"/>
          </a:effectRef>
          <a:fontRef idx="minor">
            <a:schemeClr val="tx1"/>
          </a:fontRef>
        </p:style>
      </p:cxnSp>
      <p:cxnSp>
        <p:nvCxnSpPr>
          <p:cNvPr id="101" name="Straight Connector 100">
            <a:extLst>
              <a:ext uri="{FF2B5EF4-FFF2-40B4-BE49-F238E27FC236}">
                <a16:creationId xmlns:a16="http://schemas.microsoft.com/office/drawing/2014/main" id="{6334C28E-026A-0EC4-27AB-EEEA5327E346}"/>
              </a:ext>
            </a:extLst>
          </p:cNvPr>
          <p:cNvCxnSpPr>
            <a:cxnSpLocks/>
          </p:cNvCxnSpPr>
          <p:nvPr/>
        </p:nvCxnSpPr>
        <p:spPr>
          <a:xfrm>
            <a:off x="5554715" y="3337813"/>
            <a:ext cx="1387366" cy="736670"/>
          </a:xfrm>
          <a:prstGeom prst="line">
            <a:avLst/>
          </a:prstGeom>
        </p:spPr>
        <p:style>
          <a:lnRef idx="1">
            <a:schemeClr val="dk1"/>
          </a:lnRef>
          <a:fillRef idx="0">
            <a:schemeClr val="dk1"/>
          </a:fillRef>
          <a:effectRef idx="0">
            <a:schemeClr val="dk1"/>
          </a:effectRef>
          <a:fontRef idx="minor">
            <a:schemeClr val="tx1"/>
          </a:fontRef>
        </p:style>
      </p:cxnSp>
      <p:cxnSp>
        <p:nvCxnSpPr>
          <p:cNvPr id="102" name="Straight Connector 101">
            <a:extLst>
              <a:ext uri="{FF2B5EF4-FFF2-40B4-BE49-F238E27FC236}">
                <a16:creationId xmlns:a16="http://schemas.microsoft.com/office/drawing/2014/main" id="{6B3B0825-BBC3-6BDA-BCF9-D58107EECC00}"/>
              </a:ext>
            </a:extLst>
          </p:cNvPr>
          <p:cNvCxnSpPr>
            <a:cxnSpLocks/>
          </p:cNvCxnSpPr>
          <p:nvPr/>
        </p:nvCxnSpPr>
        <p:spPr>
          <a:xfrm flipV="1">
            <a:off x="5554715" y="4074483"/>
            <a:ext cx="1382110" cy="2272736"/>
          </a:xfrm>
          <a:prstGeom prst="line">
            <a:avLst/>
          </a:prstGeom>
        </p:spPr>
        <p:style>
          <a:lnRef idx="1">
            <a:schemeClr val="dk1"/>
          </a:lnRef>
          <a:fillRef idx="0">
            <a:schemeClr val="dk1"/>
          </a:fillRef>
          <a:effectRef idx="0">
            <a:schemeClr val="dk1"/>
          </a:effectRef>
          <a:fontRef idx="minor">
            <a:schemeClr val="tx1"/>
          </a:fontRef>
        </p:style>
      </p:cxnSp>
      <p:cxnSp>
        <p:nvCxnSpPr>
          <p:cNvPr id="103" name="Straight Connector 102">
            <a:extLst>
              <a:ext uri="{FF2B5EF4-FFF2-40B4-BE49-F238E27FC236}">
                <a16:creationId xmlns:a16="http://schemas.microsoft.com/office/drawing/2014/main" id="{A16F466D-EA81-AEFE-881B-42C3CA93F619}"/>
              </a:ext>
            </a:extLst>
          </p:cNvPr>
          <p:cNvCxnSpPr>
            <a:cxnSpLocks/>
          </p:cNvCxnSpPr>
          <p:nvPr/>
        </p:nvCxnSpPr>
        <p:spPr>
          <a:xfrm>
            <a:off x="5554715" y="3337813"/>
            <a:ext cx="1387366" cy="1495097"/>
          </a:xfrm>
          <a:prstGeom prst="line">
            <a:avLst/>
          </a:prstGeom>
        </p:spPr>
        <p:style>
          <a:lnRef idx="1">
            <a:schemeClr val="dk1"/>
          </a:lnRef>
          <a:fillRef idx="0">
            <a:schemeClr val="dk1"/>
          </a:fillRef>
          <a:effectRef idx="0">
            <a:schemeClr val="dk1"/>
          </a:effectRef>
          <a:fontRef idx="minor">
            <a:schemeClr val="tx1"/>
          </a:fontRef>
        </p:style>
      </p:cxnSp>
      <p:cxnSp>
        <p:nvCxnSpPr>
          <p:cNvPr id="104" name="Straight Connector 103">
            <a:extLst>
              <a:ext uri="{FF2B5EF4-FFF2-40B4-BE49-F238E27FC236}">
                <a16:creationId xmlns:a16="http://schemas.microsoft.com/office/drawing/2014/main" id="{F1CE00B8-D793-9481-F7EB-A50D4A4E1143}"/>
              </a:ext>
            </a:extLst>
          </p:cNvPr>
          <p:cNvCxnSpPr>
            <a:cxnSpLocks/>
          </p:cNvCxnSpPr>
          <p:nvPr/>
        </p:nvCxnSpPr>
        <p:spPr>
          <a:xfrm>
            <a:off x="5554715" y="4800475"/>
            <a:ext cx="1387366" cy="32435"/>
          </a:xfrm>
          <a:prstGeom prst="line">
            <a:avLst/>
          </a:prstGeom>
        </p:spPr>
        <p:style>
          <a:lnRef idx="1">
            <a:schemeClr val="dk1"/>
          </a:lnRef>
          <a:fillRef idx="0">
            <a:schemeClr val="dk1"/>
          </a:fillRef>
          <a:effectRef idx="0">
            <a:schemeClr val="dk1"/>
          </a:effectRef>
          <a:fontRef idx="minor">
            <a:schemeClr val="tx1"/>
          </a:fontRef>
        </p:style>
      </p:cxnSp>
      <p:cxnSp>
        <p:nvCxnSpPr>
          <p:cNvPr id="105" name="Straight Connector 104">
            <a:extLst>
              <a:ext uri="{FF2B5EF4-FFF2-40B4-BE49-F238E27FC236}">
                <a16:creationId xmlns:a16="http://schemas.microsoft.com/office/drawing/2014/main" id="{9E4F2908-08C7-2880-B3EE-4404E2768891}"/>
              </a:ext>
            </a:extLst>
          </p:cNvPr>
          <p:cNvCxnSpPr>
            <a:cxnSpLocks/>
          </p:cNvCxnSpPr>
          <p:nvPr/>
        </p:nvCxnSpPr>
        <p:spPr>
          <a:xfrm flipV="1">
            <a:off x="5554715" y="4832910"/>
            <a:ext cx="1382110" cy="698896"/>
          </a:xfrm>
          <a:prstGeom prst="line">
            <a:avLst/>
          </a:prstGeom>
        </p:spPr>
        <p:style>
          <a:lnRef idx="1">
            <a:schemeClr val="dk1"/>
          </a:lnRef>
          <a:fillRef idx="0">
            <a:schemeClr val="dk1"/>
          </a:fillRef>
          <a:effectRef idx="0">
            <a:schemeClr val="dk1"/>
          </a:effectRef>
          <a:fontRef idx="minor">
            <a:schemeClr val="tx1"/>
          </a:fontRef>
        </p:style>
      </p:cxnSp>
      <p:cxnSp>
        <p:nvCxnSpPr>
          <p:cNvPr id="106" name="Straight Connector 105">
            <a:extLst>
              <a:ext uri="{FF2B5EF4-FFF2-40B4-BE49-F238E27FC236}">
                <a16:creationId xmlns:a16="http://schemas.microsoft.com/office/drawing/2014/main" id="{47F6DB8A-133A-D90A-81F1-38A3E160F3BE}"/>
              </a:ext>
            </a:extLst>
          </p:cNvPr>
          <p:cNvCxnSpPr>
            <a:cxnSpLocks/>
          </p:cNvCxnSpPr>
          <p:nvPr/>
        </p:nvCxnSpPr>
        <p:spPr>
          <a:xfrm flipV="1">
            <a:off x="5554715" y="4832910"/>
            <a:ext cx="1382110" cy="1514309"/>
          </a:xfrm>
          <a:prstGeom prst="line">
            <a:avLst/>
          </a:prstGeom>
        </p:spPr>
        <p:style>
          <a:lnRef idx="1">
            <a:schemeClr val="dk1"/>
          </a:lnRef>
          <a:fillRef idx="0">
            <a:schemeClr val="dk1"/>
          </a:fillRef>
          <a:effectRef idx="0">
            <a:schemeClr val="dk1"/>
          </a:effectRef>
          <a:fontRef idx="minor">
            <a:schemeClr val="tx1"/>
          </a:fontRef>
        </p:style>
      </p:cxnSp>
      <p:cxnSp>
        <p:nvCxnSpPr>
          <p:cNvPr id="107" name="Straight Connector 106">
            <a:extLst>
              <a:ext uri="{FF2B5EF4-FFF2-40B4-BE49-F238E27FC236}">
                <a16:creationId xmlns:a16="http://schemas.microsoft.com/office/drawing/2014/main" id="{187477C1-5DD0-2868-96E2-652CA36D00BA}"/>
              </a:ext>
            </a:extLst>
          </p:cNvPr>
          <p:cNvCxnSpPr>
            <a:cxnSpLocks/>
          </p:cNvCxnSpPr>
          <p:nvPr/>
        </p:nvCxnSpPr>
        <p:spPr>
          <a:xfrm>
            <a:off x="5554715" y="3337813"/>
            <a:ext cx="1387366" cy="2381414"/>
          </a:xfrm>
          <a:prstGeom prst="line">
            <a:avLst/>
          </a:prstGeom>
        </p:spPr>
        <p:style>
          <a:lnRef idx="1">
            <a:schemeClr val="dk1"/>
          </a:lnRef>
          <a:fillRef idx="0">
            <a:schemeClr val="dk1"/>
          </a:fillRef>
          <a:effectRef idx="0">
            <a:schemeClr val="dk1"/>
          </a:effectRef>
          <a:fontRef idx="minor">
            <a:schemeClr val="tx1"/>
          </a:fontRef>
        </p:style>
      </p:cxnSp>
      <p:cxnSp>
        <p:nvCxnSpPr>
          <p:cNvPr id="108" name="Straight Connector 107">
            <a:extLst>
              <a:ext uri="{FF2B5EF4-FFF2-40B4-BE49-F238E27FC236}">
                <a16:creationId xmlns:a16="http://schemas.microsoft.com/office/drawing/2014/main" id="{CBCB9999-31AD-3D66-2CA5-82EA8F1673DB}"/>
              </a:ext>
            </a:extLst>
          </p:cNvPr>
          <p:cNvCxnSpPr>
            <a:cxnSpLocks/>
          </p:cNvCxnSpPr>
          <p:nvPr/>
        </p:nvCxnSpPr>
        <p:spPr>
          <a:xfrm>
            <a:off x="5554715" y="4069144"/>
            <a:ext cx="1387366" cy="1650083"/>
          </a:xfrm>
          <a:prstGeom prst="line">
            <a:avLst/>
          </a:prstGeom>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91625725-1E8C-9401-5444-28ABD27DA224}"/>
              </a:ext>
            </a:extLst>
          </p:cNvPr>
          <p:cNvCxnSpPr>
            <a:cxnSpLocks/>
          </p:cNvCxnSpPr>
          <p:nvPr/>
        </p:nvCxnSpPr>
        <p:spPr>
          <a:xfrm>
            <a:off x="5554715" y="4800475"/>
            <a:ext cx="1387366" cy="918752"/>
          </a:xfrm>
          <a:prstGeom prst="line">
            <a:avLst/>
          </a:prstGeom>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3F177AE4-4B79-6AF6-0715-1E5738986B94}"/>
              </a:ext>
            </a:extLst>
          </p:cNvPr>
          <p:cNvCxnSpPr>
            <a:cxnSpLocks/>
          </p:cNvCxnSpPr>
          <p:nvPr/>
        </p:nvCxnSpPr>
        <p:spPr>
          <a:xfrm>
            <a:off x="5554715" y="5531806"/>
            <a:ext cx="1382110" cy="187421"/>
          </a:xfrm>
          <a:prstGeom prst="line">
            <a:avLst/>
          </a:prstGeom>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63B0B1A9-6140-62AB-8047-9E9C2C6808FA}"/>
              </a:ext>
            </a:extLst>
          </p:cNvPr>
          <p:cNvCxnSpPr>
            <a:cxnSpLocks/>
          </p:cNvCxnSpPr>
          <p:nvPr/>
        </p:nvCxnSpPr>
        <p:spPr>
          <a:xfrm flipV="1">
            <a:off x="5554715" y="5719227"/>
            <a:ext cx="1382110" cy="627992"/>
          </a:xfrm>
          <a:prstGeom prst="line">
            <a:avLst/>
          </a:prstGeom>
        </p:spPr>
        <p:style>
          <a:lnRef idx="1">
            <a:schemeClr val="dk1"/>
          </a:lnRef>
          <a:fillRef idx="0">
            <a:schemeClr val="dk1"/>
          </a:fillRef>
          <a:effectRef idx="0">
            <a:schemeClr val="dk1"/>
          </a:effectRef>
          <a:fontRef idx="minor">
            <a:schemeClr val="tx1"/>
          </a:fontRef>
        </p:style>
      </p:cxnSp>
      <p:cxnSp>
        <p:nvCxnSpPr>
          <p:cNvPr id="113" name="Straight Connector 112">
            <a:extLst>
              <a:ext uri="{FF2B5EF4-FFF2-40B4-BE49-F238E27FC236}">
                <a16:creationId xmlns:a16="http://schemas.microsoft.com/office/drawing/2014/main" id="{5B25A2DE-CF2A-6D97-5355-3FE2D3BC10E3}"/>
              </a:ext>
            </a:extLst>
          </p:cNvPr>
          <p:cNvCxnSpPr>
            <a:stCxn id="29" idx="6"/>
            <a:endCxn id="37" idx="2"/>
          </p:cNvCxnSpPr>
          <p:nvPr/>
        </p:nvCxnSpPr>
        <p:spPr>
          <a:xfrm>
            <a:off x="5565227" y="4060441"/>
            <a:ext cx="1376854" cy="0"/>
          </a:xfrm>
          <a:prstGeom prst="line">
            <a:avLst/>
          </a:prstGeom>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BE2E015B-BD02-8BFF-2604-5025C10FBF86}"/>
              </a:ext>
            </a:extLst>
          </p:cNvPr>
          <p:cNvCxnSpPr>
            <a:stCxn id="37" idx="6"/>
            <a:endCxn id="41" idx="2"/>
          </p:cNvCxnSpPr>
          <p:nvPr/>
        </p:nvCxnSpPr>
        <p:spPr>
          <a:xfrm>
            <a:off x="7499129" y="4060441"/>
            <a:ext cx="1376854" cy="731331"/>
          </a:xfrm>
          <a:prstGeom prst="line">
            <a:avLst/>
          </a:prstGeom>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D5F904D1-05C3-1F50-A456-A76F186947D2}"/>
              </a:ext>
            </a:extLst>
          </p:cNvPr>
          <p:cNvCxnSpPr>
            <a:stCxn id="39" idx="6"/>
            <a:endCxn id="41" idx="2"/>
          </p:cNvCxnSpPr>
          <p:nvPr/>
        </p:nvCxnSpPr>
        <p:spPr>
          <a:xfrm flipV="1">
            <a:off x="7499129" y="4791772"/>
            <a:ext cx="1376854" cy="27096"/>
          </a:xfrm>
          <a:prstGeom prst="line">
            <a:avLst/>
          </a:prstGeom>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0ED7B012-AC95-7AB2-2B5C-8C800473DEF1}"/>
              </a:ext>
            </a:extLst>
          </p:cNvPr>
          <p:cNvCxnSpPr>
            <a:stCxn id="38" idx="6"/>
            <a:endCxn id="41" idx="2"/>
          </p:cNvCxnSpPr>
          <p:nvPr/>
        </p:nvCxnSpPr>
        <p:spPr>
          <a:xfrm flipV="1">
            <a:off x="7499129" y="4791772"/>
            <a:ext cx="1376854" cy="913413"/>
          </a:xfrm>
          <a:prstGeom prst="line">
            <a:avLst/>
          </a:prstGeom>
        </p:spPr>
        <p:style>
          <a:lnRef idx="1">
            <a:schemeClr val="dk1"/>
          </a:lnRef>
          <a:fillRef idx="0">
            <a:schemeClr val="dk1"/>
          </a:fillRef>
          <a:effectRef idx="0">
            <a:schemeClr val="dk1"/>
          </a:effectRef>
          <a:fontRef idx="minor">
            <a:schemeClr val="tx1"/>
          </a:fontRef>
        </p:style>
      </p:cxnSp>
      <p:cxnSp>
        <p:nvCxnSpPr>
          <p:cNvPr id="121" name="Straight Arrow Connector 120">
            <a:extLst>
              <a:ext uri="{FF2B5EF4-FFF2-40B4-BE49-F238E27FC236}">
                <a16:creationId xmlns:a16="http://schemas.microsoft.com/office/drawing/2014/main" id="{6BA0D4B1-E9CB-3A91-AA16-D34AD63315B4}"/>
              </a:ext>
            </a:extLst>
          </p:cNvPr>
          <p:cNvCxnSpPr>
            <a:stCxn id="41" idx="6"/>
          </p:cNvCxnSpPr>
          <p:nvPr/>
        </p:nvCxnSpPr>
        <p:spPr>
          <a:xfrm>
            <a:off x="9433031" y="4791772"/>
            <a:ext cx="78302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2" name="Rectangle 121">
            <a:extLst>
              <a:ext uri="{FF2B5EF4-FFF2-40B4-BE49-F238E27FC236}">
                <a16:creationId xmlns:a16="http://schemas.microsoft.com/office/drawing/2014/main" id="{DD0204AE-C34D-D63C-5639-181431110E74}"/>
              </a:ext>
            </a:extLst>
          </p:cNvPr>
          <p:cNvSpPr/>
          <p:nvPr/>
        </p:nvSpPr>
        <p:spPr>
          <a:xfrm>
            <a:off x="10216055" y="4581587"/>
            <a:ext cx="987973" cy="45280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output</a:t>
            </a:r>
            <a:endParaRPr lang="en-US" dirty="0"/>
          </a:p>
        </p:txBody>
      </p:sp>
      <p:sp>
        <p:nvSpPr>
          <p:cNvPr id="124" name="TextBox 123">
            <a:extLst>
              <a:ext uri="{FF2B5EF4-FFF2-40B4-BE49-F238E27FC236}">
                <a16:creationId xmlns:a16="http://schemas.microsoft.com/office/drawing/2014/main" id="{9BF47711-E7DD-DC98-1A99-2B90A4F7AD3F}"/>
              </a:ext>
            </a:extLst>
          </p:cNvPr>
          <p:cNvSpPr txBox="1"/>
          <p:nvPr/>
        </p:nvSpPr>
        <p:spPr>
          <a:xfrm>
            <a:off x="8695990" y="5520519"/>
            <a:ext cx="1045783" cy="369332"/>
          </a:xfrm>
          <a:prstGeom prst="rect">
            <a:avLst/>
          </a:prstGeom>
          <a:noFill/>
        </p:spPr>
        <p:txBody>
          <a:bodyPr wrap="square" rtlCol="0">
            <a:spAutoFit/>
          </a:bodyPr>
          <a:lstStyle/>
          <a:p>
            <a:r>
              <a:rPr lang="en-US" dirty="0"/>
              <a:t>Classifier </a:t>
            </a:r>
          </a:p>
        </p:txBody>
      </p:sp>
      <p:sp>
        <p:nvSpPr>
          <p:cNvPr id="126" name="TextBox 125">
            <a:extLst>
              <a:ext uri="{FF2B5EF4-FFF2-40B4-BE49-F238E27FC236}">
                <a16:creationId xmlns:a16="http://schemas.microsoft.com/office/drawing/2014/main" id="{4805E284-673D-4A7C-3BC4-ADF50A99E275}"/>
              </a:ext>
            </a:extLst>
          </p:cNvPr>
          <p:cNvSpPr txBox="1"/>
          <p:nvPr/>
        </p:nvSpPr>
        <p:spPr>
          <a:xfrm>
            <a:off x="3741681" y="6596967"/>
            <a:ext cx="3079531" cy="369332"/>
          </a:xfrm>
          <a:prstGeom prst="rect">
            <a:avLst/>
          </a:prstGeom>
          <a:noFill/>
        </p:spPr>
        <p:txBody>
          <a:bodyPr wrap="square" rtlCol="0">
            <a:spAutoFit/>
          </a:bodyPr>
          <a:lstStyle/>
          <a:p>
            <a:pPr algn="ctr"/>
            <a:r>
              <a:rPr lang="en-US" dirty="0"/>
              <a:t>Feature extractor</a:t>
            </a:r>
          </a:p>
        </p:txBody>
      </p:sp>
    </p:spTree>
    <p:extLst>
      <p:ext uri="{BB962C8B-B14F-4D97-AF65-F5344CB8AC3E}">
        <p14:creationId xmlns:p14="http://schemas.microsoft.com/office/powerpoint/2010/main" val="3518659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B665D2-B7CF-2898-E09F-BDCBE49AF37E}"/>
              </a:ext>
            </a:extLst>
          </p:cNvPr>
          <p:cNvSpPr txBox="1"/>
          <p:nvPr/>
        </p:nvSpPr>
        <p:spPr>
          <a:xfrm>
            <a:off x="557049" y="179633"/>
            <a:ext cx="11183006" cy="2561470"/>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solidFill>
                  <a:schemeClr val="bg1"/>
                </a:solidFill>
              </a:rPr>
              <a:t>VGG16</a:t>
            </a:r>
          </a:p>
          <a:p>
            <a:pPr marL="0" marR="0" indent="0" algn="just">
              <a:lnSpc>
                <a:spcPct val="119000"/>
              </a:lnSpc>
              <a:spcBef>
                <a:spcPts val="0"/>
              </a:spcBef>
              <a:spcAft>
                <a:spcPts val="0"/>
              </a:spcAft>
            </a:pPr>
            <a:r>
              <a:rPr lang="en-US" kern="1400" dirty="0">
                <a:solidFill>
                  <a:schemeClr val="bg1"/>
                </a:solidFill>
              </a:rPr>
              <a:t>The idea behind VGG16 is very simple but the results are amazing. This model has 5 blocks that include some convolution and max pooling layers. First blocks find simple features and contain less channels, as progressing through model more channels are defined to detect complex features. There are max pooling layers reducing dimension by factor of 2 and last 3 layers of 16 layers are fully connected layers trying to classify images.</a:t>
            </a:r>
          </a:p>
          <a:p>
            <a:pPr marL="0" marR="0" indent="0" algn="just">
              <a:lnSpc>
                <a:spcPct val="119000"/>
              </a:lnSpc>
              <a:spcBef>
                <a:spcPts val="0"/>
              </a:spcBef>
              <a:spcAft>
                <a:spcPts val="0"/>
              </a:spcAft>
            </a:pPr>
            <a:r>
              <a:rPr lang="en-US" kern="1400" dirty="0">
                <a:solidFill>
                  <a:schemeClr val="bg1"/>
                </a:solidFill>
              </a:rPr>
              <a:t>Standard input dimension for VGG16 is 224 by 224 by 3 and available pretrained weights are trained on </a:t>
            </a:r>
            <a:r>
              <a:rPr lang="en-US" kern="1400" dirty="0" err="1">
                <a:solidFill>
                  <a:schemeClr val="bg1"/>
                </a:solidFill>
              </a:rPr>
              <a:t>imagenet</a:t>
            </a:r>
            <a:r>
              <a:rPr lang="en-US" kern="1400" dirty="0">
                <a:solidFill>
                  <a:schemeClr val="bg1"/>
                </a:solidFill>
              </a:rPr>
              <a:t> dataset with 1000 classes.</a:t>
            </a:r>
            <a:endParaRPr lang="en-US" kern="1400" dirty="0">
              <a:ln>
                <a:noFill/>
              </a:ln>
              <a:solidFill>
                <a:schemeClr val="bg1"/>
              </a:solidFill>
              <a:effectLst/>
            </a:endParaRPr>
          </a:p>
        </p:txBody>
      </p:sp>
      <p:pic>
        <p:nvPicPr>
          <p:cNvPr id="5" name="Picture 4">
            <a:extLst>
              <a:ext uri="{FF2B5EF4-FFF2-40B4-BE49-F238E27FC236}">
                <a16:creationId xmlns:a16="http://schemas.microsoft.com/office/drawing/2014/main" id="{042276AA-279B-4D9B-E94F-7123D30ACCF8}"/>
              </a:ext>
            </a:extLst>
          </p:cNvPr>
          <p:cNvPicPr>
            <a:picLocks noChangeAspect="1"/>
          </p:cNvPicPr>
          <p:nvPr/>
        </p:nvPicPr>
        <p:blipFill>
          <a:blip r:embed="rId2"/>
          <a:stretch>
            <a:fillRect/>
          </a:stretch>
        </p:blipFill>
        <p:spPr>
          <a:xfrm>
            <a:off x="557049" y="3825766"/>
            <a:ext cx="11183006" cy="2852601"/>
          </a:xfrm>
          <a:prstGeom prst="rect">
            <a:avLst/>
          </a:prstGeom>
        </p:spPr>
      </p:pic>
    </p:spTree>
    <p:extLst>
      <p:ext uri="{BB962C8B-B14F-4D97-AF65-F5344CB8AC3E}">
        <p14:creationId xmlns:p14="http://schemas.microsoft.com/office/powerpoint/2010/main" val="1884388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DE48F3E-9C3A-1D12-7CD8-F866CD9E22C6}"/>
              </a:ext>
            </a:extLst>
          </p:cNvPr>
          <p:cNvSpPr txBox="1"/>
          <p:nvPr/>
        </p:nvSpPr>
        <p:spPr>
          <a:xfrm>
            <a:off x="557049" y="347798"/>
            <a:ext cx="11183006" cy="3550396"/>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ln>
                  <a:noFill/>
                </a:ln>
                <a:solidFill>
                  <a:schemeClr val="bg1"/>
                </a:solidFill>
                <a:effectLst/>
              </a:rPr>
              <a:t>Summary</a:t>
            </a:r>
          </a:p>
          <a:p>
            <a:pPr marL="0" marR="0" indent="0" algn="just">
              <a:lnSpc>
                <a:spcPct val="119000"/>
              </a:lnSpc>
              <a:spcBef>
                <a:spcPts val="0"/>
              </a:spcBef>
              <a:spcAft>
                <a:spcPts val="0"/>
              </a:spcAft>
            </a:pPr>
            <a:r>
              <a:rPr lang="en-US" kern="1400" dirty="0">
                <a:ln>
                  <a:noFill/>
                </a:ln>
                <a:solidFill>
                  <a:schemeClr val="bg1"/>
                </a:solidFill>
                <a:effectLst/>
              </a:rPr>
              <a:t>Model summary takes overview of whole model that helps to recognize output and number of parameters of each layer which gives better view of model. As it is clear approximately 98 percent of model parameters belonged to </a:t>
            </a:r>
            <a:r>
              <a:rPr lang="en-US" kern="1400" dirty="0">
                <a:solidFill>
                  <a:schemeClr val="bg1"/>
                </a:solidFill>
              </a:rPr>
              <a:t>VGG</a:t>
            </a:r>
            <a:r>
              <a:rPr lang="en-US" kern="1400" dirty="0">
                <a:ln>
                  <a:noFill/>
                </a:ln>
                <a:solidFill>
                  <a:schemeClr val="bg1"/>
                </a:solidFill>
                <a:effectLst/>
              </a:rPr>
              <a:t> model. The </a:t>
            </a:r>
            <a:r>
              <a:rPr lang="en-US" kern="1400" dirty="0">
                <a:solidFill>
                  <a:schemeClr val="bg1"/>
                </a:solidFill>
              </a:rPr>
              <a:t>VGG</a:t>
            </a:r>
            <a:r>
              <a:rPr lang="en-US" kern="1400" dirty="0">
                <a:ln>
                  <a:noFill/>
                </a:ln>
                <a:solidFill>
                  <a:schemeClr val="bg1"/>
                </a:solidFill>
                <a:effectLst/>
              </a:rPr>
              <a:t> model output has shape (</a:t>
            </a:r>
            <a:r>
              <a:rPr lang="en-US" kern="1400" dirty="0">
                <a:solidFill>
                  <a:schemeClr val="bg1"/>
                </a:solidFill>
              </a:rPr>
              <a:t>7</a:t>
            </a:r>
            <a:r>
              <a:rPr lang="en-US" kern="1400" dirty="0">
                <a:ln>
                  <a:noFill/>
                </a:ln>
                <a:solidFill>
                  <a:schemeClr val="bg1"/>
                </a:solidFill>
                <a:effectLst/>
              </a:rPr>
              <a:t>, 7, 512).</a:t>
            </a:r>
          </a:p>
          <a:p>
            <a:pPr marL="0" marR="0" indent="0" algn="just">
              <a:lnSpc>
                <a:spcPct val="119000"/>
              </a:lnSpc>
              <a:spcBef>
                <a:spcPts val="0"/>
              </a:spcBef>
              <a:spcAft>
                <a:spcPts val="0"/>
              </a:spcAft>
            </a:pPr>
            <a:r>
              <a:rPr lang="en-US" kern="1400" dirty="0">
                <a:solidFill>
                  <a:schemeClr val="bg1"/>
                </a:solidFill>
              </a:rPr>
              <a:t>Model summary shows that only very small fraction of parameters are non-trainable and remaining are trainable. Trainable parameters are parameters that update during training. Model continue learning process by updating their values by computing gradient descent on but non-trainable parameters are frozen during training and their values are fixed. So setting more trainable parameters, needs more time and more computations but your learning process is incomplete.</a:t>
            </a:r>
          </a:p>
          <a:p>
            <a:pPr marL="0" marR="0" indent="0" algn="just">
              <a:lnSpc>
                <a:spcPct val="119000"/>
              </a:lnSpc>
              <a:spcBef>
                <a:spcPts val="0"/>
              </a:spcBef>
              <a:spcAft>
                <a:spcPts val="0"/>
              </a:spcAft>
            </a:pPr>
            <a:endParaRPr lang="en-US" kern="1400" dirty="0">
              <a:ln>
                <a:noFill/>
              </a:ln>
              <a:solidFill>
                <a:schemeClr val="bg1"/>
              </a:solidFill>
              <a:effectLst/>
            </a:endParaRPr>
          </a:p>
        </p:txBody>
      </p:sp>
    </p:spTree>
    <p:extLst>
      <p:ext uri="{BB962C8B-B14F-4D97-AF65-F5344CB8AC3E}">
        <p14:creationId xmlns:p14="http://schemas.microsoft.com/office/powerpoint/2010/main" val="39414437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92D29E5-CC70-BBC7-C4A9-B80B48ED9DE6}"/>
              </a:ext>
            </a:extLst>
          </p:cNvPr>
          <p:cNvSpPr txBox="1"/>
          <p:nvPr/>
        </p:nvSpPr>
        <p:spPr>
          <a:xfrm>
            <a:off x="504497" y="62417"/>
            <a:ext cx="11183006" cy="3733523"/>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solidFill>
                  <a:schemeClr val="bg1"/>
                </a:solidFill>
              </a:rPr>
              <a:t>Compile Model</a:t>
            </a:r>
          </a:p>
          <a:p>
            <a:pPr marL="0" marR="0" indent="0" algn="just">
              <a:lnSpc>
                <a:spcPct val="119000"/>
              </a:lnSpc>
              <a:spcBef>
                <a:spcPts val="0"/>
              </a:spcBef>
              <a:spcAft>
                <a:spcPts val="0"/>
              </a:spcAft>
            </a:pPr>
            <a:r>
              <a:rPr lang="en-US" kern="1400" dirty="0">
                <a:solidFill>
                  <a:schemeClr val="bg1"/>
                </a:solidFill>
              </a:rPr>
              <a:t>Compile model means to define 3 sets of parameters, loss function, optimizer and metrics. Loss function is a function that compute loss. In this example has been set to custom loss function that defined previously.</a:t>
            </a:r>
          </a:p>
          <a:p>
            <a:pPr>
              <a:lnSpc>
                <a:spcPct val="119000"/>
              </a:lnSpc>
            </a:pPr>
            <a:r>
              <a:rPr lang="en-US" sz="2800" b="1" kern="1400" dirty="0">
                <a:solidFill>
                  <a:schemeClr val="bg1"/>
                </a:solidFill>
                <a:cs typeface="B Nazanin" panose="00000400000000000000" pitchFamily="2" charset="-78"/>
              </a:rPr>
              <a:t>Adam</a:t>
            </a:r>
            <a:endParaRPr lang="en-US" sz="2800" b="1" kern="1400" dirty="0">
              <a:solidFill>
                <a:schemeClr val="bg1"/>
              </a:solidFill>
            </a:endParaRPr>
          </a:p>
          <a:p>
            <a:pPr marL="0" marR="0" indent="0" algn="just">
              <a:lnSpc>
                <a:spcPct val="119000"/>
              </a:lnSpc>
              <a:spcBef>
                <a:spcPts val="0"/>
              </a:spcBef>
              <a:spcAft>
                <a:spcPts val="0"/>
              </a:spcAft>
            </a:pPr>
            <a:r>
              <a:rPr lang="en-US" kern="1400" dirty="0">
                <a:solidFill>
                  <a:schemeClr val="bg1"/>
                </a:solidFill>
              </a:rPr>
              <a:t> Optimizer is function that is used to compute gradient descent. In this example has been set to Adam. SGD that has been already explained, is very noisy and doesn’t descend well on curves to decrease noise in steps moving average is implemented by defining a new parameter called Momentum. SGD with Momentum has better performance on curves and need less steps to converge. Adam has 2 momentum variables, 1</a:t>
            </a:r>
            <a:r>
              <a:rPr lang="en-US" kern="1400" baseline="30000" dirty="0">
                <a:solidFill>
                  <a:schemeClr val="bg1"/>
                </a:solidFill>
              </a:rPr>
              <a:t>st</a:t>
            </a:r>
            <a:r>
              <a:rPr lang="en-US" kern="1400" dirty="0">
                <a:solidFill>
                  <a:schemeClr val="bg1"/>
                </a:solidFill>
              </a:rPr>
              <a:t> order and 2</a:t>
            </a:r>
            <a:r>
              <a:rPr lang="en-US" kern="1400" baseline="30000" dirty="0">
                <a:solidFill>
                  <a:schemeClr val="bg1"/>
                </a:solidFill>
              </a:rPr>
              <a:t>nd</a:t>
            </a:r>
            <a:r>
              <a:rPr lang="en-US" kern="1400" dirty="0">
                <a:solidFill>
                  <a:schemeClr val="bg1"/>
                </a:solidFill>
              </a:rPr>
              <a:t> order Momentum include their decay rates and an epsilon value that prevents from division by zero. Adam is very efficient and useful in terms of converging to local minima.</a:t>
            </a:r>
          </a:p>
        </p:txBody>
      </p:sp>
    </p:spTree>
    <p:extLst>
      <p:ext uri="{BB962C8B-B14F-4D97-AF65-F5344CB8AC3E}">
        <p14:creationId xmlns:p14="http://schemas.microsoft.com/office/powerpoint/2010/main" val="24029980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4D217-79E7-D9E0-241D-67D8A948E59A}"/>
              </a:ext>
            </a:extLst>
          </p:cNvPr>
          <p:cNvSpPr txBox="1"/>
          <p:nvPr/>
        </p:nvSpPr>
        <p:spPr>
          <a:xfrm>
            <a:off x="557049" y="179633"/>
            <a:ext cx="11183006" cy="1572546"/>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solidFill>
                  <a:schemeClr val="bg1"/>
                </a:solidFill>
              </a:rPr>
              <a:t>Accuracy</a:t>
            </a:r>
          </a:p>
          <a:p>
            <a:pPr algn="just">
              <a:lnSpc>
                <a:spcPct val="119000"/>
              </a:lnSpc>
            </a:pPr>
            <a:r>
              <a:rPr lang="en-US" kern="1400" dirty="0">
                <a:solidFill>
                  <a:schemeClr val="bg1"/>
                </a:solidFill>
              </a:rPr>
              <a:t>Metrics has been set to accuracy means that how much model predict accurately. The accuracy formula showed in below and as it suggests to evaluate our model by computing number of times that model predict right over by number of times that model predicts.</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562DB08-3375-CEBF-8B1F-8AC28926F49F}"/>
                  </a:ext>
                </a:extLst>
              </p:cNvPr>
              <p:cNvSpPr txBox="1"/>
              <p:nvPr/>
            </p:nvSpPr>
            <p:spPr>
              <a:xfrm>
                <a:off x="3048000" y="1752179"/>
                <a:ext cx="6096000" cy="66749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bg1"/>
                          </a:solidFill>
                          <a:latin typeface="Cambria Math" panose="02040503050406030204" pitchFamily="18" charset="0"/>
                        </a:rPr>
                        <m:t>𝐴𝑐𝑐𝑢𝑟𝑎𝑐𝑦</m:t>
                      </m:r>
                      <m:r>
                        <a:rPr lang="en-US" i="0">
                          <a:solidFill>
                            <a:schemeClr val="bg1"/>
                          </a:solidFill>
                          <a:latin typeface="Cambria Math" panose="02040503050406030204" pitchFamily="18" charset="0"/>
                        </a:rPr>
                        <m:t>=</m:t>
                      </m:r>
                      <m:f>
                        <m:fPr>
                          <m:ctrlPr>
                            <a:rPr lang="en-US" i="1">
                              <a:solidFill>
                                <a:schemeClr val="bg1"/>
                              </a:solidFill>
                              <a:latin typeface="Cambria Math" panose="02040503050406030204" pitchFamily="18" charset="0"/>
                            </a:rPr>
                          </m:ctrlPr>
                        </m:fPr>
                        <m:num>
                          <m:r>
                            <a:rPr lang="en-US" i="1">
                              <a:solidFill>
                                <a:schemeClr val="bg1"/>
                              </a:solidFill>
                              <a:latin typeface="Cambria Math" panose="02040503050406030204" pitchFamily="18" charset="0"/>
                            </a:rPr>
                            <m:t>𝑛𝑢𝑚𝑏𝑒𝑟</m:t>
                          </m:r>
                          <m:r>
                            <a:rPr lang="en-US" i="0">
                              <a:solidFill>
                                <a:schemeClr val="bg1"/>
                              </a:solidFill>
                              <a:latin typeface="Cambria Math" panose="02040503050406030204" pitchFamily="18" charset="0"/>
                            </a:rPr>
                            <m:t> </m:t>
                          </m:r>
                          <m:r>
                            <a:rPr lang="en-US" i="1">
                              <a:solidFill>
                                <a:schemeClr val="bg1"/>
                              </a:solidFill>
                              <a:latin typeface="Cambria Math" panose="02040503050406030204" pitchFamily="18" charset="0"/>
                            </a:rPr>
                            <m:t>𝑜𝑓</m:t>
                          </m:r>
                          <m:r>
                            <a:rPr lang="en-US" i="0">
                              <a:solidFill>
                                <a:schemeClr val="bg1"/>
                              </a:solidFill>
                              <a:latin typeface="Cambria Math" panose="02040503050406030204" pitchFamily="18" charset="0"/>
                            </a:rPr>
                            <m:t> </m:t>
                          </m:r>
                          <m:r>
                            <a:rPr lang="en-US" i="1">
                              <a:solidFill>
                                <a:schemeClr val="bg1"/>
                              </a:solidFill>
                              <a:latin typeface="Cambria Math" panose="02040503050406030204" pitchFamily="18" charset="0"/>
                            </a:rPr>
                            <m:t>𝑟𝑖𝑔h𝑡</m:t>
                          </m:r>
                          <m:r>
                            <a:rPr lang="en-US" i="0">
                              <a:solidFill>
                                <a:schemeClr val="bg1"/>
                              </a:solidFill>
                              <a:latin typeface="Cambria Math" panose="02040503050406030204" pitchFamily="18" charset="0"/>
                            </a:rPr>
                            <m:t> </m:t>
                          </m:r>
                          <m:r>
                            <a:rPr lang="en-US" i="1">
                              <a:solidFill>
                                <a:schemeClr val="bg1"/>
                              </a:solidFill>
                              <a:latin typeface="Cambria Math" panose="02040503050406030204" pitchFamily="18" charset="0"/>
                            </a:rPr>
                            <m:t>𝑝𝑟𝑒𝑑𝑖𝑐𝑡𝑖𝑜𝑛𝑠</m:t>
                          </m:r>
                        </m:num>
                        <m:den>
                          <m:r>
                            <a:rPr lang="en-US" i="1">
                              <a:solidFill>
                                <a:schemeClr val="bg1"/>
                              </a:solidFill>
                              <a:latin typeface="Cambria Math" panose="02040503050406030204" pitchFamily="18" charset="0"/>
                            </a:rPr>
                            <m:t>𝑛𝑢𝑚𝑏𝑒𝑟</m:t>
                          </m:r>
                          <m:r>
                            <a:rPr lang="en-US" i="0">
                              <a:solidFill>
                                <a:schemeClr val="bg1"/>
                              </a:solidFill>
                              <a:latin typeface="Cambria Math" panose="02040503050406030204" pitchFamily="18" charset="0"/>
                            </a:rPr>
                            <m:t> </m:t>
                          </m:r>
                          <m:r>
                            <a:rPr lang="en-US" i="1">
                              <a:solidFill>
                                <a:schemeClr val="bg1"/>
                              </a:solidFill>
                              <a:latin typeface="Cambria Math" panose="02040503050406030204" pitchFamily="18" charset="0"/>
                            </a:rPr>
                            <m:t>𝑜𝑓</m:t>
                          </m:r>
                          <m:r>
                            <a:rPr lang="en-US" i="0">
                              <a:solidFill>
                                <a:schemeClr val="bg1"/>
                              </a:solidFill>
                              <a:latin typeface="Cambria Math" panose="02040503050406030204" pitchFamily="18" charset="0"/>
                            </a:rPr>
                            <m:t> </m:t>
                          </m:r>
                          <m:r>
                            <a:rPr lang="en-US" i="1">
                              <a:solidFill>
                                <a:schemeClr val="bg1"/>
                              </a:solidFill>
                              <a:latin typeface="Cambria Math" panose="02040503050406030204" pitchFamily="18" charset="0"/>
                            </a:rPr>
                            <m:t>𝑝𝑟𝑒𝑑𝑖𝑐𝑡𝑖𝑜𝑛𝑠</m:t>
                          </m:r>
                        </m:den>
                      </m:f>
                    </m:oMath>
                  </m:oMathPara>
                </a14:m>
                <a:endParaRPr lang="en-US" dirty="0">
                  <a:solidFill>
                    <a:schemeClr val="bg1"/>
                  </a:solidFill>
                </a:endParaRPr>
              </a:p>
            </p:txBody>
          </p:sp>
        </mc:Choice>
        <mc:Fallback xmlns="">
          <p:sp>
            <p:nvSpPr>
              <p:cNvPr id="6" name="TextBox 5">
                <a:extLst>
                  <a:ext uri="{FF2B5EF4-FFF2-40B4-BE49-F238E27FC236}">
                    <a16:creationId xmlns:a16="http://schemas.microsoft.com/office/drawing/2014/main" id="{8562DB08-3375-CEBF-8B1F-8AC28926F49F}"/>
                  </a:ext>
                </a:extLst>
              </p:cNvPr>
              <p:cNvSpPr txBox="1">
                <a:spLocks noRot="1" noChangeAspect="1" noMove="1" noResize="1" noEditPoints="1" noAdjustHandles="1" noChangeArrowheads="1" noChangeShapeType="1" noTextEdit="1"/>
              </p:cNvSpPr>
              <p:nvPr/>
            </p:nvSpPr>
            <p:spPr>
              <a:xfrm>
                <a:off x="3048000" y="1752179"/>
                <a:ext cx="6096000" cy="667490"/>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834287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4E530BA-4495-EE34-B6CE-C239A742F4B4}"/>
              </a:ext>
            </a:extLst>
          </p:cNvPr>
          <p:cNvSpPr txBox="1"/>
          <p:nvPr/>
        </p:nvSpPr>
        <p:spPr>
          <a:xfrm>
            <a:off x="367863" y="0"/>
            <a:ext cx="11183006" cy="1902187"/>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ln>
                  <a:noFill/>
                </a:ln>
                <a:solidFill>
                  <a:schemeClr val="bg1"/>
                </a:solidFill>
                <a:effectLst/>
              </a:rPr>
              <a:t>F</a:t>
            </a:r>
            <a:r>
              <a:rPr lang="en-US" sz="2800" b="1" kern="1400" dirty="0">
                <a:solidFill>
                  <a:schemeClr val="bg1"/>
                </a:solidFill>
              </a:rPr>
              <a:t>1 Score</a:t>
            </a:r>
            <a:endParaRPr lang="en-US" sz="2800" b="1" kern="1400" dirty="0">
              <a:ln>
                <a:noFill/>
              </a:ln>
              <a:solidFill>
                <a:schemeClr val="bg1"/>
              </a:solidFill>
              <a:effectLst/>
            </a:endParaRPr>
          </a:p>
          <a:p>
            <a:pPr marL="0" marR="0" indent="0" algn="just">
              <a:lnSpc>
                <a:spcPct val="119000"/>
              </a:lnSpc>
              <a:spcBef>
                <a:spcPts val="0"/>
              </a:spcBef>
              <a:spcAft>
                <a:spcPts val="0"/>
              </a:spcAft>
            </a:pPr>
            <a:r>
              <a:rPr lang="en-US" kern="1400" dirty="0">
                <a:solidFill>
                  <a:schemeClr val="bg1"/>
                </a:solidFill>
              </a:rPr>
              <a:t>A</a:t>
            </a:r>
            <a:r>
              <a:rPr lang="en-US" kern="1400" dirty="0">
                <a:ln>
                  <a:noFill/>
                </a:ln>
                <a:solidFill>
                  <a:schemeClr val="bg1"/>
                </a:solidFill>
                <a:effectLst/>
              </a:rPr>
              <a:t>ccuracy determines the difference between prediction and ground truth, but sometimes more detailed metrics needed to evaluate model performance. In terms of classification, the model prediction and ground truth label is vector of zeroes and ones. The difference between prediction and ground truth is divided to these 4 </a:t>
            </a:r>
            <a:r>
              <a:rPr lang="en-US" kern="1400" dirty="0">
                <a:solidFill>
                  <a:schemeClr val="bg1"/>
                </a:solidFill>
              </a:rPr>
              <a:t>options below:</a:t>
            </a:r>
          </a:p>
          <a:p>
            <a:pPr marL="0" marR="0" indent="0" algn="ctr">
              <a:lnSpc>
                <a:spcPct val="119000"/>
              </a:lnSpc>
              <a:spcBef>
                <a:spcPts val="0"/>
              </a:spcBef>
              <a:spcAft>
                <a:spcPts val="0"/>
              </a:spcAft>
            </a:pPr>
            <a:endParaRPr lang="en-US" kern="1400" dirty="0">
              <a:solidFill>
                <a:schemeClr val="bg1"/>
              </a:solidFill>
            </a:endParaRPr>
          </a:p>
        </p:txBody>
      </p:sp>
      <p:sp>
        <p:nvSpPr>
          <p:cNvPr id="8" name="TextBox 7">
            <a:extLst>
              <a:ext uri="{FF2B5EF4-FFF2-40B4-BE49-F238E27FC236}">
                <a16:creationId xmlns:a16="http://schemas.microsoft.com/office/drawing/2014/main" id="{A2BD36CC-4261-9DD6-FA28-A9498D6961F3}"/>
              </a:ext>
            </a:extLst>
          </p:cNvPr>
          <p:cNvSpPr txBox="1"/>
          <p:nvPr/>
        </p:nvSpPr>
        <p:spPr>
          <a:xfrm rot="16200000">
            <a:off x="3207830" y="2249077"/>
            <a:ext cx="1555531" cy="369332"/>
          </a:xfrm>
          <a:prstGeom prst="rect">
            <a:avLst/>
          </a:prstGeom>
          <a:noFill/>
        </p:spPr>
        <p:txBody>
          <a:bodyPr wrap="square" rtlCol="0">
            <a:spAutoFit/>
          </a:bodyPr>
          <a:lstStyle/>
          <a:p>
            <a:r>
              <a:rPr lang="en-US" dirty="0">
                <a:solidFill>
                  <a:schemeClr val="bg1"/>
                </a:solidFill>
              </a:rPr>
              <a:t>Ground Truth</a:t>
            </a:r>
          </a:p>
        </p:txBody>
      </p:sp>
      <p:graphicFrame>
        <p:nvGraphicFramePr>
          <p:cNvPr id="9" name="Table 9">
            <a:extLst>
              <a:ext uri="{FF2B5EF4-FFF2-40B4-BE49-F238E27FC236}">
                <a16:creationId xmlns:a16="http://schemas.microsoft.com/office/drawing/2014/main" id="{5FEBE198-1652-D71F-D816-E01D1F20CAD2}"/>
              </a:ext>
            </a:extLst>
          </p:cNvPr>
          <p:cNvGraphicFramePr>
            <a:graphicFrameLocks noGrp="1"/>
          </p:cNvGraphicFramePr>
          <p:nvPr>
            <p:extLst>
              <p:ext uri="{D42A27DB-BD31-4B8C-83A1-F6EECF244321}">
                <p14:modId xmlns:p14="http://schemas.microsoft.com/office/powerpoint/2010/main" val="1184670736"/>
              </p:ext>
            </p:extLst>
          </p:nvPr>
        </p:nvGraphicFramePr>
        <p:xfrm>
          <a:off x="4170261" y="1880024"/>
          <a:ext cx="3473105" cy="1107440"/>
        </p:xfrm>
        <a:graphic>
          <a:graphicData uri="http://schemas.openxmlformats.org/drawingml/2006/table">
            <a:tbl>
              <a:tblPr firstRow="1" bandRow="1">
                <a:tableStyleId>{5C22544A-7EE6-4342-B048-85BDC9FD1C3A}</a:tableStyleId>
              </a:tblPr>
              <a:tblGrid>
                <a:gridCol w="304798">
                  <a:extLst>
                    <a:ext uri="{9D8B030D-6E8A-4147-A177-3AD203B41FA5}">
                      <a16:colId xmlns:a16="http://schemas.microsoft.com/office/drawing/2014/main" val="2003566030"/>
                    </a:ext>
                  </a:extLst>
                </a:gridCol>
                <a:gridCol w="1555532">
                  <a:extLst>
                    <a:ext uri="{9D8B030D-6E8A-4147-A177-3AD203B41FA5}">
                      <a16:colId xmlns:a16="http://schemas.microsoft.com/office/drawing/2014/main" val="1577565870"/>
                    </a:ext>
                  </a:extLst>
                </a:gridCol>
                <a:gridCol w="1612775">
                  <a:extLst>
                    <a:ext uri="{9D8B030D-6E8A-4147-A177-3AD203B41FA5}">
                      <a16:colId xmlns:a16="http://schemas.microsoft.com/office/drawing/2014/main" val="2022349215"/>
                    </a:ext>
                  </a:extLst>
                </a:gridCol>
              </a:tblGrid>
              <a:tr h="232855">
                <a:tc>
                  <a:txBody>
                    <a:bodyPr/>
                    <a:lstStyle/>
                    <a:p>
                      <a:endParaRPr lang="en-US" dirty="0">
                        <a:solidFill>
                          <a:schemeClr val="bg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bg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bg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51894741"/>
                  </a:ext>
                </a:extLst>
              </a:tr>
              <a:tr h="370840">
                <a:tc>
                  <a:txBody>
                    <a:bodyPr/>
                    <a:lstStyle/>
                    <a:p>
                      <a:pPr algn="r"/>
                      <a:r>
                        <a:rPr lang="en-US" dirty="0">
                          <a:solidFill>
                            <a:schemeClr val="bg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bg1"/>
                          </a:solidFill>
                        </a:rPr>
                        <a:t>True Positive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bg1"/>
                          </a:solidFill>
                        </a:rPr>
                        <a:t>False 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71411288"/>
                  </a:ext>
                </a:extLst>
              </a:tr>
              <a:tr h="370840">
                <a:tc>
                  <a:txBody>
                    <a:bodyPr/>
                    <a:lstStyle/>
                    <a:p>
                      <a:pPr algn="r"/>
                      <a:r>
                        <a:rPr lang="en-US" dirty="0">
                          <a:solidFill>
                            <a:schemeClr val="bg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bg1"/>
                          </a:solidFill>
                        </a:rPr>
                        <a:t>False Positive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bg1"/>
                          </a:solidFill>
                        </a:rPr>
                        <a:t>True 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49347402"/>
                  </a:ext>
                </a:extLst>
              </a:tr>
            </a:tbl>
          </a:graphicData>
        </a:graphic>
      </p:graphicFrame>
      <p:sp>
        <p:nvSpPr>
          <p:cNvPr id="10" name="TextBox 9">
            <a:extLst>
              <a:ext uri="{FF2B5EF4-FFF2-40B4-BE49-F238E27FC236}">
                <a16:creationId xmlns:a16="http://schemas.microsoft.com/office/drawing/2014/main" id="{23A18E14-EE37-05F3-883B-97517F0D48B8}"/>
              </a:ext>
            </a:extLst>
          </p:cNvPr>
          <p:cNvSpPr txBox="1"/>
          <p:nvPr/>
        </p:nvSpPr>
        <p:spPr>
          <a:xfrm>
            <a:off x="5202620" y="1562036"/>
            <a:ext cx="1681655" cy="369332"/>
          </a:xfrm>
          <a:prstGeom prst="rect">
            <a:avLst/>
          </a:prstGeom>
          <a:noFill/>
        </p:spPr>
        <p:txBody>
          <a:bodyPr wrap="square" rtlCol="0">
            <a:spAutoFit/>
          </a:bodyPr>
          <a:lstStyle/>
          <a:p>
            <a:pPr algn="ctr"/>
            <a:r>
              <a:rPr lang="en-US" dirty="0">
                <a:solidFill>
                  <a:schemeClr val="bg1"/>
                </a:solidFill>
              </a:rPr>
              <a:t>Prediction</a:t>
            </a:r>
          </a:p>
        </p:txBody>
      </p:sp>
      <p:sp>
        <p:nvSpPr>
          <p:cNvPr id="13" name="TextBox 12">
            <a:extLst>
              <a:ext uri="{FF2B5EF4-FFF2-40B4-BE49-F238E27FC236}">
                <a16:creationId xmlns:a16="http://schemas.microsoft.com/office/drawing/2014/main" id="{402AA942-12F4-6EE5-4D46-0931FD2BAA3A}"/>
              </a:ext>
            </a:extLst>
          </p:cNvPr>
          <p:cNvSpPr txBox="1"/>
          <p:nvPr/>
        </p:nvSpPr>
        <p:spPr>
          <a:xfrm>
            <a:off x="241738" y="3193014"/>
            <a:ext cx="11183006" cy="1059777"/>
          </a:xfrm>
          <a:prstGeom prst="rect">
            <a:avLst/>
          </a:prstGeom>
          <a:noFill/>
        </p:spPr>
        <p:txBody>
          <a:bodyPr wrap="square" rtlCol="0">
            <a:spAutoFit/>
          </a:bodyPr>
          <a:lstStyle/>
          <a:p>
            <a:pPr marL="0" marR="0" indent="0" algn="just">
              <a:lnSpc>
                <a:spcPct val="119000"/>
              </a:lnSpc>
              <a:spcBef>
                <a:spcPts val="0"/>
              </a:spcBef>
              <a:spcAft>
                <a:spcPts val="0"/>
              </a:spcAft>
            </a:pPr>
            <a:r>
              <a:rPr lang="en-US" kern="1400" dirty="0">
                <a:solidFill>
                  <a:schemeClr val="bg1"/>
                </a:solidFill>
              </a:rPr>
              <a:t>Number of times that the model predict a positive label true over number of positive labels called Recall and number of times that the model predict a positive label true over number of positive prediction called Precision. These two metrics are important to evaluate model performance but for better intuition combining these two result in F1 Score:</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F0DC151-CCF5-CD8C-0163-7CB483AFD29A}"/>
                  </a:ext>
                </a:extLst>
              </p:cNvPr>
              <p:cNvSpPr txBox="1"/>
              <p:nvPr/>
            </p:nvSpPr>
            <p:spPr>
              <a:xfrm>
                <a:off x="1487215" y="4252791"/>
                <a:ext cx="8944302" cy="1472006"/>
              </a:xfrm>
              <a:prstGeom prst="rect">
                <a:avLst/>
              </a:prstGeom>
              <a:noFill/>
            </p:spPr>
            <p:txBody>
              <a:bodyPr wrap="square">
                <a:spAutoFit/>
              </a:bodyPr>
              <a:lstStyle/>
              <a:p>
                <a:pPr marL="0" marR="0" algn="r">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sz="1800" i="1" smtClean="0">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𝑃𝑟𝑒𝑐𝑖𝑠𝑖𝑜𝑛</m:t>
                      </m:r>
                      <m:r>
                        <a:rPr lang="en-US" sz="1800" i="1" smtClean="0">
                          <a:solidFill>
                            <a:schemeClr val="bg1"/>
                          </a:solidFill>
                          <a:effectLst/>
                          <a:latin typeface="Cambria Math" panose="02040503050406030204" pitchFamily="18" charset="0"/>
                          <a:ea typeface="Calibri" panose="020F0502020204030204" pitchFamily="34" charset="0"/>
                          <a:cs typeface="B Nazanin" panose="00000400000000000000" pitchFamily="2" charset="-78"/>
                        </a:rPr>
                        <m:t>=</m:t>
                      </m:r>
                      <m:f>
                        <m:fPr>
                          <m:ctrlP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ctrlPr>
                        </m:fPr>
                        <m:num>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𝑇𝑟𝑢𝑒</m:t>
                          </m:r>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 </m:t>
                          </m:r>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𝑃𝑜𝑠𝑖𝑡𝑖𝑣𝑒</m:t>
                          </m:r>
                        </m:num>
                        <m:den>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𝑇𝑟𝑢𝑒</m:t>
                          </m:r>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 </m:t>
                          </m:r>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𝑃𝑜𝑠𝑖𝑡𝑖𝑣𝑒</m:t>
                          </m:r>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m:t>
                          </m:r>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𝐹𝑎𝑙𝑠𝑒</m:t>
                          </m:r>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 </m:t>
                          </m:r>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𝑃𝑜𝑠𝑖𝑡𝑖𝑣𝑒</m:t>
                          </m:r>
                        </m:den>
                      </m:f>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 </m:t>
                      </m:r>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𝑅𝑒𝑐𝑎𝑙𝑙</m:t>
                      </m:r>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m:t>
                      </m:r>
                      <m:f>
                        <m:fPr>
                          <m:ctrlP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ctrlPr>
                        </m:fPr>
                        <m:num>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𝑇𝑟𝑢𝑒</m:t>
                          </m:r>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 </m:t>
                          </m:r>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𝑃𝑜𝑠𝑖𝑡𝑖𝑣𝑒</m:t>
                          </m:r>
                        </m:num>
                        <m:den>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𝑇𝑟𝑢𝑒</m:t>
                          </m:r>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 </m:t>
                          </m:r>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𝑃𝑜𝑠𝑖𝑡𝑖𝑣𝑒</m:t>
                          </m:r>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m:t>
                          </m:r>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𝐹𝑎𝑙𝑠𝑒</m:t>
                          </m:r>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 </m:t>
                          </m:r>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𝑁𝑒𝑔𝑎𝑡𝑖𝑣𝑒</m:t>
                          </m:r>
                        </m:den>
                      </m:f>
                    </m:oMath>
                  </m:oMathPara>
                </a14:m>
                <a:endParaRPr lang="en-US" sz="1800" dirty="0">
                  <a:solidFill>
                    <a:schemeClr val="bg1"/>
                  </a:solidFill>
                  <a:effectLst/>
                  <a:latin typeface="B Nazanin" panose="00000400000000000000" pitchFamily="2" charset="-78"/>
                  <a:ea typeface="Calibri" panose="020F0502020204030204" pitchFamily="34" charset="0"/>
                  <a:cs typeface="B Nazanin" panose="00000400000000000000" pitchFamily="2" charset="-78"/>
                </a:endParaRPr>
              </a:p>
              <a:p>
                <a:pPr marL="0" marR="0" algn="r">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𝐹</m:t>
                      </m:r>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1 </m:t>
                      </m:r>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𝑆𝑐𝑜𝑟𝑒</m:t>
                      </m:r>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=2×</m:t>
                      </m:r>
                      <m:f>
                        <m:fPr>
                          <m:ctrlP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ctrlPr>
                        </m:fPr>
                        <m:num>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𝑃𝑟𝑒𝑐𝑖𝑠𝑖𝑜𝑛</m:t>
                          </m:r>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m:t>
                          </m:r>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𝑅𝑒𝑐𝑎𝑙𝑙</m:t>
                          </m:r>
                        </m:num>
                        <m:den>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𝑃𝑟𝑒𝑐𝑖𝑠𝑖𝑜𝑛</m:t>
                          </m:r>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m:t>
                          </m:r>
                          <m:r>
                            <a:rPr lang="en-US" sz="1800" i="1">
                              <a:solidFill>
                                <a:schemeClr val="bg1"/>
                              </a:solidFill>
                              <a:effectLst/>
                              <a:latin typeface="Cambria Math" panose="02040503050406030204" pitchFamily="18" charset="0"/>
                              <a:ea typeface="Calibri" panose="020F0502020204030204" pitchFamily="34" charset="0"/>
                              <a:cs typeface="B Nazanin" panose="00000400000000000000" pitchFamily="2" charset="-78"/>
                            </a:rPr>
                            <m:t>𝑅𝑒𝑐𝑎𝑙𝑙</m:t>
                          </m:r>
                        </m:den>
                      </m:f>
                    </m:oMath>
                  </m:oMathPara>
                </a14:m>
                <a:endParaRPr lang="en-US" sz="1800" dirty="0">
                  <a:solidFill>
                    <a:schemeClr val="bg1"/>
                  </a:solidFill>
                  <a:effectLst/>
                  <a:latin typeface="B Nazanin" panose="00000400000000000000" pitchFamily="2" charset="-78"/>
                  <a:ea typeface="Calibri" panose="020F0502020204030204" pitchFamily="34" charset="0"/>
                  <a:cs typeface="B Nazanin" panose="00000400000000000000" pitchFamily="2" charset="-78"/>
                </a:endParaRPr>
              </a:p>
            </p:txBody>
          </p:sp>
        </mc:Choice>
        <mc:Fallback xmlns="">
          <p:sp>
            <p:nvSpPr>
              <p:cNvPr id="11" name="TextBox 10">
                <a:extLst>
                  <a:ext uri="{FF2B5EF4-FFF2-40B4-BE49-F238E27FC236}">
                    <a16:creationId xmlns:a16="http://schemas.microsoft.com/office/drawing/2014/main" id="{1F0DC151-CCF5-CD8C-0163-7CB483AFD29A}"/>
                  </a:ext>
                </a:extLst>
              </p:cNvPr>
              <p:cNvSpPr txBox="1">
                <a:spLocks noRot="1" noChangeAspect="1" noMove="1" noResize="1" noEditPoints="1" noAdjustHandles="1" noChangeArrowheads="1" noChangeShapeType="1" noTextEdit="1"/>
              </p:cNvSpPr>
              <p:nvPr/>
            </p:nvSpPr>
            <p:spPr>
              <a:xfrm>
                <a:off x="1487215" y="4252791"/>
                <a:ext cx="8944302" cy="1472006"/>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828021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207B5D-4811-A1A6-ABD7-22BDF0507E9D}"/>
              </a:ext>
            </a:extLst>
          </p:cNvPr>
          <p:cNvSpPr txBox="1"/>
          <p:nvPr/>
        </p:nvSpPr>
        <p:spPr>
          <a:xfrm>
            <a:off x="557049" y="263715"/>
            <a:ext cx="11183006" cy="1572546"/>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solidFill>
                  <a:schemeClr val="bg1"/>
                </a:solidFill>
              </a:rPr>
              <a:t>Fit Model</a:t>
            </a:r>
          </a:p>
          <a:p>
            <a:pPr marL="0" marR="0" indent="0" algn="just">
              <a:lnSpc>
                <a:spcPct val="119000"/>
              </a:lnSpc>
              <a:spcBef>
                <a:spcPts val="0"/>
              </a:spcBef>
              <a:spcAft>
                <a:spcPts val="0"/>
              </a:spcAft>
            </a:pPr>
            <a:r>
              <a:rPr lang="en-US" kern="1400" dirty="0">
                <a:solidFill>
                  <a:schemeClr val="bg1"/>
                </a:solidFill>
              </a:rPr>
              <a:t>All previous step has been done to prepare model for training, and at this step all things that’s remained is fitting model over data. Training model needs to determine training and validation data and number of epochs, epoch means number of times that model train on whole data.</a:t>
            </a:r>
            <a:endParaRPr lang="en-US" kern="1400" dirty="0">
              <a:ln>
                <a:noFill/>
              </a:ln>
              <a:solidFill>
                <a:schemeClr val="bg1"/>
              </a:solidFill>
              <a:effectLst/>
            </a:endParaRPr>
          </a:p>
        </p:txBody>
      </p:sp>
      <p:sp>
        <p:nvSpPr>
          <p:cNvPr id="3" name="TextBox 2">
            <a:extLst>
              <a:ext uri="{FF2B5EF4-FFF2-40B4-BE49-F238E27FC236}">
                <a16:creationId xmlns:a16="http://schemas.microsoft.com/office/drawing/2014/main" id="{BA8700BE-AB3C-0E3F-2CAD-5998DC871DE4}"/>
              </a:ext>
            </a:extLst>
          </p:cNvPr>
          <p:cNvSpPr txBox="1"/>
          <p:nvPr/>
        </p:nvSpPr>
        <p:spPr>
          <a:xfrm>
            <a:off x="557049" y="1917295"/>
            <a:ext cx="11183006" cy="1902187"/>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solidFill>
                  <a:schemeClr val="bg1"/>
                </a:solidFill>
              </a:rPr>
              <a:t>Epoch</a:t>
            </a:r>
          </a:p>
          <a:p>
            <a:pPr algn="just">
              <a:lnSpc>
                <a:spcPct val="119000"/>
              </a:lnSpc>
            </a:pPr>
            <a:r>
              <a:rPr lang="en-US" kern="1400" dirty="0">
                <a:solidFill>
                  <a:schemeClr val="bg1"/>
                </a:solidFill>
              </a:rPr>
              <a:t>Epoch means training process is passed through all training data, so number of epochs means number of times that  all data have passed through training process. When dealing with batched dataset, the number of times that training algorithm has performed is not important. number of epochs shows how many times model compute loss on whole data and it is better parameter to control model.</a:t>
            </a:r>
          </a:p>
        </p:txBody>
      </p:sp>
    </p:spTree>
    <p:extLst>
      <p:ext uri="{BB962C8B-B14F-4D97-AF65-F5344CB8AC3E}">
        <p14:creationId xmlns:p14="http://schemas.microsoft.com/office/powerpoint/2010/main" val="25347427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3EB92D-A2C6-D4BA-38EC-45B491DC2B7E}"/>
              </a:ext>
            </a:extLst>
          </p:cNvPr>
          <p:cNvSpPr txBox="1"/>
          <p:nvPr/>
        </p:nvSpPr>
        <p:spPr>
          <a:xfrm>
            <a:off x="557049" y="179632"/>
            <a:ext cx="11183006" cy="1242904"/>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ln>
                  <a:noFill/>
                </a:ln>
                <a:solidFill>
                  <a:schemeClr val="bg1"/>
                </a:solidFill>
                <a:effectLst/>
              </a:rPr>
              <a:t>Analysis</a:t>
            </a:r>
          </a:p>
          <a:p>
            <a:pPr marL="0" marR="0" indent="0" algn="just">
              <a:lnSpc>
                <a:spcPct val="119000"/>
              </a:lnSpc>
              <a:spcBef>
                <a:spcPts val="0"/>
              </a:spcBef>
              <a:spcAft>
                <a:spcPts val="0"/>
              </a:spcAft>
            </a:pPr>
            <a:r>
              <a:rPr lang="en-US" kern="1400" dirty="0">
                <a:ln>
                  <a:noFill/>
                </a:ln>
                <a:solidFill>
                  <a:schemeClr val="bg1"/>
                </a:solidFill>
                <a:effectLst/>
              </a:rPr>
              <a:t>Loss and accuracy are two parameters that </a:t>
            </a:r>
            <a:r>
              <a:rPr lang="en-US" kern="1400" dirty="0">
                <a:solidFill>
                  <a:schemeClr val="bg1"/>
                </a:solidFill>
              </a:rPr>
              <a:t>can be inspected through training as number of epochs. As it is clear from loss and accuracy plot, approximately 85% accuracy for validation and training would be acceptable.</a:t>
            </a:r>
          </a:p>
        </p:txBody>
      </p:sp>
    </p:spTree>
    <p:extLst>
      <p:ext uri="{BB962C8B-B14F-4D97-AF65-F5344CB8AC3E}">
        <p14:creationId xmlns:p14="http://schemas.microsoft.com/office/powerpoint/2010/main" val="18403650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3EB92D-A2C6-D4BA-38EC-45B491DC2B7E}"/>
              </a:ext>
            </a:extLst>
          </p:cNvPr>
          <p:cNvSpPr txBox="1"/>
          <p:nvPr/>
        </p:nvSpPr>
        <p:spPr>
          <a:xfrm>
            <a:off x="557049" y="179632"/>
            <a:ext cx="11183006" cy="3550396"/>
          </a:xfrm>
          <a:prstGeom prst="rect">
            <a:avLst/>
          </a:prstGeom>
          <a:noFill/>
        </p:spPr>
        <p:txBody>
          <a:bodyPr wrap="square" rtlCol="0">
            <a:spAutoFit/>
          </a:bodyPr>
          <a:lstStyle/>
          <a:p>
            <a:pPr marL="0" marR="0" indent="0" algn="just">
              <a:lnSpc>
                <a:spcPct val="119000"/>
              </a:lnSpc>
              <a:spcBef>
                <a:spcPts val="0"/>
              </a:spcBef>
              <a:spcAft>
                <a:spcPts val="0"/>
              </a:spcAft>
            </a:pPr>
            <a:r>
              <a:rPr lang="en-US" sz="2800" b="1" kern="1400" dirty="0">
                <a:ln>
                  <a:noFill/>
                </a:ln>
                <a:solidFill>
                  <a:schemeClr val="bg1"/>
                </a:solidFill>
                <a:effectLst/>
              </a:rPr>
              <a:t>Metric</a:t>
            </a:r>
          </a:p>
          <a:p>
            <a:pPr marL="0" marR="0" indent="0" algn="just">
              <a:lnSpc>
                <a:spcPct val="119000"/>
              </a:lnSpc>
              <a:spcBef>
                <a:spcPts val="0"/>
              </a:spcBef>
              <a:spcAft>
                <a:spcPts val="0"/>
              </a:spcAft>
            </a:pPr>
            <a:r>
              <a:rPr lang="en-US" kern="1400" dirty="0">
                <a:solidFill>
                  <a:schemeClr val="bg1"/>
                </a:solidFill>
              </a:rPr>
              <a:t>This function takes array of predictions and ground truth labels as input. Converts prediction probabilities to zeroes and ones, takes a look at each label and subsequent prediction if both are equal to 1, set the subsequent element in true positive array to 1 and compute false positive and false negative array respectively to return these three arrays as function output.</a:t>
            </a:r>
          </a:p>
          <a:p>
            <a:pPr marL="0" marR="0" indent="0" algn="just">
              <a:lnSpc>
                <a:spcPct val="119000"/>
              </a:lnSpc>
              <a:spcBef>
                <a:spcPts val="0"/>
              </a:spcBef>
              <a:spcAft>
                <a:spcPts val="0"/>
              </a:spcAft>
            </a:pPr>
            <a:r>
              <a:rPr lang="en-US" kern="1400" dirty="0">
                <a:solidFill>
                  <a:schemeClr val="bg1"/>
                </a:solidFill>
              </a:rPr>
              <a:t>For computing f1 score on each class of test dataset, array of true labels and predictions must be extract on every batch taking these two array to metric function previously defined and compute summation of function outputs on column axis to reach the number of true positive, false positive and false negative predictions on each class. In the last part precision, recall and f1 score computed by the formula mentioned above after test data has been completely discovered.</a:t>
            </a:r>
          </a:p>
        </p:txBody>
      </p:sp>
    </p:spTree>
    <p:extLst>
      <p:ext uri="{BB962C8B-B14F-4D97-AF65-F5344CB8AC3E}">
        <p14:creationId xmlns:p14="http://schemas.microsoft.com/office/powerpoint/2010/main" val="676586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F60B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EA8B7CC-A6BF-E8B0-EF1F-9C5A879B2F87}"/>
              </a:ext>
            </a:extLst>
          </p:cNvPr>
          <p:cNvSpPr txBox="1"/>
          <p:nvPr/>
        </p:nvSpPr>
        <p:spPr>
          <a:xfrm>
            <a:off x="1114097" y="798787"/>
            <a:ext cx="10016358" cy="2378343"/>
          </a:xfrm>
          <a:prstGeom prst="rect">
            <a:avLst/>
          </a:prstGeom>
          <a:noFill/>
        </p:spPr>
        <p:txBody>
          <a:bodyPr wrap="square" rtlCol="0">
            <a:spAutoFit/>
          </a:bodyPr>
          <a:lstStyle/>
          <a:p>
            <a:pPr marL="0" marR="0" indent="0" algn="just">
              <a:lnSpc>
                <a:spcPct val="119000"/>
              </a:lnSpc>
              <a:spcBef>
                <a:spcPts val="0"/>
              </a:spcBef>
              <a:spcAft>
                <a:spcPts val="0"/>
              </a:spcAft>
            </a:pPr>
            <a:r>
              <a:rPr lang="en-US" sz="1800" kern="1400" dirty="0" err="1">
                <a:ln>
                  <a:noFill/>
                </a:ln>
                <a:solidFill>
                  <a:srgbClr val="FFFFFF"/>
                </a:solidFill>
                <a:effectLst/>
                <a:latin typeface="Corbel" panose="020B0503020204020204" pitchFamily="34" charset="0"/>
              </a:rPr>
              <a:t>Tensorflow</a:t>
            </a:r>
            <a:r>
              <a:rPr lang="en-US" sz="1800" kern="1400" dirty="0">
                <a:ln>
                  <a:noFill/>
                </a:ln>
                <a:solidFill>
                  <a:srgbClr val="FFFFFF"/>
                </a:solidFill>
                <a:effectLst/>
                <a:latin typeface="Corbel" panose="020B0503020204020204" pitchFamily="34" charset="0"/>
              </a:rPr>
              <a:t>  is an open source library for machine learning and numerical computation based on tensors. </a:t>
            </a:r>
            <a:r>
              <a:rPr lang="en-US" sz="1800" kern="1400" dirty="0" err="1">
                <a:ln>
                  <a:noFill/>
                </a:ln>
                <a:solidFill>
                  <a:srgbClr val="FFFFFF"/>
                </a:solidFill>
                <a:effectLst/>
                <a:latin typeface="Corbel" panose="020B0503020204020204" pitchFamily="34" charset="0"/>
              </a:rPr>
              <a:t>Tensorflow</a:t>
            </a:r>
            <a:r>
              <a:rPr lang="en-US" sz="1800" kern="1400" dirty="0">
                <a:ln>
                  <a:noFill/>
                </a:ln>
                <a:solidFill>
                  <a:srgbClr val="FFFFFF"/>
                </a:solidFill>
                <a:effectLst/>
                <a:latin typeface="Corbel" panose="020B0503020204020204" pitchFamily="34" charset="0"/>
              </a:rPr>
              <a:t> can be developed even by who has a least knowledge of programming </a:t>
            </a:r>
            <a:r>
              <a:rPr lang="en-US" sz="1800" kern="1400" dirty="0" err="1">
                <a:ln>
                  <a:noFill/>
                </a:ln>
                <a:solidFill>
                  <a:srgbClr val="FFFFFF"/>
                </a:solidFill>
                <a:effectLst/>
                <a:latin typeface="Corbel" panose="020B0503020204020204" pitchFamily="34" charset="0"/>
              </a:rPr>
              <a:t>alse</a:t>
            </a:r>
            <a:r>
              <a:rPr lang="en-US" sz="1800" kern="1400" dirty="0">
                <a:ln>
                  <a:noFill/>
                </a:ln>
                <a:solidFill>
                  <a:srgbClr val="FFFFFF"/>
                </a:solidFill>
                <a:effectLst/>
                <a:latin typeface="Corbel" panose="020B0503020204020204" pitchFamily="34" charset="0"/>
              </a:rPr>
              <a:t> can be used in popular programming languages like Python, </a:t>
            </a:r>
            <a:r>
              <a:rPr lang="en-US" sz="1800" kern="1400" dirty="0" err="1">
                <a:ln>
                  <a:noFill/>
                </a:ln>
                <a:solidFill>
                  <a:srgbClr val="FFFFFF"/>
                </a:solidFill>
                <a:effectLst/>
                <a:latin typeface="Corbel" panose="020B0503020204020204" pitchFamily="34" charset="0"/>
              </a:rPr>
              <a:t>Javascript</a:t>
            </a:r>
            <a:r>
              <a:rPr lang="en-US" sz="1800" kern="1400" dirty="0">
                <a:ln>
                  <a:noFill/>
                </a:ln>
                <a:solidFill>
                  <a:srgbClr val="FFFFFF"/>
                </a:solidFill>
                <a:effectLst/>
                <a:latin typeface="Corbel" panose="020B0503020204020204" pitchFamily="34" charset="0"/>
              </a:rPr>
              <a:t> and C++.</a:t>
            </a:r>
            <a:endParaRPr lang="en-US" sz="1800" kern="1400" dirty="0">
              <a:ln>
                <a:noFill/>
              </a:ln>
              <a:solidFill>
                <a:srgbClr val="000000"/>
              </a:solidFill>
              <a:effectLst/>
              <a:latin typeface="Calibri" panose="020F0502020204030204" pitchFamily="34" charset="0"/>
            </a:endParaRPr>
          </a:p>
          <a:p>
            <a:pPr marL="0" marR="0" indent="0" algn="just">
              <a:lnSpc>
                <a:spcPct val="119000"/>
              </a:lnSpc>
              <a:spcBef>
                <a:spcPts val="0"/>
              </a:spcBef>
              <a:spcAft>
                <a:spcPts val="0"/>
              </a:spcAft>
            </a:pPr>
            <a:r>
              <a:rPr lang="en-US" sz="1800" kern="1400" dirty="0">
                <a:ln>
                  <a:noFill/>
                </a:ln>
                <a:solidFill>
                  <a:srgbClr val="FFFFFF"/>
                </a:solidFill>
                <a:effectLst/>
                <a:latin typeface="Corbel" panose="020B0503020204020204" pitchFamily="34" charset="0"/>
              </a:rPr>
              <a:t> </a:t>
            </a:r>
            <a:endParaRPr lang="en-US" sz="1800" kern="1400" dirty="0">
              <a:ln>
                <a:noFill/>
              </a:ln>
              <a:solidFill>
                <a:srgbClr val="000000"/>
              </a:solidFill>
              <a:effectLst/>
              <a:latin typeface="Calibri" panose="020F0502020204030204" pitchFamily="34" charset="0"/>
            </a:endParaRPr>
          </a:p>
          <a:p>
            <a:pPr marL="0" marR="0" indent="0" algn="just">
              <a:lnSpc>
                <a:spcPct val="119000"/>
              </a:lnSpc>
              <a:spcBef>
                <a:spcPts val="0"/>
              </a:spcBef>
              <a:spcAft>
                <a:spcPts val="0"/>
              </a:spcAft>
            </a:pPr>
            <a:r>
              <a:rPr lang="en-US" sz="1800" kern="1400" dirty="0">
                <a:ln>
                  <a:noFill/>
                </a:ln>
                <a:solidFill>
                  <a:srgbClr val="FFFFFF"/>
                </a:solidFill>
                <a:effectLst/>
                <a:latin typeface="Corbel" panose="020B0503020204020204" pitchFamily="34" charset="0"/>
              </a:rPr>
              <a:t>The main application of </a:t>
            </a:r>
            <a:r>
              <a:rPr lang="en-US" sz="1800" kern="1400" dirty="0" err="1">
                <a:ln>
                  <a:noFill/>
                </a:ln>
                <a:solidFill>
                  <a:srgbClr val="FFFFFF"/>
                </a:solidFill>
                <a:effectLst/>
                <a:latin typeface="Corbel" panose="020B0503020204020204" pitchFamily="34" charset="0"/>
              </a:rPr>
              <a:t>Tensorflow</a:t>
            </a:r>
            <a:r>
              <a:rPr lang="en-US" sz="1800" kern="1400" dirty="0">
                <a:ln>
                  <a:noFill/>
                </a:ln>
                <a:solidFill>
                  <a:srgbClr val="FFFFFF"/>
                </a:solidFill>
                <a:effectLst/>
                <a:latin typeface="Corbel" panose="020B0503020204020204" pitchFamily="34" charset="0"/>
              </a:rPr>
              <a:t> is building neural networks like CNN and RNN, and because </a:t>
            </a:r>
            <a:r>
              <a:rPr lang="en-US" sz="1800" kern="1400" dirty="0" err="1">
                <a:ln>
                  <a:noFill/>
                </a:ln>
                <a:solidFill>
                  <a:srgbClr val="FFFFFF"/>
                </a:solidFill>
                <a:effectLst/>
                <a:latin typeface="Corbel" panose="020B0503020204020204" pitchFamily="34" charset="0"/>
              </a:rPr>
              <a:t>Tensorflow</a:t>
            </a:r>
            <a:r>
              <a:rPr lang="en-US" sz="1800" kern="1400" dirty="0">
                <a:ln>
                  <a:noFill/>
                </a:ln>
                <a:solidFill>
                  <a:srgbClr val="FFFFFF"/>
                </a:solidFill>
                <a:effectLst/>
                <a:latin typeface="Corbel" panose="020B0503020204020204" pitchFamily="34" charset="0"/>
              </a:rPr>
              <a:t> works based on graphs, It is much easier and faster to execute on multiple processors like GPUs.</a:t>
            </a:r>
            <a:r>
              <a:rPr lang="en-US" sz="1800" kern="1400" dirty="0">
                <a:ln>
                  <a:noFill/>
                </a:ln>
                <a:solidFill>
                  <a:schemeClr val="bg1"/>
                </a:solidFill>
                <a:effectLst/>
                <a:latin typeface="Corbel" panose="020B0503020204020204" pitchFamily="34" charset="0"/>
              </a:rPr>
              <a:t> </a:t>
            </a:r>
            <a:endParaRPr lang="en-US" sz="1800" kern="1400" dirty="0">
              <a:ln>
                <a:noFill/>
              </a:ln>
              <a:solidFill>
                <a:schemeClr val="bg1"/>
              </a:solidFill>
              <a:effectLst/>
              <a:latin typeface="Calibri" panose="020F0502020204030204" pitchFamily="34" charset="0"/>
            </a:endParaRPr>
          </a:p>
        </p:txBody>
      </p:sp>
    </p:spTree>
    <p:extLst>
      <p:ext uri="{BB962C8B-B14F-4D97-AF65-F5344CB8AC3E}">
        <p14:creationId xmlns:p14="http://schemas.microsoft.com/office/powerpoint/2010/main" val="4068861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F60B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E2ABF6-02B6-90AE-7CDE-FEE13EFF55AE}"/>
              </a:ext>
            </a:extLst>
          </p:cNvPr>
          <p:cNvSpPr txBox="1"/>
          <p:nvPr/>
        </p:nvSpPr>
        <p:spPr>
          <a:xfrm>
            <a:off x="557049" y="515964"/>
            <a:ext cx="11183006" cy="1389419"/>
          </a:xfrm>
          <a:prstGeom prst="rect">
            <a:avLst/>
          </a:prstGeom>
          <a:noFill/>
        </p:spPr>
        <p:txBody>
          <a:bodyPr wrap="square" rtlCol="0">
            <a:spAutoFit/>
          </a:bodyPr>
          <a:lstStyle/>
          <a:p>
            <a:pPr marL="0" marR="0" indent="0" algn="just">
              <a:lnSpc>
                <a:spcPct val="119000"/>
              </a:lnSpc>
              <a:spcBef>
                <a:spcPts val="0"/>
              </a:spcBef>
              <a:spcAft>
                <a:spcPts val="0"/>
              </a:spcAft>
            </a:pPr>
            <a:r>
              <a:rPr lang="en-US" sz="1800" kern="1400" dirty="0">
                <a:ln>
                  <a:noFill/>
                </a:ln>
                <a:solidFill>
                  <a:schemeClr val="bg1"/>
                </a:solidFill>
                <a:effectLst/>
              </a:rPr>
              <a:t>XML (Extensible Markup Language) is a type of format of saving data, It’s foundation is very likely to HTML and it is easy to extract and analyze. </a:t>
            </a:r>
            <a:r>
              <a:rPr lang="en-US" kern="1400" dirty="0">
                <a:solidFill>
                  <a:schemeClr val="bg1"/>
                </a:solidFill>
              </a:rPr>
              <a:t>T</a:t>
            </a:r>
            <a:r>
              <a:rPr lang="en-US" sz="1800" kern="1400" dirty="0">
                <a:ln>
                  <a:noFill/>
                </a:ln>
                <a:solidFill>
                  <a:schemeClr val="bg1"/>
                </a:solidFill>
                <a:effectLst/>
              </a:rPr>
              <a:t>his type of files need to be converted to python data structures for extracting data. Dictionary is suitable kind of data structure because it has key-value pair like XML file. To convert XML file to dictionary, we use </a:t>
            </a:r>
            <a:r>
              <a:rPr lang="en-US" sz="1800" b="1" kern="1400" dirty="0" err="1">
                <a:ln>
                  <a:noFill/>
                </a:ln>
                <a:solidFill>
                  <a:schemeClr val="bg1"/>
                </a:solidFill>
                <a:effectLst/>
              </a:rPr>
              <a:t>xmltodict</a:t>
            </a:r>
            <a:r>
              <a:rPr lang="en-US" b="1" kern="1400" dirty="0">
                <a:solidFill>
                  <a:schemeClr val="bg1"/>
                </a:solidFill>
              </a:rPr>
              <a:t> </a:t>
            </a:r>
            <a:r>
              <a:rPr lang="en-US" kern="1400" dirty="0">
                <a:solidFill>
                  <a:schemeClr val="bg1"/>
                </a:solidFill>
              </a:rPr>
              <a:t>library.</a:t>
            </a:r>
            <a:endParaRPr lang="en-US" sz="1800" b="1" kern="1400" dirty="0">
              <a:ln>
                <a:noFill/>
              </a:ln>
              <a:solidFill>
                <a:schemeClr val="bg1"/>
              </a:solidFill>
              <a:effectLst/>
            </a:endParaRPr>
          </a:p>
        </p:txBody>
      </p:sp>
    </p:spTree>
    <p:extLst>
      <p:ext uri="{BB962C8B-B14F-4D97-AF65-F5344CB8AC3E}">
        <p14:creationId xmlns:p14="http://schemas.microsoft.com/office/powerpoint/2010/main" val="1541072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F60B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E2ABF6-02B6-90AE-7CDE-FEE13EFF55AE}"/>
              </a:ext>
            </a:extLst>
          </p:cNvPr>
          <p:cNvSpPr txBox="1"/>
          <p:nvPr/>
        </p:nvSpPr>
        <p:spPr>
          <a:xfrm>
            <a:off x="557049" y="515964"/>
            <a:ext cx="11183006" cy="1059777"/>
          </a:xfrm>
          <a:prstGeom prst="rect">
            <a:avLst/>
          </a:prstGeom>
          <a:noFill/>
        </p:spPr>
        <p:txBody>
          <a:bodyPr wrap="square" rtlCol="0">
            <a:spAutoFit/>
          </a:bodyPr>
          <a:lstStyle/>
          <a:p>
            <a:pPr marL="0" marR="0" indent="0" algn="just">
              <a:lnSpc>
                <a:spcPct val="119000"/>
              </a:lnSpc>
              <a:spcBef>
                <a:spcPts val="0"/>
              </a:spcBef>
              <a:spcAft>
                <a:spcPts val="0"/>
              </a:spcAft>
            </a:pPr>
            <a:r>
              <a:rPr lang="en-US" sz="1800" kern="1400" dirty="0">
                <a:ln>
                  <a:noFill/>
                </a:ln>
                <a:solidFill>
                  <a:schemeClr val="bg1"/>
                </a:solidFill>
                <a:effectLst/>
              </a:rPr>
              <a:t>OS module in python contains some libraries and functions to access through underlying operating system to manipulate directories, create and change directories, acces</a:t>
            </a:r>
            <a:r>
              <a:rPr lang="en-US" kern="1400" dirty="0">
                <a:solidFill>
                  <a:schemeClr val="bg1"/>
                </a:solidFill>
              </a:rPr>
              <a:t>s files in directories and etc. It’s very important when you are dealing with files like reading or writing files.</a:t>
            </a:r>
            <a:endParaRPr lang="en-US" sz="1800" b="1" kern="1400" dirty="0">
              <a:ln>
                <a:noFill/>
              </a:ln>
              <a:solidFill>
                <a:schemeClr val="bg1"/>
              </a:solidFill>
              <a:effectLst/>
            </a:endParaRPr>
          </a:p>
        </p:txBody>
      </p:sp>
    </p:spTree>
    <p:extLst>
      <p:ext uri="{BB962C8B-B14F-4D97-AF65-F5344CB8AC3E}">
        <p14:creationId xmlns:p14="http://schemas.microsoft.com/office/powerpoint/2010/main" val="275844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F60B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E2ABF6-02B6-90AE-7CDE-FEE13EFF55AE}"/>
              </a:ext>
            </a:extLst>
          </p:cNvPr>
          <p:cNvSpPr txBox="1"/>
          <p:nvPr/>
        </p:nvSpPr>
        <p:spPr>
          <a:xfrm>
            <a:off x="557049" y="515964"/>
            <a:ext cx="11183006" cy="730136"/>
          </a:xfrm>
          <a:prstGeom prst="rect">
            <a:avLst/>
          </a:prstGeom>
          <a:noFill/>
        </p:spPr>
        <p:txBody>
          <a:bodyPr wrap="square" rtlCol="0">
            <a:spAutoFit/>
          </a:bodyPr>
          <a:lstStyle/>
          <a:p>
            <a:pPr marL="0" marR="0" indent="0" algn="just">
              <a:lnSpc>
                <a:spcPct val="119000"/>
              </a:lnSpc>
              <a:spcBef>
                <a:spcPts val="0"/>
              </a:spcBef>
              <a:spcAft>
                <a:spcPts val="0"/>
              </a:spcAft>
            </a:pPr>
            <a:r>
              <a:rPr lang="en-US" sz="1800" kern="1400" dirty="0">
                <a:ln>
                  <a:noFill/>
                </a:ln>
                <a:solidFill>
                  <a:schemeClr val="bg1"/>
                </a:solidFill>
                <a:effectLst/>
              </a:rPr>
              <a:t>Matplotlib</a:t>
            </a:r>
            <a:r>
              <a:rPr lang="en-US" kern="1400" dirty="0">
                <a:solidFill>
                  <a:schemeClr val="bg1"/>
                </a:solidFill>
              </a:rPr>
              <a:t> is a library package for generating static and dynamic visualization in Python. </a:t>
            </a:r>
            <a:r>
              <a:rPr lang="en-US" kern="1400" dirty="0" err="1">
                <a:solidFill>
                  <a:schemeClr val="bg1"/>
                </a:solidFill>
              </a:rPr>
              <a:t>Pyplot</a:t>
            </a:r>
            <a:r>
              <a:rPr lang="en-US" kern="1400" dirty="0">
                <a:solidFill>
                  <a:schemeClr val="bg1"/>
                </a:solidFill>
              </a:rPr>
              <a:t> is a Matplotlib module that creates figure in a separated window and make changes to this figure to plot.</a:t>
            </a:r>
            <a:endParaRPr lang="en-US" sz="1800" kern="1400" dirty="0">
              <a:ln>
                <a:noFill/>
              </a:ln>
              <a:solidFill>
                <a:schemeClr val="bg1"/>
              </a:solidFill>
              <a:effectLst/>
            </a:endParaRPr>
          </a:p>
        </p:txBody>
      </p:sp>
    </p:spTree>
    <p:extLst>
      <p:ext uri="{BB962C8B-B14F-4D97-AF65-F5344CB8AC3E}">
        <p14:creationId xmlns:p14="http://schemas.microsoft.com/office/powerpoint/2010/main" val="2783345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F60B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E2ABF6-02B6-90AE-7CDE-FEE13EFF55AE}"/>
              </a:ext>
            </a:extLst>
          </p:cNvPr>
          <p:cNvSpPr txBox="1"/>
          <p:nvPr/>
        </p:nvSpPr>
        <p:spPr>
          <a:xfrm>
            <a:off x="557049" y="515964"/>
            <a:ext cx="11183006" cy="730136"/>
          </a:xfrm>
          <a:prstGeom prst="rect">
            <a:avLst/>
          </a:prstGeom>
          <a:noFill/>
        </p:spPr>
        <p:txBody>
          <a:bodyPr wrap="square" rtlCol="0">
            <a:spAutoFit/>
          </a:bodyPr>
          <a:lstStyle/>
          <a:p>
            <a:pPr marL="0" marR="0" indent="0" algn="just">
              <a:lnSpc>
                <a:spcPct val="119000"/>
              </a:lnSpc>
              <a:spcBef>
                <a:spcPts val="0"/>
              </a:spcBef>
              <a:spcAft>
                <a:spcPts val="0"/>
              </a:spcAft>
            </a:pPr>
            <a:r>
              <a:rPr lang="en-US" kern="1400" dirty="0" err="1">
                <a:solidFill>
                  <a:schemeClr val="bg1"/>
                </a:solidFill>
              </a:rPr>
              <a:t>Numpy</a:t>
            </a:r>
            <a:r>
              <a:rPr lang="en-US" kern="1400" dirty="0">
                <a:solidFill>
                  <a:schemeClr val="bg1"/>
                </a:solidFill>
              </a:rPr>
              <a:t> is a library provides functions dealing with arrays. </a:t>
            </a:r>
            <a:r>
              <a:rPr lang="en-US" kern="1400" dirty="0" err="1">
                <a:solidFill>
                  <a:schemeClr val="bg1"/>
                </a:solidFill>
              </a:rPr>
              <a:t>Numpy</a:t>
            </a:r>
            <a:r>
              <a:rPr lang="en-US" kern="1400" dirty="0">
                <a:solidFill>
                  <a:schemeClr val="bg1"/>
                </a:solidFill>
              </a:rPr>
              <a:t> arrays have advantages that makes them </a:t>
            </a:r>
            <a:r>
              <a:rPr lang="en-US" kern="1400" dirty="0" err="1">
                <a:solidFill>
                  <a:schemeClr val="bg1"/>
                </a:solidFill>
              </a:rPr>
              <a:t>usefull</a:t>
            </a:r>
            <a:r>
              <a:rPr lang="en-US" kern="1400" dirty="0">
                <a:solidFill>
                  <a:schemeClr val="bg1"/>
                </a:solidFill>
              </a:rPr>
              <a:t>, have been processed faster than lists, less memory consumption and static memory place.</a:t>
            </a:r>
            <a:endParaRPr lang="en-US" sz="1800" kern="1400" dirty="0">
              <a:ln>
                <a:noFill/>
              </a:ln>
              <a:solidFill>
                <a:schemeClr val="bg1"/>
              </a:solidFill>
              <a:effectLst/>
            </a:endParaRPr>
          </a:p>
        </p:txBody>
      </p:sp>
    </p:spTree>
    <p:extLst>
      <p:ext uri="{BB962C8B-B14F-4D97-AF65-F5344CB8AC3E}">
        <p14:creationId xmlns:p14="http://schemas.microsoft.com/office/powerpoint/2010/main" val="130813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F60B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E2ABF6-02B6-90AE-7CDE-FEE13EFF55AE}"/>
              </a:ext>
            </a:extLst>
          </p:cNvPr>
          <p:cNvSpPr txBox="1"/>
          <p:nvPr/>
        </p:nvSpPr>
        <p:spPr>
          <a:xfrm>
            <a:off x="557049" y="515964"/>
            <a:ext cx="11183006" cy="730136"/>
          </a:xfrm>
          <a:prstGeom prst="rect">
            <a:avLst/>
          </a:prstGeom>
          <a:noFill/>
        </p:spPr>
        <p:txBody>
          <a:bodyPr wrap="square" rtlCol="0">
            <a:spAutoFit/>
          </a:bodyPr>
          <a:lstStyle/>
          <a:p>
            <a:pPr marL="0" marR="0" indent="0" algn="just">
              <a:lnSpc>
                <a:spcPct val="119000"/>
              </a:lnSpc>
              <a:spcBef>
                <a:spcPts val="0"/>
              </a:spcBef>
              <a:spcAft>
                <a:spcPts val="0"/>
              </a:spcAft>
            </a:pPr>
            <a:r>
              <a:rPr lang="en-US" sz="1800" kern="1400" dirty="0" err="1">
                <a:ln>
                  <a:noFill/>
                </a:ln>
                <a:solidFill>
                  <a:schemeClr val="bg1"/>
                </a:solidFill>
                <a:effectLst/>
              </a:rPr>
              <a:t>Tensorflow</a:t>
            </a:r>
            <a:r>
              <a:rPr lang="en-US" kern="1400" dirty="0" err="1">
                <a:solidFill>
                  <a:schemeClr val="bg1"/>
                </a:solidFill>
              </a:rPr>
              <a:t>_addons</a:t>
            </a:r>
            <a:r>
              <a:rPr lang="en-US" kern="1400" dirty="0">
                <a:solidFill>
                  <a:schemeClr val="bg1"/>
                </a:solidFill>
              </a:rPr>
              <a:t> is a library that provides extra helper functions for </a:t>
            </a:r>
            <a:r>
              <a:rPr lang="en-US" kern="1400" dirty="0" err="1">
                <a:solidFill>
                  <a:schemeClr val="bg1"/>
                </a:solidFill>
              </a:rPr>
              <a:t>tensorflow</a:t>
            </a:r>
            <a:r>
              <a:rPr lang="en-US" kern="1400" dirty="0">
                <a:solidFill>
                  <a:schemeClr val="bg1"/>
                </a:solidFill>
              </a:rPr>
              <a:t> and </a:t>
            </a:r>
            <a:r>
              <a:rPr lang="en-US" kern="1400" dirty="0" err="1">
                <a:solidFill>
                  <a:schemeClr val="bg1"/>
                </a:solidFill>
              </a:rPr>
              <a:t>keras</a:t>
            </a:r>
            <a:r>
              <a:rPr lang="en-US" kern="1400" dirty="0">
                <a:solidFill>
                  <a:schemeClr val="bg1"/>
                </a:solidFill>
              </a:rPr>
              <a:t> models include additional layers, optimizers, losses, metrics and etc.</a:t>
            </a:r>
            <a:endParaRPr lang="en-US" sz="1800" kern="1400" dirty="0">
              <a:ln>
                <a:noFill/>
              </a:ln>
              <a:solidFill>
                <a:schemeClr val="bg1"/>
              </a:solidFill>
              <a:effectLst/>
            </a:endParaRPr>
          </a:p>
        </p:txBody>
      </p:sp>
    </p:spTree>
    <p:extLst>
      <p:ext uri="{BB962C8B-B14F-4D97-AF65-F5344CB8AC3E}">
        <p14:creationId xmlns:p14="http://schemas.microsoft.com/office/powerpoint/2010/main" val="1438097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F60B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54CE5-385F-4615-9D65-163ADC9B3F6C}"/>
              </a:ext>
            </a:extLst>
          </p:cNvPr>
          <p:cNvSpPr>
            <a:spLocks noGrp="1"/>
          </p:cNvSpPr>
          <p:nvPr>
            <p:ph type="title"/>
          </p:nvPr>
        </p:nvSpPr>
        <p:spPr>
          <a:xfrm>
            <a:off x="838200" y="585842"/>
            <a:ext cx="10515600" cy="2935124"/>
          </a:xfrm>
        </p:spPr>
        <p:txBody>
          <a:bodyPr>
            <a:normAutofit/>
          </a:bodyPr>
          <a:lstStyle/>
          <a:p>
            <a:r>
              <a:rPr lang="en-US" sz="1800" dirty="0" err="1">
                <a:solidFill>
                  <a:schemeClr val="bg1"/>
                </a:solidFill>
              </a:rPr>
              <a:t>Keras</a:t>
            </a:r>
            <a:r>
              <a:rPr lang="en-US" sz="1800" dirty="0">
                <a:solidFill>
                  <a:schemeClr val="bg1"/>
                </a:solidFill>
              </a:rPr>
              <a:t> models whether sequential or functional, need layers to be defined. Every layer has variant parameters must be defined. Layers that used in this notebooks are:</a:t>
            </a:r>
            <a:br>
              <a:rPr lang="en-US" sz="1800" dirty="0">
                <a:solidFill>
                  <a:schemeClr val="bg1"/>
                </a:solidFill>
              </a:rPr>
            </a:br>
            <a:br>
              <a:rPr lang="en-US" sz="1800" dirty="0">
                <a:solidFill>
                  <a:schemeClr val="bg1"/>
                </a:solidFill>
              </a:rPr>
            </a:br>
            <a:r>
              <a:rPr lang="en-US" sz="1800" dirty="0">
                <a:solidFill>
                  <a:schemeClr val="bg1"/>
                </a:solidFill>
              </a:rPr>
              <a:t>	</a:t>
            </a:r>
            <a:r>
              <a:rPr lang="en-US" sz="1800" b="1" dirty="0">
                <a:solidFill>
                  <a:schemeClr val="bg1"/>
                </a:solidFill>
              </a:rPr>
              <a:t>Input:</a:t>
            </a:r>
            <a:r>
              <a:rPr lang="en-US" sz="1800" dirty="0">
                <a:solidFill>
                  <a:schemeClr val="bg1"/>
                </a:solidFill>
              </a:rPr>
              <a:t> this layer is input layer, as it’s name suggest, must be the first layer that receive input. There is 	only one parameter and it is </a:t>
            </a:r>
            <a:r>
              <a:rPr lang="en-US" sz="1800" dirty="0" err="1">
                <a:solidFill>
                  <a:schemeClr val="bg1"/>
                </a:solidFill>
              </a:rPr>
              <a:t>input_shape</a:t>
            </a:r>
            <a:r>
              <a:rPr lang="en-US" sz="1800" dirty="0">
                <a:solidFill>
                  <a:schemeClr val="bg1"/>
                </a:solidFill>
              </a:rPr>
              <a:t> that indicates shape of input tensors except batch size.</a:t>
            </a:r>
            <a:br>
              <a:rPr lang="en-US" sz="1800" dirty="0">
                <a:solidFill>
                  <a:schemeClr val="bg1"/>
                </a:solidFill>
              </a:rPr>
            </a:br>
            <a:r>
              <a:rPr lang="en-US" sz="1800" dirty="0">
                <a:solidFill>
                  <a:schemeClr val="bg1"/>
                </a:solidFill>
              </a:rPr>
              <a:t>	</a:t>
            </a:r>
            <a:br>
              <a:rPr lang="en-US" sz="1800" dirty="0">
                <a:solidFill>
                  <a:schemeClr val="bg1"/>
                </a:solidFill>
              </a:rPr>
            </a:br>
            <a:r>
              <a:rPr lang="en-US" sz="1800" dirty="0">
                <a:solidFill>
                  <a:schemeClr val="bg1"/>
                </a:solidFill>
              </a:rPr>
              <a:t>	</a:t>
            </a:r>
            <a:r>
              <a:rPr lang="en-US" sz="1800" b="1" dirty="0">
                <a:solidFill>
                  <a:schemeClr val="bg1"/>
                </a:solidFill>
              </a:rPr>
              <a:t>Flatten: </a:t>
            </a:r>
            <a:r>
              <a:rPr lang="en-US" sz="1800" dirty="0">
                <a:solidFill>
                  <a:schemeClr val="bg1"/>
                </a:solidFill>
              </a:rPr>
              <a:t>this layer converts every multi dimensional tensors to one dimensional tensors.</a:t>
            </a:r>
            <a:br>
              <a:rPr lang="en-US" sz="1800" dirty="0">
                <a:solidFill>
                  <a:schemeClr val="bg1"/>
                </a:solidFill>
              </a:rPr>
            </a:br>
            <a:br>
              <a:rPr lang="en-US" sz="1800" dirty="0">
                <a:solidFill>
                  <a:schemeClr val="bg1"/>
                </a:solidFill>
              </a:rPr>
            </a:br>
            <a:r>
              <a:rPr lang="en-US" sz="1800" dirty="0">
                <a:solidFill>
                  <a:schemeClr val="bg1"/>
                </a:solidFill>
              </a:rPr>
              <a:t>	</a:t>
            </a:r>
            <a:r>
              <a:rPr lang="en-US" sz="1800" b="1" dirty="0">
                <a:solidFill>
                  <a:schemeClr val="bg1"/>
                </a:solidFill>
              </a:rPr>
              <a:t>Dense: </a:t>
            </a:r>
            <a:r>
              <a:rPr lang="en-US" sz="1800" dirty="0">
                <a:solidFill>
                  <a:schemeClr val="bg1"/>
                </a:solidFill>
              </a:rPr>
              <a:t>this layer indicate the simple neural network architecture with neurons fully connected to each 	other. Two parameters of this layer must be set, number of neurons and activation function must be 	defined.</a:t>
            </a:r>
          </a:p>
        </p:txBody>
      </p:sp>
    </p:spTree>
    <p:extLst>
      <p:ext uri="{BB962C8B-B14F-4D97-AF65-F5344CB8AC3E}">
        <p14:creationId xmlns:p14="http://schemas.microsoft.com/office/powerpoint/2010/main" val="3771794356"/>
      </p:ext>
    </p:extLst>
  </p:cSld>
  <p:clrMapOvr>
    <a:masterClrMapping/>
  </p:clrMapOvr>
</p:sld>
</file>

<file path=ppt/theme/theme1.xml><?xml version="1.0" encoding="utf-8"?>
<a:theme xmlns:a="http://schemas.openxmlformats.org/drawingml/2006/main" name="Office Them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2030</TotalTime>
  <Words>2976</Words>
  <Application>Microsoft Office PowerPoint</Application>
  <PresentationFormat>Widescreen</PresentationFormat>
  <Paragraphs>111</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B Nazanin</vt:lpstr>
      <vt:lpstr>Calibri</vt:lpstr>
      <vt:lpstr>Calibri Light</vt:lpstr>
      <vt:lpstr>Cambria Math</vt:lpstr>
      <vt:lpstr>Corbel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Keras models whether sequential or functional, need layers to be defined. Every layer has variant parameters must be defined. Layers that used in this notebooks are:   Input: this layer is input layer, as it’s name suggest, must be the first layer that receive input. There is  only one parameter and it is input_shape that indicates shape of input tensors except batch size.    Flatten: this layer converts every multi dimensional tensors to one dimensional tensors.   Dense: this layer indicate the simple neural network architecture with neurons fully connected to each  other. Two parameters of this layer must be set, number of neurons and activation function must be  defined.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Mohammad Abedi</dc:creator>
  <cp:lastModifiedBy>Mohammad Abedi</cp:lastModifiedBy>
  <cp:revision>35</cp:revision>
  <dcterms:created xsi:type="dcterms:W3CDTF">2022-08-19T04:59:43Z</dcterms:created>
  <dcterms:modified xsi:type="dcterms:W3CDTF">2022-10-14T07:48:31Z</dcterms:modified>
</cp:coreProperties>
</file>