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61" r:id="rId3"/>
    <p:sldId id="256" r:id="rId4"/>
    <p:sldId id="260" r:id="rId5"/>
    <p:sldId id="278" r:id="rId6"/>
    <p:sldId id="279" r:id="rId7"/>
    <p:sldId id="258" r:id="rId8"/>
    <p:sldId id="286" r:id="rId9"/>
    <p:sldId id="287" r:id="rId10"/>
    <p:sldId id="296" r:id="rId11"/>
    <p:sldId id="297" r:id="rId12"/>
    <p:sldId id="280" r:id="rId13"/>
    <p:sldId id="291" r:id="rId14"/>
    <p:sldId id="288" r:id="rId15"/>
    <p:sldId id="262" r:id="rId16"/>
    <p:sldId id="289" r:id="rId17"/>
    <p:sldId id="290" r:id="rId18"/>
    <p:sldId id="263" r:id="rId19"/>
    <p:sldId id="264" r:id="rId20"/>
    <p:sldId id="271" r:id="rId21"/>
    <p:sldId id="272" r:id="rId22"/>
    <p:sldId id="265" r:id="rId23"/>
    <p:sldId id="293" r:id="rId24"/>
    <p:sldId id="273" r:id="rId25"/>
    <p:sldId id="283" r:id="rId26"/>
    <p:sldId id="266" r:id="rId27"/>
    <p:sldId id="267" r:id="rId28"/>
    <p:sldId id="294" r:id="rId29"/>
    <p:sldId id="292" r:id="rId30"/>
    <p:sldId id="275" r:id="rId31"/>
    <p:sldId id="284" r:id="rId32"/>
    <p:sldId id="268" r:id="rId33"/>
    <p:sldId id="269" r:id="rId34"/>
    <p:sldId id="29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0B1"/>
    <a:srgbClr val="252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690" autoAdjust="0"/>
  </p:normalViewPr>
  <p:slideViewPr>
    <p:cSldViewPr snapToGrid="0">
      <p:cViewPr varScale="1">
        <p:scale>
          <a:sx n="61" d="100"/>
          <a:sy n="61" d="100"/>
        </p:scale>
        <p:origin x="136"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D0ED1-B72F-0834-AC20-33BEB20988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78BDF3-9B69-930A-C8AA-5C51657B83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4991E5-576C-0E6D-33F5-1722E4BEB963}"/>
              </a:ext>
            </a:extLst>
          </p:cNvPr>
          <p:cNvSpPr>
            <a:spLocks noGrp="1"/>
          </p:cNvSpPr>
          <p:nvPr>
            <p:ph type="dt" sz="half" idx="10"/>
          </p:nvPr>
        </p:nvSpPr>
        <p:spPr/>
        <p:txBody>
          <a:bodyPr/>
          <a:lstStyle/>
          <a:p>
            <a:fld id="{D032D1D9-E184-46D5-9DB1-45BBC0AACEC2}" type="datetimeFigureOut">
              <a:rPr lang="en-US" smtClean="0"/>
              <a:t>12/22/2022</a:t>
            </a:fld>
            <a:endParaRPr lang="en-US"/>
          </a:p>
        </p:txBody>
      </p:sp>
      <p:sp>
        <p:nvSpPr>
          <p:cNvPr id="5" name="Footer Placeholder 4">
            <a:extLst>
              <a:ext uri="{FF2B5EF4-FFF2-40B4-BE49-F238E27FC236}">
                <a16:creationId xmlns:a16="http://schemas.microsoft.com/office/drawing/2014/main" id="{7FA40D6A-9F3E-DAC8-D3DE-1E4104007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E563F-8D46-886F-F0C5-22478819665A}"/>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2331569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BEC8-F886-4F30-F4EE-BB7670DBFA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611064-643B-72EC-4B0A-5A86174184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7B9F1-BF61-CA33-8696-C1C546E3F52F}"/>
              </a:ext>
            </a:extLst>
          </p:cNvPr>
          <p:cNvSpPr>
            <a:spLocks noGrp="1"/>
          </p:cNvSpPr>
          <p:nvPr>
            <p:ph type="dt" sz="half" idx="10"/>
          </p:nvPr>
        </p:nvSpPr>
        <p:spPr/>
        <p:txBody>
          <a:bodyPr/>
          <a:lstStyle/>
          <a:p>
            <a:fld id="{D032D1D9-E184-46D5-9DB1-45BBC0AACEC2}" type="datetimeFigureOut">
              <a:rPr lang="en-US" smtClean="0"/>
              <a:t>12/22/2022</a:t>
            </a:fld>
            <a:endParaRPr lang="en-US"/>
          </a:p>
        </p:txBody>
      </p:sp>
      <p:sp>
        <p:nvSpPr>
          <p:cNvPr id="5" name="Footer Placeholder 4">
            <a:extLst>
              <a:ext uri="{FF2B5EF4-FFF2-40B4-BE49-F238E27FC236}">
                <a16:creationId xmlns:a16="http://schemas.microsoft.com/office/drawing/2014/main" id="{5013A8F5-5A21-9D8E-DACC-FE63F648B8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227AC-DE0D-10CC-564F-D1875BDDD065}"/>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1026417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7A83A4-668A-0498-6D1B-CBD8BBDB04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8EA19F-E4FF-6B13-85BF-DD1E53CABD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068859-BE21-E7F8-8920-AA48BE07511F}"/>
              </a:ext>
            </a:extLst>
          </p:cNvPr>
          <p:cNvSpPr>
            <a:spLocks noGrp="1"/>
          </p:cNvSpPr>
          <p:nvPr>
            <p:ph type="dt" sz="half" idx="10"/>
          </p:nvPr>
        </p:nvSpPr>
        <p:spPr/>
        <p:txBody>
          <a:bodyPr/>
          <a:lstStyle/>
          <a:p>
            <a:fld id="{D032D1D9-E184-46D5-9DB1-45BBC0AACEC2}" type="datetimeFigureOut">
              <a:rPr lang="en-US" smtClean="0"/>
              <a:t>12/22/2022</a:t>
            </a:fld>
            <a:endParaRPr lang="en-US"/>
          </a:p>
        </p:txBody>
      </p:sp>
      <p:sp>
        <p:nvSpPr>
          <p:cNvPr id="5" name="Footer Placeholder 4">
            <a:extLst>
              <a:ext uri="{FF2B5EF4-FFF2-40B4-BE49-F238E27FC236}">
                <a16:creationId xmlns:a16="http://schemas.microsoft.com/office/drawing/2014/main" id="{E49DC975-1AF4-8215-C407-55F46B245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44C00-FC6B-4E7C-DD1E-5E6996A9D00C}"/>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427556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9319D-68E6-21BF-41D9-35048B486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85CEC0-8AC7-BDB2-58A3-BDD3E8EF3D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63487D-9FAE-40C4-B18D-753C2463B355}"/>
              </a:ext>
            </a:extLst>
          </p:cNvPr>
          <p:cNvSpPr>
            <a:spLocks noGrp="1"/>
          </p:cNvSpPr>
          <p:nvPr>
            <p:ph type="dt" sz="half" idx="10"/>
          </p:nvPr>
        </p:nvSpPr>
        <p:spPr/>
        <p:txBody>
          <a:bodyPr/>
          <a:lstStyle/>
          <a:p>
            <a:fld id="{D032D1D9-E184-46D5-9DB1-45BBC0AACEC2}" type="datetimeFigureOut">
              <a:rPr lang="en-US" smtClean="0"/>
              <a:t>12/22/2022</a:t>
            </a:fld>
            <a:endParaRPr lang="en-US"/>
          </a:p>
        </p:txBody>
      </p:sp>
      <p:sp>
        <p:nvSpPr>
          <p:cNvPr id="5" name="Footer Placeholder 4">
            <a:extLst>
              <a:ext uri="{FF2B5EF4-FFF2-40B4-BE49-F238E27FC236}">
                <a16:creationId xmlns:a16="http://schemas.microsoft.com/office/drawing/2014/main" id="{FBFFD2E1-F2C0-71E3-087C-7F92D45C6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A926C-8F20-651F-5B27-F57B5D1F0EA0}"/>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2421512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6BC0-BEF5-F9B4-62CF-861607695B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5DE09E-A079-4D54-4F90-7C34C09F53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D94A7B-00CC-0A76-97B4-1708D04146C8}"/>
              </a:ext>
            </a:extLst>
          </p:cNvPr>
          <p:cNvSpPr>
            <a:spLocks noGrp="1"/>
          </p:cNvSpPr>
          <p:nvPr>
            <p:ph type="dt" sz="half" idx="10"/>
          </p:nvPr>
        </p:nvSpPr>
        <p:spPr/>
        <p:txBody>
          <a:bodyPr/>
          <a:lstStyle/>
          <a:p>
            <a:fld id="{D032D1D9-E184-46D5-9DB1-45BBC0AACEC2}" type="datetimeFigureOut">
              <a:rPr lang="en-US" smtClean="0"/>
              <a:t>12/22/2022</a:t>
            </a:fld>
            <a:endParaRPr lang="en-US"/>
          </a:p>
        </p:txBody>
      </p:sp>
      <p:sp>
        <p:nvSpPr>
          <p:cNvPr id="5" name="Footer Placeholder 4">
            <a:extLst>
              <a:ext uri="{FF2B5EF4-FFF2-40B4-BE49-F238E27FC236}">
                <a16:creationId xmlns:a16="http://schemas.microsoft.com/office/drawing/2014/main" id="{EA349229-B604-0230-210B-27DD5A782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5A6C8-881A-075A-5755-766AFEF7A091}"/>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157276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5F27-AB73-51BE-939C-91B14F7D6C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311214-B94A-A624-5978-551F88D7A8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78A5E4-D1EE-1E5F-3A17-4E35AA31E8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29667F-B938-EB9B-8C9A-18502F6D6B84}"/>
              </a:ext>
            </a:extLst>
          </p:cNvPr>
          <p:cNvSpPr>
            <a:spLocks noGrp="1"/>
          </p:cNvSpPr>
          <p:nvPr>
            <p:ph type="dt" sz="half" idx="10"/>
          </p:nvPr>
        </p:nvSpPr>
        <p:spPr/>
        <p:txBody>
          <a:bodyPr/>
          <a:lstStyle/>
          <a:p>
            <a:fld id="{D032D1D9-E184-46D5-9DB1-45BBC0AACEC2}" type="datetimeFigureOut">
              <a:rPr lang="en-US" smtClean="0"/>
              <a:t>12/22/2022</a:t>
            </a:fld>
            <a:endParaRPr lang="en-US"/>
          </a:p>
        </p:txBody>
      </p:sp>
      <p:sp>
        <p:nvSpPr>
          <p:cNvPr id="6" name="Footer Placeholder 5">
            <a:extLst>
              <a:ext uri="{FF2B5EF4-FFF2-40B4-BE49-F238E27FC236}">
                <a16:creationId xmlns:a16="http://schemas.microsoft.com/office/drawing/2014/main" id="{64239C3A-B094-62D9-3B95-5C2770D608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6429A2-8F5E-4D89-165E-080BD012A964}"/>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347198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5394-2C48-DFD5-35EF-0641AEA0EC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AE6122-7C0C-A298-6AF5-FAC76914E8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6FAADF-4081-D90E-0899-213CF669FC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C90024-1484-1DD6-8C28-4F26F04B68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6F14D0-0555-40DC-771E-ABAD980E7E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7C6E29-DBB0-EF80-A24D-8C963030E28B}"/>
              </a:ext>
            </a:extLst>
          </p:cNvPr>
          <p:cNvSpPr>
            <a:spLocks noGrp="1"/>
          </p:cNvSpPr>
          <p:nvPr>
            <p:ph type="dt" sz="half" idx="10"/>
          </p:nvPr>
        </p:nvSpPr>
        <p:spPr/>
        <p:txBody>
          <a:bodyPr/>
          <a:lstStyle/>
          <a:p>
            <a:fld id="{D032D1D9-E184-46D5-9DB1-45BBC0AACEC2}" type="datetimeFigureOut">
              <a:rPr lang="en-US" smtClean="0"/>
              <a:t>12/22/2022</a:t>
            </a:fld>
            <a:endParaRPr lang="en-US"/>
          </a:p>
        </p:txBody>
      </p:sp>
      <p:sp>
        <p:nvSpPr>
          <p:cNvPr id="8" name="Footer Placeholder 7">
            <a:extLst>
              <a:ext uri="{FF2B5EF4-FFF2-40B4-BE49-F238E27FC236}">
                <a16:creationId xmlns:a16="http://schemas.microsoft.com/office/drawing/2014/main" id="{58E77CB6-6AE1-BA09-E3AD-5B650127F7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3C7B36-320B-C2C5-5D0E-5DD76F39DE9F}"/>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303526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348D-4F60-1681-7E8B-CE4E1FED8F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271B7E-6458-76DE-DD8A-C30CCCCEC10D}"/>
              </a:ext>
            </a:extLst>
          </p:cNvPr>
          <p:cNvSpPr>
            <a:spLocks noGrp="1"/>
          </p:cNvSpPr>
          <p:nvPr>
            <p:ph type="dt" sz="half" idx="10"/>
          </p:nvPr>
        </p:nvSpPr>
        <p:spPr/>
        <p:txBody>
          <a:bodyPr/>
          <a:lstStyle/>
          <a:p>
            <a:fld id="{D032D1D9-E184-46D5-9DB1-45BBC0AACEC2}" type="datetimeFigureOut">
              <a:rPr lang="en-US" smtClean="0"/>
              <a:t>12/22/2022</a:t>
            </a:fld>
            <a:endParaRPr lang="en-US"/>
          </a:p>
        </p:txBody>
      </p:sp>
      <p:sp>
        <p:nvSpPr>
          <p:cNvPr id="4" name="Footer Placeholder 3">
            <a:extLst>
              <a:ext uri="{FF2B5EF4-FFF2-40B4-BE49-F238E27FC236}">
                <a16:creationId xmlns:a16="http://schemas.microsoft.com/office/drawing/2014/main" id="{D071CAFA-242A-B9EB-DD7D-A15246328B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F5178B-23B3-8E14-61B1-5A46F6958A57}"/>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4087826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FA5CD2-66E6-DC53-8C72-234203A86135}"/>
              </a:ext>
            </a:extLst>
          </p:cNvPr>
          <p:cNvSpPr>
            <a:spLocks noGrp="1"/>
          </p:cNvSpPr>
          <p:nvPr>
            <p:ph type="dt" sz="half" idx="10"/>
          </p:nvPr>
        </p:nvSpPr>
        <p:spPr/>
        <p:txBody>
          <a:bodyPr/>
          <a:lstStyle/>
          <a:p>
            <a:fld id="{D032D1D9-E184-46D5-9DB1-45BBC0AACEC2}" type="datetimeFigureOut">
              <a:rPr lang="en-US" smtClean="0"/>
              <a:t>12/22/2022</a:t>
            </a:fld>
            <a:endParaRPr lang="en-US"/>
          </a:p>
        </p:txBody>
      </p:sp>
      <p:sp>
        <p:nvSpPr>
          <p:cNvPr id="3" name="Footer Placeholder 2">
            <a:extLst>
              <a:ext uri="{FF2B5EF4-FFF2-40B4-BE49-F238E27FC236}">
                <a16:creationId xmlns:a16="http://schemas.microsoft.com/office/drawing/2014/main" id="{9DED63BB-57AA-396B-C014-CB7BF685DD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F02F56-10A7-10E9-AF00-538C38203FAC}"/>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3789064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271E-A6EC-2D1F-9511-A0CE9BA104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AF8294-D69D-BCB1-9D52-37FBCD289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2C369F-0242-9B74-5497-2F7973736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0D3F5F-3B97-1DFE-C9BA-415214C824D0}"/>
              </a:ext>
            </a:extLst>
          </p:cNvPr>
          <p:cNvSpPr>
            <a:spLocks noGrp="1"/>
          </p:cNvSpPr>
          <p:nvPr>
            <p:ph type="dt" sz="half" idx="10"/>
          </p:nvPr>
        </p:nvSpPr>
        <p:spPr/>
        <p:txBody>
          <a:bodyPr/>
          <a:lstStyle/>
          <a:p>
            <a:fld id="{D032D1D9-E184-46D5-9DB1-45BBC0AACEC2}" type="datetimeFigureOut">
              <a:rPr lang="en-US" smtClean="0"/>
              <a:t>12/22/2022</a:t>
            </a:fld>
            <a:endParaRPr lang="en-US"/>
          </a:p>
        </p:txBody>
      </p:sp>
      <p:sp>
        <p:nvSpPr>
          <p:cNvPr id="6" name="Footer Placeholder 5">
            <a:extLst>
              <a:ext uri="{FF2B5EF4-FFF2-40B4-BE49-F238E27FC236}">
                <a16:creationId xmlns:a16="http://schemas.microsoft.com/office/drawing/2014/main" id="{C501B851-DE02-4306-27DD-B65F500F2A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E59904-B8E4-0A30-6C0A-9AF7BD8AE178}"/>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2107972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DB8C4-7B78-9987-AF1A-5B1354C6F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BE3297-094E-B75B-CC30-501DB1D91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9073A5-7B69-170B-5756-3B68593783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ABDEC9-D011-2EF4-C503-03EAB83D3FF7}"/>
              </a:ext>
            </a:extLst>
          </p:cNvPr>
          <p:cNvSpPr>
            <a:spLocks noGrp="1"/>
          </p:cNvSpPr>
          <p:nvPr>
            <p:ph type="dt" sz="half" idx="10"/>
          </p:nvPr>
        </p:nvSpPr>
        <p:spPr/>
        <p:txBody>
          <a:bodyPr/>
          <a:lstStyle/>
          <a:p>
            <a:fld id="{D032D1D9-E184-46D5-9DB1-45BBC0AACEC2}" type="datetimeFigureOut">
              <a:rPr lang="en-US" smtClean="0"/>
              <a:t>12/22/2022</a:t>
            </a:fld>
            <a:endParaRPr lang="en-US"/>
          </a:p>
        </p:txBody>
      </p:sp>
      <p:sp>
        <p:nvSpPr>
          <p:cNvPr id="6" name="Footer Placeholder 5">
            <a:extLst>
              <a:ext uri="{FF2B5EF4-FFF2-40B4-BE49-F238E27FC236}">
                <a16:creationId xmlns:a16="http://schemas.microsoft.com/office/drawing/2014/main" id="{27ADB482-4063-E851-2138-4416743AB0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B69DED-37E6-6453-3D93-78B4D39A7C14}"/>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119133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2CEABD-7AE3-D841-05DB-DE95C50796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824A3F-448A-4888-8921-4D83A5C440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34717-4183-B4D7-D3A0-0D8F62DB40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32D1D9-E184-46D5-9DB1-45BBC0AACEC2}" type="datetimeFigureOut">
              <a:rPr lang="en-US" smtClean="0"/>
              <a:t>12/22/2022</a:t>
            </a:fld>
            <a:endParaRPr lang="en-US"/>
          </a:p>
        </p:txBody>
      </p:sp>
      <p:sp>
        <p:nvSpPr>
          <p:cNvPr id="5" name="Footer Placeholder 4">
            <a:extLst>
              <a:ext uri="{FF2B5EF4-FFF2-40B4-BE49-F238E27FC236}">
                <a16:creationId xmlns:a16="http://schemas.microsoft.com/office/drawing/2014/main" id="{2BA5BD0C-8CFF-9A9C-6DE5-9804E0B784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172589-00AC-95C5-AD6B-783C8F28B6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475D3A-1E80-4935-BF83-D60133CC8E89}" type="slidenum">
              <a:rPr lang="en-US" smtClean="0"/>
              <a:t>‹#›</a:t>
            </a:fld>
            <a:endParaRPr lang="en-US"/>
          </a:p>
        </p:txBody>
      </p:sp>
    </p:spTree>
    <p:extLst>
      <p:ext uri="{BB962C8B-B14F-4D97-AF65-F5344CB8AC3E}">
        <p14:creationId xmlns:p14="http://schemas.microsoft.com/office/powerpoint/2010/main" val="2917212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5A28F3-7FB2-42D5-E453-2B4B2B7CD5CD}"/>
              </a:ext>
            </a:extLst>
          </p:cNvPr>
          <p:cNvSpPr txBox="1"/>
          <p:nvPr/>
        </p:nvSpPr>
        <p:spPr>
          <a:xfrm>
            <a:off x="557049" y="431881"/>
            <a:ext cx="11183006" cy="4483087"/>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EMG Signals</a:t>
            </a:r>
          </a:p>
          <a:p>
            <a:pPr algn="just"/>
            <a:r>
              <a:rPr lang="en-US" dirty="0">
                <a:solidFill>
                  <a:schemeClr val="bg1"/>
                </a:solidFill>
              </a:rPr>
              <a:t>The brain sends an electrical signal to specific muscles in order to perform a physical action. This signal is transmitted throughout the body by the nervous system. Each specific action has its own unique electrical signal. EMG signals are biomedical signals that determine the currents in muscles. The specifications of this signal are entirely determined by the type of physical activity, the destination muscle, and the intensity of the action.</a:t>
            </a:r>
          </a:p>
          <a:p>
            <a:pPr algn="just"/>
            <a:endParaRPr lang="en-US" dirty="0">
              <a:solidFill>
                <a:schemeClr val="bg1"/>
              </a:solidFill>
            </a:endParaRPr>
          </a:p>
          <a:p>
            <a:pPr algn="just"/>
            <a:r>
              <a:rPr lang="en-US" dirty="0">
                <a:solidFill>
                  <a:schemeClr val="bg1"/>
                </a:solidFill>
              </a:rPr>
              <a:t>Since EMG detectors are placed on the surface of the skin, the signal contains noise as a result of receiving signals from different sources, passing through multiple layers of tissue, and detector error. This noise complicates the processing of the signal.</a:t>
            </a:r>
          </a:p>
          <a:p>
            <a:pPr algn="just"/>
            <a:endParaRPr lang="en-US" dirty="0">
              <a:solidFill>
                <a:schemeClr val="bg1"/>
              </a:solidFill>
            </a:endParaRPr>
          </a:p>
          <a:p>
            <a:pPr algn="just"/>
            <a:r>
              <a:rPr lang="en-US" dirty="0">
                <a:solidFill>
                  <a:schemeClr val="bg1"/>
                </a:solidFill>
              </a:rPr>
              <a:t>Signal processing of EMG signals is primarily used in rehabilitation, human-machine interaction, and medical diagnosis. Signals contain hidden properties and characteristics that are crucial to the understanding of neural systems. Signals emitted by the brain during sleep time provide insight into the quality of sleep, while signals received from heart activity provide insight into cardiovascular disease. In order to rehabilitate disabled people using robotic arms, we must detect signals emitted by neurons.</a:t>
            </a:r>
          </a:p>
        </p:txBody>
      </p:sp>
    </p:spTree>
    <p:extLst>
      <p:ext uri="{BB962C8B-B14F-4D97-AF65-F5344CB8AC3E}">
        <p14:creationId xmlns:p14="http://schemas.microsoft.com/office/powerpoint/2010/main" val="266873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2C5059-0954-5B36-8275-0B971F1A4083}"/>
              </a:ext>
            </a:extLst>
          </p:cNvPr>
          <p:cNvSpPr txBox="1"/>
          <p:nvPr/>
        </p:nvSpPr>
        <p:spPr>
          <a:xfrm>
            <a:off x="557049" y="431881"/>
            <a:ext cx="11183006" cy="646331"/>
          </a:xfrm>
          <a:prstGeom prst="rect">
            <a:avLst/>
          </a:prstGeom>
          <a:noFill/>
        </p:spPr>
        <p:txBody>
          <a:bodyPr wrap="square" rtlCol="0">
            <a:spAutoFit/>
          </a:bodyPr>
          <a:lstStyle/>
          <a:p>
            <a:r>
              <a:rPr lang="en-US" dirty="0">
                <a:solidFill>
                  <a:schemeClr val="bg1"/>
                </a:solidFill>
              </a:rPr>
              <a:t>An attractive and informative statistical graphic can be generated using Seaborn, a Python data visualization library based on matplotlib.</a:t>
            </a:r>
          </a:p>
        </p:txBody>
      </p:sp>
    </p:spTree>
    <p:extLst>
      <p:ext uri="{BB962C8B-B14F-4D97-AF65-F5344CB8AC3E}">
        <p14:creationId xmlns:p14="http://schemas.microsoft.com/office/powerpoint/2010/main" val="1091626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2C5059-0954-5B36-8275-0B971F1A4083}"/>
              </a:ext>
            </a:extLst>
          </p:cNvPr>
          <p:cNvSpPr txBox="1"/>
          <p:nvPr/>
        </p:nvSpPr>
        <p:spPr>
          <a:xfrm>
            <a:off x="557049" y="431881"/>
            <a:ext cx="11183006" cy="923330"/>
          </a:xfrm>
          <a:prstGeom prst="rect">
            <a:avLst/>
          </a:prstGeom>
          <a:noFill/>
        </p:spPr>
        <p:txBody>
          <a:bodyPr wrap="square" rtlCol="0">
            <a:spAutoFit/>
          </a:bodyPr>
          <a:lstStyle/>
          <a:p>
            <a:r>
              <a:rPr lang="en-US" dirty="0">
                <a:solidFill>
                  <a:schemeClr val="bg1"/>
                </a:solidFill>
              </a:rPr>
              <a:t>In Python, there are several libraries that implement machine learning algorithms. Scikit-Learn is one of the best known, providing efficient versions of numerous common algorithms. There’s a good online documentation and a clean, uniform API with Scikit-Learn.</a:t>
            </a:r>
          </a:p>
        </p:txBody>
      </p:sp>
    </p:spTree>
    <p:extLst>
      <p:ext uri="{BB962C8B-B14F-4D97-AF65-F5344CB8AC3E}">
        <p14:creationId xmlns:p14="http://schemas.microsoft.com/office/powerpoint/2010/main" val="1439881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C8D5DD-7314-1543-29FF-9B5F3BB05FE7}"/>
              </a:ext>
            </a:extLst>
          </p:cNvPr>
          <p:cNvSpPr txBox="1"/>
          <p:nvPr/>
        </p:nvSpPr>
        <p:spPr>
          <a:xfrm>
            <a:off x="557049" y="347798"/>
            <a:ext cx="11183006" cy="3929089"/>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Data</a:t>
            </a:r>
          </a:p>
          <a:p>
            <a:pPr algn="just"/>
            <a:r>
              <a:rPr lang="en-US" dirty="0">
                <a:solidFill>
                  <a:schemeClr val="bg1"/>
                </a:solidFill>
              </a:rPr>
              <a:t>A CSV file is a file containing data with numbers and values separated by commas. The EMG signal information has been stored in CSV format. There are many ways in which to read this type of file. However, using Pandas to convert a CSV file into a data frame is one of the most efficient methods. In data frames, each column represents a particular feature and each row represents a sample or record. Data frames are fast and reliable data structures consisting of specific columns.</a:t>
            </a:r>
          </a:p>
          <a:p>
            <a:pPr algn="just"/>
            <a:endParaRPr lang="en-US" dirty="0">
              <a:solidFill>
                <a:schemeClr val="bg1"/>
              </a:solidFill>
            </a:endParaRPr>
          </a:p>
          <a:p>
            <a:pPr algn="just"/>
            <a:r>
              <a:rPr lang="en-US" dirty="0">
                <a:solidFill>
                  <a:schemeClr val="bg1"/>
                </a:solidFill>
              </a:rPr>
              <a:t>As can be seen, the first five samples of data will be displayed when calling the head instance of a data frame. As it is apparent, the first column represents the number of samples in the data frame. The second one represents the time of recording which is not particularly relevant, and the third to tenth ones depict the value of electrical current in different channels. The final two columns indicate the class of the sample and the label of the sample. This label indicates the identity of those participating in the EMG signal sampling, which is not very meaningful, and the class value describes the type of activity involved during sampling time, as follows:</a:t>
            </a:r>
          </a:p>
        </p:txBody>
      </p:sp>
      <p:graphicFrame>
        <p:nvGraphicFramePr>
          <p:cNvPr id="2" name="Table 4">
            <a:extLst>
              <a:ext uri="{FF2B5EF4-FFF2-40B4-BE49-F238E27FC236}">
                <a16:creationId xmlns:a16="http://schemas.microsoft.com/office/drawing/2014/main" id="{F8F66164-C050-0F25-6006-F5D36CC2E64A}"/>
              </a:ext>
            </a:extLst>
          </p:cNvPr>
          <p:cNvGraphicFramePr>
            <a:graphicFrameLocks noGrp="1"/>
          </p:cNvGraphicFramePr>
          <p:nvPr>
            <p:extLst>
              <p:ext uri="{D42A27DB-BD31-4B8C-83A1-F6EECF244321}">
                <p14:modId xmlns:p14="http://schemas.microsoft.com/office/powerpoint/2010/main" val="3519828324"/>
              </p:ext>
            </p:extLst>
          </p:nvPr>
        </p:nvGraphicFramePr>
        <p:xfrm>
          <a:off x="626682" y="5018397"/>
          <a:ext cx="10938636" cy="1280160"/>
        </p:xfrm>
        <a:graphic>
          <a:graphicData uri="http://schemas.openxmlformats.org/drawingml/2006/table">
            <a:tbl>
              <a:tblPr firstRow="1" bandRow="1">
                <a:tableStyleId>{5C22544A-7EE6-4342-B048-85BDC9FD1C3A}</a:tableStyleId>
              </a:tblPr>
              <a:tblGrid>
                <a:gridCol w="1215404">
                  <a:extLst>
                    <a:ext uri="{9D8B030D-6E8A-4147-A177-3AD203B41FA5}">
                      <a16:colId xmlns:a16="http://schemas.microsoft.com/office/drawing/2014/main" val="1042164904"/>
                    </a:ext>
                  </a:extLst>
                </a:gridCol>
                <a:gridCol w="1215404">
                  <a:extLst>
                    <a:ext uri="{9D8B030D-6E8A-4147-A177-3AD203B41FA5}">
                      <a16:colId xmlns:a16="http://schemas.microsoft.com/office/drawing/2014/main" val="2476183759"/>
                    </a:ext>
                  </a:extLst>
                </a:gridCol>
                <a:gridCol w="1215404">
                  <a:extLst>
                    <a:ext uri="{9D8B030D-6E8A-4147-A177-3AD203B41FA5}">
                      <a16:colId xmlns:a16="http://schemas.microsoft.com/office/drawing/2014/main" val="4284523372"/>
                    </a:ext>
                  </a:extLst>
                </a:gridCol>
                <a:gridCol w="1215404">
                  <a:extLst>
                    <a:ext uri="{9D8B030D-6E8A-4147-A177-3AD203B41FA5}">
                      <a16:colId xmlns:a16="http://schemas.microsoft.com/office/drawing/2014/main" val="2112108807"/>
                    </a:ext>
                  </a:extLst>
                </a:gridCol>
                <a:gridCol w="1215404">
                  <a:extLst>
                    <a:ext uri="{9D8B030D-6E8A-4147-A177-3AD203B41FA5}">
                      <a16:colId xmlns:a16="http://schemas.microsoft.com/office/drawing/2014/main" val="3237177941"/>
                    </a:ext>
                  </a:extLst>
                </a:gridCol>
                <a:gridCol w="1215404">
                  <a:extLst>
                    <a:ext uri="{9D8B030D-6E8A-4147-A177-3AD203B41FA5}">
                      <a16:colId xmlns:a16="http://schemas.microsoft.com/office/drawing/2014/main" val="1863399063"/>
                    </a:ext>
                  </a:extLst>
                </a:gridCol>
                <a:gridCol w="1215404">
                  <a:extLst>
                    <a:ext uri="{9D8B030D-6E8A-4147-A177-3AD203B41FA5}">
                      <a16:colId xmlns:a16="http://schemas.microsoft.com/office/drawing/2014/main" val="2598935647"/>
                    </a:ext>
                  </a:extLst>
                </a:gridCol>
                <a:gridCol w="1215404">
                  <a:extLst>
                    <a:ext uri="{9D8B030D-6E8A-4147-A177-3AD203B41FA5}">
                      <a16:colId xmlns:a16="http://schemas.microsoft.com/office/drawing/2014/main" val="2775790588"/>
                    </a:ext>
                  </a:extLst>
                </a:gridCol>
                <a:gridCol w="1215404">
                  <a:extLst>
                    <a:ext uri="{9D8B030D-6E8A-4147-A177-3AD203B41FA5}">
                      <a16:colId xmlns:a16="http://schemas.microsoft.com/office/drawing/2014/main" val="3711217590"/>
                    </a:ext>
                  </a:extLst>
                </a:gridCol>
              </a:tblGrid>
              <a:tr h="638650">
                <a:tc>
                  <a:txBody>
                    <a:bodyPr/>
                    <a:lstStyle/>
                    <a:p>
                      <a:pPr algn="ctr"/>
                      <a:r>
                        <a:rPr lang="en-US" dirty="0">
                          <a:solidFill>
                            <a:schemeClr val="bg1"/>
                          </a:solidFill>
                        </a:rPr>
                        <a:t>Class</a:t>
                      </a:r>
                    </a:p>
                    <a:p>
                      <a:pPr algn="ctr"/>
                      <a:r>
                        <a:rPr lang="en-US" dirty="0">
                          <a:solidFill>
                            <a:schemeClr val="bg1"/>
                          </a:solidFill>
                        </a:rPr>
                        <a:t>Value</a:t>
                      </a:r>
                    </a:p>
                  </a:txBody>
                  <a:tcPr>
                    <a:noFill/>
                  </a:tcPr>
                </a:tc>
                <a:tc>
                  <a:txBody>
                    <a:bodyPr/>
                    <a:lstStyle/>
                    <a:p>
                      <a:pPr algn="ctr"/>
                      <a:r>
                        <a:rPr lang="en-US" dirty="0">
                          <a:solidFill>
                            <a:schemeClr val="bg1"/>
                          </a:solidFill>
                        </a:rPr>
                        <a:t>0</a:t>
                      </a:r>
                    </a:p>
                  </a:txBody>
                  <a:tcPr>
                    <a:noFill/>
                  </a:tcPr>
                </a:tc>
                <a:tc>
                  <a:txBody>
                    <a:bodyPr/>
                    <a:lstStyle/>
                    <a:p>
                      <a:pPr algn="ctr"/>
                      <a:r>
                        <a:rPr lang="en-US" dirty="0">
                          <a:solidFill>
                            <a:schemeClr val="bg1"/>
                          </a:solidFill>
                        </a:rPr>
                        <a:t>1</a:t>
                      </a:r>
                    </a:p>
                  </a:txBody>
                  <a:tcPr>
                    <a:noFill/>
                  </a:tcPr>
                </a:tc>
                <a:tc>
                  <a:txBody>
                    <a:bodyPr/>
                    <a:lstStyle/>
                    <a:p>
                      <a:pPr algn="ctr"/>
                      <a:r>
                        <a:rPr lang="en-US" dirty="0">
                          <a:solidFill>
                            <a:schemeClr val="bg1"/>
                          </a:solidFill>
                        </a:rPr>
                        <a:t>2</a:t>
                      </a:r>
                    </a:p>
                  </a:txBody>
                  <a:tcPr>
                    <a:noFill/>
                  </a:tcPr>
                </a:tc>
                <a:tc>
                  <a:txBody>
                    <a:bodyPr/>
                    <a:lstStyle/>
                    <a:p>
                      <a:pPr algn="ctr"/>
                      <a:r>
                        <a:rPr lang="en-US" dirty="0">
                          <a:solidFill>
                            <a:schemeClr val="bg1"/>
                          </a:solidFill>
                        </a:rPr>
                        <a:t>3</a:t>
                      </a:r>
                    </a:p>
                  </a:txBody>
                  <a:tcPr>
                    <a:noFill/>
                  </a:tcPr>
                </a:tc>
                <a:tc>
                  <a:txBody>
                    <a:bodyPr/>
                    <a:lstStyle/>
                    <a:p>
                      <a:pPr algn="ctr"/>
                      <a:r>
                        <a:rPr lang="en-US" dirty="0">
                          <a:solidFill>
                            <a:schemeClr val="bg1"/>
                          </a:solidFill>
                        </a:rPr>
                        <a:t>4</a:t>
                      </a:r>
                    </a:p>
                  </a:txBody>
                  <a:tcPr>
                    <a:noFill/>
                  </a:tcPr>
                </a:tc>
                <a:tc>
                  <a:txBody>
                    <a:bodyPr/>
                    <a:lstStyle/>
                    <a:p>
                      <a:pPr algn="ctr"/>
                      <a:r>
                        <a:rPr lang="en-US" dirty="0">
                          <a:solidFill>
                            <a:schemeClr val="bg1"/>
                          </a:solidFill>
                        </a:rPr>
                        <a:t>5</a:t>
                      </a:r>
                    </a:p>
                  </a:txBody>
                  <a:tcPr>
                    <a:noFill/>
                  </a:tcPr>
                </a:tc>
                <a:tc>
                  <a:txBody>
                    <a:bodyPr/>
                    <a:lstStyle/>
                    <a:p>
                      <a:pPr algn="ctr"/>
                      <a:r>
                        <a:rPr lang="en-US" dirty="0">
                          <a:solidFill>
                            <a:schemeClr val="bg1"/>
                          </a:solidFill>
                        </a:rPr>
                        <a:t>6</a:t>
                      </a:r>
                    </a:p>
                  </a:txBody>
                  <a:tcPr>
                    <a:noFill/>
                  </a:tcPr>
                </a:tc>
                <a:tc>
                  <a:txBody>
                    <a:bodyPr/>
                    <a:lstStyle/>
                    <a:p>
                      <a:pPr algn="ctr"/>
                      <a:r>
                        <a:rPr lang="en-US" dirty="0">
                          <a:solidFill>
                            <a:schemeClr val="bg1"/>
                          </a:solidFill>
                        </a:rPr>
                        <a:t>7</a:t>
                      </a:r>
                    </a:p>
                  </a:txBody>
                  <a:tcPr>
                    <a:noFill/>
                  </a:tcPr>
                </a:tc>
                <a:extLst>
                  <a:ext uri="{0D108BD9-81ED-4DB2-BD59-A6C34878D82A}">
                    <a16:rowId xmlns:a16="http://schemas.microsoft.com/office/drawing/2014/main" val="3722543028"/>
                  </a:ext>
                </a:extLst>
              </a:tr>
              <a:tr h="638650">
                <a:tc>
                  <a:txBody>
                    <a:bodyPr/>
                    <a:lstStyle/>
                    <a:p>
                      <a:pPr algn="ctr"/>
                      <a:r>
                        <a:rPr lang="en-US" dirty="0">
                          <a:solidFill>
                            <a:schemeClr val="bg1"/>
                          </a:solidFill>
                        </a:rPr>
                        <a:t>Type of Activity</a:t>
                      </a:r>
                    </a:p>
                  </a:txBody>
                  <a:tcPr>
                    <a:noFill/>
                  </a:tcPr>
                </a:tc>
                <a:tc>
                  <a:txBody>
                    <a:bodyPr/>
                    <a:lstStyle/>
                    <a:p>
                      <a:pPr algn="ctr"/>
                      <a:r>
                        <a:rPr lang="en-US" dirty="0">
                          <a:solidFill>
                            <a:schemeClr val="bg1"/>
                          </a:solidFill>
                        </a:rPr>
                        <a:t>Unmarked</a:t>
                      </a:r>
                    </a:p>
                  </a:txBody>
                  <a:tcPr>
                    <a:noFill/>
                  </a:tcPr>
                </a:tc>
                <a:tc>
                  <a:txBody>
                    <a:bodyPr/>
                    <a:lstStyle/>
                    <a:p>
                      <a:pPr algn="ctr"/>
                      <a:r>
                        <a:rPr lang="en-US" dirty="0">
                          <a:solidFill>
                            <a:schemeClr val="bg1"/>
                          </a:solidFill>
                        </a:rPr>
                        <a:t>Hand at rest</a:t>
                      </a:r>
                    </a:p>
                  </a:txBody>
                  <a:tcPr>
                    <a:noFill/>
                  </a:tcPr>
                </a:tc>
                <a:tc>
                  <a:txBody>
                    <a:bodyPr/>
                    <a:lstStyle/>
                    <a:p>
                      <a:pPr algn="ctr"/>
                      <a:r>
                        <a:rPr lang="en-US" dirty="0">
                          <a:solidFill>
                            <a:schemeClr val="bg1"/>
                          </a:solidFill>
                        </a:rPr>
                        <a:t>Clenched in a fist</a:t>
                      </a:r>
                    </a:p>
                  </a:txBody>
                  <a:tcPr>
                    <a:noFill/>
                  </a:tcPr>
                </a:tc>
                <a:tc>
                  <a:txBody>
                    <a:bodyPr/>
                    <a:lstStyle/>
                    <a:p>
                      <a:pPr algn="ctr"/>
                      <a:r>
                        <a:rPr lang="en-US" dirty="0">
                          <a:solidFill>
                            <a:schemeClr val="bg1"/>
                          </a:solidFill>
                        </a:rPr>
                        <a:t>Wrist flexion</a:t>
                      </a:r>
                    </a:p>
                  </a:txBody>
                  <a:tcPr>
                    <a:noFill/>
                  </a:tcPr>
                </a:tc>
                <a:tc>
                  <a:txBody>
                    <a:bodyPr/>
                    <a:lstStyle/>
                    <a:p>
                      <a:pPr algn="ctr"/>
                      <a:r>
                        <a:rPr lang="en-US" dirty="0">
                          <a:solidFill>
                            <a:schemeClr val="bg1"/>
                          </a:solidFill>
                        </a:rPr>
                        <a:t>Wrist extension</a:t>
                      </a:r>
                    </a:p>
                  </a:txBody>
                  <a:tcPr>
                    <a:noFill/>
                  </a:tcPr>
                </a:tc>
                <a:tc>
                  <a:txBody>
                    <a:bodyPr/>
                    <a:lstStyle/>
                    <a:p>
                      <a:pPr algn="ctr"/>
                      <a:r>
                        <a:rPr lang="en-US" dirty="0">
                          <a:solidFill>
                            <a:schemeClr val="bg1"/>
                          </a:solidFill>
                        </a:rPr>
                        <a:t>Radial deviations</a:t>
                      </a:r>
                    </a:p>
                  </a:txBody>
                  <a:tcPr>
                    <a:noFill/>
                  </a:tcPr>
                </a:tc>
                <a:tc>
                  <a:txBody>
                    <a:bodyPr/>
                    <a:lstStyle/>
                    <a:p>
                      <a:pPr algn="ctr"/>
                      <a:r>
                        <a:rPr lang="en-US" dirty="0">
                          <a:solidFill>
                            <a:schemeClr val="bg1"/>
                          </a:solidFill>
                        </a:rPr>
                        <a:t>Ulnar deviation</a:t>
                      </a:r>
                    </a:p>
                  </a:txBody>
                  <a:tcPr>
                    <a:noFill/>
                  </a:tcPr>
                </a:tc>
                <a:tc>
                  <a:txBody>
                    <a:bodyPr/>
                    <a:lstStyle/>
                    <a:p>
                      <a:pPr algn="ctr"/>
                      <a:r>
                        <a:rPr lang="en-US" dirty="0">
                          <a:solidFill>
                            <a:schemeClr val="bg1"/>
                          </a:solidFill>
                        </a:rPr>
                        <a:t>Extended pain</a:t>
                      </a:r>
                    </a:p>
                  </a:txBody>
                  <a:tcPr>
                    <a:noFill/>
                  </a:tcPr>
                </a:tc>
                <a:extLst>
                  <a:ext uri="{0D108BD9-81ED-4DB2-BD59-A6C34878D82A}">
                    <a16:rowId xmlns:a16="http://schemas.microsoft.com/office/drawing/2014/main" val="454628691"/>
                  </a:ext>
                </a:extLst>
              </a:tr>
            </a:tbl>
          </a:graphicData>
        </a:graphic>
      </p:graphicFrame>
    </p:spTree>
    <p:extLst>
      <p:ext uri="{BB962C8B-B14F-4D97-AF65-F5344CB8AC3E}">
        <p14:creationId xmlns:p14="http://schemas.microsoft.com/office/powerpoint/2010/main" val="3547196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FB5782-716E-40E4-2E00-581FA85CBB5A}"/>
              </a:ext>
            </a:extLst>
          </p:cNvPr>
          <p:cNvSpPr txBox="1"/>
          <p:nvPr/>
        </p:nvSpPr>
        <p:spPr>
          <a:xfrm>
            <a:off x="557049" y="263716"/>
            <a:ext cx="11183006" cy="1436099"/>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Data</a:t>
            </a:r>
          </a:p>
          <a:p>
            <a:pPr algn="just"/>
            <a:r>
              <a:rPr lang="en-US" dirty="0">
                <a:solidFill>
                  <a:schemeClr val="bg1"/>
                </a:solidFill>
              </a:rPr>
              <a:t>As it is clear the number of unmarked is around 67 percent of data and is useless because don’t add meaningful idea to model. Also the proportion of last class is so tiny relative to others. In order to improve performance we need to eliminate these two classes from data frame.</a:t>
            </a:r>
          </a:p>
        </p:txBody>
      </p:sp>
    </p:spTree>
    <p:extLst>
      <p:ext uri="{BB962C8B-B14F-4D97-AF65-F5344CB8AC3E}">
        <p14:creationId xmlns:p14="http://schemas.microsoft.com/office/powerpoint/2010/main" val="2848252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FB5782-716E-40E4-2E00-581FA85CBB5A}"/>
              </a:ext>
            </a:extLst>
          </p:cNvPr>
          <p:cNvSpPr txBox="1"/>
          <p:nvPr/>
        </p:nvSpPr>
        <p:spPr>
          <a:xfrm>
            <a:off x="557049" y="347798"/>
            <a:ext cx="11183006" cy="4760086"/>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Data</a:t>
            </a:r>
          </a:p>
          <a:p>
            <a:pPr algn="just"/>
            <a:r>
              <a:rPr lang="en-US" dirty="0">
                <a:solidFill>
                  <a:schemeClr val="bg1"/>
                </a:solidFill>
              </a:rPr>
              <a:t>It is necessary to illustrate trends in data points by time in order to gain a deeper understanding of time series data properties. As is evident from the data, the EMG signal is too noisy. The data contains too many peaks and valleys. These noises must be removed in order to improve the performance of the model and reduce error.</a:t>
            </a:r>
          </a:p>
          <a:p>
            <a:pPr algn="just"/>
            <a:br>
              <a:rPr lang="en-US" dirty="0">
                <a:solidFill>
                  <a:schemeClr val="bg1"/>
                </a:solidFill>
              </a:rPr>
            </a:br>
            <a:r>
              <a:rPr lang="en-US" dirty="0">
                <a:solidFill>
                  <a:schemeClr val="bg1"/>
                </a:solidFill>
              </a:rPr>
              <a:t>This dataset contains approximately four billion samples. The amplitude of electricity current in neurons from different channels fluctuates between -0.001 and 0.001 Ampere.</a:t>
            </a:r>
          </a:p>
          <a:p>
            <a:pPr algn="just"/>
            <a:br>
              <a:rPr lang="en-US" dirty="0">
                <a:solidFill>
                  <a:schemeClr val="bg1"/>
                </a:solidFill>
              </a:rPr>
            </a:br>
            <a:r>
              <a:rPr lang="en-US" dirty="0">
                <a:solidFill>
                  <a:schemeClr val="bg1"/>
                </a:solidFill>
              </a:rPr>
              <a:t>Using FFT (Fast Fourier Transform) of the signal, it is possible to see the frequency distribution hidden in the signal. This figure illustrates that the specifications and properties of frequencies collected from different channels are similar. This similarity provides a more straightforward solution to preprocessing the data.</a:t>
            </a:r>
          </a:p>
          <a:p>
            <a:pPr algn="just"/>
            <a:br>
              <a:rPr lang="en-US" dirty="0">
                <a:solidFill>
                  <a:schemeClr val="bg1"/>
                </a:solidFill>
              </a:rPr>
            </a:br>
            <a:r>
              <a:rPr lang="en-US" dirty="0">
                <a:solidFill>
                  <a:schemeClr val="bg1"/>
                </a:solidFill>
              </a:rPr>
              <a:t>To remove noises we need to perform these 3 tasks:</a:t>
            </a:r>
          </a:p>
          <a:p>
            <a:pPr algn="just"/>
            <a:r>
              <a:rPr lang="en-US" dirty="0">
                <a:solidFill>
                  <a:schemeClr val="bg1"/>
                </a:solidFill>
              </a:rPr>
              <a:t>1. Subtracting mean of data</a:t>
            </a:r>
          </a:p>
          <a:p>
            <a:pPr algn="just"/>
            <a:r>
              <a:rPr lang="en-US" dirty="0">
                <a:solidFill>
                  <a:schemeClr val="bg1"/>
                </a:solidFill>
              </a:rPr>
              <a:t>2. Take absolute value</a:t>
            </a:r>
          </a:p>
          <a:p>
            <a:pPr algn="just"/>
            <a:r>
              <a:rPr lang="en-US" dirty="0">
                <a:solidFill>
                  <a:schemeClr val="bg1"/>
                </a:solidFill>
              </a:rPr>
              <a:t>3. Calculate moving average</a:t>
            </a:r>
          </a:p>
        </p:txBody>
      </p:sp>
    </p:spTree>
    <p:extLst>
      <p:ext uri="{BB962C8B-B14F-4D97-AF65-F5344CB8AC3E}">
        <p14:creationId xmlns:p14="http://schemas.microsoft.com/office/powerpoint/2010/main" val="4010685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FB5782-716E-40E4-2E00-581FA85CBB5A}"/>
              </a:ext>
            </a:extLst>
          </p:cNvPr>
          <p:cNvSpPr txBox="1"/>
          <p:nvPr/>
        </p:nvSpPr>
        <p:spPr>
          <a:xfrm>
            <a:off x="557049" y="347798"/>
            <a:ext cx="11183006" cy="1159100"/>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Mean Subtraction</a:t>
            </a:r>
          </a:p>
          <a:p>
            <a:pPr algn="just"/>
            <a:r>
              <a:rPr lang="en-US" dirty="0">
                <a:solidFill>
                  <a:schemeClr val="bg1"/>
                </a:solidFill>
              </a:rPr>
              <a:t>The electric signals emitted by neurons are symmetric around zero. However, due to noise, EMG signals are not symmetric around zero. To remove the noise, the mean of the data is calculated and subtracted from the data.</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74E81AE-8859-A9FB-F606-3322406461BC}"/>
                  </a:ext>
                </a:extLst>
              </p:cNvPr>
              <p:cNvSpPr txBox="1"/>
              <p:nvPr/>
            </p:nvSpPr>
            <p:spPr>
              <a:xfrm>
                <a:off x="3048000" y="1506898"/>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𝑖𝑓</m:t>
                      </m:r>
                      <m:r>
                        <a:rPr lang="en-US" i="0">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𝑚𝑒𝑎𝑛</m:t>
                      </m:r>
                      <m:r>
                        <a:rPr lang="en-US" i="0">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𝑜𝑓</m:t>
                      </m:r>
                      <m:r>
                        <a:rPr lang="en-US" i="0">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𝑑𝑎𝑡𝑎</m:t>
                      </m:r>
                      <m:r>
                        <a:rPr lang="en-US" i="0">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𝑚</m:t>
                      </m:r>
                      <m:r>
                        <a:rPr lang="en-US" i="0">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𝑚𝑒𝑎𝑛</m:t>
                      </m:r>
                      <m:r>
                        <a:rPr lang="en-US" i="0">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𝑜𝑓</m:t>
                      </m:r>
                      <m:r>
                        <a:rPr lang="en-US" i="0">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𝑑𝑎𝑡𝑎</m:t>
                      </m:r>
                      <m:r>
                        <a:rPr lang="en-US" i="0">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𝑚</m:t>
                      </m:r>
                      <m:r>
                        <a:rPr lang="en-US" i="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5" name="TextBox 4">
                <a:extLst>
                  <a:ext uri="{FF2B5EF4-FFF2-40B4-BE49-F238E27FC236}">
                    <a16:creationId xmlns:a16="http://schemas.microsoft.com/office/drawing/2014/main" id="{874E81AE-8859-A9FB-F606-3322406461BC}"/>
                  </a:ext>
                </a:extLst>
              </p:cNvPr>
              <p:cNvSpPr txBox="1">
                <a:spLocks noRot="1" noChangeAspect="1" noMove="1" noResize="1" noEditPoints="1" noAdjustHandles="1" noChangeArrowheads="1" noChangeShapeType="1" noTextEdit="1"/>
              </p:cNvSpPr>
              <p:nvPr/>
            </p:nvSpPr>
            <p:spPr>
              <a:xfrm>
                <a:off x="3048000" y="1506898"/>
                <a:ext cx="6096000" cy="369332"/>
              </a:xfrm>
              <a:prstGeom prst="rect">
                <a:avLst/>
              </a:prstGeom>
              <a:blipFill>
                <a:blip r:embed="rId2"/>
                <a:stretch>
                  <a:fillRect b="-13115"/>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1E77BA6E-05D1-084C-36B5-945EE8EE700F}"/>
              </a:ext>
            </a:extLst>
          </p:cNvPr>
          <p:cNvGraphicFramePr>
            <a:graphicFrameLocks noGrp="1"/>
          </p:cNvGraphicFramePr>
          <p:nvPr>
            <p:extLst>
              <p:ext uri="{D42A27DB-BD31-4B8C-83A1-F6EECF244321}">
                <p14:modId xmlns:p14="http://schemas.microsoft.com/office/powerpoint/2010/main" val="957782408"/>
              </p:ext>
            </p:extLst>
          </p:nvPr>
        </p:nvGraphicFramePr>
        <p:xfrm>
          <a:off x="2900855" y="3111062"/>
          <a:ext cx="6561356" cy="2669628"/>
        </p:xfrm>
        <a:graphic>
          <a:graphicData uri="http://schemas.openxmlformats.org/drawingml/2006/table">
            <a:tbl>
              <a:tblPr firstRow="1" bandRow="1">
                <a:tableStyleId>{073A0DAA-6AF3-43AB-8588-CEC1D06C72B9}</a:tableStyleId>
              </a:tblPr>
              <a:tblGrid>
                <a:gridCol w="1606304">
                  <a:extLst>
                    <a:ext uri="{9D8B030D-6E8A-4147-A177-3AD203B41FA5}">
                      <a16:colId xmlns:a16="http://schemas.microsoft.com/office/drawing/2014/main" val="2889423517"/>
                    </a:ext>
                  </a:extLst>
                </a:gridCol>
                <a:gridCol w="1668760">
                  <a:extLst>
                    <a:ext uri="{9D8B030D-6E8A-4147-A177-3AD203B41FA5}">
                      <a16:colId xmlns:a16="http://schemas.microsoft.com/office/drawing/2014/main" val="428790792"/>
                    </a:ext>
                  </a:extLst>
                </a:gridCol>
                <a:gridCol w="1789461">
                  <a:extLst>
                    <a:ext uri="{9D8B030D-6E8A-4147-A177-3AD203B41FA5}">
                      <a16:colId xmlns:a16="http://schemas.microsoft.com/office/drawing/2014/main" val="596028742"/>
                    </a:ext>
                  </a:extLst>
                </a:gridCol>
                <a:gridCol w="1496831">
                  <a:extLst>
                    <a:ext uri="{9D8B030D-6E8A-4147-A177-3AD203B41FA5}">
                      <a16:colId xmlns:a16="http://schemas.microsoft.com/office/drawing/2014/main" val="3068693873"/>
                    </a:ext>
                  </a:extLst>
                </a:gridCol>
              </a:tblGrid>
              <a:tr h="444938">
                <a:tc>
                  <a:txBody>
                    <a:bodyPr/>
                    <a:lstStyle/>
                    <a:p>
                      <a:pPr marL="0" marR="0" algn="ctr">
                        <a:lnSpc>
                          <a:spcPct val="107000"/>
                        </a:lnSpc>
                        <a:spcBef>
                          <a:spcPts val="0"/>
                        </a:spcBef>
                        <a:spcAft>
                          <a:spcPts val="800"/>
                        </a:spcAft>
                      </a:pPr>
                      <a:r>
                        <a:rPr lang="en-US" sz="1200">
                          <a:effectLst/>
                        </a:rPr>
                        <a:t>X</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200">
                          <a:effectLst/>
                        </a:rPr>
                        <a:t>Mean of data</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200">
                          <a:effectLst/>
                        </a:rPr>
                        <a:t>X – Mean</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200">
                          <a:effectLst/>
                        </a:rPr>
                        <a:t>Mean of new data</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465775371"/>
                  </a:ext>
                </a:extLst>
              </a:tr>
              <a:tr h="444938">
                <a:tc>
                  <a:txBody>
                    <a:bodyPr/>
                    <a:lstStyle/>
                    <a:p>
                      <a:pPr marL="0" marR="0" algn="ctr">
                        <a:lnSpc>
                          <a:spcPct val="107000"/>
                        </a:lnSpc>
                        <a:spcBef>
                          <a:spcPts val="0"/>
                        </a:spcBef>
                        <a:spcAft>
                          <a:spcPts val="800"/>
                        </a:spcAft>
                      </a:pPr>
                      <a:r>
                        <a:rPr lang="en-US" sz="1200">
                          <a:effectLst/>
                        </a:rPr>
                        <a:t>3</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200">
                          <a:effectLst/>
                        </a:rPr>
                        <a:t>5</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200">
                          <a:effectLst/>
                        </a:rPr>
                        <a:t>-2</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200">
                          <a:effectLst/>
                        </a:rPr>
                        <a:t>0</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5134034"/>
                  </a:ext>
                </a:extLst>
              </a:tr>
              <a:tr h="444938">
                <a:tc>
                  <a:txBody>
                    <a:bodyPr/>
                    <a:lstStyle/>
                    <a:p>
                      <a:pPr marL="0" marR="0" algn="ctr">
                        <a:lnSpc>
                          <a:spcPct val="107000"/>
                        </a:lnSpc>
                        <a:spcBef>
                          <a:spcPts val="0"/>
                        </a:spcBef>
                        <a:spcAft>
                          <a:spcPts val="800"/>
                        </a:spcAft>
                      </a:pPr>
                      <a:r>
                        <a:rPr lang="en-US" sz="1200">
                          <a:effectLst/>
                        </a:rPr>
                        <a:t>10</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200">
                          <a:effectLst/>
                        </a:rPr>
                        <a:t>5</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200">
                          <a:effectLst/>
                        </a:rPr>
                        <a:t>5</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200">
                          <a:effectLst/>
                        </a:rPr>
                        <a:t>0</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46128535"/>
                  </a:ext>
                </a:extLst>
              </a:tr>
              <a:tr h="444938">
                <a:tc>
                  <a:txBody>
                    <a:bodyPr/>
                    <a:lstStyle/>
                    <a:p>
                      <a:pPr marL="0" marR="0" algn="ctr">
                        <a:lnSpc>
                          <a:spcPct val="107000"/>
                        </a:lnSpc>
                        <a:spcBef>
                          <a:spcPts val="0"/>
                        </a:spcBef>
                        <a:spcAft>
                          <a:spcPts val="800"/>
                        </a:spcAft>
                      </a:pPr>
                      <a:r>
                        <a:rPr lang="en-US" sz="1200">
                          <a:effectLst/>
                        </a:rPr>
                        <a:t>0</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200">
                          <a:effectLst/>
                        </a:rPr>
                        <a:t>5</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200">
                          <a:effectLst/>
                        </a:rPr>
                        <a:t>-5</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200">
                          <a:effectLst/>
                        </a:rPr>
                        <a:t>0</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25661976"/>
                  </a:ext>
                </a:extLst>
              </a:tr>
              <a:tr h="444938">
                <a:tc>
                  <a:txBody>
                    <a:bodyPr/>
                    <a:lstStyle/>
                    <a:p>
                      <a:pPr marL="0" marR="0" algn="ctr">
                        <a:lnSpc>
                          <a:spcPct val="107000"/>
                        </a:lnSpc>
                        <a:spcBef>
                          <a:spcPts val="0"/>
                        </a:spcBef>
                        <a:spcAft>
                          <a:spcPts val="800"/>
                        </a:spcAft>
                      </a:pPr>
                      <a:r>
                        <a:rPr lang="en-US" sz="1200">
                          <a:effectLst/>
                        </a:rPr>
                        <a:t>5</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200">
                          <a:effectLst/>
                        </a:rPr>
                        <a:t>5</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200">
                          <a:effectLst/>
                        </a:rPr>
                        <a:t>0</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200">
                          <a:effectLst/>
                        </a:rPr>
                        <a:t>0</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71446178"/>
                  </a:ext>
                </a:extLst>
              </a:tr>
              <a:tr h="444938">
                <a:tc>
                  <a:txBody>
                    <a:bodyPr/>
                    <a:lstStyle/>
                    <a:p>
                      <a:pPr marL="0" marR="0" algn="ctr">
                        <a:lnSpc>
                          <a:spcPct val="107000"/>
                        </a:lnSpc>
                        <a:spcBef>
                          <a:spcPts val="0"/>
                        </a:spcBef>
                        <a:spcAft>
                          <a:spcPts val="800"/>
                        </a:spcAft>
                      </a:pPr>
                      <a:r>
                        <a:rPr lang="en-US" sz="1200">
                          <a:effectLst/>
                        </a:rPr>
                        <a:t>7</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200">
                          <a:effectLst/>
                        </a:rPr>
                        <a:t>5</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200">
                          <a:effectLst/>
                        </a:rPr>
                        <a:t>2</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200" dirty="0">
                          <a:effectLst/>
                        </a:rPr>
                        <a:t>0</a:t>
                      </a:r>
                      <a:endParaRPr lang="en-US" sz="1200" dirty="0">
                        <a:effectLst/>
                        <a:latin typeface="B Nazanin" panose="00000400000000000000" pitchFamily="2" charset="-78"/>
                        <a:ea typeface="Calibri" panose="020F0502020204030204" pitchFamily="34" charset="0"/>
                        <a:cs typeface="B Nazanin" panose="00000400000000000000" pitchFamily="2" charset="-78"/>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9918461"/>
                  </a:ext>
                </a:extLst>
              </a:tr>
            </a:tbl>
          </a:graphicData>
        </a:graphic>
      </p:graphicFrame>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ECFC6EF0-DB11-8803-27C9-04C101205470}"/>
                  </a:ext>
                </a:extLst>
              </p:cNvPr>
              <p:cNvSpPr txBox="1"/>
              <p:nvPr/>
            </p:nvSpPr>
            <p:spPr>
              <a:xfrm>
                <a:off x="1045778" y="2030503"/>
                <a:ext cx="10205545" cy="635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𝑀𝑒𝑎𝑛</m:t>
                      </m:r>
                      <m:r>
                        <a:rPr lang="en-US" i="0">
                          <a:latin typeface="Cambria Math" panose="02040503050406030204" pitchFamily="18" charset="0"/>
                        </a:rPr>
                        <m:t>= </m:t>
                      </m:r>
                      <m:f>
                        <m:fPr>
                          <m:ctrlPr>
                            <a:rPr lang="en-US" i="1">
                              <a:solidFill>
                                <a:srgbClr val="836967"/>
                              </a:solidFill>
                              <a:latin typeface="Cambria Math" panose="02040503050406030204" pitchFamily="18" charset="0"/>
                            </a:rPr>
                          </m:ctrlPr>
                        </m:fPr>
                        <m:num>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=0</m:t>
                              </m:r>
                            </m:sub>
                            <m:sup>
                              <m:r>
                                <a:rPr lang="en-US" i="1">
                                  <a:latin typeface="Cambria Math" panose="02040503050406030204" pitchFamily="18" charset="0"/>
                                </a:rPr>
                                <m:t>𝑛</m:t>
                              </m:r>
                            </m:sup>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num>
                        <m:den>
                          <m:r>
                            <a:rPr lang="en-US" i="1">
                              <a:latin typeface="Cambria Math" panose="02040503050406030204" pitchFamily="18" charset="0"/>
                            </a:rPr>
                            <m:t>𝑛</m:t>
                          </m:r>
                        </m:den>
                      </m:f>
                      <m:r>
                        <a:rPr lang="en-US" i="0">
                          <a:latin typeface="Cambria Math" panose="02040503050406030204" pitchFamily="18" charset="0"/>
                        </a:rPr>
                        <m:t>, </m:t>
                      </m:r>
                      <m:r>
                        <a:rPr lang="en-US" i="1">
                          <a:latin typeface="Cambria Math" panose="02040503050406030204" pitchFamily="18" charset="0"/>
                        </a:rPr>
                        <m:t>𝑤h𝑒𝑟𝑒</m:t>
                      </m:r>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0">
                          <a:latin typeface="Cambria Math" panose="02040503050406030204" pitchFamily="18" charset="0"/>
                        </a:rPr>
                        <m:t> </m:t>
                      </m:r>
                      <m:r>
                        <a:rPr lang="en-US" i="1">
                          <a:latin typeface="Cambria Math" panose="02040503050406030204" pitchFamily="18" charset="0"/>
                        </a:rPr>
                        <m:t>𝑖𝑠</m:t>
                      </m:r>
                      <m:r>
                        <a:rPr lang="en-US" i="0">
                          <a:latin typeface="Cambria Math" panose="02040503050406030204" pitchFamily="18" charset="0"/>
                        </a:rPr>
                        <m:t> </m:t>
                      </m:r>
                      <m:r>
                        <a:rPr lang="en-US" i="1">
                          <a:latin typeface="Cambria Math" panose="02040503050406030204" pitchFamily="18" charset="0"/>
                        </a:rPr>
                        <m:t>𝑠𝑎𝑚𝑝𝑙𝑒</m:t>
                      </m:r>
                      <m:r>
                        <a:rPr lang="en-US" i="0">
                          <a:latin typeface="Cambria Math" panose="02040503050406030204" pitchFamily="18" charset="0"/>
                        </a:rPr>
                        <m:t> </m:t>
                      </m:r>
                      <m:r>
                        <a:rPr lang="en-US" i="1">
                          <a:latin typeface="Cambria Math" panose="02040503050406030204" pitchFamily="18" charset="0"/>
                        </a:rPr>
                        <m:t>𝑑𝑎𝑡𝑎</m:t>
                      </m:r>
                      <m:r>
                        <a:rPr lang="en-US" i="0">
                          <a:latin typeface="Cambria Math" panose="02040503050406030204" pitchFamily="18" charset="0"/>
                        </a:rPr>
                        <m:t> </m:t>
                      </m:r>
                      <m:r>
                        <a:rPr lang="en-US" i="1">
                          <a:latin typeface="Cambria Math" panose="02040503050406030204" pitchFamily="18" charset="0"/>
                        </a:rPr>
                        <m:t>𝑜𝑓</m:t>
                      </m:r>
                      <m:r>
                        <a:rPr lang="en-US" i="0">
                          <a:latin typeface="Cambria Math" panose="02040503050406030204" pitchFamily="18" charset="0"/>
                        </a:rPr>
                        <m:t> </m:t>
                      </m:r>
                      <m:r>
                        <a:rPr lang="en-US" i="1">
                          <a:latin typeface="Cambria Math" panose="02040503050406030204" pitchFamily="18" charset="0"/>
                        </a:rPr>
                        <m:t>𝑛𝑢𝑚𝑏𝑒𝑟</m:t>
                      </m:r>
                      <m:r>
                        <a:rPr lang="en-US" i="0">
                          <a:latin typeface="Cambria Math" panose="02040503050406030204" pitchFamily="18" charset="0"/>
                        </a:rPr>
                        <m:t> </m:t>
                      </m:r>
                      <m:r>
                        <a:rPr lang="en-US" i="1">
                          <a:latin typeface="Cambria Math" panose="02040503050406030204" pitchFamily="18" charset="0"/>
                        </a:rPr>
                        <m:t>𝑖</m:t>
                      </m:r>
                      <m:r>
                        <a:rPr lang="en-US" i="0">
                          <a:latin typeface="Cambria Math" panose="02040503050406030204" pitchFamily="18" charset="0"/>
                        </a:rPr>
                        <m:t> </m:t>
                      </m:r>
                      <m:r>
                        <a:rPr lang="en-US" i="1">
                          <a:latin typeface="Cambria Math" panose="02040503050406030204" pitchFamily="18" charset="0"/>
                        </a:rPr>
                        <m:t>𝑎𝑛𝑑</m:t>
                      </m:r>
                      <m:r>
                        <a:rPr lang="en-US" i="0">
                          <a:latin typeface="Cambria Math" panose="02040503050406030204" pitchFamily="18" charset="0"/>
                        </a:rPr>
                        <m:t> </m:t>
                      </m:r>
                      <m:r>
                        <a:rPr lang="en-US" i="1">
                          <a:latin typeface="Cambria Math" panose="02040503050406030204" pitchFamily="18" charset="0"/>
                        </a:rPr>
                        <m:t>𝑛</m:t>
                      </m:r>
                      <m:r>
                        <a:rPr lang="en-US" i="0">
                          <a:latin typeface="Cambria Math" panose="02040503050406030204" pitchFamily="18" charset="0"/>
                        </a:rPr>
                        <m:t> </m:t>
                      </m:r>
                      <m:r>
                        <a:rPr lang="en-US" i="1">
                          <a:latin typeface="Cambria Math" panose="02040503050406030204" pitchFamily="18" charset="0"/>
                        </a:rPr>
                        <m:t>𝑖𝑠</m:t>
                      </m:r>
                      <m:r>
                        <a:rPr lang="en-US" i="0">
                          <a:latin typeface="Cambria Math" panose="02040503050406030204" pitchFamily="18" charset="0"/>
                        </a:rPr>
                        <m:t> </m:t>
                      </m:r>
                      <m:r>
                        <a:rPr lang="en-US" i="1">
                          <a:latin typeface="Cambria Math" panose="02040503050406030204" pitchFamily="18" charset="0"/>
                        </a:rPr>
                        <m:t>𝑡𝑜𝑡𝑎𝑙</m:t>
                      </m:r>
                      <m:r>
                        <a:rPr lang="en-US" i="0">
                          <a:latin typeface="Cambria Math" panose="02040503050406030204" pitchFamily="18" charset="0"/>
                        </a:rPr>
                        <m:t> </m:t>
                      </m:r>
                      <m:r>
                        <a:rPr lang="en-US" i="1">
                          <a:latin typeface="Cambria Math" panose="02040503050406030204" pitchFamily="18" charset="0"/>
                        </a:rPr>
                        <m:t>𝑛𝑢𝑚𝑏𝑒𝑟</m:t>
                      </m:r>
                      <m:r>
                        <a:rPr lang="en-US" i="0">
                          <a:latin typeface="Cambria Math" panose="02040503050406030204" pitchFamily="18" charset="0"/>
                        </a:rPr>
                        <m:t> </m:t>
                      </m:r>
                      <m:r>
                        <a:rPr lang="en-US" i="1">
                          <a:latin typeface="Cambria Math" panose="02040503050406030204" pitchFamily="18" charset="0"/>
                        </a:rPr>
                        <m:t>𝑜𝑓</m:t>
                      </m:r>
                      <m:r>
                        <a:rPr lang="en-US" i="0">
                          <a:latin typeface="Cambria Math" panose="02040503050406030204" pitchFamily="18" charset="0"/>
                        </a:rPr>
                        <m:t> </m:t>
                      </m:r>
                      <m:r>
                        <a:rPr lang="en-US" i="1">
                          <a:latin typeface="Cambria Math" panose="02040503050406030204" pitchFamily="18" charset="0"/>
                        </a:rPr>
                        <m:t>𝑑𝑎𝑡𝑎</m:t>
                      </m:r>
                      <m:r>
                        <a:rPr lang="en-US" i="0">
                          <a:latin typeface="Cambria Math" panose="02040503050406030204" pitchFamily="18" charset="0"/>
                        </a:rPr>
                        <m:t>.</m:t>
                      </m:r>
                    </m:oMath>
                  </m:oMathPara>
                </a14:m>
                <a:endParaRPr lang="en-US" dirty="0"/>
              </a:p>
            </p:txBody>
          </p:sp>
        </mc:Choice>
        <mc:Fallback>
          <p:sp>
            <p:nvSpPr>
              <p:cNvPr id="11" name="TextBox 10">
                <a:extLst>
                  <a:ext uri="{FF2B5EF4-FFF2-40B4-BE49-F238E27FC236}">
                    <a16:creationId xmlns:a16="http://schemas.microsoft.com/office/drawing/2014/main" id="{ECFC6EF0-DB11-8803-27C9-04C101205470}"/>
                  </a:ext>
                </a:extLst>
              </p:cNvPr>
              <p:cNvSpPr txBox="1">
                <a:spLocks noRot="1" noChangeAspect="1" noMove="1" noResize="1" noEditPoints="1" noAdjustHandles="1" noChangeArrowheads="1" noChangeShapeType="1" noTextEdit="1"/>
              </p:cNvSpPr>
              <p:nvPr/>
            </p:nvSpPr>
            <p:spPr>
              <a:xfrm>
                <a:off x="1045778" y="2030503"/>
                <a:ext cx="10205545" cy="63549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18690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FB5782-716E-40E4-2E00-581FA85CBB5A}"/>
              </a:ext>
            </a:extLst>
          </p:cNvPr>
          <p:cNvSpPr txBox="1"/>
          <p:nvPr/>
        </p:nvSpPr>
        <p:spPr>
          <a:xfrm>
            <a:off x="557049" y="347798"/>
            <a:ext cx="11183006" cy="1436099"/>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Rectification</a:t>
            </a:r>
          </a:p>
          <a:p>
            <a:pPr algn="just"/>
            <a:r>
              <a:rPr lang="en-US" dirty="0">
                <a:solidFill>
                  <a:schemeClr val="bg1"/>
                </a:solidFill>
              </a:rPr>
              <a:t>A negative value cannot be defined for electric signals with an amplitude below zero. In order to perform better on electric signals, the absolute value of the signal must be considered. Therefore, there is no difference between a negative and a positive value. We must calculate the absolute value of the signal.</a:t>
            </a:r>
          </a:p>
        </p:txBody>
      </p:sp>
    </p:spTree>
    <p:extLst>
      <p:ext uri="{BB962C8B-B14F-4D97-AF65-F5344CB8AC3E}">
        <p14:creationId xmlns:p14="http://schemas.microsoft.com/office/powerpoint/2010/main" val="2970614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AFB5782-716E-40E4-2E00-581FA85CBB5A}"/>
                  </a:ext>
                </a:extLst>
              </p:cNvPr>
              <p:cNvSpPr txBox="1"/>
              <p:nvPr/>
            </p:nvSpPr>
            <p:spPr>
              <a:xfrm>
                <a:off x="557049" y="263716"/>
                <a:ext cx="11183006" cy="4136389"/>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Moving Average</a:t>
                </a:r>
              </a:p>
              <a:p>
                <a:pPr algn="just"/>
                <a:r>
                  <a:rPr lang="en-US" dirty="0">
                    <a:solidFill>
                      <a:schemeClr val="bg1"/>
                    </a:solidFill>
                  </a:rPr>
                  <a:t>By creating a series of average of data points from different subsets of the full data set, a moving average can be used to analyze data points. As part of time series analysis, moving averages are commonly used to remove noise, highlight long-term trends and cycles, and smooth out short-term fluctuations. The application determines one of the parameters of the moving average, which is the period of calculation.</a:t>
                </a:r>
              </a:p>
              <a:p>
                <a:pPr marL="0" marR="0" algn="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smtClean="0">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𝑜𝑣𝑖𝑛𝑔</m:t>
                      </m:r>
                      <m:r>
                        <a:rPr lang="en-US" sz="1800" i="1" smtClean="0">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smtClean="0">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𝐴𝑣𝑒𝑟𝑎𝑔𝑒</m:t>
                      </m:r>
                      <m:r>
                        <a:rPr lang="en-US" sz="1800" i="1" smtClean="0">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f>
                        <m:fPr>
                          <m:ctrlP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fPr>
                        <m:num>
                          <m:nary>
                            <m:naryPr>
                              <m:chr m:val="∑"/>
                              <m:limLoc m:val="undOvr"/>
                              <m:ctrlP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naryPr>
                            <m:sub>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𝑖</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=0</m:t>
                              </m:r>
                            </m:sub>
                            <m:sup>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𝑛</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𝑝</m:t>
                              </m:r>
                            </m:sup>
                            <m:e>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𝑋</m:t>
                              </m:r>
                              <m:d>
                                <m:dPr>
                                  <m:begChr m:val="["/>
                                  <m:endChr m:val="]"/>
                                  <m:ctrlP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dPr>
                                <m:e>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𝑖</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𝑖</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𝑝</m:t>
                                  </m:r>
                                </m:e>
                              </m:d>
                            </m:e>
                          </m:nary>
                        </m:num>
                        <m:den>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𝑝</m:t>
                          </m:r>
                        </m:den>
                      </m:f>
                    </m:oMath>
                  </m:oMathPara>
                </a14:m>
                <a:endParaRPr lang="en-US" sz="1800" dirty="0">
                  <a:solidFill>
                    <a:schemeClr val="bg1"/>
                  </a:solidFill>
                  <a:effectLst/>
                  <a:latin typeface="B Nazanin" panose="00000400000000000000" pitchFamily="2" charset="-78"/>
                  <a:ea typeface="Calibri" panose="020F0502020204030204" pitchFamily="34" charset="0"/>
                  <a:cs typeface="B Nazanin" panose="00000400000000000000" pitchFamily="2" charset="-78"/>
                </a:endParaRPr>
              </a:p>
              <a:p>
                <a:pPr/>
                <a14:m>
                  <m:oMathPara xmlns:m="http://schemas.openxmlformats.org/officeDocument/2006/math">
                    <m:oMathParaPr>
                      <m:jc m:val="centerGroup"/>
                    </m:oMathParaPr>
                    <m:oMath xmlns:m="http://schemas.openxmlformats.org/officeDocument/2006/math">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𝑤h𝑒𝑟𝑒</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𝑥</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𝑖𝑠</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𝑑𝑎𝑡𝑎</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𝑖</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𝑖𝑠</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𝑠𝑎𝑚𝑝𝑙𝑒</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𝑛𝑢𝑚𝑏𝑒𝑟</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𝑝</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𝑖𝑠</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𝑎𝑣𝑒𝑟𝑎𝑔𝑒</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𝑝𝑟𝑖𝑜𝑑</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𝑎𝑛𝑑</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𝑛</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𝑖𝑠</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𝑡𝑜𝑡𝑎𝑙</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𝑛𝑢𝑚𝑏𝑒𝑟</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𝑜𝑓</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𝑑𝑎𝑡𝑎𝑒</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𝑝𝑜𝑖𝑛𝑡𝑠</m:t>
                      </m:r>
                    </m:oMath>
                  </m:oMathPara>
                </a14:m>
                <a:endParaRPr lang="en-US" dirty="0">
                  <a:solidFill>
                    <a:schemeClr val="bg1"/>
                  </a:solidFill>
                </a:endParaRPr>
              </a:p>
              <a:p>
                <a:pPr algn="just"/>
                <a:endParaRPr lang="en-US" dirty="0">
                  <a:solidFill>
                    <a:schemeClr val="bg1"/>
                  </a:solidFill>
                </a:endParaRPr>
              </a:p>
              <a:p>
                <a:pPr algn="just"/>
                <a:r>
                  <a:rPr lang="en-US" dirty="0">
                    <a:solidFill>
                      <a:schemeClr val="bg1"/>
                    </a:solidFill>
                  </a:rPr>
                  <a:t>For instance, assume that this series below are the dataset. To calculate moving average by period of 3 times, we perform like below:</a:t>
                </a:r>
              </a:p>
              <a:p>
                <a:pPr algn="just"/>
                <a14:m>
                  <m:oMathPara xmlns:m="http://schemas.openxmlformats.org/officeDocument/2006/math">
                    <m:oMathParaPr>
                      <m:jc m:val="centerGroup"/>
                    </m:oMathParaPr>
                    <m:oMath xmlns:m="http://schemas.openxmlformats.org/officeDocument/2006/math">
                      <m:r>
                        <a:rPr lang="en-US" sz="1800" i="1" smtClean="0">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𝑑𝑎𝑡𝑎</m:t>
                      </m:r>
                      <m:r>
                        <a:rPr lang="en-US" sz="1800" i="1" smtClean="0">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d>
                        <m:dPr>
                          <m:begChr m:val="["/>
                          <m:endChr m:val="]"/>
                          <m:ctrlP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dPr>
                        <m:e>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3, 10, 0, 5, 7</m:t>
                          </m:r>
                        </m:e>
                      </m:d>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1</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𝑠𝑡</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𝑡𝑖𝑚𝑒</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𝑓𝑟𝑎𝑚𝑒</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d>
                        <m:dPr>
                          <m:begChr m:val="["/>
                          <m:endChr m:val="]"/>
                          <m:ctrlP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dPr>
                        <m:e>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3,10,0</m:t>
                          </m:r>
                        </m:e>
                      </m:d>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2</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𝑛𝑑</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d>
                        <m:dPr>
                          <m:begChr m:val="["/>
                          <m:endChr m:val="]"/>
                          <m:ctrlP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dPr>
                        <m:e>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10,0,5</m:t>
                          </m:r>
                        </m:e>
                      </m:d>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 3</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𝑟𝑑</m:t>
                      </m:r>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m:t>
                      </m:r>
                      <m:d>
                        <m:dPr>
                          <m:begChr m:val="["/>
                          <m:endChr m:val="]"/>
                          <m:ctrlP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ctrlPr>
                        </m:dPr>
                        <m:e>
                          <m:r>
                            <a:rPr lang="en-US" sz="1800" i="1">
                              <a:solidFill>
                                <a:schemeClr val="bg1"/>
                              </a:solidFill>
                              <a:effectLst/>
                              <a:latin typeface="Cambria Math" panose="02040503050406030204" pitchFamily="18" charset="0"/>
                              <a:ea typeface="Times New Roman" panose="02020603050405020304" pitchFamily="18" charset="0"/>
                              <a:cs typeface="B Nazanin" panose="00000400000000000000" pitchFamily="2" charset="-78"/>
                            </a:rPr>
                            <m:t>0,5,7</m:t>
                          </m:r>
                        </m:e>
                      </m:d>
                    </m:oMath>
                  </m:oMathPara>
                </a14:m>
                <a:endParaRPr lang="en-US" sz="1800" dirty="0">
                  <a:solidFill>
                    <a:schemeClr val="bg1"/>
                  </a:solidFill>
                  <a:effectLst/>
                  <a:latin typeface="B Nazanin" panose="00000400000000000000" pitchFamily="2" charset="-78"/>
                  <a:ea typeface="Calibri" panose="020F0502020204030204" pitchFamily="34" charset="0"/>
                  <a:cs typeface="B Nazanin" panose="00000400000000000000" pitchFamily="2" charset="-78"/>
                </a:endParaRPr>
              </a:p>
              <a:p>
                <a:pPr algn="just"/>
                <a:endParaRPr lang="en-US" dirty="0">
                  <a:solidFill>
                    <a:schemeClr val="bg1"/>
                  </a:solidFill>
                </a:endParaRPr>
              </a:p>
            </p:txBody>
          </p:sp>
        </mc:Choice>
        <mc:Fallback>
          <p:sp>
            <p:nvSpPr>
              <p:cNvPr id="4" name="TextBox 3">
                <a:extLst>
                  <a:ext uri="{FF2B5EF4-FFF2-40B4-BE49-F238E27FC236}">
                    <a16:creationId xmlns:a16="http://schemas.microsoft.com/office/drawing/2014/main" id="{DAFB5782-716E-40E4-2E00-581FA85CBB5A}"/>
                  </a:ext>
                </a:extLst>
              </p:cNvPr>
              <p:cNvSpPr txBox="1">
                <a:spLocks noRot="1" noChangeAspect="1" noMove="1" noResize="1" noEditPoints="1" noAdjustHandles="1" noChangeArrowheads="1" noChangeShapeType="1" noTextEdit="1"/>
              </p:cNvSpPr>
              <p:nvPr/>
            </p:nvSpPr>
            <p:spPr>
              <a:xfrm>
                <a:off x="557049" y="263716"/>
                <a:ext cx="11183006" cy="4136389"/>
              </a:xfrm>
              <a:prstGeom prst="rect">
                <a:avLst/>
              </a:prstGeom>
              <a:blipFill>
                <a:blip r:embed="rId2"/>
                <a:stretch>
                  <a:fillRect l="-1090" t="-295" r="-436"/>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FE13680F-9153-B4DD-B3BC-778204B96A91}"/>
              </a:ext>
            </a:extLst>
          </p:cNvPr>
          <p:cNvGraphicFramePr>
            <a:graphicFrameLocks noGrp="1"/>
          </p:cNvGraphicFramePr>
          <p:nvPr>
            <p:extLst>
              <p:ext uri="{D42A27DB-BD31-4B8C-83A1-F6EECF244321}">
                <p14:modId xmlns:p14="http://schemas.microsoft.com/office/powerpoint/2010/main" val="1966165726"/>
              </p:ext>
            </p:extLst>
          </p:nvPr>
        </p:nvGraphicFramePr>
        <p:xfrm>
          <a:off x="3384260" y="4303552"/>
          <a:ext cx="5423480" cy="2338986"/>
        </p:xfrm>
        <a:graphic>
          <a:graphicData uri="http://schemas.openxmlformats.org/drawingml/2006/table">
            <a:tbl>
              <a:tblPr firstRow="1" bandRow="1">
                <a:tableStyleId>{073A0DAA-6AF3-43AB-8588-CEC1D06C72B9}</a:tableStyleId>
              </a:tblPr>
              <a:tblGrid>
                <a:gridCol w="1720153">
                  <a:extLst>
                    <a:ext uri="{9D8B030D-6E8A-4147-A177-3AD203B41FA5}">
                      <a16:colId xmlns:a16="http://schemas.microsoft.com/office/drawing/2014/main" val="574202720"/>
                    </a:ext>
                  </a:extLst>
                </a:gridCol>
                <a:gridCol w="1787036">
                  <a:extLst>
                    <a:ext uri="{9D8B030D-6E8A-4147-A177-3AD203B41FA5}">
                      <a16:colId xmlns:a16="http://schemas.microsoft.com/office/drawing/2014/main" val="3018260116"/>
                    </a:ext>
                  </a:extLst>
                </a:gridCol>
                <a:gridCol w="1916291">
                  <a:extLst>
                    <a:ext uri="{9D8B030D-6E8A-4147-A177-3AD203B41FA5}">
                      <a16:colId xmlns:a16="http://schemas.microsoft.com/office/drawing/2014/main" val="1931796599"/>
                    </a:ext>
                  </a:extLst>
                </a:gridCol>
              </a:tblGrid>
              <a:tr h="389831">
                <a:tc>
                  <a:txBody>
                    <a:bodyPr/>
                    <a:lstStyle/>
                    <a:p>
                      <a:pPr marL="0" marR="0" algn="ctr">
                        <a:lnSpc>
                          <a:spcPct val="107000"/>
                        </a:lnSpc>
                        <a:spcBef>
                          <a:spcPts val="0"/>
                        </a:spcBef>
                        <a:spcAft>
                          <a:spcPts val="800"/>
                        </a:spcAft>
                      </a:pPr>
                      <a:r>
                        <a:rPr lang="en-US" sz="1200" dirty="0">
                          <a:effectLst/>
                        </a:rPr>
                        <a:t>X</a:t>
                      </a:r>
                      <a:endParaRPr lang="en-US" sz="1200" dirty="0">
                        <a:effectLst/>
                        <a:latin typeface="B Nazanin" panose="00000400000000000000" pitchFamily="2" charset="-78"/>
                        <a:ea typeface="Calibri" panose="020F0502020204030204" pitchFamily="34" charset="0"/>
                        <a:cs typeface="B Nazanin" panose="00000400000000000000" pitchFamily="2" charset="-78"/>
                      </a:endParaRPr>
                    </a:p>
                  </a:txBody>
                  <a:tcPr/>
                </a:tc>
                <a:tc>
                  <a:txBody>
                    <a:bodyPr/>
                    <a:lstStyle/>
                    <a:p>
                      <a:pPr marL="0" marR="0" algn="ctr">
                        <a:lnSpc>
                          <a:spcPct val="107000"/>
                        </a:lnSpc>
                        <a:spcBef>
                          <a:spcPts val="0"/>
                        </a:spcBef>
                        <a:spcAft>
                          <a:spcPts val="800"/>
                        </a:spcAft>
                      </a:pPr>
                      <a:r>
                        <a:rPr lang="en-US" sz="1200">
                          <a:effectLst/>
                        </a:rPr>
                        <a:t>Time Frames</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tc>
                <a:tc>
                  <a:txBody>
                    <a:bodyPr/>
                    <a:lstStyle/>
                    <a:p>
                      <a:pPr marL="0" marR="0" algn="ctr">
                        <a:lnSpc>
                          <a:spcPct val="107000"/>
                        </a:lnSpc>
                        <a:spcBef>
                          <a:spcPts val="0"/>
                        </a:spcBef>
                        <a:spcAft>
                          <a:spcPts val="800"/>
                        </a:spcAft>
                      </a:pPr>
                      <a:r>
                        <a:rPr lang="en-US" sz="1200">
                          <a:effectLst/>
                        </a:rPr>
                        <a:t>Mean</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tc>
                <a:extLst>
                  <a:ext uri="{0D108BD9-81ED-4DB2-BD59-A6C34878D82A}">
                    <a16:rowId xmlns:a16="http://schemas.microsoft.com/office/drawing/2014/main" val="433218483"/>
                  </a:ext>
                </a:extLst>
              </a:tr>
              <a:tr h="389831">
                <a:tc>
                  <a:txBody>
                    <a:bodyPr/>
                    <a:lstStyle/>
                    <a:p>
                      <a:pPr marL="0" marR="0" algn="ctr">
                        <a:lnSpc>
                          <a:spcPct val="107000"/>
                        </a:lnSpc>
                        <a:spcBef>
                          <a:spcPts val="0"/>
                        </a:spcBef>
                        <a:spcAft>
                          <a:spcPts val="800"/>
                        </a:spcAft>
                      </a:pPr>
                      <a:r>
                        <a:rPr lang="en-US" sz="1200">
                          <a:effectLst/>
                        </a:rPr>
                        <a:t>3</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tc>
                <a:tc>
                  <a:txBody>
                    <a:bodyPr/>
                    <a:lstStyle/>
                    <a:p>
                      <a:pPr marL="0" marR="0" algn="ctr">
                        <a:lnSpc>
                          <a:spcPct val="107000"/>
                        </a:lnSpc>
                        <a:spcBef>
                          <a:spcPts val="0"/>
                        </a:spcBef>
                        <a:spcAft>
                          <a:spcPts val="800"/>
                        </a:spcAft>
                      </a:pPr>
                      <a:r>
                        <a:rPr lang="en-US" sz="1200">
                          <a:effectLst/>
                        </a:rPr>
                        <a:t>-</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tc>
                <a:tc>
                  <a:txBody>
                    <a:bodyPr/>
                    <a:lstStyle/>
                    <a:p>
                      <a:pPr marL="0" marR="0" algn="ctr">
                        <a:lnSpc>
                          <a:spcPct val="107000"/>
                        </a:lnSpc>
                        <a:spcBef>
                          <a:spcPts val="0"/>
                        </a:spcBef>
                        <a:spcAft>
                          <a:spcPts val="800"/>
                        </a:spcAft>
                      </a:pPr>
                      <a:r>
                        <a:rPr lang="en-US" sz="1200">
                          <a:effectLst/>
                        </a:rPr>
                        <a:t>-</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tc>
                <a:extLst>
                  <a:ext uri="{0D108BD9-81ED-4DB2-BD59-A6C34878D82A}">
                    <a16:rowId xmlns:a16="http://schemas.microsoft.com/office/drawing/2014/main" val="1811412915"/>
                  </a:ext>
                </a:extLst>
              </a:tr>
              <a:tr h="389831">
                <a:tc>
                  <a:txBody>
                    <a:bodyPr/>
                    <a:lstStyle/>
                    <a:p>
                      <a:pPr marL="0" marR="0" algn="ctr">
                        <a:lnSpc>
                          <a:spcPct val="107000"/>
                        </a:lnSpc>
                        <a:spcBef>
                          <a:spcPts val="0"/>
                        </a:spcBef>
                        <a:spcAft>
                          <a:spcPts val="800"/>
                        </a:spcAft>
                      </a:pPr>
                      <a:r>
                        <a:rPr lang="en-US" sz="1200">
                          <a:effectLst/>
                        </a:rPr>
                        <a:t>10</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tc>
                <a:tc>
                  <a:txBody>
                    <a:bodyPr/>
                    <a:lstStyle/>
                    <a:p>
                      <a:pPr marL="0" marR="0" algn="ctr">
                        <a:lnSpc>
                          <a:spcPct val="107000"/>
                        </a:lnSpc>
                        <a:spcBef>
                          <a:spcPts val="0"/>
                        </a:spcBef>
                        <a:spcAft>
                          <a:spcPts val="800"/>
                        </a:spcAft>
                      </a:pPr>
                      <a:r>
                        <a:rPr lang="en-US" sz="1200">
                          <a:effectLst/>
                        </a:rPr>
                        <a:t>-</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tc>
                <a:tc>
                  <a:txBody>
                    <a:bodyPr/>
                    <a:lstStyle/>
                    <a:p>
                      <a:pPr marL="0" marR="0" algn="ctr">
                        <a:lnSpc>
                          <a:spcPct val="107000"/>
                        </a:lnSpc>
                        <a:spcBef>
                          <a:spcPts val="0"/>
                        </a:spcBef>
                        <a:spcAft>
                          <a:spcPts val="800"/>
                        </a:spcAft>
                      </a:pPr>
                      <a:r>
                        <a:rPr lang="en-US" sz="1200">
                          <a:effectLst/>
                        </a:rPr>
                        <a:t>-</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tc>
                <a:extLst>
                  <a:ext uri="{0D108BD9-81ED-4DB2-BD59-A6C34878D82A}">
                    <a16:rowId xmlns:a16="http://schemas.microsoft.com/office/drawing/2014/main" val="1264897590"/>
                  </a:ext>
                </a:extLst>
              </a:tr>
              <a:tr h="389831">
                <a:tc>
                  <a:txBody>
                    <a:bodyPr/>
                    <a:lstStyle/>
                    <a:p>
                      <a:pPr marL="0" marR="0" algn="ctr">
                        <a:lnSpc>
                          <a:spcPct val="107000"/>
                        </a:lnSpc>
                        <a:spcBef>
                          <a:spcPts val="0"/>
                        </a:spcBef>
                        <a:spcAft>
                          <a:spcPts val="800"/>
                        </a:spcAft>
                      </a:pPr>
                      <a:r>
                        <a:rPr lang="en-US" sz="1200">
                          <a:effectLst/>
                        </a:rPr>
                        <a:t>0</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tc>
                <a:tc>
                  <a:txBody>
                    <a:bodyPr/>
                    <a:lstStyle/>
                    <a:p>
                      <a:pPr marL="0" marR="0" algn="ctr">
                        <a:lnSpc>
                          <a:spcPct val="107000"/>
                        </a:lnSpc>
                        <a:spcBef>
                          <a:spcPts val="0"/>
                        </a:spcBef>
                        <a:spcAft>
                          <a:spcPts val="800"/>
                        </a:spcAft>
                      </a:pPr>
                      <a:r>
                        <a:rPr lang="en-US" sz="1200">
                          <a:effectLst/>
                        </a:rPr>
                        <a:t>3,10,0</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tc>
                <a:tc>
                  <a:txBody>
                    <a:bodyPr/>
                    <a:lstStyle/>
                    <a:p>
                      <a:pPr marL="0" marR="0" algn="ctr">
                        <a:lnSpc>
                          <a:spcPct val="107000"/>
                        </a:lnSpc>
                        <a:spcBef>
                          <a:spcPts val="0"/>
                        </a:spcBef>
                        <a:spcAft>
                          <a:spcPts val="800"/>
                        </a:spcAft>
                      </a:pPr>
                      <a:r>
                        <a:rPr lang="en-US" sz="1200">
                          <a:effectLst/>
                        </a:rPr>
                        <a:t>4.33</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tc>
                <a:extLst>
                  <a:ext uri="{0D108BD9-81ED-4DB2-BD59-A6C34878D82A}">
                    <a16:rowId xmlns:a16="http://schemas.microsoft.com/office/drawing/2014/main" val="1230876238"/>
                  </a:ext>
                </a:extLst>
              </a:tr>
              <a:tr h="389831">
                <a:tc>
                  <a:txBody>
                    <a:bodyPr/>
                    <a:lstStyle/>
                    <a:p>
                      <a:pPr marL="0" marR="0" algn="ctr">
                        <a:lnSpc>
                          <a:spcPct val="107000"/>
                        </a:lnSpc>
                        <a:spcBef>
                          <a:spcPts val="0"/>
                        </a:spcBef>
                        <a:spcAft>
                          <a:spcPts val="800"/>
                        </a:spcAft>
                      </a:pPr>
                      <a:r>
                        <a:rPr lang="en-US" sz="1200">
                          <a:effectLst/>
                        </a:rPr>
                        <a:t>5</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tc>
                <a:tc>
                  <a:txBody>
                    <a:bodyPr/>
                    <a:lstStyle/>
                    <a:p>
                      <a:pPr marL="0" marR="0" algn="ctr">
                        <a:lnSpc>
                          <a:spcPct val="107000"/>
                        </a:lnSpc>
                        <a:spcBef>
                          <a:spcPts val="0"/>
                        </a:spcBef>
                        <a:spcAft>
                          <a:spcPts val="800"/>
                        </a:spcAft>
                      </a:pPr>
                      <a:r>
                        <a:rPr lang="en-US" sz="1200">
                          <a:effectLst/>
                        </a:rPr>
                        <a:t>10,0,5</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tc>
                <a:tc>
                  <a:txBody>
                    <a:bodyPr/>
                    <a:lstStyle/>
                    <a:p>
                      <a:pPr marL="0" marR="0" algn="ctr">
                        <a:lnSpc>
                          <a:spcPct val="107000"/>
                        </a:lnSpc>
                        <a:spcBef>
                          <a:spcPts val="0"/>
                        </a:spcBef>
                        <a:spcAft>
                          <a:spcPts val="800"/>
                        </a:spcAft>
                      </a:pPr>
                      <a:r>
                        <a:rPr lang="en-US" sz="1200">
                          <a:effectLst/>
                        </a:rPr>
                        <a:t>5</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tc>
                <a:extLst>
                  <a:ext uri="{0D108BD9-81ED-4DB2-BD59-A6C34878D82A}">
                    <a16:rowId xmlns:a16="http://schemas.microsoft.com/office/drawing/2014/main" val="2487170199"/>
                  </a:ext>
                </a:extLst>
              </a:tr>
              <a:tr h="389831">
                <a:tc>
                  <a:txBody>
                    <a:bodyPr/>
                    <a:lstStyle/>
                    <a:p>
                      <a:pPr marL="0" marR="0" algn="ctr">
                        <a:lnSpc>
                          <a:spcPct val="107000"/>
                        </a:lnSpc>
                        <a:spcBef>
                          <a:spcPts val="0"/>
                        </a:spcBef>
                        <a:spcAft>
                          <a:spcPts val="800"/>
                        </a:spcAft>
                      </a:pPr>
                      <a:r>
                        <a:rPr lang="en-US" sz="1200">
                          <a:effectLst/>
                        </a:rPr>
                        <a:t>7</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tc>
                <a:tc>
                  <a:txBody>
                    <a:bodyPr/>
                    <a:lstStyle/>
                    <a:p>
                      <a:pPr marL="0" marR="0" algn="ctr">
                        <a:lnSpc>
                          <a:spcPct val="107000"/>
                        </a:lnSpc>
                        <a:spcBef>
                          <a:spcPts val="0"/>
                        </a:spcBef>
                        <a:spcAft>
                          <a:spcPts val="800"/>
                        </a:spcAft>
                      </a:pPr>
                      <a:r>
                        <a:rPr lang="en-US" sz="1200">
                          <a:effectLst/>
                        </a:rPr>
                        <a:t>0,5,7</a:t>
                      </a:r>
                      <a:endParaRPr lang="en-US" sz="1200">
                        <a:effectLst/>
                        <a:latin typeface="B Nazanin" panose="00000400000000000000" pitchFamily="2" charset="-78"/>
                        <a:ea typeface="Calibri" panose="020F0502020204030204" pitchFamily="34" charset="0"/>
                        <a:cs typeface="B Nazanin" panose="00000400000000000000" pitchFamily="2" charset="-78"/>
                      </a:endParaRPr>
                    </a:p>
                  </a:txBody>
                  <a:tcPr/>
                </a:tc>
                <a:tc>
                  <a:txBody>
                    <a:bodyPr/>
                    <a:lstStyle/>
                    <a:p>
                      <a:pPr marL="0" marR="0" algn="ctr">
                        <a:lnSpc>
                          <a:spcPct val="107000"/>
                        </a:lnSpc>
                        <a:spcBef>
                          <a:spcPts val="0"/>
                        </a:spcBef>
                        <a:spcAft>
                          <a:spcPts val="800"/>
                        </a:spcAft>
                      </a:pPr>
                      <a:r>
                        <a:rPr lang="en-US" sz="1200" dirty="0">
                          <a:effectLst/>
                        </a:rPr>
                        <a:t>4</a:t>
                      </a:r>
                      <a:endParaRPr lang="en-US" sz="1200" dirty="0">
                        <a:effectLst/>
                        <a:latin typeface="B Nazanin" panose="00000400000000000000" pitchFamily="2" charset="-78"/>
                        <a:ea typeface="Calibri" panose="020F0502020204030204" pitchFamily="34" charset="0"/>
                        <a:cs typeface="B Nazanin" panose="00000400000000000000" pitchFamily="2" charset="-78"/>
                      </a:endParaRPr>
                    </a:p>
                  </a:txBody>
                  <a:tcPr/>
                </a:tc>
                <a:extLst>
                  <a:ext uri="{0D108BD9-81ED-4DB2-BD59-A6C34878D82A}">
                    <a16:rowId xmlns:a16="http://schemas.microsoft.com/office/drawing/2014/main" val="1841043105"/>
                  </a:ext>
                </a:extLst>
              </a:tr>
            </a:tbl>
          </a:graphicData>
        </a:graphic>
      </p:graphicFrame>
    </p:spTree>
    <p:extLst>
      <p:ext uri="{BB962C8B-B14F-4D97-AF65-F5344CB8AC3E}">
        <p14:creationId xmlns:p14="http://schemas.microsoft.com/office/powerpoint/2010/main" val="852083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AE0F0F-1C24-72EA-A605-4CE8A86ACF46}"/>
              </a:ext>
            </a:extLst>
          </p:cNvPr>
          <p:cNvSpPr txBox="1"/>
          <p:nvPr/>
        </p:nvSpPr>
        <p:spPr>
          <a:xfrm>
            <a:off x="557049" y="347798"/>
            <a:ext cx="11183006" cy="1159100"/>
          </a:xfrm>
          <a:prstGeom prst="rect">
            <a:avLst/>
          </a:prstGeom>
          <a:noFill/>
        </p:spPr>
        <p:txBody>
          <a:bodyPr wrap="square" rtlCol="0">
            <a:spAutoFit/>
          </a:bodyPr>
          <a:lstStyle/>
          <a:p>
            <a:pPr marL="0" marR="0" indent="0" algn="just">
              <a:lnSpc>
                <a:spcPct val="119000"/>
              </a:lnSpc>
              <a:spcBef>
                <a:spcPts val="0"/>
              </a:spcBef>
              <a:spcAft>
                <a:spcPts val="0"/>
              </a:spcAft>
            </a:pPr>
            <a:r>
              <a:rPr lang="en-US" sz="2800" kern="1400" dirty="0">
                <a:solidFill>
                  <a:schemeClr val="bg1"/>
                </a:solidFill>
              </a:rPr>
              <a:t>Min-Max Normalization</a:t>
            </a:r>
            <a:endParaRPr lang="en-US" sz="2400" kern="1400" dirty="0">
              <a:ln>
                <a:noFill/>
              </a:ln>
              <a:solidFill>
                <a:schemeClr val="bg1"/>
              </a:solidFill>
              <a:effectLst/>
            </a:endParaRPr>
          </a:p>
          <a:p>
            <a:r>
              <a:rPr lang="en-US" dirty="0">
                <a:solidFill>
                  <a:schemeClr val="bg1"/>
                </a:solidFill>
              </a:rPr>
              <a:t>For faster and more stable training, numerical values in machine learning must have the same range, such as between 0 and 1. This type of analysis is called normalizing, since all values are scaled between 0 and 1.</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EA1ACA1-76C2-B2EC-2D8F-C5E30F43027F}"/>
                  </a:ext>
                </a:extLst>
              </p:cNvPr>
              <p:cNvSpPr txBox="1"/>
              <p:nvPr/>
            </p:nvSpPr>
            <p:spPr>
              <a:xfrm>
                <a:off x="2049515" y="1600705"/>
                <a:ext cx="8198069" cy="1123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𝑛𝑜𝑟𝑚𝑎𝑙𝑖𝑧𝑒𝑑</m:t>
                          </m:r>
                        </m:sub>
                      </m:sSub>
                      <m:r>
                        <a:rPr lang="en-US" sz="2400" i="0">
                          <a:latin typeface="Cambria Math" panose="02040503050406030204" pitchFamily="18" charset="0"/>
                        </a:rPr>
                        <m:t>=</m:t>
                      </m:r>
                      <m:f>
                        <m:fPr>
                          <m:ctrlPr>
                            <a:rPr lang="en-US" sz="2400" i="1">
                              <a:solidFill>
                                <a:srgbClr val="836967"/>
                              </a:solidFill>
                              <a:latin typeface="Cambria Math" panose="02040503050406030204" pitchFamily="18" charset="0"/>
                            </a:rPr>
                          </m:ctrlPr>
                        </m:fPr>
                        <m:num>
                          <m:r>
                            <a:rPr lang="en-US" sz="2400" i="1">
                              <a:latin typeface="Cambria Math" panose="02040503050406030204" pitchFamily="18" charset="0"/>
                            </a:rPr>
                            <m:t>𝑋</m:t>
                          </m:r>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𝑚𝑖𝑛</m:t>
                              </m:r>
                            </m:sub>
                          </m:sSub>
                        </m:num>
                        <m:den>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𝑚𝑎𝑥</m:t>
                              </m:r>
                            </m:sub>
                          </m:sSub>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𝑚𝑖𝑛</m:t>
                              </m:r>
                            </m:sub>
                          </m:sSub>
                        </m:den>
                      </m:f>
                      <m:r>
                        <a:rPr lang="en-US" sz="2400" b="0" i="0" smtClean="0">
                          <a:latin typeface="Cambria Math" panose="02040503050406030204" pitchFamily="18" charset="0"/>
                        </a:rPr>
                        <m:t> </m:t>
                      </m:r>
                    </m:oMath>
                  </m:oMathPara>
                </a14:m>
                <a:endParaRPr lang="en-US" dirty="0"/>
              </a:p>
              <a:p>
                <a:endParaRPr lang="en-US" dirty="0"/>
              </a:p>
            </p:txBody>
          </p:sp>
        </mc:Choice>
        <mc:Fallback xmlns="">
          <p:sp>
            <p:nvSpPr>
              <p:cNvPr id="11" name="TextBox 10">
                <a:extLst>
                  <a:ext uri="{FF2B5EF4-FFF2-40B4-BE49-F238E27FC236}">
                    <a16:creationId xmlns:a16="http://schemas.microsoft.com/office/drawing/2014/main" id="{8EA1ACA1-76C2-B2EC-2D8F-C5E30F43027F}"/>
                  </a:ext>
                </a:extLst>
              </p:cNvPr>
              <p:cNvSpPr txBox="1">
                <a:spLocks noRot="1" noChangeAspect="1" noMove="1" noResize="1" noEditPoints="1" noAdjustHandles="1" noChangeArrowheads="1" noChangeShapeType="1" noTextEdit="1"/>
              </p:cNvSpPr>
              <p:nvPr/>
            </p:nvSpPr>
            <p:spPr>
              <a:xfrm>
                <a:off x="2049515" y="1600705"/>
                <a:ext cx="8198069" cy="1123193"/>
              </a:xfrm>
              <a:prstGeom prst="rect">
                <a:avLst/>
              </a:prstGeom>
              <a:blipFill>
                <a:blip r:embed="rId2"/>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98A40706-6856-3BAA-BA86-61B2614C436A}"/>
              </a:ext>
            </a:extLst>
          </p:cNvPr>
          <p:cNvSpPr txBox="1"/>
          <p:nvPr/>
        </p:nvSpPr>
        <p:spPr>
          <a:xfrm>
            <a:off x="593832" y="2657467"/>
            <a:ext cx="11109434" cy="646331"/>
          </a:xfrm>
          <a:prstGeom prst="rect">
            <a:avLst/>
          </a:prstGeom>
          <a:noFill/>
        </p:spPr>
        <p:txBody>
          <a:bodyPr wrap="square" rtlCol="0">
            <a:spAutoFit/>
          </a:bodyPr>
          <a:lstStyle/>
          <a:p>
            <a:pPr algn="just"/>
            <a:r>
              <a:rPr lang="en-US" dirty="0">
                <a:solidFill>
                  <a:schemeClr val="bg1"/>
                </a:solidFill>
              </a:rPr>
              <a:t>As it’s shown in the table below, there is some random data between 0 and 10, to normalize this data, subtract each number from minimum (0) and divide by data range (10 – 0) .</a:t>
            </a: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788D5C5-06B6-8DAC-1083-47B186D0879C}"/>
                  </a:ext>
                </a:extLst>
              </p:cNvPr>
              <p:cNvGraphicFramePr>
                <a:graphicFrameLocks noGrp="1"/>
              </p:cNvGraphicFramePr>
              <p:nvPr>
                <p:extLst>
                  <p:ext uri="{D42A27DB-BD31-4B8C-83A1-F6EECF244321}">
                    <p14:modId xmlns:p14="http://schemas.microsoft.com/office/powerpoint/2010/main" val="433840905"/>
                  </p:ext>
                </p:extLst>
              </p:nvPr>
            </p:nvGraphicFramePr>
            <p:xfrm>
              <a:off x="2674880" y="3780660"/>
              <a:ext cx="6947338" cy="2753710"/>
            </p:xfrm>
            <a:graphic>
              <a:graphicData uri="http://schemas.openxmlformats.org/drawingml/2006/table">
                <a:tbl>
                  <a:tblPr firstRow="1" bandRow="1">
                    <a:tableStyleId>{073A0DAA-6AF3-43AB-8588-CEC1D06C72B9}</a:tableStyleId>
                  </a:tblPr>
                  <a:tblGrid>
                    <a:gridCol w="2203471">
                      <a:extLst>
                        <a:ext uri="{9D8B030D-6E8A-4147-A177-3AD203B41FA5}">
                          <a16:colId xmlns:a16="http://schemas.microsoft.com/office/drawing/2014/main" val="574202720"/>
                        </a:ext>
                      </a:extLst>
                    </a:gridCol>
                    <a:gridCol w="2289147">
                      <a:extLst>
                        <a:ext uri="{9D8B030D-6E8A-4147-A177-3AD203B41FA5}">
                          <a16:colId xmlns:a16="http://schemas.microsoft.com/office/drawing/2014/main" val="3018260116"/>
                        </a:ext>
                      </a:extLst>
                    </a:gridCol>
                    <a:gridCol w="2454720">
                      <a:extLst>
                        <a:ext uri="{9D8B030D-6E8A-4147-A177-3AD203B41FA5}">
                          <a16:colId xmlns:a16="http://schemas.microsoft.com/office/drawing/2014/main" val="1931796599"/>
                        </a:ext>
                      </a:extLst>
                    </a:gridCol>
                  </a:tblGrid>
                  <a:tr h="804555">
                    <a:tc>
                      <a:txBody>
                        <a:bodyPr/>
                        <a:lstStyle/>
                        <a:p>
                          <a:pPr algn="ctr"/>
                          <a:r>
                            <a:rPr lang="en-US" b="0" dirty="0"/>
                            <a:t>X</a:t>
                          </a:r>
                          <a:endParaRPr lang="en-US" b="0" i="1"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solidFill>
                                          <a:srgbClr val="836967"/>
                                        </a:solidFill>
                                        <a:latin typeface="Cambria Math" panose="02040503050406030204" pitchFamily="18" charset="0"/>
                                      </a:rPr>
                                    </m:ctrlPr>
                                  </m:fPr>
                                  <m:num>
                                    <m:r>
                                      <a:rPr lang="en-US" sz="1800">
                                        <a:latin typeface="Cambria Math" panose="02040503050406030204" pitchFamily="18" charset="0"/>
                                      </a:rPr>
                                      <m:t>𝑋</m:t>
                                    </m:r>
                                    <m:r>
                                      <a:rPr lang="en-US" sz="1800">
                                        <a:latin typeface="Cambria Math" panose="02040503050406030204" pitchFamily="18" charset="0"/>
                                      </a:rPr>
                                      <m:t>−</m:t>
                                    </m:r>
                                    <m:sSub>
                                      <m:sSubPr>
                                        <m:ctrlPr>
                                          <a:rPr lang="en-US" sz="1800" i="1">
                                            <a:solidFill>
                                              <a:srgbClr val="836967"/>
                                            </a:solidFill>
                                            <a:latin typeface="Cambria Math" panose="02040503050406030204" pitchFamily="18" charset="0"/>
                                          </a:rPr>
                                        </m:ctrlPr>
                                      </m:sSubPr>
                                      <m:e>
                                        <m:r>
                                          <a:rPr lang="en-US" sz="1800">
                                            <a:latin typeface="Cambria Math" panose="02040503050406030204" pitchFamily="18" charset="0"/>
                                          </a:rPr>
                                          <m:t>𝑋</m:t>
                                        </m:r>
                                      </m:e>
                                      <m:sub>
                                        <m:r>
                                          <a:rPr lang="en-US" sz="1800">
                                            <a:latin typeface="Cambria Math" panose="02040503050406030204" pitchFamily="18" charset="0"/>
                                          </a:rPr>
                                          <m:t>𝑚𝑖𝑛</m:t>
                                        </m:r>
                                      </m:sub>
                                    </m:sSub>
                                  </m:num>
                                  <m:den>
                                    <m:sSub>
                                      <m:sSubPr>
                                        <m:ctrlPr>
                                          <a:rPr lang="en-US" sz="1800" i="1">
                                            <a:solidFill>
                                              <a:srgbClr val="836967"/>
                                            </a:solidFill>
                                            <a:latin typeface="Cambria Math" panose="02040503050406030204" pitchFamily="18" charset="0"/>
                                          </a:rPr>
                                        </m:ctrlPr>
                                      </m:sSubPr>
                                      <m:e>
                                        <m:r>
                                          <a:rPr lang="en-US" sz="1800">
                                            <a:latin typeface="Cambria Math" panose="02040503050406030204" pitchFamily="18" charset="0"/>
                                          </a:rPr>
                                          <m:t>𝑋</m:t>
                                        </m:r>
                                      </m:e>
                                      <m:sub>
                                        <m:r>
                                          <a:rPr lang="en-US" sz="1800">
                                            <a:latin typeface="Cambria Math" panose="02040503050406030204" pitchFamily="18" charset="0"/>
                                          </a:rPr>
                                          <m:t>𝑚𝑎𝑥</m:t>
                                        </m:r>
                                      </m:sub>
                                    </m:sSub>
                                    <m:r>
                                      <a:rPr lang="en-US" sz="1800">
                                        <a:latin typeface="Cambria Math" panose="02040503050406030204" pitchFamily="18" charset="0"/>
                                      </a:rPr>
                                      <m:t>−</m:t>
                                    </m:r>
                                    <m:sSub>
                                      <m:sSubPr>
                                        <m:ctrlPr>
                                          <a:rPr lang="en-US" sz="1800" i="1">
                                            <a:solidFill>
                                              <a:srgbClr val="836967"/>
                                            </a:solidFill>
                                            <a:latin typeface="Cambria Math" panose="02040503050406030204" pitchFamily="18" charset="0"/>
                                          </a:rPr>
                                        </m:ctrlPr>
                                      </m:sSubPr>
                                      <m:e>
                                        <m:r>
                                          <a:rPr lang="en-US" sz="1800">
                                            <a:latin typeface="Cambria Math" panose="02040503050406030204" pitchFamily="18" charset="0"/>
                                          </a:rPr>
                                          <m:t>𝑋</m:t>
                                        </m:r>
                                      </m:e>
                                      <m:sub>
                                        <m:r>
                                          <a:rPr lang="en-US" sz="1800">
                                            <a:latin typeface="Cambria Math" panose="02040503050406030204" pitchFamily="18" charset="0"/>
                                          </a:rPr>
                                          <m:t>𝑚𝑖𝑛</m:t>
                                        </m:r>
                                      </m:sub>
                                    </m:sSub>
                                  </m:den>
                                </m:f>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𝑛𝑜𝑟𝑚𝑎𝑙𝑖𝑧𝑒𝑑</m:t>
                                    </m:r>
                                  </m:sub>
                                </m:sSub>
                              </m:oMath>
                            </m:oMathPara>
                          </a14:m>
                          <a:endParaRPr lang="en-US" dirty="0"/>
                        </a:p>
                      </a:txBody>
                      <a:tcPr/>
                    </a:tc>
                    <a:extLst>
                      <a:ext uri="{0D108BD9-81ED-4DB2-BD59-A6C34878D82A}">
                        <a16:rowId xmlns:a16="http://schemas.microsoft.com/office/drawing/2014/main" val="433218483"/>
                      </a:ext>
                    </a:extLst>
                  </a:tr>
                  <a:tr h="389831">
                    <a:tc>
                      <a:txBody>
                        <a:bodyPr/>
                        <a:lstStyle/>
                        <a:p>
                          <a:pPr algn="ctr"/>
                          <a:r>
                            <a:rPr lang="en-US" dirty="0"/>
                            <a:t>4</a:t>
                          </a:r>
                        </a:p>
                      </a:txBody>
                      <a:tcPr/>
                    </a:tc>
                    <a:tc>
                      <a:txBody>
                        <a:bodyPr/>
                        <a:lstStyle/>
                        <a:p>
                          <a:pPr algn="ctr"/>
                          <a:r>
                            <a:rPr lang="en-US" dirty="0"/>
                            <a:t>(4 - 0)/(10 - 0)</a:t>
                          </a:r>
                        </a:p>
                      </a:txBody>
                      <a:tcPr/>
                    </a:tc>
                    <a:tc>
                      <a:txBody>
                        <a:bodyPr/>
                        <a:lstStyle/>
                        <a:p>
                          <a:pPr algn="ctr"/>
                          <a:r>
                            <a:rPr lang="en-US" dirty="0"/>
                            <a:t>0.4</a:t>
                          </a:r>
                        </a:p>
                      </a:txBody>
                      <a:tcPr/>
                    </a:tc>
                    <a:extLst>
                      <a:ext uri="{0D108BD9-81ED-4DB2-BD59-A6C34878D82A}">
                        <a16:rowId xmlns:a16="http://schemas.microsoft.com/office/drawing/2014/main" val="1811412915"/>
                      </a:ext>
                    </a:extLst>
                  </a:tr>
                  <a:tr h="389831">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(10 - 0)/(10 - 0)</a:t>
                          </a:r>
                        </a:p>
                      </a:txBody>
                      <a:tcPr/>
                    </a:tc>
                    <a:tc>
                      <a:txBody>
                        <a:bodyPr/>
                        <a:lstStyle/>
                        <a:p>
                          <a:pPr algn="ctr"/>
                          <a:r>
                            <a:rPr lang="en-US" dirty="0"/>
                            <a:t>1</a:t>
                          </a:r>
                        </a:p>
                      </a:txBody>
                      <a:tcPr/>
                    </a:tc>
                    <a:extLst>
                      <a:ext uri="{0D108BD9-81ED-4DB2-BD59-A6C34878D82A}">
                        <a16:rowId xmlns:a16="http://schemas.microsoft.com/office/drawing/2014/main" val="1264897590"/>
                      </a:ext>
                    </a:extLst>
                  </a:tr>
                  <a:tr h="389831">
                    <a:tc>
                      <a:txBody>
                        <a:bodyPr/>
                        <a:lstStyle/>
                        <a:p>
                          <a:pPr algn="ctr"/>
                          <a:r>
                            <a:rPr lang="en-US"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(0 - 0)/(10 - 0)</a:t>
                          </a:r>
                        </a:p>
                      </a:txBody>
                      <a:tcPr/>
                    </a:tc>
                    <a:tc>
                      <a:txBody>
                        <a:bodyPr/>
                        <a:lstStyle/>
                        <a:p>
                          <a:pPr algn="ctr"/>
                          <a:r>
                            <a:rPr lang="en-US" dirty="0"/>
                            <a:t>0</a:t>
                          </a:r>
                        </a:p>
                      </a:txBody>
                      <a:tcPr/>
                    </a:tc>
                    <a:extLst>
                      <a:ext uri="{0D108BD9-81ED-4DB2-BD59-A6C34878D82A}">
                        <a16:rowId xmlns:a16="http://schemas.microsoft.com/office/drawing/2014/main" val="1230876238"/>
                      </a:ext>
                    </a:extLst>
                  </a:tr>
                  <a:tr h="389831">
                    <a:tc>
                      <a:txBody>
                        <a:bodyPr/>
                        <a:lstStyle/>
                        <a:p>
                          <a:pPr algn="ctr"/>
                          <a:r>
                            <a:rPr lang="en-US"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(5 - 0)/(10 - 0)</a:t>
                          </a:r>
                        </a:p>
                      </a:txBody>
                      <a:tcPr/>
                    </a:tc>
                    <a:tc>
                      <a:txBody>
                        <a:bodyPr/>
                        <a:lstStyle/>
                        <a:p>
                          <a:pPr algn="ctr"/>
                          <a:r>
                            <a:rPr lang="en-US" dirty="0"/>
                            <a:t>0.5</a:t>
                          </a:r>
                        </a:p>
                      </a:txBody>
                      <a:tcPr/>
                    </a:tc>
                    <a:extLst>
                      <a:ext uri="{0D108BD9-81ED-4DB2-BD59-A6C34878D82A}">
                        <a16:rowId xmlns:a16="http://schemas.microsoft.com/office/drawing/2014/main" val="2487170199"/>
                      </a:ext>
                    </a:extLst>
                  </a:tr>
                  <a:tr h="389831">
                    <a:tc>
                      <a:txBody>
                        <a:bodyPr/>
                        <a:lstStyle/>
                        <a:p>
                          <a:pPr algn="ctr"/>
                          <a:r>
                            <a:rPr lang="en-US"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(7 - 0)/(10 - 0)</a:t>
                          </a:r>
                        </a:p>
                      </a:txBody>
                      <a:tcPr/>
                    </a:tc>
                    <a:tc>
                      <a:txBody>
                        <a:bodyPr/>
                        <a:lstStyle/>
                        <a:p>
                          <a:pPr algn="ctr"/>
                          <a:r>
                            <a:rPr lang="en-US" dirty="0"/>
                            <a:t>0.7</a:t>
                          </a:r>
                        </a:p>
                      </a:txBody>
                      <a:tcPr/>
                    </a:tc>
                    <a:extLst>
                      <a:ext uri="{0D108BD9-81ED-4DB2-BD59-A6C34878D82A}">
                        <a16:rowId xmlns:a16="http://schemas.microsoft.com/office/drawing/2014/main" val="1841043105"/>
                      </a:ext>
                    </a:extLst>
                  </a:tr>
                </a:tbl>
              </a:graphicData>
            </a:graphic>
          </p:graphicFrame>
        </mc:Choice>
        <mc:Fallback xmlns="">
          <p:graphicFrame>
            <p:nvGraphicFramePr>
              <p:cNvPr id="6" name="Table 5">
                <a:extLst>
                  <a:ext uri="{FF2B5EF4-FFF2-40B4-BE49-F238E27FC236}">
                    <a16:creationId xmlns:a16="http://schemas.microsoft.com/office/drawing/2014/main" id="{B788D5C5-06B6-8DAC-1083-47B186D0879C}"/>
                  </a:ext>
                </a:extLst>
              </p:cNvPr>
              <p:cNvGraphicFramePr>
                <a:graphicFrameLocks noGrp="1"/>
              </p:cNvGraphicFramePr>
              <p:nvPr>
                <p:extLst>
                  <p:ext uri="{D42A27DB-BD31-4B8C-83A1-F6EECF244321}">
                    <p14:modId xmlns:p14="http://schemas.microsoft.com/office/powerpoint/2010/main" val="433840905"/>
                  </p:ext>
                </p:extLst>
              </p:nvPr>
            </p:nvGraphicFramePr>
            <p:xfrm>
              <a:off x="2674880" y="3780660"/>
              <a:ext cx="6947338" cy="2753710"/>
            </p:xfrm>
            <a:graphic>
              <a:graphicData uri="http://schemas.openxmlformats.org/drawingml/2006/table">
                <a:tbl>
                  <a:tblPr firstRow="1" bandRow="1">
                    <a:tableStyleId>{073A0DAA-6AF3-43AB-8588-CEC1D06C72B9}</a:tableStyleId>
                  </a:tblPr>
                  <a:tblGrid>
                    <a:gridCol w="2203471">
                      <a:extLst>
                        <a:ext uri="{9D8B030D-6E8A-4147-A177-3AD203B41FA5}">
                          <a16:colId xmlns:a16="http://schemas.microsoft.com/office/drawing/2014/main" val="574202720"/>
                        </a:ext>
                      </a:extLst>
                    </a:gridCol>
                    <a:gridCol w="2289147">
                      <a:extLst>
                        <a:ext uri="{9D8B030D-6E8A-4147-A177-3AD203B41FA5}">
                          <a16:colId xmlns:a16="http://schemas.microsoft.com/office/drawing/2014/main" val="3018260116"/>
                        </a:ext>
                      </a:extLst>
                    </a:gridCol>
                    <a:gridCol w="2454720">
                      <a:extLst>
                        <a:ext uri="{9D8B030D-6E8A-4147-A177-3AD203B41FA5}">
                          <a16:colId xmlns:a16="http://schemas.microsoft.com/office/drawing/2014/main" val="1931796599"/>
                        </a:ext>
                      </a:extLst>
                    </a:gridCol>
                  </a:tblGrid>
                  <a:tr h="804555">
                    <a:tc>
                      <a:txBody>
                        <a:bodyPr/>
                        <a:lstStyle/>
                        <a:p>
                          <a:pPr algn="ctr"/>
                          <a:r>
                            <a:rPr lang="en-US" b="0" dirty="0"/>
                            <a:t>X</a:t>
                          </a:r>
                          <a:endParaRPr lang="en-US" b="0" i="1" dirty="0"/>
                        </a:p>
                      </a:txBody>
                      <a:tcPr/>
                    </a:tc>
                    <a:tc>
                      <a:txBody>
                        <a:bodyPr/>
                        <a:lstStyle/>
                        <a:p>
                          <a:endParaRPr lang="en-US"/>
                        </a:p>
                      </a:txBody>
                      <a:tcPr>
                        <a:blipFill>
                          <a:blip r:embed="rId3"/>
                          <a:stretch>
                            <a:fillRect l="-96543" t="-3788" r="-108245" b="-251515"/>
                          </a:stretch>
                        </a:blipFill>
                      </a:tcPr>
                    </a:tc>
                    <a:tc>
                      <a:txBody>
                        <a:bodyPr/>
                        <a:lstStyle/>
                        <a:p>
                          <a:endParaRPr lang="en-US"/>
                        </a:p>
                      </a:txBody>
                      <a:tcPr>
                        <a:blipFill>
                          <a:blip r:embed="rId3"/>
                          <a:stretch>
                            <a:fillRect l="-183375" t="-3788" r="-993" b="-251515"/>
                          </a:stretch>
                        </a:blipFill>
                      </a:tcPr>
                    </a:tc>
                    <a:extLst>
                      <a:ext uri="{0D108BD9-81ED-4DB2-BD59-A6C34878D82A}">
                        <a16:rowId xmlns:a16="http://schemas.microsoft.com/office/drawing/2014/main" val="433218483"/>
                      </a:ext>
                    </a:extLst>
                  </a:tr>
                  <a:tr h="389831">
                    <a:tc>
                      <a:txBody>
                        <a:bodyPr/>
                        <a:lstStyle/>
                        <a:p>
                          <a:pPr algn="ctr"/>
                          <a:r>
                            <a:rPr lang="en-US" dirty="0"/>
                            <a:t>4</a:t>
                          </a:r>
                        </a:p>
                      </a:txBody>
                      <a:tcPr/>
                    </a:tc>
                    <a:tc>
                      <a:txBody>
                        <a:bodyPr/>
                        <a:lstStyle/>
                        <a:p>
                          <a:pPr algn="ctr"/>
                          <a:r>
                            <a:rPr lang="en-US" dirty="0"/>
                            <a:t>(4 - 0)/(10 - 0)</a:t>
                          </a:r>
                        </a:p>
                      </a:txBody>
                      <a:tcPr/>
                    </a:tc>
                    <a:tc>
                      <a:txBody>
                        <a:bodyPr/>
                        <a:lstStyle/>
                        <a:p>
                          <a:pPr algn="ctr"/>
                          <a:r>
                            <a:rPr lang="en-US" dirty="0"/>
                            <a:t>0.4</a:t>
                          </a:r>
                        </a:p>
                      </a:txBody>
                      <a:tcPr/>
                    </a:tc>
                    <a:extLst>
                      <a:ext uri="{0D108BD9-81ED-4DB2-BD59-A6C34878D82A}">
                        <a16:rowId xmlns:a16="http://schemas.microsoft.com/office/drawing/2014/main" val="1811412915"/>
                      </a:ext>
                    </a:extLst>
                  </a:tr>
                  <a:tr h="389831">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(10 - 0)/(10 - 0)</a:t>
                          </a:r>
                        </a:p>
                      </a:txBody>
                      <a:tcPr/>
                    </a:tc>
                    <a:tc>
                      <a:txBody>
                        <a:bodyPr/>
                        <a:lstStyle/>
                        <a:p>
                          <a:pPr algn="ctr"/>
                          <a:r>
                            <a:rPr lang="en-US" dirty="0"/>
                            <a:t>1</a:t>
                          </a:r>
                        </a:p>
                      </a:txBody>
                      <a:tcPr/>
                    </a:tc>
                    <a:extLst>
                      <a:ext uri="{0D108BD9-81ED-4DB2-BD59-A6C34878D82A}">
                        <a16:rowId xmlns:a16="http://schemas.microsoft.com/office/drawing/2014/main" val="1264897590"/>
                      </a:ext>
                    </a:extLst>
                  </a:tr>
                  <a:tr h="389831">
                    <a:tc>
                      <a:txBody>
                        <a:bodyPr/>
                        <a:lstStyle/>
                        <a:p>
                          <a:pPr algn="ctr"/>
                          <a:r>
                            <a:rPr lang="en-US"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(0 - 0)/(10 - 0)</a:t>
                          </a:r>
                        </a:p>
                      </a:txBody>
                      <a:tcPr/>
                    </a:tc>
                    <a:tc>
                      <a:txBody>
                        <a:bodyPr/>
                        <a:lstStyle/>
                        <a:p>
                          <a:pPr algn="ctr"/>
                          <a:r>
                            <a:rPr lang="en-US" dirty="0"/>
                            <a:t>0</a:t>
                          </a:r>
                        </a:p>
                      </a:txBody>
                      <a:tcPr/>
                    </a:tc>
                    <a:extLst>
                      <a:ext uri="{0D108BD9-81ED-4DB2-BD59-A6C34878D82A}">
                        <a16:rowId xmlns:a16="http://schemas.microsoft.com/office/drawing/2014/main" val="1230876238"/>
                      </a:ext>
                    </a:extLst>
                  </a:tr>
                  <a:tr h="389831">
                    <a:tc>
                      <a:txBody>
                        <a:bodyPr/>
                        <a:lstStyle/>
                        <a:p>
                          <a:pPr algn="ctr"/>
                          <a:r>
                            <a:rPr lang="en-US"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(5 - 0)/(10 - 0)</a:t>
                          </a:r>
                        </a:p>
                      </a:txBody>
                      <a:tcPr/>
                    </a:tc>
                    <a:tc>
                      <a:txBody>
                        <a:bodyPr/>
                        <a:lstStyle/>
                        <a:p>
                          <a:pPr algn="ctr"/>
                          <a:r>
                            <a:rPr lang="en-US" dirty="0"/>
                            <a:t>0.5</a:t>
                          </a:r>
                        </a:p>
                      </a:txBody>
                      <a:tcPr/>
                    </a:tc>
                    <a:extLst>
                      <a:ext uri="{0D108BD9-81ED-4DB2-BD59-A6C34878D82A}">
                        <a16:rowId xmlns:a16="http://schemas.microsoft.com/office/drawing/2014/main" val="2487170199"/>
                      </a:ext>
                    </a:extLst>
                  </a:tr>
                  <a:tr h="389831">
                    <a:tc>
                      <a:txBody>
                        <a:bodyPr/>
                        <a:lstStyle/>
                        <a:p>
                          <a:pPr algn="ctr"/>
                          <a:r>
                            <a:rPr lang="en-US"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(7 - 0)/(10 - 0)</a:t>
                          </a:r>
                        </a:p>
                      </a:txBody>
                      <a:tcPr/>
                    </a:tc>
                    <a:tc>
                      <a:txBody>
                        <a:bodyPr/>
                        <a:lstStyle/>
                        <a:p>
                          <a:pPr algn="ctr"/>
                          <a:r>
                            <a:rPr lang="en-US" dirty="0"/>
                            <a:t>0.7</a:t>
                          </a:r>
                        </a:p>
                      </a:txBody>
                      <a:tcPr/>
                    </a:tc>
                    <a:extLst>
                      <a:ext uri="{0D108BD9-81ED-4DB2-BD59-A6C34878D82A}">
                        <a16:rowId xmlns:a16="http://schemas.microsoft.com/office/drawing/2014/main" val="1841043105"/>
                      </a:ext>
                    </a:extLst>
                  </a:tr>
                </a:tbl>
              </a:graphicData>
            </a:graphic>
          </p:graphicFrame>
        </mc:Fallback>
      </mc:AlternateContent>
    </p:spTree>
    <p:extLst>
      <p:ext uri="{BB962C8B-B14F-4D97-AF65-F5344CB8AC3E}">
        <p14:creationId xmlns:p14="http://schemas.microsoft.com/office/powerpoint/2010/main" val="3012199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4B747F-0B7F-57D3-C7BE-4385E9D3529E}"/>
              </a:ext>
            </a:extLst>
          </p:cNvPr>
          <p:cNvSpPr txBox="1"/>
          <p:nvPr/>
        </p:nvSpPr>
        <p:spPr>
          <a:xfrm>
            <a:off x="557049" y="263715"/>
            <a:ext cx="11183006" cy="6162456"/>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Load Data</a:t>
            </a:r>
          </a:p>
          <a:p>
            <a:pPr algn="just"/>
            <a:r>
              <a:rPr lang="en-US" dirty="0">
                <a:solidFill>
                  <a:schemeClr val="bg1"/>
                </a:solidFill>
              </a:rPr>
              <a:t>Signal amplitudes are now ready to be integrated into the model. In order to load a dataset containing predefined data, the Inputs and Labels matrices must be defined. The Inputs matrix is composed of all data samples from the eight channels. As a result, it is a 2-dimensional matrix, with rows equal to samples and columns equal to channels. As with inputs, labels matrix is a 2D matrix as well. The number of rows equals the number of samples and the number of columns equals the number of classes. All elements of the Labels matrix are one-hot encoded, meaning all elements except one are zero.</a:t>
            </a:r>
          </a:p>
          <a:p>
            <a:pPr marL="0" marR="0" indent="0" algn="just">
              <a:lnSpc>
                <a:spcPct val="119000"/>
              </a:lnSpc>
              <a:spcBef>
                <a:spcPts val="0"/>
              </a:spcBef>
              <a:spcAft>
                <a:spcPts val="0"/>
              </a:spcAft>
            </a:pPr>
            <a:endParaRPr lang="en-US" kern="1400" dirty="0">
              <a:ln>
                <a:noFill/>
              </a:ln>
              <a:solidFill>
                <a:schemeClr val="bg1"/>
              </a:solidFill>
              <a:effectLst/>
            </a:endParaRPr>
          </a:p>
          <a:p>
            <a:pPr algn="just"/>
            <a:r>
              <a:rPr lang="en-US" dirty="0">
                <a:solidFill>
                  <a:schemeClr val="bg1"/>
                </a:solidFill>
              </a:rPr>
              <a:t>After defining the Inputs and Labels matrixes in TensorFlow, the timeseries dataset from array library converts arrays of values to timeseries sequences. Inputs, labels, number of samples in each sequence, stride, sampling rate, batch size, and sampling rate are all taken into consideration by this library. A stride is defined as the difference between the start index of each sequence, while a sampling rate is defined as the amount of time between each sampling. For example, suppose that our data comprises an array of natural numbers ranging from 0 to 99. Assuming a sequence length of 5, stride of 2, and sampling rate of 3, we have:</a:t>
            </a:r>
          </a:p>
          <a:p>
            <a:endParaRPr lang="en-US" dirty="0">
              <a:solidFill>
                <a:schemeClr val="bg1"/>
              </a:solidFill>
            </a:endParaRPr>
          </a:p>
          <a:p>
            <a:pPr marL="0" marR="0" indent="0" algn="ctr">
              <a:lnSpc>
                <a:spcPct val="119000"/>
              </a:lnSpc>
              <a:spcBef>
                <a:spcPts val="0"/>
              </a:spcBef>
              <a:spcAft>
                <a:spcPts val="0"/>
              </a:spcAft>
            </a:pPr>
            <a:r>
              <a:rPr lang="en-US" kern="1400" dirty="0">
                <a:solidFill>
                  <a:schemeClr val="bg1"/>
                </a:solidFill>
              </a:rPr>
              <a:t>First sequence:  [0  3  6  9  12]</a:t>
            </a:r>
          </a:p>
          <a:p>
            <a:pPr marL="0" marR="0" indent="0" algn="ctr">
              <a:lnSpc>
                <a:spcPct val="119000"/>
              </a:lnSpc>
              <a:spcBef>
                <a:spcPts val="0"/>
              </a:spcBef>
              <a:spcAft>
                <a:spcPts val="0"/>
              </a:spcAft>
            </a:pPr>
            <a:r>
              <a:rPr lang="en-US" kern="1400" dirty="0">
                <a:solidFill>
                  <a:schemeClr val="bg1"/>
                </a:solidFill>
              </a:rPr>
              <a:t>     Second sequence: [2  5  8  11 14]</a:t>
            </a:r>
          </a:p>
          <a:p>
            <a:pPr marL="0" marR="0" indent="0" algn="ctr">
              <a:lnSpc>
                <a:spcPct val="119000"/>
              </a:lnSpc>
              <a:spcBef>
                <a:spcPts val="0"/>
              </a:spcBef>
              <a:spcAft>
                <a:spcPts val="0"/>
              </a:spcAft>
            </a:pPr>
            <a:r>
              <a:rPr lang="en-US" kern="1400" dirty="0">
                <a:solidFill>
                  <a:schemeClr val="bg1"/>
                </a:solidFill>
              </a:rPr>
              <a:t>   Third sequence:  [4  7 10 13 16]</a:t>
            </a:r>
          </a:p>
          <a:p>
            <a:pPr marL="0" marR="0" indent="0" algn="ctr">
              <a:lnSpc>
                <a:spcPct val="119000"/>
              </a:lnSpc>
              <a:spcBef>
                <a:spcPts val="0"/>
              </a:spcBef>
              <a:spcAft>
                <a:spcPts val="0"/>
              </a:spcAft>
            </a:pPr>
            <a:r>
              <a:rPr lang="en-US" kern="1400" dirty="0">
                <a:solidFill>
                  <a:schemeClr val="bg1"/>
                </a:solidFill>
              </a:rPr>
              <a:t>...</a:t>
            </a:r>
          </a:p>
          <a:p>
            <a:pPr marL="0" marR="0" indent="0" algn="ctr">
              <a:lnSpc>
                <a:spcPct val="119000"/>
              </a:lnSpc>
              <a:spcBef>
                <a:spcPts val="0"/>
              </a:spcBef>
              <a:spcAft>
                <a:spcPts val="0"/>
              </a:spcAft>
            </a:pPr>
            <a:r>
              <a:rPr lang="en-US" kern="1400" dirty="0">
                <a:solidFill>
                  <a:schemeClr val="bg1"/>
                </a:solidFill>
              </a:rPr>
              <a:t>       Last sequence:   [86 89 92 95 98]</a:t>
            </a:r>
          </a:p>
        </p:txBody>
      </p:sp>
    </p:spTree>
    <p:extLst>
      <p:ext uri="{BB962C8B-B14F-4D97-AF65-F5344CB8AC3E}">
        <p14:creationId xmlns:p14="http://schemas.microsoft.com/office/powerpoint/2010/main" val="576436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84FC91-BB98-ECD7-84CD-F4ADCFDB339B}"/>
              </a:ext>
            </a:extLst>
          </p:cNvPr>
          <p:cNvSpPr txBox="1"/>
          <p:nvPr/>
        </p:nvSpPr>
        <p:spPr>
          <a:xfrm>
            <a:off x="557049" y="347799"/>
            <a:ext cx="11183006" cy="913263"/>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Import Packages</a:t>
            </a:r>
          </a:p>
          <a:p>
            <a:r>
              <a:rPr lang="en-US" dirty="0">
                <a:solidFill>
                  <a:schemeClr val="bg1"/>
                </a:solidFill>
              </a:rPr>
              <a:t>Importing modules and methods from packages is a prerequisite for creating any model.</a:t>
            </a:r>
          </a:p>
        </p:txBody>
      </p:sp>
    </p:spTree>
    <p:extLst>
      <p:ext uri="{BB962C8B-B14F-4D97-AF65-F5344CB8AC3E}">
        <p14:creationId xmlns:p14="http://schemas.microsoft.com/office/powerpoint/2010/main" val="1079666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B933E9-BB96-CB96-AD7C-CAAF3FD15E60}"/>
              </a:ext>
            </a:extLst>
          </p:cNvPr>
          <p:cNvSpPr txBox="1"/>
          <p:nvPr/>
        </p:nvSpPr>
        <p:spPr>
          <a:xfrm>
            <a:off x="557049" y="179633"/>
            <a:ext cx="11183006" cy="5037085"/>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Training and Validation</a:t>
            </a:r>
          </a:p>
          <a:p>
            <a:pPr algn="just"/>
            <a:r>
              <a:rPr lang="en-US" dirty="0">
                <a:solidFill>
                  <a:schemeClr val="bg1"/>
                </a:solidFill>
              </a:rPr>
              <a:t>Data is the key to training all machine learning models, and parameters are changed based on the available data. Therefore, more data results in better results. Using gradient descent, the model calculates training data loss and attempts to decrease the loss value. However, does a decreasing training data loss mean better results on real-world data? Not necessarily. Real-world data often include data that the model has never encountered previously. Thus, for evaluating results, loss values on training data are not sufficient, and some additional data, such as validation, must be collected.</a:t>
            </a:r>
          </a:p>
          <a:p>
            <a:pPr algn="just"/>
            <a:endParaRPr lang="en-US" dirty="0">
              <a:solidFill>
                <a:schemeClr val="bg1"/>
              </a:solidFill>
            </a:endParaRPr>
          </a:p>
          <a:p>
            <a:pPr algn="just"/>
            <a:r>
              <a:rPr lang="en-US" dirty="0">
                <a:solidFill>
                  <a:schemeClr val="bg1"/>
                </a:solidFill>
              </a:rPr>
              <a:t>It is very critical to determine the number and size of validation data, and this selection is highly dependent upon the number and size of data. Despite the fact that it is not a principle, it is acceptable to split 20 percent of the data between validation and training. The distribution of validation data must be the same as the distribution of actual data in order to achieve better results.</a:t>
            </a:r>
          </a:p>
          <a:p>
            <a:pPr algn="just"/>
            <a:endParaRPr lang="en-US" dirty="0">
              <a:solidFill>
                <a:schemeClr val="bg1"/>
              </a:solidFill>
            </a:endParaRPr>
          </a:p>
          <a:p>
            <a:r>
              <a:rPr lang="en-US" dirty="0">
                <a:solidFill>
                  <a:schemeClr val="bg1"/>
                </a:solidFill>
              </a:rPr>
              <a:t>To divide a dataset into training, validation, and testing, I use the take and skip methods. In this example, 70 percent of the data is set aside for training, 15 percent for validation, and 15 percent for testing. The Take method accepts a number that determines the number of batches to split for data. Skip method takes the same number in order to ignore the first batches as much as you specify.</a:t>
            </a:r>
          </a:p>
        </p:txBody>
      </p:sp>
    </p:spTree>
    <p:extLst>
      <p:ext uri="{BB962C8B-B14F-4D97-AF65-F5344CB8AC3E}">
        <p14:creationId xmlns:p14="http://schemas.microsoft.com/office/powerpoint/2010/main" val="4105176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21EE38-5FCC-AFBF-4B1D-44802356C568}"/>
              </a:ext>
            </a:extLst>
          </p:cNvPr>
          <p:cNvSpPr txBox="1"/>
          <p:nvPr/>
        </p:nvSpPr>
        <p:spPr>
          <a:xfrm>
            <a:off x="557049" y="179633"/>
            <a:ext cx="11183006" cy="1713098"/>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Batch</a:t>
            </a:r>
          </a:p>
          <a:p>
            <a:pPr algn="just"/>
            <a:r>
              <a:rPr lang="en-US" dirty="0">
                <a:solidFill>
                  <a:schemeClr val="bg1"/>
                </a:solidFill>
              </a:rPr>
              <a:t>It is much more computationally efficient to compute loss on a small portion of data and calculate gradient descent based on that rather than computing loss on the whole data. A batch is a set of data that is used to calculate loss once a time and a batch size is the number of data in each batch. Batch size is the first element of the shape in </a:t>
            </a:r>
            <a:r>
              <a:rPr lang="en-US" dirty="0" err="1">
                <a:solidFill>
                  <a:schemeClr val="bg1"/>
                </a:solidFill>
              </a:rPr>
              <a:t>Tensorflow</a:t>
            </a:r>
            <a:r>
              <a:rPr lang="en-US" dirty="0">
                <a:solidFill>
                  <a:schemeClr val="bg1"/>
                </a:solidFill>
              </a:rPr>
              <a:t> and it is saved as a None object since it is independent of the model architecture.</a:t>
            </a:r>
          </a:p>
        </p:txBody>
      </p:sp>
    </p:spTree>
    <p:extLst>
      <p:ext uri="{BB962C8B-B14F-4D97-AF65-F5344CB8AC3E}">
        <p14:creationId xmlns:p14="http://schemas.microsoft.com/office/powerpoint/2010/main" val="1648941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0EDAD8-111D-17DA-D91D-BE2EF06C362F}"/>
              </a:ext>
            </a:extLst>
          </p:cNvPr>
          <p:cNvSpPr txBox="1"/>
          <p:nvPr/>
        </p:nvSpPr>
        <p:spPr>
          <a:xfrm>
            <a:off x="557049" y="347798"/>
            <a:ext cx="11183006" cy="3652090"/>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Create Model</a:t>
            </a:r>
          </a:p>
          <a:p>
            <a:pPr algn="just"/>
            <a:r>
              <a:rPr lang="en-US" dirty="0">
                <a:solidFill>
                  <a:schemeClr val="bg1"/>
                </a:solidFill>
              </a:rPr>
              <a:t>A neural network architecture is created by this function. The first layer of the network is the input layer. The input shape of (10,8) refers to 10 time series of 8 dimensions. The batch size must be defined in the same manner as in the data loader.</a:t>
            </a:r>
          </a:p>
          <a:p>
            <a:pPr algn="just"/>
            <a:endParaRPr lang="en-US" dirty="0">
              <a:solidFill>
                <a:schemeClr val="bg1"/>
              </a:solidFill>
            </a:endParaRPr>
          </a:p>
          <a:p>
            <a:pPr algn="just"/>
            <a:r>
              <a:rPr lang="en-US" dirty="0">
                <a:solidFill>
                  <a:schemeClr val="bg1"/>
                </a:solidFill>
              </a:rPr>
              <a:t>In the second layer, LSTM is used, which is described in detail on the following page. After quitting the LSTM cells, the data passes through the Flatten layer, which converts multidimensional data into one-dimensional data. Dense layers have been applied to classify series in the last layers. As a consequence of the multiclass classification problem, 6 neurons (total number of classes) are required in the last layer and the activation function must be set to SoftMax.</a:t>
            </a:r>
          </a:p>
          <a:p>
            <a:pPr algn="just"/>
            <a:endParaRPr lang="en-US" dirty="0">
              <a:solidFill>
                <a:schemeClr val="bg1"/>
              </a:solidFill>
            </a:endParaRPr>
          </a:p>
          <a:p>
            <a:pPr algn="just"/>
            <a:r>
              <a:rPr lang="en-US" dirty="0">
                <a:solidFill>
                  <a:schemeClr val="bg1"/>
                </a:solidFill>
              </a:rPr>
              <a:t>Call the Model method at the end of the process and specify the inputs and outputs of the model in order to create an instance of the model.</a:t>
            </a:r>
          </a:p>
        </p:txBody>
      </p:sp>
    </p:spTree>
    <p:extLst>
      <p:ext uri="{BB962C8B-B14F-4D97-AF65-F5344CB8AC3E}">
        <p14:creationId xmlns:p14="http://schemas.microsoft.com/office/powerpoint/2010/main" val="2071018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1C2D3C-E666-81AD-D0ED-9ED367B48790}"/>
              </a:ext>
            </a:extLst>
          </p:cNvPr>
          <p:cNvSpPr txBox="1"/>
          <p:nvPr/>
        </p:nvSpPr>
        <p:spPr>
          <a:xfrm>
            <a:off x="504497" y="-146950"/>
            <a:ext cx="11183006" cy="3098092"/>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RNN</a:t>
            </a:r>
          </a:p>
          <a:p>
            <a:r>
              <a:rPr lang="en-US" dirty="0">
                <a:solidFill>
                  <a:schemeClr val="bg1"/>
                </a:solidFill>
              </a:rPr>
              <a:t>As a class of artificial neural networks, recurrent neural networks (RNNs) are characterized by connections between nodes that can lead to a cycle where output from one node can affect input to another node in the future. Since RNNs are derived from feedforward neural networks, they can be used to process a variable length sequence of inputs using their internal state (memory).</a:t>
            </a:r>
          </a:p>
          <a:p>
            <a:endParaRPr lang="en-US" dirty="0">
              <a:solidFill>
                <a:schemeClr val="bg1"/>
              </a:solidFill>
            </a:endParaRPr>
          </a:p>
          <a:p>
            <a:r>
              <a:rPr lang="en-US" dirty="0">
                <a:solidFill>
                  <a:schemeClr val="bg1"/>
                </a:solidFill>
              </a:rPr>
              <a:t>The output of recurrent neural networks depends on the prior elements within the sequence. This is compared to traditional deep neural networks which assume inputs and outputs are independent of each other. The output of a sequence can also be predicted based on future events, but unidirectional recurrent neural networks are not able to take these events into account.</a:t>
            </a:r>
          </a:p>
        </p:txBody>
      </p:sp>
      <p:cxnSp>
        <p:nvCxnSpPr>
          <p:cNvPr id="49" name="Straight Connector 48">
            <a:extLst>
              <a:ext uri="{FF2B5EF4-FFF2-40B4-BE49-F238E27FC236}">
                <a16:creationId xmlns:a16="http://schemas.microsoft.com/office/drawing/2014/main" id="{0DC7ABDE-88E1-C4C3-FA73-C56C2364ADB3}"/>
              </a:ext>
            </a:extLst>
          </p:cNvPr>
          <p:cNvCxnSpPr/>
          <p:nvPr/>
        </p:nvCxnSpPr>
        <p:spPr>
          <a:xfrm>
            <a:off x="-336331" y="73572"/>
            <a:ext cx="0" cy="0"/>
          </a:xfrm>
          <a:prstGeom prst="line">
            <a:avLst/>
          </a:prstGeom>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id="{BCC400A2-7B95-27DB-4CBB-7EC7E1954FC8}"/>
              </a:ext>
            </a:extLst>
          </p:cNvPr>
          <p:cNvSpPr/>
          <p:nvPr/>
        </p:nvSpPr>
        <p:spPr>
          <a:xfrm>
            <a:off x="3063765" y="3787256"/>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85EA3B6-5C65-5DF7-9D5C-0FD8EA5AB343}"/>
              </a:ext>
            </a:extLst>
          </p:cNvPr>
          <p:cNvSpPr/>
          <p:nvPr/>
        </p:nvSpPr>
        <p:spPr>
          <a:xfrm>
            <a:off x="1119351" y="4513248"/>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E95BB0AD-EF63-0A7E-BD9F-A2FDBDF220A6}"/>
              </a:ext>
            </a:extLst>
          </p:cNvPr>
          <p:cNvSpPr/>
          <p:nvPr/>
        </p:nvSpPr>
        <p:spPr>
          <a:xfrm>
            <a:off x="3063765" y="5432000"/>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1DFDE0C7-6C6B-D46B-2E0C-8691745BF4A5}"/>
              </a:ext>
            </a:extLst>
          </p:cNvPr>
          <p:cNvSpPr/>
          <p:nvPr/>
        </p:nvSpPr>
        <p:spPr>
          <a:xfrm>
            <a:off x="3063765" y="4545683"/>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107FF41-A694-7E26-DFC0-D8FE2B309E92}"/>
              </a:ext>
            </a:extLst>
          </p:cNvPr>
          <p:cNvSpPr/>
          <p:nvPr/>
        </p:nvSpPr>
        <p:spPr>
          <a:xfrm>
            <a:off x="5008179" y="3050586"/>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3E2678C-5207-DCD4-64A0-2E0FDE1D72BE}"/>
              </a:ext>
            </a:extLst>
          </p:cNvPr>
          <p:cNvSpPr/>
          <p:nvPr/>
        </p:nvSpPr>
        <p:spPr>
          <a:xfrm>
            <a:off x="5008179" y="3781917"/>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EF6628B-00E3-76B6-9C66-AEE91D20993A}"/>
              </a:ext>
            </a:extLst>
          </p:cNvPr>
          <p:cNvSpPr/>
          <p:nvPr/>
        </p:nvSpPr>
        <p:spPr>
          <a:xfrm>
            <a:off x="5008179" y="4513248"/>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E7CAFC14-7CAD-E47A-9D37-D3E9595B3CAD}"/>
              </a:ext>
            </a:extLst>
          </p:cNvPr>
          <p:cNvSpPr/>
          <p:nvPr/>
        </p:nvSpPr>
        <p:spPr>
          <a:xfrm>
            <a:off x="5002923" y="6059992"/>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1B0FE30-B180-416C-894B-CDB6A00DDACC}"/>
              </a:ext>
            </a:extLst>
          </p:cNvPr>
          <p:cNvSpPr/>
          <p:nvPr/>
        </p:nvSpPr>
        <p:spPr>
          <a:xfrm>
            <a:off x="5002923" y="5244579"/>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Arrow Connector 179">
            <a:extLst>
              <a:ext uri="{FF2B5EF4-FFF2-40B4-BE49-F238E27FC236}">
                <a16:creationId xmlns:a16="http://schemas.microsoft.com/office/drawing/2014/main" id="{07C02F68-AEFF-D4A6-D49B-ABECDC0CE290}"/>
              </a:ext>
            </a:extLst>
          </p:cNvPr>
          <p:cNvCxnSpPr>
            <a:cxnSpLocks/>
            <a:stCxn id="52" idx="6"/>
            <a:endCxn id="51" idx="2"/>
          </p:cNvCxnSpPr>
          <p:nvPr/>
        </p:nvCxnSpPr>
        <p:spPr>
          <a:xfrm flipV="1">
            <a:off x="1676399" y="4065780"/>
            <a:ext cx="1387366" cy="725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6D3ECE13-58B2-675D-3385-E14318B742DD}"/>
              </a:ext>
            </a:extLst>
          </p:cNvPr>
          <p:cNvCxnSpPr>
            <a:stCxn id="52" idx="6"/>
            <a:endCxn id="54" idx="2"/>
          </p:cNvCxnSpPr>
          <p:nvPr/>
        </p:nvCxnSpPr>
        <p:spPr>
          <a:xfrm>
            <a:off x="1676399" y="4791772"/>
            <a:ext cx="1387366" cy="324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FCF9407F-5CB8-8455-BE48-91F24C941318}"/>
              </a:ext>
            </a:extLst>
          </p:cNvPr>
          <p:cNvCxnSpPr>
            <a:cxnSpLocks/>
            <a:stCxn id="52" idx="6"/>
            <a:endCxn id="53" idx="2"/>
          </p:cNvCxnSpPr>
          <p:nvPr/>
        </p:nvCxnSpPr>
        <p:spPr>
          <a:xfrm>
            <a:off x="1676399" y="4791772"/>
            <a:ext cx="1387366" cy="918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44BBBFD3-A868-8695-2085-A8359A67DEB1}"/>
              </a:ext>
            </a:extLst>
          </p:cNvPr>
          <p:cNvCxnSpPr>
            <a:cxnSpLocks/>
            <a:stCxn id="51" idx="6"/>
            <a:endCxn id="55" idx="2"/>
          </p:cNvCxnSpPr>
          <p:nvPr/>
        </p:nvCxnSpPr>
        <p:spPr>
          <a:xfrm flipV="1">
            <a:off x="3620813" y="3329110"/>
            <a:ext cx="1387366" cy="73667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3" name="Straight Arrow Connector 192">
            <a:extLst>
              <a:ext uri="{FF2B5EF4-FFF2-40B4-BE49-F238E27FC236}">
                <a16:creationId xmlns:a16="http://schemas.microsoft.com/office/drawing/2014/main" id="{F8F06246-E0C1-676F-2500-14117556E987}"/>
              </a:ext>
            </a:extLst>
          </p:cNvPr>
          <p:cNvCxnSpPr>
            <a:cxnSpLocks/>
            <a:stCxn id="51" idx="6"/>
            <a:endCxn id="56" idx="2"/>
          </p:cNvCxnSpPr>
          <p:nvPr/>
        </p:nvCxnSpPr>
        <p:spPr>
          <a:xfrm flipV="1">
            <a:off x="3620813" y="4060441"/>
            <a:ext cx="1387366" cy="5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4BC89EAB-162E-C235-EEA4-F49572DF501C}"/>
              </a:ext>
            </a:extLst>
          </p:cNvPr>
          <p:cNvCxnSpPr>
            <a:cxnSpLocks/>
            <a:stCxn id="51" idx="6"/>
            <a:endCxn id="57" idx="2"/>
          </p:cNvCxnSpPr>
          <p:nvPr/>
        </p:nvCxnSpPr>
        <p:spPr>
          <a:xfrm>
            <a:off x="3620813" y="4065780"/>
            <a:ext cx="1387366" cy="725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5BD39A7A-0218-76EE-DDCF-91EC98A8E405}"/>
              </a:ext>
            </a:extLst>
          </p:cNvPr>
          <p:cNvCxnSpPr>
            <a:cxnSpLocks/>
            <a:stCxn id="51" idx="6"/>
            <a:endCxn id="59" idx="2"/>
          </p:cNvCxnSpPr>
          <p:nvPr/>
        </p:nvCxnSpPr>
        <p:spPr>
          <a:xfrm>
            <a:off x="3620813" y="4065780"/>
            <a:ext cx="1382110" cy="14573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2FCFCC67-9440-EF61-4FE4-302B0CC0DC3C}"/>
              </a:ext>
            </a:extLst>
          </p:cNvPr>
          <p:cNvCxnSpPr>
            <a:cxnSpLocks/>
            <a:stCxn id="51" idx="6"/>
            <a:endCxn id="58" idx="2"/>
          </p:cNvCxnSpPr>
          <p:nvPr/>
        </p:nvCxnSpPr>
        <p:spPr>
          <a:xfrm>
            <a:off x="3620813" y="4065780"/>
            <a:ext cx="1382110" cy="22727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726A83CC-B546-FAB8-1E85-EDB3A8E81B03}"/>
              </a:ext>
            </a:extLst>
          </p:cNvPr>
          <p:cNvCxnSpPr>
            <a:stCxn id="54" idx="6"/>
            <a:endCxn id="55" idx="2"/>
          </p:cNvCxnSpPr>
          <p:nvPr/>
        </p:nvCxnSpPr>
        <p:spPr>
          <a:xfrm flipV="1">
            <a:off x="3620813" y="3329110"/>
            <a:ext cx="1387366" cy="1495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AACFA594-1102-2A58-DB95-41850E593C35}"/>
              </a:ext>
            </a:extLst>
          </p:cNvPr>
          <p:cNvCxnSpPr>
            <a:stCxn id="54" idx="6"/>
            <a:endCxn id="56" idx="2"/>
          </p:cNvCxnSpPr>
          <p:nvPr/>
        </p:nvCxnSpPr>
        <p:spPr>
          <a:xfrm flipV="1">
            <a:off x="3620813" y="4060441"/>
            <a:ext cx="1387366" cy="7637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25F14B53-14F0-DBC5-CE95-5627E1120AA7}"/>
              </a:ext>
            </a:extLst>
          </p:cNvPr>
          <p:cNvCxnSpPr>
            <a:stCxn id="54" idx="6"/>
            <a:endCxn id="57" idx="2"/>
          </p:cNvCxnSpPr>
          <p:nvPr/>
        </p:nvCxnSpPr>
        <p:spPr>
          <a:xfrm flipV="1">
            <a:off x="3620813" y="4791772"/>
            <a:ext cx="1387366" cy="324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BBE18DA6-2FAC-9EE8-CDA9-C7C4F504A958}"/>
              </a:ext>
            </a:extLst>
          </p:cNvPr>
          <p:cNvCxnSpPr>
            <a:stCxn id="54" idx="6"/>
            <a:endCxn id="59" idx="2"/>
          </p:cNvCxnSpPr>
          <p:nvPr/>
        </p:nvCxnSpPr>
        <p:spPr>
          <a:xfrm>
            <a:off x="3620813" y="4824207"/>
            <a:ext cx="1382110" cy="6988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01B6C162-256B-11F1-E36F-650B7129C436}"/>
              </a:ext>
            </a:extLst>
          </p:cNvPr>
          <p:cNvCxnSpPr>
            <a:stCxn id="54" idx="6"/>
            <a:endCxn id="58" idx="2"/>
          </p:cNvCxnSpPr>
          <p:nvPr/>
        </p:nvCxnSpPr>
        <p:spPr>
          <a:xfrm>
            <a:off x="3620813" y="4824207"/>
            <a:ext cx="1382110" cy="1514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145D58BD-25E0-A9D1-60AB-238D1AC87444}"/>
              </a:ext>
            </a:extLst>
          </p:cNvPr>
          <p:cNvCxnSpPr>
            <a:stCxn id="53" idx="6"/>
            <a:endCxn id="55" idx="2"/>
          </p:cNvCxnSpPr>
          <p:nvPr/>
        </p:nvCxnSpPr>
        <p:spPr>
          <a:xfrm flipV="1">
            <a:off x="3620813" y="3329110"/>
            <a:ext cx="1387366" cy="2381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1F1E5701-2CD5-6DDB-1DF4-77BE8FB67696}"/>
              </a:ext>
            </a:extLst>
          </p:cNvPr>
          <p:cNvCxnSpPr>
            <a:stCxn id="53" idx="6"/>
            <a:endCxn id="56" idx="2"/>
          </p:cNvCxnSpPr>
          <p:nvPr/>
        </p:nvCxnSpPr>
        <p:spPr>
          <a:xfrm flipV="1">
            <a:off x="3620813" y="4060441"/>
            <a:ext cx="1387366" cy="16500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3155BE4A-BE69-2D84-6780-9D33DF88B227}"/>
              </a:ext>
            </a:extLst>
          </p:cNvPr>
          <p:cNvCxnSpPr>
            <a:stCxn id="53" idx="6"/>
            <a:endCxn id="57" idx="2"/>
          </p:cNvCxnSpPr>
          <p:nvPr/>
        </p:nvCxnSpPr>
        <p:spPr>
          <a:xfrm flipV="1">
            <a:off x="3620813" y="4791772"/>
            <a:ext cx="1387366" cy="918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24978EC-AC06-01A9-5C8C-4E67C4A4D0E4}"/>
              </a:ext>
            </a:extLst>
          </p:cNvPr>
          <p:cNvCxnSpPr>
            <a:stCxn id="53" idx="6"/>
            <a:endCxn id="59" idx="2"/>
          </p:cNvCxnSpPr>
          <p:nvPr/>
        </p:nvCxnSpPr>
        <p:spPr>
          <a:xfrm flipV="1">
            <a:off x="3620813" y="5523103"/>
            <a:ext cx="1382110" cy="1874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38EEFB18-6ABB-E670-2B09-2BC4DA6B2A37}"/>
              </a:ext>
            </a:extLst>
          </p:cNvPr>
          <p:cNvCxnSpPr>
            <a:stCxn id="53" idx="6"/>
            <a:endCxn id="58" idx="2"/>
          </p:cNvCxnSpPr>
          <p:nvPr/>
        </p:nvCxnSpPr>
        <p:spPr>
          <a:xfrm>
            <a:off x="3620813" y="5710524"/>
            <a:ext cx="1382110" cy="627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3" name="Oval 242">
            <a:extLst>
              <a:ext uri="{FF2B5EF4-FFF2-40B4-BE49-F238E27FC236}">
                <a16:creationId xmlns:a16="http://schemas.microsoft.com/office/drawing/2014/main" id="{7056BCF0-A036-3B7E-E96F-B22EFB061DAF}"/>
              </a:ext>
            </a:extLst>
          </p:cNvPr>
          <p:cNvSpPr/>
          <p:nvPr/>
        </p:nvSpPr>
        <p:spPr>
          <a:xfrm>
            <a:off x="7796047" y="3508732"/>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0383632D-84CF-8684-AA4C-D0DCA17FFB58}"/>
              </a:ext>
            </a:extLst>
          </p:cNvPr>
          <p:cNvSpPr/>
          <p:nvPr/>
        </p:nvSpPr>
        <p:spPr>
          <a:xfrm>
            <a:off x="5851633" y="4234724"/>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348EC212-F5A6-5880-81FA-29996890FAEF}"/>
              </a:ext>
            </a:extLst>
          </p:cNvPr>
          <p:cNvSpPr/>
          <p:nvPr/>
        </p:nvSpPr>
        <p:spPr>
          <a:xfrm>
            <a:off x="7796047" y="5153476"/>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Oval 245">
            <a:extLst>
              <a:ext uri="{FF2B5EF4-FFF2-40B4-BE49-F238E27FC236}">
                <a16:creationId xmlns:a16="http://schemas.microsoft.com/office/drawing/2014/main" id="{ECBB917C-F957-970F-A1C8-ACC4C09C4D7C}"/>
              </a:ext>
            </a:extLst>
          </p:cNvPr>
          <p:cNvSpPr/>
          <p:nvPr/>
        </p:nvSpPr>
        <p:spPr>
          <a:xfrm>
            <a:off x="7796047" y="4267159"/>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a:extLst>
              <a:ext uri="{FF2B5EF4-FFF2-40B4-BE49-F238E27FC236}">
                <a16:creationId xmlns:a16="http://schemas.microsoft.com/office/drawing/2014/main" id="{E5C86465-0623-EBCE-9F45-C9317332F423}"/>
              </a:ext>
            </a:extLst>
          </p:cNvPr>
          <p:cNvSpPr/>
          <p:nvPr/>
        </p:nvSpPr>
        <p:spPr>
          <a:xfrm>
            <a:off x="9740461" y="2772062"/>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EBE3E998-19E6-3F1D-4C29-99AFBE89B13A}"/>
              </a:ext>
            </a:extLst>
          </p:cNvPr>
          <p:cNvSpPr/>
          <p:nvPr/>
        </p:nvSpPr>
        <p:spPr>
          <a:xfrm>
            <a:off x="9740461" y="3503393"/>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AE4520E4-C307-92E1-275E-19738CB557D6}"/>
              </a:ext>
            </a:extLst>
          </p:cNvPr>
          <p:cNvSpPr/>
          <p:nvPr/>
        </p:nvSpPr>
        <p:spPr>
          <a:xfrm>
            <a:off x="9740461" y="4234724"/>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a:extLst>
              <a:ext uri="{FF2B5EF4-FFF2-40B4-BE49-F238E27FC236}">
                <a16:creationId xmlns:a16="http://schemas.microsoft.com/office/drawing/2014/main" id="{AE61A4A3-34E3-30F0-1DDC-9EB584B6B674}"/>
              </a:ext>
            </a:extLst>
          </p:cNvPr>
          <p:cNvSpPr/>
          <p:nvPr/>
        </p:nvSpPr>
        <p:spPr>
          <a:xfrm>
            <a:off x="9735205" y="5781468"/>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a:extLst>
              <a:ext uri="{FF2B5EF4-FFF2-40B4-BE49-F238E27FC236}">
                <a16:creationId xmlns:a16="http://schemas.microsoft.com/office/drawing/2014/main" id="{3F9BB403-CDAC-C39B-571B-7BE14E99EA29}"/>
              </a:ext>
            </a:extLst>
          </p:cNvPr>
          <p:cNvSpPr/>
          <p:nvPr/>
        </p:nvSpPr>
        <p:spPr>
          <a:xfrm>
            <a:off x="9735205" y="4966055"/>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Arrow Connector 251">
            <a:extLst>
              <a:ext uri="{FF2B5EF4-FFF2-40B4-BE49-F238E27FC236}">
                <a16:creationId xmlns:a16="http://schemas.microsoft.com/office/drawing/2014/main" id="{4B04E5D6-2C12-A1FF-A083-9746DB4D549C}"/>
              </a:ext>
            </a:extLst>
          </p:cNvPr>
          <p:cNvCxnSpPr>
            <a:cxnSpLocks/>
            <a:stCxn id="244" idx="6"/>
            <a:endCxn id="243" idx="2"/>
          </p:cNvCxnSpPr>
          <p:nvPr/>
        </p:nvCxnSpPr>
        <p:spPr>
          <a:xfrm flipV="1">
            <a:off x="6408681" y="3787256"/>
            <a:ext cx="1387366" cy="725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77724AD4-C5F3-C59C-6939-08B7C548CFB3}"/>
              </a:ext>
            </a:extLst>
          </p:cNvPr>
          <p:cNvCxnSpPr>
            <a:stCxn id="244" idx="6"/>
            <a:endCxn id="246" idx="2"/>
          </p:cNvCxnSpPr>
          <p:nvPr/>
        </p:nvCxnSpPr>
        <p:spPr>
          <a:xfrm>
            <a:off x="6408681" y="4513248"/>
            <a:ext cx="1387366" cy="324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FB043CB9-3C37-95CF-8C56-9BB856ADF58C}"/>
              </a:ext>
            </a:extLst>
          </p:cNvPr>
          <p:cNvCxnSpPr>
            <a:cxnSpLocks/>
            <a:stCxn id="244" idx="6"/>
            <a:endCxn id="245" idx="2"/>
          </p:cNvCxnSpPr>
          <p:nvPr/>
        </p:nvCxnSpPr>
        <p:spPr>
          <a:xfrm>
            <a:off x="6408681" y="4513248"/>
            <a:ext cx="1387366" cy="918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A5798679-57D3-6566-BD08-D08ED9BC95D0}"/>
              </a:ext>
            </a:extLst>
          </p:cNvPr>
          <p:cNvCxnSpPr>
            <a:cxnSpLocks/>
            <a:stCxn id="243" idx="6"/>
            <a:endCxn id="247" idx="2"/>
          </p:cNvCxnSpPr>
          <p:nvPr/>
        </p:nvCxnSpPr>
        <p:spPr>
          <a:xfrm flipV="1">
            <a:off x="8353095" y="3050586"/>
            <a:ext cx="1387366" cy="73667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6" name="Straight Arrow Connector 255">
            <a:extLst>
              <a:ext uri="{FF2B5EF4-FFF2-40B4-BE49-F238E27FC236}">
                <a16:creationId xmlns:a16="http://schemas.microsoft.com/office/drawing/2014/main" id="{3D8044C4-122E-F6A2-F683-34888471B2E3}"/>
              </a:ext>
            </a:extLst>
          </p:cNvPr>
          <p:cNvCxnSpPr>
            <a:cxnSpLocks/>
            <a:stCxn id="243" idx="6"/>
            <a:endCxn id="248" idx="2"/>
          </p:cNvCxnSpPr>
          <p:nvPr/>
        </p:nvCxnSpPr>
        <p:spPr>
          <a:xfrm flipV="1">
            <a:off x="8353095" y="3781917"/>
            <a:ext cx="1387366" cy="5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EF9A447B-615C-09FF-A19A-AAC2825689B9}"/>
              </a:ext>
            </a:extLst>
          </p:cNvPr>
          <p:cNvCxnSpPr>
            <a:cxnSpLocks/>
            <a:stCxn id="243" idx="6"/>
            <a:endCxn id="249" idx="2"/>
          </p:cNvCxnSpPr>
          <p:nvPr/>
        </p:nvCxnSpPr>
        <p:spPr>
          <a:xfrm>
            <a:off x="8353095" y="3787256"/>
            <a:ext cx="1387366" cy="725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7DE4472B-C017-20DC-19EE-9CD7BD1AF927}"/>
              </a:ext>
            </a:extLst>
          </p:cNvPr>
          <p:cNvCxnSpPr>
            <a:cxnSpLocks/>
            <a:stCxn id="243" idx="6"/>
            <a:endCxn id="251" idx="2"/>
          </p:cNvCxnSpPr>
          <p:nvPr/>
        </p:nvCxnSpPr>
        <p:spPr>
          <a:xfrm>
            <a:off x="8353095" y="3787256"/>
            <a:ext cx="1382110" cy="14573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2EBCC07F-DA6C-A787-9488-803E3BFBD904}"/>
              </a:ext>
            </a:extLst>
          </p:cNvPr>
          <p:cNvCxnSpPr>
            <a:cxnSpLocks/>
            <a:stCxn id="243" idx="6"/>
            <a:endCxn id="250" idx="2"/>
          </p:cNvCxnSpPr>
          <p:nvPr/>
        </p:nvCxnSpPr>
        <p:spPr>
          <a:xfrm>
            <a:off x="8353095" y="3787256"/>
            <a:ext cx="1382110" cy="22727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EFE16EDC-C80E-9613-577E-8B968083CA94}"/>
              </a:ext>
            </a:extLst>
          </p:cNvPr>
          <p:cNvCxnSpPr>
            <a:stCxn id="246" idx="6"/>
            <a:endCxn id="247" idx="2"/>
          </p:cNvCxnSpPr>
          <p:nvPr/>
        </p:nvCxnSpPr>
        <p:spPr>
          <a:xfrm flipV="1">
            <a:off x="8353095" y="3050586"/>
            <a:ext cx="1387366" cy="1495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8D9C1523-2D24-581B-9931-BB167C9DD311}"/>
              </a:ext>
            </a:extLst>
          </p:cNvPr>
          <p:cNvCxnSpPr>
            <a:stCxn id="246" idx="6"/>
            <a:endCxn id="248" idx="2"/>
          </p:cNvCxnSpPr>
          <p:nvPr/>
        </p:nvCxnSpPr>
        <p:spPr>
          <a:xfrm flipV="1">
            <a:off x="8353095" y="3781917"/>
            <a:ext cx="1387366" cy="7637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26CA27AC-42D8-BEA9-813C-9029C442C735}"/>
              </a:ext>
            </a:extLst>
          </p:cNvPr>
          <p:cNvCxnSpPr>
            <a:stCxn id="246" idx="6"/>
            <a:endCxn id="249" idx="2"/>
          </p:cNvCxnSpPr>
          <p:nvPr/>
        </p:nvCxnSpPr>
        <p:spPr>
          <a:xfrm flipV="1">
            <a:off x="8353095" y="4513248"/>
            <a:ext cx="1387366" cy="324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ED628140-4704-AC7D-AEC6-947D5E34D133}"/>
              </a:ext>
            </a:extLst>
          </p:cNvPr>
          <p:cNvCxnSpPr>
            <a:stCxn id="246" idx="6"/>
            <a:endCxn id="251" idx="2"/>
          </p:cNvCxnSpPr>
          <p:nvPr/>
        </p:nvCxnSpPr>
        <p:spPr>
          <a:xfrm>
            <a:off x="8353095" y="4545683"/>
            <a:ext cx="1382110" cy="6988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DA100434-8360-D2D7-1CFD-02ED71BFD035}"/>
              </a:ext>
            </a:extLst>
          </p:cNvPr>
          <p:cNvCxnSpPr>
            <a:stCxn id="246" idx="6"/>
            <a:endCxn id="250" idx="2"/>
          </p:cNvCxnSpPr>
          <p:nvPr/>
        </p:nvCxnSpPr>
        <p:spPr>
          <a:xfrm>
            <a:off x="8353095" y="4545683"/>
            <a:ext cx="1382110" cy="1514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B3ADD8A4-1127-3B7F-A590-AA99872136E5}"/>
              </a:ext>
            </a:extLst>
          </p:cNvPr>
          <p:cNvCxnSpPr>
            <a:stCxn id="245" idx="6"/>
            <a:endCxn id="247" idx="2"/>
          </p:cNvCxnSpPr>
          <p:nvPr/>
        </p:nvCxnSpPr>
        <p:spPr>
          <a:xfrm flipV="1">
            <a:off x="8353095" y="3050586"/>
            <a:ext cx="1387366" cy="2381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8C75B004-5D22-372D-D581-7EF4CE03ACBA}"/>
              </a:ext>
            </a:extLst>
          </p:cNvPr>
          <p:cNvCxnSpPr>
            <a:stCxn id="245" idx="6"/>
            <a:endCxn id="248" idx="2"/>
          </p:cNvCxnSpPr>
          <p:nvPr/>
        </p:nvCxnSpPr>
        <p:spPr>
          <a:xfrm flipV="1">
            <a:off x="8353095" y="3781917"/>
            <a:ext cx="1387366" cy="16500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E2B33C6B-4284-42B0-FB68-FD8BC42401F2}"/>
              </a:ext>
            </a:extLst>
          </p:cNvPr>
          <p:cNvCxnSpPr>
            <a:stCxn id="245" idx="6"/>
            <a:endCxn id="249" idx="2"/>
          </p:cNvCxnSpPr>
          <p:nvPr/>
        </p:nvCxnSpPr>
        <p:spPr>
          <a:xfrm flipV="1">
            <a:off x="8353095" y="4513248"/>
            <a:ext cx="1387366" cy="918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EDDAE713-A899-5776-B561-DAD227DAA264}"/>
              </a:ext>
            </a:extLst>
          </p:cNvPr>
          <p:cNvCxnSpPr>
            <a:stCxn id="245" idx="6"/>
            <a:endCxn id="251" idx="2"/>
          </p:cNvCxnSpPr>
          <p:nvPr/>
        </p:nvCxnSpPr>
        <p:spPr>
          <a:xfrm flipV="1">
            <a:off x="8353095" y="5244579"/>
            <a:ext cx="1382110" cy="1874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5E261659-1B90-F9E3-4E42-C3EAC54BC9EE}"/>
              </a:ext>
            </a:extLst>
          </p:cNvPr>
          <p:cNvCxnSpPr>
            <a:stCxn id="245" idx="6"/>
            <a:endCxn id="250" idx="2"/>
          </p:cNvCxnSpPr>
          <p:nvPr/>
        </p:nvCxnSpPr>
        <p:spPr>
          <a:xfrm>
            <a:off x="8353095" y="5432000"/>
            <a:ext cx="1382110" cy="627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Connector: Curved 274">
            <a:extLst>
              <a:ext uri="{FF2B5EF4-FFF2-40B4-BE49-F238E27FC236}">
                <a16:creationId xmlns:a16="http://schemas.microsoft.com/office/drawing/2014/main" id="{44BA9B3B-2719-1CC6-ECF8-E9AECB92B808}"/>
              </a:ext>
            </a:extLst>
          </p:cNvPr>
          <p:cNvCxnSpPr>
            <a:stCxn id="249" idx="6"/>
            <a:endCxn id="249" idx="7"/>
          </p:cNvCxnSpPr>
          <p:nvPr/>
        </p:nvCxnSpPr>
        <p:spPr>
          <a:xfrm flipH="1" flipV="1">
            <a:off x="10215931" y="4316302"/>
            <a:ext cx="81578" cy="196946"/>
          </a:xfrm>
          <a:prstGeom prst="curvedConnector4">
            <a:avLst>
              <a:gd name="adj1" fmla="val -460595"/>
              <a:gd name="adj2" fmla="val 26283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Connector: Curved 279">
            <a:extLst>
              <a:ext uri="{FF2B5EF4-FFF2-40B4-BE49-F238E27FC236}">
                <a16:creationId xmlns:a16="http://schemas.microsoft.com/office/drawing/2014/main" id="{B572E4B3-0870-FA05-88C3-9E54C1EAEB64}"/>
              </a:ext>
            </a:extLst>
          </p:cNvPr>
          <p:cNvCxnSpPr>
            <a:stCxn id="248" idx="6"/>
            <a:endCxn id="248" idx="7"/>
          </p:cNvCxnSpPr>
          <p:nvPr/>
        </p:nvCxnSpPr>
        <p:spPr>
          <a:xfrm flipH="1" flipV="1">
            <a:off x="10215931" y="3584971"/>
            <a:ext cx="81578" cy="196946"/>
          </a:xfrm>
          <a:prstGeom prst="curvedConnector4">
            <a:avLst>
              <a:gd name="adj1" fmla="val -434828"/>
              <a:gd name="adj2" fmla="val 25749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Connector: Curved 282">
            <a:extLst>
              <a:ext uri="{FF2B5EF4-FFF2-40B4-BE49-F238E27FC236}">
                <a16:creationId xmlns:a16="http://schemas.microsoft.com/office/drawing/2014/main" id="{46CD683F-47DD-46B8-D4BC-30AEE1D54CCC}"/>
              </a:ext>
            </a:extLst>
          </p:cNvPr>
          <p:cNvCxnSpPr>
            <a:stCxn id="247" idx="6"/>
            <a:endCxn id="247" idx="7"/>
          </p:cNvCxnSpPr>
          <p:nvPr/>
        </p:nvCxnSpPr>
        <p:spPr>
          <a:xfrm flipH="1" flipV="1">
            <a:off x="10215931" y="2853640"/>
            <a:ext cx="81578" cy="196946"/>
          </a:xfrm>
          <a:prstGeom prst="curvedConnector4">
            <a:avLst>
              <a:gd name="adj1" fmla="val -434828"/>
              <a:gd name="adj2" fmla="val 25749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Connector: Curved 285">
            <a:extLst>
              <a:ext uri="{FF2B5EF4-FFF2-40B4-BE49-F238E27FC236}">
                <a16:creationId xmlns:a16="http://schemas.microsoft.com/office/drawing/2014/main" id="{8C5C9F0A-3A75-6381-CCA8-197D08CC9AAC}"/>
              </a:ext>
            </a:extLst>
          </p:cNvPr>
          <p:cNvCxnSpPr>
            <a:stCxn id="251" idx="6"/>
            <a:endCxn id="251" idx="7"/>
          </p:cNvCxnSpPr>
          <p:nvPr/>
        </p:nvCxnSpPr>
        <p:spPr>
          <a:xfrm flipH="1" flipV="1">
            <a:off x="10210675" y="5047633"/>
            <a:ext cx="81578" cy="196946"/>
          </a:xfrm>
          <a:prstGeom prst="curvedConnector4">
            <a:avLst>
              <a:gd name="adj1" fmla="val -447711"/>
              <a:gd name="adj2" fmla="val 25749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Connector: Curved 288">
            <a:extLst>
              <a:ext uri="{FF2B5EF4-FFF2-40B4-BE49-F238E27FC236}">
                <a16:creationId xmlns:a16="http://schemas.microsoft.com/office/drawing/2014/main" id="{A26A64D3-804A-27EE-8041-9E41ACF96D40}"/>
              </a:ext>
            </a:extLst>
          </p:cNvPr>
          <p:cNvCxnSpPr>
            <a:stCxn id="250" idx="6"/>
            <a:endCxn id="250" idx="7"/>
          </p:cNvCxnSpPr>
          <p:nvPr/>
        </p:nvCxnSpPr>
        <p:spPr>
          <a:xfrm flipH="1" flipV="1">
            <a:off x="10210675" y="5863046"/>
            <a:ext cx="81578" cy="196946"/>
          </a:xfrm>
          <a:prstGeom prst="curvedConnector4">
            <a:avLst>
              <a:gd name="adj1" fmla="val -499247"/>
              <a:gd name="adj2" fmla="val 25749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5" name="TextBox 294">
            <a:extLst>
              <a:ext uri="{FF2B5EF4-FFF2-40B4-BE49-F238E27FC236}">
                <a16:creationId xmlns:a16="http://schemas.microsoft.com/office/drawing/2014/main" id="{5A3644A5-6CE6-44F8-8DF3-42D461B3BC9C}"/>
              </a:ext>
            </a:extLst>
          </p:cNvPr>
          <p:cNvSpPr txBox="1"/>
          <p:nvPr/>
        </p:nvSpPr>
        <p:spPr>
          <a:xfrm>
            <a:off x="7796047" y="6338516"/>
            <a:ext cx="1939158" cy="369332"/>
          </a:xfrm>
          <a:prstGeom prst="rect">
            <a:avLst/>
          </a:prstGeom>
          <a:noFill/>
        </p:spPr>
        <p:txBody>
          <a:bodyPr wrap="square" rtlCol="0">
            <a:spAutoFit/>
          </a:bodyPr>
          <a:lstStyle/>
          <a:p>
            <a:pPr algn="ctr"/>
            <a:r>
              <a:rPr lang="en-US" dirty="0">
                <a:solidFill>
                  <a:schemeClr val="bg1"/>
                </a:solidFill>
              </a:rPr>
              <a:t>RNN</a:t>
            </a:r>
          </a:p>
        </p:txBody>
      </p:sp>
      <p:cxnSp>
        <p:nvCxnSpPr>
          <p:cNvPr id="296" name="Connector: Curved 295">
            <a:extLst>
              <a:ext uri="{FF2B5EF4-FFF2-40B4-BE49-F238E27FC236}">
                <a16:creationId xmlns:a16="http://schemas.microsoft.com/office/drawing/2014/main" id="{74C49410-6728-3900-2DE1-6B1F18E52133}"/>
              </a:ext>
            </a:extLst>
          </p:cNvPr>
          <p:cNvCxnSpPr/>
          <p:nvPr/>
        </p:nvCxnSpPr>
        <p:spPr>
          <a:xfrm flipH="1" flipV="1">
            <a:off x="8271517" y="3601188"/>
            <a:ext cx="81578" cy="196946"/>
          </a:xfrm>
          <a:prstGeom prst="curvedConnector4">
            <a:avLst>
              <a:gd name="adj1" fmla="val -434828"/>
              <a:gd name="adj2" fmla="val 25749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5" name="Connector: Curved 304">
            <a:extLst>
              <a:ext uri="{FF2B5EF4-FFF2-40B4-BE49-F238E27FC236}">
                <a16:creationId xmlns:a16="http://schemas.microsoft.com/office/drawing/2014/main" id="{34B1A134-DE78-360F-8595-C411E07AF5AB}"/>
              </a:ext>
            </a:extLst>
          </p:cNvPr>
          <p:cNvCxnSpPr>
            <a:cxnSpLocks/>
          </p:cNvCxnSpPr>
          <p:nvPr/>
        </p:nvCxnSpPr>
        <p:spPr>
          <a:xfrm flipH="1" flipV="1">
            <a:off x="8318811" y="5221319"/>
            <a:ext cx="81578" cy="196946"/>
          </a:xfrm>
          <a:prstGeom prst="curvedConnector4">
            <a:avLst>
              <a:gd name="adj1" fmla="val -460595"/>
              <a:gd name="adj2" fmla="val 26283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Connector: Curved 306">
            <a:extLst>
              <a:ext uri="{FF2B5EF4-FFF2-40B4-BE49-F238E27FC236}">
                <a16:creationId xmlns:a16="http://schemas.microsoft.com/office/drawing/2014/main" id="{E9D10DBE-2C04-6E25-F902-D117468F1AE7}"/>
              </a:ext>
            </a:extLst>
          </p:cNvPr>
          <p:cNvCxnSpPr>
            <a:cxnSpLocks/>
          </p:cNvCxnSpPr>
          <p:nvPr/>
        </p:nvCxnSpPr>
        <p:spPr>
          <a:xfrm flipH="1" flipV="1">
            <a:off x="8288593" y="4371306"/>
            <a:ext cx="81578" cy="196946"/>
          </a:xfrm>
          <a:prstGeom prst="curvedConnector4">
            <a:avLst>
              <a:gd name="adj1" fmla="val -460595"/>
              <a:gd name="adj2" fmla="val 26283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8" name="TextBox 307">
            <a:extLst>
              <a:ext uri="{FF2B5EF4-FFF2-40B4-BE49-F238E27FC236}">
                <a16:creationId xmlns:a16="http://schemas.microsoft.com/office/drawing/2014/main" id="{A2BA79BF-4508-5853-98B0-3C2A7AA9D7F8}"/>
              </a:ext>
            </a:extLst>
          </p:cNvPr>
          <p:cNvSpPr txBox="1"/>
          <p:nvPr/>
        </p:nvSpPr>
        <p:spPr>
          <a:xfrm>
            <a:off x="2548758" y="6342500"/>
            <a:ext cx="1072055" cy="369332"/>
          </a:xfrm>
          <a:prstGeom prst="rect">
            <a:avLst/>
          </a:prstGeom>
          <a:noFill/>
        </p:spPr>
        <p:txBody>
          <a:bodyPr wrap="square" rtlCol="0">
            <a:spAutoFit/>
          </a:bodyPr>
          <a:lstStyle/>
          <a:p>
            <a:pPr algn="ctr"/>
            <a:r>
              <a:rPr lang="en-US" dirty="0">
                <a:solidFill>
                  <a:schemeClr val="bg1"/>
                </a:solidFill>
              </a:rPr>
              <a:t>FNN</a:t>
            </a:r>
          </a:p>
        </p:txBody>
      </p:sp>
    </p:spTree>
    <p:extLst>
      <p:ext uri="{BB962C8B-B14F-4D97-AF65-F5344CB8AC3E}">
        <p14:creationId xmlns:p14="http://schemas.microsoft.com/office/powerpoint/2010/main" val="957115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1C2D3C-E666-81AD-D0ED-9ED367B48790}"/>
              </a:ext>
            </a:extLst>
          </p:cNvPr>
          <p:cNvSpPr txBox="1"/>
          <p:nvPr/>
        </p:nvSpPr>
        <p:spPr>
          <a:xfrm>
            <a:off x="504497" y="21215"/>
            <a:ext cx="11183006" cy="2821093"/>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LSTM</a:t>
            </a:r>
          </a:p>
          <a:p>
            <a:pPr algn="just"/>
            <a:r>
              <a:rPr lang="en-US" dirty="0">
                <a:solidFill>
                  <a:schemeClr val="bg1"/>
                </a:solidFill>
              </a:rPr>
              <a:t>Long-Short Term Memory is a type of artificial neural network with feedback connections. Because of this feature, LSTMs are capable of processing a variety of data sequences effectively. An LSTM unit consists of a cell, an input, an output, and a forget gate, and it performs better on sequences of data. In terms of vanishing gradients, LSTMs perform better than traditional RNNs.</a:t>
            </a:r>
          </a:p>
          <a:p>
            <a:pPr algn="just"/>
            <a:endParaRPr lang="en-US" dirty="0">
              <a:solidFill>
                <a:schemeClr val="bg1"/>
              </a:solidFill>
            </a:endParaRPr>
          </a:p>
          <a:p>
            <a:pPr algn="just"/>
            <a:r>
              <a:rPr lang="en-US" dirty="0">
                <a:solidFill>
                  <a:schemeClr val="bg1"/>
                </a:solidFill>
              </a:rPr>
              <a:t>As a rule, LSTMs keep information away from the normal flow of RNNs within their cells. Input gates, output gates, and forget gates may be used to read, write, or delete this information. These gates, like filters, adjust some weights with gradient descent in order to determine how much information must pass.</a:t>
            </a:r>
          </a:p>
        </p:txBody>
      </p:sp>
      <p:cxnSp>
        <p:nvCxnSpPr>
          <p:cNvPr id="49" name="Straight Connector 48">
            <a:extLst>
              <a:ext uri="{FF2B5EF4-FFF2-40B4-BE49-F238E27FC236}">
                <a16:creationId xmlns:a16="http://schemas.microsoft.com/office/drawing/2014/main" id="{0DC7ABDE-88E1-C4C3-FA73-C56C2364ADB3}"/>
              </a:ext>
            </a:extLst>
          </p:cNvPr>
          <p:cNvCxnSpPr/>
          <p:nvPr/>
        </p:nvCxnSpPr>
        <p:spPr>
          <a:xfrm>
            <a:off x="-336331" y="73572"/>
            <a:ext cx="0" cy="0"/>
          </a:xfrm>
          <a:prstGeom prst="line">
            <a:avLst/>
          </a:prstGeom>
        </p:spPr>
        <p:style>
          <a:lnRef idx="1">
            <a:schemeClr val="dk1"/>
          </a:lnRef>
          <a:fillRef idx="0">
            <a:schemeClr val="dk1"/>
          </a:fillRef>
          <a:effectRef idx="0">
            <a:schemeClr val="dk1"/>
          </a:effectRef>
          <a:fontRef idx="minor">
            <a:schemeClr val="tx1"/>
          </a:fontRef>
        </p:style>
      </p:cxnSp>
      <p:sp>
        <p:nvSpPr>
          <p:cNvPr id="2" name="Flowchart: Alternate Process 1">
            <a:extLst>
              <a:ext uri="{FF2B5EF4-FFF2-40B4-BE49-F238E27FC236}">
                <a16:creationId xmlns:a16="http://schemas.microsoft.com/office/drawing/2014/main" id="{BE3415BE-9A30-AB82-6123-7712DAB0AA25}"/>
              </a:ext>
            </a:extLst>
          </p:cNvPr>
          <p:cNvSpPr/>
          <p:nvPr/>
        </p:nvSpPr>
        <p:spPr>
          <a:xfrm>
            <a:off x="1949669" y="3153103"/>
            <a:ext cx="8292662" cy="3205656"/>
          </a:xfrm>
          <a:prstGeom prst="flowChartAlternate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8BD472B3-A8EE-54C3-D405-1D10E19692E8}"/>
              </a:ext>
            </a:extLst>
          </p:cNvPr>
          <p:cNvSpPr/>
          <p:nvPr/>
        </p:nvSpPr>
        <p:spPr>
          <a:xfrm>
            <a:off x="529458" y="3338259"/>
            <a:ext cx="714704" cy="69434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a:t>
            </a:r>
            <a:r>
              <a:rPr lang="en-US" baseline="-25000" dirty="0">
                <a:ln w="0"/>
                <a:solidFill>
                  <a:schemeClr val="tx1"/>
                </a:solidFill>
                <a:effectLst>
                  <a:outerShdw blurRad="38100" dist="19050" dir="2700000" algn="tl" rotWithShape="0">
                    <a:schemeClr val="dk1">
                      <a:alpha val="40000"/>
                    </a:schemeClr>
                  </a:outerShdw>
                </a:effectLst>
              </a:rPr>
              <a:t>t-1</a:t>
            </a:r>
            <a:endParaRPr lang="en-US" dirty="0">
              <a:ln w="0"/>
              <a:solidFill>
                <a:schemeClr val="tx1"/>
              </a:solidFill>
              <a:effectLst>
                <a:outerShdw blurRad="38100" dist="19050" dir="2700000" algn="tl" rotWithShape="0">
                  <a:schemeClr val="dk1">
                    <a:alpha val="40000"/>
                  </a:schemeClr>
                </a:outerShdw>
              </a:effectLst>
            </a:endParaRPr>
          </a:p>
        </p:txBody>
      </p:sp>
      <p:sp>
        <p:nvSpPr>
          <p:cNvPr id="58" name="Oval 57">
            <a:extLst>
              <a:ext uri="{FF2B5EF4-FFF2-40B4-BE49-F238E27FC236}">
                <a16:creationId xmlns:a16="http://schemas.microsoft.com/office/drawing/2014/main" id="{4311BBCE-667F-2DBD-71A3-A3ED6A8F9F3B}"/>
              </a:ext>
            </a:extLst>
          </p:cNvPr>
          <p:cNvSpPr/>
          <p:nvPr/>
        </p:nvSpPr>
        <p:spPr>
          <a:xfrm>
            <a:off x="529458" y="5789978"/>
            <a:ext cx="714704" cy="69434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a:t>
            </a:r>
            <a:r>
              <a:rPr lang="en-US" baseline="-25000" dirty="0">
                <a:ln w="0"/>
                <a:solidFill>
                  <a:schemeClr val="tx1"/>
                </a:solidFill>
                <a:effectLst>
                  <a:outerShdw blurRad="38100" dist="19050" dir="2700000" algn="tl" rotWithShape="0">
                    <a:schemeClr val="dk1">
                      <a:alpha val="40000"/>
                    </a:schemeClr>
                  </a:outerShdw>
                </a:effectLst>
              </a:rPr>
              <a:t>t-1</a:t>
            </a:r>
            <a:endParaRPr lang="en-US" dirty="0">
              <a:ln w="0"/>
              <a:solidFill>
                <a:schemeClr val="tx1"/>
              </a:solidFill>
              <a:effectLst>
                <a:outerShdw blurRad="38100" dist="19050" dir="2700000" algn="tl" rotWithShape="0">
                  <a:schemeClr val="dk1">
                    <a:alpha val="40000"/>
                  </a:schemeClr>
                </a:outerShdw>
              </a:effectLst>
            </a:endParaRPr>
          </a:p>
        </p:txBody>
      </p:sp>
      <p:sp>
        <p:nvSpPr>
          <p:cNvPr id="60" name="Oval 59">
            <a:extLst>
              <a:ext uri="{FF2B5EF4-FFF2-40B4-BE49-F238E27FC236}">
                <a16:creationId xmlns:a16="http://schemas.microsoft.com/office/drawing/2014/main" id="{3D54D758-9EC6-54E4-033D-BE6C10D31D38}"/>
              </a:ext>
            </a:extLst>
          </p:cNvPr>
          <p:cNvSpPr/>
          <p:nvPr/>
        </p:nvSpPr>
        <p:spPr>
          <a:xfrm>
            <a:off x="3142592" y="3429328"/>
            <a:ext cx="551793" cy="51220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X</a:t>
            </a:r>
          </a:p>
        </p:txBody>
      </p:sp>
      <p:sp>
        <p:nvSpPr>
          <p:cNvPr id="62" name="Oval 61">
            <a:extLst>
              <a:ext uri="{FF2B5EF4-FFF2-40B4-BE49-F238E27FC236}">
                <a16:creationId xmlns:a16="http://schemas.microsoft.com/office/drawing/2014/main" id="{EA5487C0-8D0E-F6F7-F26E-A6A7328C6A58}"/>
              </a:ext>
            </a:extLst>
          </p:cNvPr>
          <p:cNvSpPr/>
          <p:nvPr/>
        </p:nvSpPr>
        <p:spPr>
          <a:xfrm>
            <a:off x="8795844" y="4495207"/>
            <a:ext cx="551793" cy="51220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X</a:t>
            </a:r>
          </a:p>
        </p:txBody>
      </p:sp>
      <p:sp>
        <p:nvSpPr>
          <p:cNvPr id="64" name="Oval 63">
            <a:extLst>
              <a:ext uri="{FF2B5EF4-FFF2-40B4-BE49-F238E27FC236}">
                <a16:creationId xmlns:a16="http://schemas.microsoft.com/office/drawing/2014/main" id="{E1A8DE5F-6673-2B3E-B347-707F3B513CD3}"/>
              </a:ext>
            </a:extLst>
          </p:cNvPr>
          <p:cNvSpPr/>
          <p:nvPr/>
        </p:nvSpPr>
        <p:spPr>
          <a:xfrm>
            <a:off x="5881847" y="3990469"/>
            <a:ext cx="428295" cy="33860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X</a:t>
            </a:r>
          </a:p>
        </p:txBody>
      </p:sp>
      <p:sp>
        <p:nvSpPr>
          <p:cNvPr id="66" name="Oval 65">
            <a:extLst>
              <a:ext uri="{FF2B5EF4-FFF2-40B4-BE49-F238E27FC236}">
                <a16:creationId xmlns:a16="http://schemas.microsoft.com/office/drawing/2014/main" id="{33A544E6-9D92-EF46-0ECE-5DB0556D0008}"/>
              </a:ext>
            </a:extLst>
          </p:cNvPr>
          <p:cNvSpPr/>
          <p:nvPr/>
        </p:nvSpPr>
        <p:spPr>
          <a:xfrm>
            <a:off x="3142594" y="4494498"/>
            <a:ext cx="551793" cy="51220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σ</a:t>
            </a:r>
          </a:p>
        </p:txBody>
      </p:sp>
      <p:sp>
        <p:nvSpPr>
          <p:cNvPr id="68" name="Oval 67">
            <a:extLst>
              <a:ext uri="{FF2B5EF4-FFF2-40B4-BE49-F238E27FC236}">
                <a16:creationId xmlns:a16="http://schemas.microsoft.com/office/drawing/2014/main" id="{8C802118-AFB0-3C2C-A783-CD3A6CD43B63}"/>
              </a:ext>
            </a:extLst>
          </p:cNvPr>
          <p:cNvSpPr/>
          <p:nvPr/>
        </p:nvSpPr>
        <p:spPr>
          <a:xfrm>
            <a:off x="4452445" y="4499830"/>
            <a:ext cx="551793" cy="51220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σ</a:t>
            </a:r>
          </a:p>
        </p:txBody>
      </p:sp>
      <p:sp>
        <p:nvSpPr>
          <p:cNvPr id="70" name="Oval 69">
            <a:extLst>
              <a:ext uri="{FF2B5EF4-FFF2-40B4-BE49-F238E27FC236}">
                <a16:creationId xmlns:a16="http://schemas.microsoft.com/office/drawing/2014/main" id="{1E94DC70-2B98-88F0-B07F-A95450189624}"/>
              </a:ext>
            </a:extLst>
          </p:cNvPr>
          <p:cNvSpPr/>
          <p:nvPr/>
        </p:nvSpPr>
        <p:spPr>
          <a:xfrm>
            <a:off x="7485993" y="4495207"/>
            <a:ext cx="551793" cy="51220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σ</a:t>
            </a:r>
          </a:p>
        </p:txBody>
      </p:sp>
      <p:sp>
        <p:nvSpPr>
          <p:cNvPr id="72" name="Oval 71">
            <a:extLst>
              <a:ext uri="{FF2B5EF4-FFF2-40B4-BE49-F238E27FC236}">
                <a16:creationId xmlns:a16="http://schemas.microsoft.com/office/drawing/2014/main" id="{06813F19-714B-7E85-B6B0-06BBD548D615}"/>
              </a:ext>
            </a:extLst>
          </p:cNvPr>
          <p:cNvSpPr/>
          <p:nvPr/>
        </p:nvSpPr>
        <p:spPr>
          <a:xfrm>
            <a:off x="5771491" y="4494498"/>
            <a:ext cx="639817" cy="4497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n w="0"/>
                <a:solidFill>
                  <a:schemeClr val="tx1"/>
                </a:solidFill>
                <a:effectLst>
                  <a:outerShdw blurRad="38100" dist="19050" dir="2700000" algn="tl" rotWithShape="0">
                    <a:schemeClr val="dk1">
                      <a:alpha val="40000"/>
                    </a:schemeClr>
                  </a:outerShdw>
                </a:effectLst>
              </a:rPr>
              <a:t>tanh</a:t>
            </a:r>
          </a:p>
        </p:txBody>
      </p:sp>
      <p:sp>
        <p:nvSpPr>
          <p:cNvPr id="74" name="Oval 73">
            <a:extLst>
              <a:ext uri="{FF2B5EF4-FFF2-40B4-BE49-F238E27FC236}">
                <a16:creationId xmlns:a16="http://schemas.microsoft.com/office/drawing/2014/main" id="{7CC04418-92BF-625E-C372-B23EE7816E47}"/>
              </a:ext>
            </a:extLst>
          </p:cNvPr>
          <p:cNvSpPr/>
          <p:nvPr/>
        </p:nvSpPr>
        <p:spPr>
          <a:xfrm>
            <a:off x="8736721" y="3853820"/>
            <a:ext cx="670038" cy="383569"/>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n w="0"/>
                <a:solidFill>
                  <a:schemeClr val="tx1"/>
                </a:solidFill>
                <a:effectLst>
                  <a:outerShdw blurRad="38100" dist="19050" dir="2700000" algn="tl" rotWithShape="0">
                    <a:schemeClr val="dk1">
                      <a:alpha val="40000"/>
                    </a:schemeClr>
                  </a:outerShdw>
                </a:effectLst>
              </a:rPr>
              <a:t>tanh</a:t>
            </a:r>
          </a:p>
        </p:txBody>
      </p:sp>
      <p:sp>
        <p:nvSpPr>
          <p:cNvPr id="76" name="Oval 75">
            <a:extLst>
              <a:ext uri="{FF2B5EF4-FFF2-40B4-BE49-F238E27FC236}">
                <a16:creationId xmlns:a16="http://schemas.microsoft.com/office/drawing/2014/main" id="{1BE12B06-F70C-154D-0DD8-EAACFADCFCE7}"/>
              </a:ext>
            </a:extLst>
          </p:cNvPr>
          <p:cNvSpPr/>
          <p:nvPr/>
        </p:nvSpPr>
        <p:spPr>
          <a:xfrm>
            <a:off x="10566180" y="3302609"/>
            <a:ext cx="714704" cy="69434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a:t>
            </a:r>
            <a:r>
              <a:rPr lang="en-US" baseline="-25000" dirty="0">
                <a:ln w="0"/>
                <a:solidFill>
                  <a:schemeClr val="tx1"/>
                </a:solidFill>
                <a:effectLst>
                  <a:outerShdw blurRad="38100" dist="19050" dir="2700000" algn="tl" rotWithShape="0">
                    <a:schemeClr val="dk1">
                      <a:alpha val="40000"/>
                    </a:schemeClr>
                  </a:outerShdw>
                </a:effectLst>
              </a:rPr>
              <a:t>t</a:t>
            </a:r>
            <a:endParaRPr lang="en-US" dirty="0">
              <a:ln w="0"/>
              <a:solidFill>
                <a:schemeClr val="tx1"/>
              </a:solidFill>
              <a:effectLst>
                <a:outerShdw blurRad="38100" dist="19050" dir="2700000" algn="tl" rotWithShape="0">
                  <a:schemeClr val="dk1">
                    <a:alpha val="40000"/>
                  </a:schemeClr>
                </a:outerShdw>
              </a:effectLst>
            </a:endParaRPr>
          </a:p>
        </p:txBody>
      </p:sp>
      <p:sp>
        <p:nvSpPr>
          <p:cNvPr id="78" name="Oval 77">
            <a:extLst>
              <a:ext uri="{FF2B5EF4-FFF2-40B4-BE49-F238E27FC236}">
                <a16:creationId xmlns:a16="http://schemas.microsoft.com/office/drawing/2014/main" id="{277705CD-1EBE-E5D0-B9F4-EF243FA20904}"/>
              </a:ext>
            </a:extLst>
          </p:cNvPr>
          <p:cNvSpPr/>
          <p:nvPr/>
        </p:nvSpPr>
        <p:spPr>
          <a:xfrm>
            <a:off x="10566180" y="5755748"/>
            <a:ext cx="714704" cy="69434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rPr>
              <a:t>h</a:t>
            </a:r>
            <a:r>
              <a:rPr lang="en-US" baseline="-25000" dirty="0" err="1">
                <a:ln w="0"/>
                <a:solidFill>
                  <a:schemeClr val="tx1"/>
                </a:solidFill>
                <a:effectLst>
                  <a:outerShdw blurRad="38100" dist="19050" dir="2700000" algn="tl" rotWithShape="0">
                    <a:schemeClr val="dk1">
                      <a:alpha val="40000"/>
                    </a:schemeClr>
                  </a:outerShdw>
                </a:effectLst>
              </a:rPr>
              <a:t>t</a:t>
            </a:r>
            <a:endParaRPr lang="en-US" dirty="0">
              <a:ln w="0"/>
              <a:solidFill>
                <a:schemeClr val="tx1"/>
              </a:solidFill>
              <a:effectLst>
                <a:outerShdw blurRad="38100" dist="19050" dir="2700000" algn="tl" rotWithShape="0">
                  <a:schemeClr val="dk1">
                    <a:alpha val="40000"/>
                  </a:schemeClr>
                </a:outerShdw>
              </a:effectLst>
            </a:endParaRPr>
          </a:p>
        </p:txBody>
      </p:sp>
      <p:sp>
        <p:nvSpPr>
          <p:cNvPr id="80" name="Oval 79">
            <a:extLst>
              <a:ext uri="{FF2B5EF4-FFF2-40B4-BE49-F238E27FC236}">
                <a16:creationId xmlns:a16="http://schemas.microsoft.com/office/drawing/2014/main" id="{DA4A564A-0F01-5AE1-6789-401FBB815B13}"/>
              </a:ext>
            </a:extLst>
          </p:cNvPr>
          <p:cNvSpPr/>
          <p:nvPr/>
        </p:nvSpPr>
        <p:spPr>
          <a:xfrm>
            <a:off x="3061136" y="6454941"/>
            <a:ext cx="714704" cy="377181"/>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rPr>
              <a:t>X</a:t>
            </a:r>
            <a:r>
              <a:rPr lang="en-US" baseline="-25000" dirty="0" err="1">
                <a:ln w="0"/>
                <a:solidFill>
                  <a:schemeClr val="tx1"/>
                </a:solidFill>
                <a:effectLst>
                  <a:outerShdw blurRad="38100" dist="19050" dir="2700000" algn="tl" rotWithShape="0">
                    <a:schemeClr val="dk1">
                      <a:alpha val="40000"/>
                    </a:schemeClr>
                  </a:outerShdw>
                </a:effectLst>
              </a:rPr>
              <a:t>t</a:t>
            </a:r>
            <a:endParaRPr lang="en-US" dirty="0">
              <a:ln w="0"/>
              <a:solidFill>
                <a:schemeClr val="tx1"/>
              </a:solidFill>
              <a:effectLst>
                <a:outerShdw blurRad="38100" dist="19050" dir="2700000" algn="tl" rotWithShape="0">
                  <a:schemeClr val="dk1">
                    <a:alpha val="40000"/>
                  </a:schemeClr>
                </a:outerShdw>
              </a:effectLst>
            </a:endParaRPr>
          </a:p>
        </p:txBody>
      </p:sp>
      <p:sp>
        <p:nvSpPr>
          <p:cNvPr id="81" name="Oval 80">
            <a:extLst>
              <a:ext uri="{FF2B5EF4-FFF2-40B4-BE49-F238E27FC236}">
                <a16:creationId xmlns:a16="http://schemas.microsoft.com/office/drawing/2014/main" id="{1AB4072A-3D77-5F63-AA8B-E2C9616562DA}"/>
              </a:ext>
            </a:extLst>
          </p:cNvPr>
          <p:cNvSpPr/>
          <p:nvPr/>
        </p:nvSpPr>
        <p:spPr>
          <a:xfrm>
            <a:off x="9388361" y="2639184"/>
            <a:ext cx="688430" cy="364996"/>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rPr>
              <a:t>h</a:t>
            </a:r>
            <a:r>
              <a:rPr lang="en-US" baseline="-25000" dirty="0" err="1">
                <a:ln w="0"/>
                <a:solidFill>
                  <a:schemeClr val="tx1"/>
                </a:solidFill>
                <a:effectLst>
                  <a:outerShdw blurRad="38100" dist="19050" dir="2700000" algn="tl" rotWithShape="0">
                    <a:schemeClr val="dk1">
                      <a:alpha val="40000"/>
                    </a:schemeClr>
                  </a:outerShdw>
                </a:effectLst>
              </a:rPr>
              <a:t>t</a:t>
            </a:r>
            <a:endParaRPr lang="en-US" dirty="0">
              <a:ln w="0"/>
              <a:solidFill>
                <a:schemeClr val="tx1"/>
              </a:solidFill>
              <a:effectLst>
                <a:outerShdw blurRad="38100" dist="19050" dir="2700000" algn="tl" rotWithShape="0">
                  <a:schemeClr val="dk1">
                    <a:alpha val="40000"/>
                  </a:schemeClr>
                </a:outerShdw>
              </a:effectLst>
            </a:endParaRPr>
          </a:p>
        </p:txBody>
      </p:sp>
      <p:sp>
        <p:nvSpPr>
          <p:cNvPr id="82" name="Oval 81">
            <a:extLst>
              <a:ext uri="{FF2B5EF4-FFF2-40B4-BE49-F238E27FC236}">
                <a16:creationId xmlns:a16="http://schemas.microsoft.com/office/drawing/2014/main" id="{AFF4BB44-30B9-9180-2C61-02FDD29E8396}"/>
              </a:ext>
            </a:extLst>
          </p:cNvPr>
          <p:cNvSpPr/>
          <p:nvPr/>
        </p:nvSpPr>
        <p:spPr>
          <a:xfrm>
            <a:off x="3560376" y="5755748"/>
            <a:ext cx="357352" cy="319536"/>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a:t>
            </a:r>
          </a:p>
        </p:txBody>
      </p:sp>
      <p:sp>
        <p:nvSpPr>
          <p:cNvPr id="85" name="Oval 84">
            <a:extLst>
              <a:ext uri="{FF2B5EF4-FFF2-40B4-BE49-F238E27FC236}">
                <a16:creationId xmlns:a16="http://schemas.microsoft.com/office/drawing/2014/main" id="{0E122899-F48B-FDC7-8A22-0C1222E154F6}"/>
              </a:ext>
            </a:extLst>
          </p:cNvPr>
          <p:cNvSpPr/>
          <p:nvPr/>
        </p:nvSpPr>
        <p:spPr>
          <a:xfrm>
            <a:off x="4908332" y="5755748"/>
            <a:ext cx="357353" cy="319536"/>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a:t>
            </a:r>
          </a:p>
        </p:txBody>
      </p:sp>
      <p:sp>
        <p:nvSpPr>
          <p:cNvPr id="86" name="Oval 85">
            <a:extLst>
              <a:ext uri="{FF2B5EF4-FFF2-40B4-BE49-F238E27FC236}">
                <a16:creationId xmlns:a16="http://schemas.microsoft.com/office/drawing/2014/main" id="{158C622D-5663-F06D-D49A-AE7B15A37264}"/>
              </a:ext>
            </a:extLst>
          </p:cNvPr>
          <p:cNvSpPr/>
          <p:nvPr/>
        </p:nvSpPr>
        <p:spPr>
          <a:xfrm>
            <a:off x="6310142" y="5755748"/>
            <a:ext cx="357352" cy="319536"/>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a:t>
            </a:r>
          </a:p>
        </p:txBody>
      </p:sp>
      <p:sp>
        <p:nvSpPr>
          <p:cNvPr id="87" name="Oval 86">
            <a:extLst>
              <a:ext uri="{FF2B5EF4-FFF2-40B4-BE49-F238E27FC236}">
                <a16:creationId xmlns:a16="http://schemas.microsoft.com/office/drawing/2014/main" id="{B5E74F79-4241-910A-25FC-A02A893876C2}"/>
              </a:ext>
            </a:extLst>
          </p:cNvPr>
          <p:cNvSpPr/>
          <p:nvPr/>
        </p:nvSpPr>
        <p:spPr>
          <a:xfrm>
            <a:off x="8037786" y="5755748"/>
            <a:ext cx="357352" cy="319536"/>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a:t>
            </a:r>
          </a:p>
        </p:txBody>
      </p:sp>
      <p:sp>
        <p:nvSpPr>
          <p:cNvPr id="5" name="Flowchart: Alternate Process 4">
            <a:extLst>
              <a:ext uri="{FF2B5EF4-FFF2-40B4-BE49-F238E27FC236}">
                <a16:creationId xmlns:a16="http://schemas.microsoft.com/office/drawing/2014/main" id="{D4C669E5-3449-8758-97C7-C5D04A661371}"/>
              </a:ext>
            </a:extLst>
          </p:cNvPr>
          <p:cNvSpPr/>
          <p:nvPr/>
        </p:nvSpPr>
        <p:spPr>
          <a:xfrm>
            <a:off x="2864069" y="5133671"/>
            <a:ext cx="1108841" cy="338602"/>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t>
            </a:r>
          </a:p>
        </p:txBody>
      </p:sp>
      <p:sp>
        <p:nvSpPr>
          <p:cNvPr id="88" name="Flowchart: Alternate Process 87">
            <a:extLst>
              <a:ext uri="{FF2B5EF4-FFF2-40B4-BE49-F238E27FC236}">
                <a16:creationId xmlns:a16="http://schemas.microsoft.com/office/drawing/2014/main" id="{7234AA46-82E9-6857-1278-232215970A83}"/>
              </a:ext>
            </a:extLst>
          </p:cNvPr>
          <p:cNvSpPr/>
          <p:nvPr/>
        </p:nvSpPr>
        <p:spPr>
          <a:xfrm>
            <a:off x="4173921" y="5133671"/>
            <a:ext cx="1108841" cy="338602"/>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t>
            </a:r>
          </a:p>
        </p:txBody>
      </p:sp>
      <p:sp>
        <p:nvSpPr>
          <p:cNvPr id="89" name="Flowchart: Alternate Process 88">
            <a:extLst>
              <a:ext uri="{FF2B5EF4-FFF2-40B4-BE49-F238E27FC236}">
                <a16:creationId xmlns:a16="http://schemas.microsoft.com/office/drawing/2014/main" id="{66E0772D-5898-A39A-A66D-1722F6CF7CC8}"/>
              </a:ext>
            </a:extLst>
          </p:cNvPr>
          <p:cNvSpPr/>
          <p:nvPr/>
        </p:nvSpPr>
        <p:spPr>
          <a:xfrm>
            <a:off x="5541575" y="3516128"/>
            <a:ext cx="1108841" cy="338602"/>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t>
            </a:r>
          </a:p>
        </p:txBody>
      </p:sp>
      <p:sp>
        <p:nvSpPr>
          <p:cNvPr id="90" name="Flowchart: Alternate Process 89">
            <a:extLst>
              <a:ext uri="{FF2B5EF4-FFF2-40B4-BE49-F238E27FC236}">
                <a16:creationId xmlns:a16="http://schemas.microsoft.com/office/drawing/2014/main" id="{21D411F0-743E-F7C1-3E77-6D25579A458A}"/>
              </a:ext>
            </a:extLst>
          </p:cNvPr>
          <p:cNvSpPr/>
          <p:nvPr/>
        </p:nvSpPr>
        <p:spPr>
          <a:xfrm>
            <a:off x="7207468" y="5142015"/>
            <a:ext cx="1108841" cy="338602"/>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t>
            </a:r>
          </a:p>
        </p:txBody>
      </p:sp>
      <p:cxnSp>
        <p:nvCxnSpPr>
          <p:cNvPr id="8" name="Straight Arrow Connector 7">
            <a:extLst>
              <a:ext uri="{FF2B5EF4-FFF2-40B4-BE49-F238E27FC236}">
                <a16:creationId xmlns:a16="http://schemas.microsoft.com/office/drawing/2014/main" id="{33B9D734-F7D9-E38D-D07B-332DE35E1629}"/>
              </a:ext>
            </a:extLst>
          </p:cNvPr>
          <p:cNvCxnSpPr>
            <a:stCxn id="5" idx="0"/>
            <a:endCxn id="66" idx="4"/>
          </p:cNvCxnSpPr>
          <p:nvPr/>
        </p:nvCxnSpPr>
        <p:spPr>
          <a:xfrm flipV="1">
            <a:off x="3418490" y="5006700"/>
            <a:ext cx="1" cy="1269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B9F497C1-42E5-D717-372C-49234CAC6D74}"/>
              </a:ext>
            </a:extLst>
          </p:cNvPr>
          <p:cNvCxnSpPr>
            <a:stCxn id="66" idx="0"/>
            <a:endCxn id="60" idx="4"/>
          </p:cNvCxnSpPr>
          <p:nvPr/>
        </p:nvCxnSpPr>
        <p:spPr>
          <a:xfrm flipH="1" flipV="1">
            <a:off x="3418489" y="3941530"/>
            <a:ext cx="2" cy="552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4D2DCD32-EAD1-91F4-39B1-F59F76603545}"/>
              </a:ext>
            </a:extLst>
          </p:cNvPr>
          <p:cNvCxnSpPr>
            <a:stCxn id="3" idx="6"/>
            <a:endCxn id="60" idx="2"/>
          </p:cNvCxnSpPr>
          <p:nvPr/>
        </p:nvCxnSpPr>
        <p:spPr>
          <a:xfrm>
            <a:off x="1244162" y="3685429"/>
            <a:ext cx="18984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Flowchart: Alternate Process 90">
            <a:extLst>
              <a:ext uri="{FF2B5EF4-FFF2-40B4-BE49-F238E27FC236}">
                <a16:creationId xmlns:a16="http://schemas.microsoft.com/office/drawing/2014/main" id="{05889648-6AEF-ABAC-B9B4-7FFB53D989C0}"/>
              </a:ext>
            </a:extLst>
          </p:cNvPr>
          <p:cNvSpPr/>
          <p:nvPr/>
        </p:nvSpPr>
        <p:spPr>
          <a:xfrm>
            <a:off x="5541576" y="5142015"/>
            <a:ext cx="1108841" cy="338602"/>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t>
            </a:r>
          </a:p>
        </p:txBody>
      </p:sp>
      <p:cxnSp>
        <p:nvCxnSpPr>
          <p:cNvPr id="17" name="Straight Arrow Connector 16">
            <a:extLst>
              <a:ext uri="{FF2B5EF4-FFF2-40B4-BE49-F238E27FC236}">
                <a16:creationId xmlns:a16="http://schemas.microsoft.com/office/drawing/2014/main" id="{B54E9C31-11F5-4DAF-8157-A53CC99E4029}"/>
              </a:ext>
            </a:extLst>
          </p:cNvPr>
          <p:cNvCxnSpPr>
            <a:stCxn id="60" idx="6"/>
            <a:endCxn id="89" idx="1"/>
          </p:cNvCxnSpPr>
          <p:nvPr/>
        </p:nvCxnSpPr>
        <p:spPr>
          <a:xfrm>
            <a:off x="3694385" y="3685429"/>
            <a:ext cx="18471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7CCEC6E1-E834-B5CC-C3E0-0FD1877CB570}"/>
              </a:ext>
            </a:extLst>
          </p:cNvPr>
          <p:cNvCxnSpPr>
            <a:stCxn id="64" idx="0"/>
            <a:endCxn id="89" idx="2"/>
          </p:cNvCxnSpPr>
          <p:nvPr/>
        </p:nvCxnSpPr>
        <p:spPr>
          <a:xfrm flipV="1">
            <a:off x="6095995" y="3854730"/>
            <a:ext cx="1" cy="1357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3EA08CA6-7EDE-B623-1B00-813A4C42A255}"/>
              </a:ext>
            </a:extLst>
          </p:cNvPr>
          <p:cNvCxnSpPr>
            <a:cxnSpLocks/>
            <a:stCxn id="72" idx="0"/>
            <a:endCxn id="64" idx="4"/>
          </p:cNvCxnSpPr>
          <p:nvPr/>
        </p:nvCxnSpPr>
        <p:spPr>
          <a:xfrm flipV="1">
            <a:off x="6091400" y="4329071"/>
            <a:ext cx="4595" cy="1654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BC558144-5D8F-06DC-C802-3511EE5A2F4D}"/>
              </a:ext>
            </a:extLst>
          </p:cNvPr>
          <p:cNvCxnSpPr>
            <a:stCxn id="88" idx="0"/>
            <a:endCxn id="68" idx="4"/>
          </p:cNvCxnSpPr>
          <p:nvPr/>
        </p:nvCxnSpPr>
        <p:spPr>
          <a:xfrm flipV="1">
            <a:off x="4728342" y="5012032"/>
            <a:ext cx="0" cy="121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B698B51A-F22B-BD4B-7D45-96C58FDA7E39}"/>
              </a:ext>
            </a:extLst>
          </p:cNvPr>
          <p:cNvCxnSpPr>
            <a:cxnSpLocks/>
            <a:stCxn id="91" idx="0"/>
            <a:endCxn id="72" idx="4"/>
          </p:cNvCxnSpPr>
          <p:nvPr/>
        </p:nvCxnSpPr>
        <p:spPr>
          <a:xfrm flipH="1" flipV="1">
            <a:off x="6091400" y="4944278"/>
            <a:ext cx="4597" cy="19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Connector: Elbow 93">
            <a:extLst>
              <a:ext uri="{FF2B5EF4-FFF2-40B4-BE49-F238E27FC236}">
                <a16:creationId xmlns:a16="http://schemas.microsoft.com/office/drawing/2014/main" id="{BCBE5264-67E7-38A3-F827-751D509D51C6}"/>
              </a:ext>
            </a:extLst>
          </p:cNvPr>
          <p:cNvCxnSpPr>
            <a:stCxn id="68" idx="0"/>
            <a:endCxn id="64" idx="2"/>
          </p:cNvCxnSpPr>
          <p:nvPr/>
        </p:nvCxnSpPr>
        <p:spPr>
          <a:xfrm rot="5400000" flipH="1" flipV="1">
            <a:off x="5135064" y="3753048"/>
            <a:ext cx="340060" cy="115350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52879940-0D3F-BD9D-DA55-294E82E57188}"/>
              </a:ext>
            </a:extLst>
          </p:cNvPr>
          <p:cNvCxnSpPr>
            <a:stCxn id="90" idx="0"/>
            <a:endCxn id="70" idx="4"/>
          </p:cNvCxnSpPr>
          <p:nvPr/>
        </p:nvCxnSpPr>
        <p:spPr>
          <a:xfrm flipV="1">
            <a:off x="7761889" y="5007409"/>
            <a:ext cx="1" cy="134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A4542075-7D17-F0A8-1C27-9304F43A94D0}"/>
              </a:ext>
            </a:extLst>
          </p:cNvPr>
          <p:cNvCxnSpPr>
            <a:stCxn id="70" idx="6"/>
            <a:endCxn id="62" idx="2"/>
          </p:cNvCxnSpPr>
          <p:nvPr/>
        </p:nvCxnSpPr>
        <p:spPr>
          <a:xfrm>
            <a:off x="8037786" y="4751308"/>
            <a:ext cx="7580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603BCF7B-E000-00FB-5301-1306AAA256DD}"/>
              </a:ext>
            </a:extLst>
          </p:cNvPr>
          <p:cNvCxnSpPr>
            <a:cxnSpLocks/>
            <a:stCxn id="74" idx="4"/>
            <a:endCxn id="62" idx="0"/>
          </p:cNvCxnSpPr>
          <p:nvPr/>
        </p:nvCxnSpPr>
        <p:spPr>
          <a:xfrm>
            <a:off x="9071740" y="4237389"/>
            <a:ext cx="1" cy="2578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Straight Arrow Connector 129">
            <a:extLst>
              <a:ext uri="{FF2B5EF4-FFF2-40B4-BE49-F238E27FC236}">
                <a16:creationId xmlns:a16="http://schemas.microsoft.com/office/drawing/2014/main" id="{543FE74E-90AE-A99D-5183-E524FC58E3B2}"/>
              </a:ext>
            </a:extLst>
          </p:cNvPr>
          <p:cNvCxnSpPr>
            <a:stCxn id="82" idx="0"/>
          </p:cNvCxnSpPr>
          <p:nvPr/>
        </p:nvCxnSpPr>
        <p:spPr>
          <a:xfrm flipV="1">
            <a:off x="3739052" y="5472273"/>
            <a:ext cx="0" cy="283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2" name="Straight Arrow Connector 131">
            <a:extLst>
              <a:ext uri="{FF2B5EF4-FFF2-40B4-BE49-F238E27FC236}">
                <a16:creationId xmlns:a16="http://schemas.microsoft.com/office/drawing/2014/main" id="{A24611DC-1014-6658-5488-535ED3E52D4B}"/>
              </a:ext>
            </a:extLst>
          </p:cNvPr>
          <p:cNvCxnSpPr>
            <a:stCxn id="85" idx="0"/>
          </p:cNvCxnSpPr>
          <p:nvPr/>
        </p:nvCxnSpPr>
        <p:spPr>
          <a:xfrm flipH="1" flipV="1">
            <a:off x="5087008" y="5472273"/>
            <a:ext cx="1" cy="283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Straight Arrow Connector 133">
            <a:extLst>
              <a:ext uri="{FF2B5EF4-FFF2-40B4-BE49-F238E27FC236}">
                <a16:creationId xmlns:a16="http://schemas.microsoft.com/office/drawing/2014/main" id="{EB87D131-1847-212B-5930-52B7634804EE}"/>
              </a:ext>
            </a:extLst>
          </p:cNvPr>
          <p:cNvCxnSpPr>
            <a:stCxn id="86" idx="0"/>
          </p:cNvCxnSpPr>
          <p:nvPr/>
        </p:nvCxnSpPr>
        <p:spPr>
          <a:xfrm flipV="1">
            <a:off x="6488818" y="5472273"/>
            <a:ext cx="0" cy="283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6" name="Straight Arrow Connector 135">
            <a:extLst>
              <a:ext uri="{FF2B5EF4-FFF2-40B4-BE49-F238E27FC236}">
                <a16:creationId xmlns:a16="http://schemas.microsoft.com/office/drawing/2014/main" id="{18326063-4DCE-069B-BE3A-1486710EB2EB}"/>
              </a:ext>
            </a:extLst>
          </p:cNvPr>
          <p:cNvCxnSpPr>
            <a:stCxn id="87" idx="0"/>
          </p:cNvCxnSpPr>
          <p:nvPr/>
        </p:nvCxnSpPr>
        <p:spPr>
          <a:xfrm flipV="1">
            <a:off x="8216462" y="5472273"/>
            <a:ext cx="0" cy="283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a:extLst>
              <a:ext uri="{FF2B5EF4-FFF2-40B4-BE49-F238E27FC236}">
                <a16:creationId xmlns:a16="http://schemas.microsoft.com/office/drawing/2014/main" id="{954FAD72-2D25-2650-B45A-A108B33C9A98}"/>
              </a:ext>
            </a:extLst>
          </p:cNvPr>
          <p:cNvCxnSpPr>
            <a:stCxn id="80" idx="0"/>
            <a:endCxn id="5" idx="2"/>
          </p:cNvCxnSpPr>
          <p:nvPr/>
        </p:nvCxnSpPr>
        <p:spPr>
          <a:xfrm flipV="1">
            <a:off x="3418488" y="5472273"/>
            <a:ext cx="2" cy="9826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3" name="Connector: Elbow 142">
            <a:extLst>
              <a:ext uri="{FF2B5EF4-FFF2-40B4-BE49-F238E27FC236}">
                <a16:creationId xmlns:a16="http://schemas.microsoft.com/office/drawing/2014/main" id="{10F2FE14-8FC8-A2BE-B01F-2F2766BD539E}"/>
              </a:ext>
            </a:extLst>
          </p:cNvPr>
          <p:cNvCxnSpPr>
            <a:endCxn id="90" idx="2"/>
          </p:cNvCxnSpPr>
          <p:nvPr/>
        </p:nvCxnSpPr>
        <p:spPr>
          <a:xfrm flipV="1">
            <a:off x="3418488" y="5480617"/>
            <a:ext cx="4343401" cy="77303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45" name="Straight Arrow Connector 144">
            <a:extLst>
              <a:ext uri="{FF2B5EF4-FFF2-40B4-BE49-F238E27FC236}">
                <a16:creationId xmlns:a16="http://schemas.microsoft.com/office/drawing/2014/main" id="{1EFEAACC-0AC4-F87C-10B3-914D16F64302}"/>
              </a:ext>
            </a:extLst>
          </p:cNvPr>
          <p:cNvCxnSpPr>
            <a:endCxn id="88" idx="2"/>
          </p:cNvCxnSpPr>
          <p:nvPr/>
        </p:nvCxnSpPr>
        <p:spPr>
          <a:xfrm flipV="1">
            <a:off x="4728341" y="5472273"/>
            <a:ext cx="1" cy="7813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9" name="Straight Arrow Connector 148">
            <a:extLst>
              <a:ext uri="{FF2B5EF4-FFF2-40B4-BE49-F238E27FC236}">
                <a16:creationId xmlns:a16="http://schemas.microsoft.com/office/drawing/2014/main" id="{8518F89C-1D9D-9769-3F4E-28DCB97FA6D0}"/>
              </a:ext>
            </a:extLst>
          </p:cNvPr>
          <p:cNvCxnSpPr>
            <a:cxnSpLocks/>
            <a:endCxn id="91" idx="2"/>
          </p:cNvCxnSpPr>
          <p:nvPr/>
        </p:nvCxnSpPr>
        <p:spPr>
          <a:xfrm flipV="1">
            <a:off x="6095997" y="5480617"/>
            <a:ext cx="0" cy="7509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2" name="Straight Arrow Connector 151">
            <a:extLst>
              <a:ext uri="{FF2B5EF4-FFF2-40B4-BE49-F238E27FC236}">
                <a16:creationId xmlns:a16="http://schemas.microsoft.com/office/drawing/2014/main" id="{089FFC48-EDF9-86CA-BC6D-528DA8D42D00}"/>
              </a:ext>
            </a:extLst>
          </p:cNvPr>
          <p:cNvCxnSpPr>
            <a:stCxn id="89" idx="3"/>
            <a:endCxn id="76" idx="2"/>
          </p:cNvCxnSpPr>
          <p:nvPr/>
        </p:nvCxnSpPr>
        <p:spPr>
          <a:xfrm flipV="1">
            <a:off x="6650416" y="3649779"/>
            <a:ext cx="3915764" cy="35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8" name="Straight Arrow Connector 157">
            <a:extLst>
              <a:ext uri="{FF2B5EF4-FFF2-40B4-BE49-F238E27FC236}">
                <a16:creationId xmlns:a16="http://schemas.microsoft.com/office/drawing/2014/main" id="{31245A3F-07E7-01AE-D015-92863253D1AD}"/>
              </a:ext>
            </a:extLst>
          </p:cNvPr>
          <p:cNvCxnSpPr>
            <a:endCxn id="74" idx="0"/>
          </p:cNvCxnSpPr>
          <p:nvPr/>
        </p:nvCxnSpPr>
        <p:spPr>
          <a:xfrm>
            <a:off x="9071740" y="3649779"/>
            <a:ext cx="0" cy="204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0" name="Connector: Elbow 159">
            <a:extLst>
              <a:ext uri="{FF2B5EF4-FFF2-40B4-BE49-F238E27FC236}">
                <a16:creationId xmlns:a16="http://schemas.microsoft.com/office/drawing/2014/main" id="{3BCE760B-DB76-E2DA-2CB0-36B8157A9547}"/>
              </a:ext>
            </a:extLst>
          </p:cNvPr>
          <p:cNvCxnSpPr>
            <a:stCxn id="62" idx="4"/>
            <a:endCxn id="78" idx="2"/>
          </p:cNvCxnSpPr>
          <p:nvPr/>
        </p:nvCxnSpPr>
        <p:spPr>
          <a:xfrm rot="16200000" flipH="1">
            <a:off x="9271206" y="4807943"/>
            <a:ext cx="1095509" cy="149443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62" name="Straight Arrow Connector 161">
            <a:extLst>
              <a:ext uri="{FF2B5EF4-FFF2-40B4-BE49-F238E27FC236}">
                <a16:creationId xmlns:a16="http://schemas.microsoft.com/office/drawing/2014/main" id="{4801C583-7CFD-5218-A7C0-391DCD283FFA}"/>
              </a:ext>
            </a:extLst>
          </p:cNvPr>
          <p:cNvCxnSpPr>
            <a:cxnSpLocks/>
            <a:endCxn id="81" idx="4"/>
          </p:cNvCxnSpPr>
          <p:nvPr/>
        </p:nvCxnSpPr>
        <p:spPr>
          <a:xfrm flipH="1" flipV="1">
            <a:off x="9732576" y="3004180"/>
            <a:ext cx="9202" cy="3098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3" name="Connector: Elbow 172">
            <a:extLst>
              <a:ext uri="{FF2B5EF4-FFF2-40B4-BE49-F238E27FC236}">
                <a16:creationId xmlns:a16="http://schemas.microsoft.com/office/drawing/2014/main" id="{273E946E-3016-8EF9-B1B7-30D4BC192081}"/>
              </a:ext>
            </a:extLst>
          </p:cNvPr>
          <p:cNvCxnSpPr>
            <a:cxnSpLocks/>
            <a:stCxn id="58" idx="6"/>
          </p:cNvCxnSpPr>
          <p:nvPr/>
        </p:nvCxnSpPr>
        <p:spPr>
          <a:xfrm flipV="1">
            <a:off x="1244162" y="5472273"/>
            <a:ext cx="6241831" cy="664875"/>
          </a:xfrm>
          <a:prstGeom prst="bentConnector3">
            <a:avLst>
              <a:gd name="adj1" fmla="val 100011"/>
            </a:avLst>
          </a:prstGeom>
          <a:ln>
            <a:tailEnd type="triangle"/>
          </a:ln>
        </p:spPr>
        <p:style>
          <a:lnRef idx="1">
            <a:schemeClr val="dk1"/>
          </a:lnRef>
          <a:fillRef idx="0">
            <a:schemeClr val="dk1"/>
          </a:fillRef>
          <a:effectRef idx="0">
            <a:schemeClr val="dk1"/>
          </a:effectRef>
          <a:fontRef idx="minor">
            <a:schemeClr val="tx1"/>
          </a:fontRef>
        </p:style>
      </p:cxnSp>
      <p:cxnSp>
        <p:nvCxnSpPr>
          <p:cNvPr id="182" name="Straight Arrow Connector 181">
            <a:extLst>
              <a:ext uri="{FF2B5EF4-FFF2-40B4-BE49-F238E27FC236}">
                <a16:creationId xmlns:a16="http://schemas.microsoft.com/office/drawing/2014/main" id="{DBAB8281-1B36-EE07-30F2-0907DBF4451F}"/>
              </a:ext>
            </a:extLst>
          </p:cNvPr>
          <p:cNvCxnSpPr/>
          <p:nvPr/>
        </p:nvCxnSpPr>
        <p:spPr>
          <a:xfrm flipV="1">
            <a:off x="3061136" y="5472273"/>
            <a:ext cx="0" cy="664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 name="Straight Arrow Connector 183">
            <a:extLst>
              <a:ext uri="{FF2B5EF4-FFF2-40B4-BE49-F238E27FC236}">
                <a16:creationId xmlns:a16="http://schemas.microsoft.com/office/drawing/2014/main" id="{C7616DE1-9B41-6B4F-0680-F0E2BA99DDED}"/>
              </a:ext>
            </a:extLst>
          </p:cNvPr>
          <p:cNvCxnSpPr/>
          <p:nvPr/>
        </p:nvCxnSpPr>
        <p:spPr>
          <a:xfrm flipV="1">
            <a:off x="4452445" y="5472273"/>
            <a:ext cx="0" cy="664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6" name="Straight Arrow Connector 185">
            <a:extLst>
              <a:ext uri="{FF2B5EF4-FFF2-40B4-BE49-F238E27FC236}">
                <a16:creationId xmlns:a16="http://schemas.microsoft.com/office/drawing/2014/main" id="{A27C8520-75AA-234D-181B-6C4691B78773}"/>
              </a:ext>
            </a:extLst>
          </p:cNvPr>
          <p:cNvCxnSpPr/>
          <p:nvPr/>
        </p:nvCxnSpPr>
        <p:spPr>
          <a:xfrm flipV="1">
            <a:off x="5771491" y="5472273"/>
            <a:ext cx="0" cy="664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7" name="TextBox 186">
            <a:extLst>
              <a:ext uri="{FF2B5EF4-FFF2-40B4-BE49-F238E27FC236}">
                <a16:creationId xmlns:a16="http://schemas.microsoft.com/office/drawing/2014/main" id="{B1BC5A50-B1A1-DC5B-22D2-EE1DCC1B1142}"/>
              </a:ext>
            </a:extLst>
          </p:cNvPr>
          <p:cNvSpPr txBox="1"/>
          <p:nvPr/>
        </p:nvSpPr>
        <p:spPr>
          <a:xfrm>
            <a:off x="3739051" y="6531933"/>
            <a:ext cx="755433" cy="261610"/>
          </a:xfrm>
          <a:prstGeom prst="rect">
            <a:avLst/>
          </a:prstGeom>
          <a:noFill/>
        </p:spPr>
        <p:txBody>
          <a:bodyPr wrap="square" rtlCol="0">
            <a:spAutoFit/>
          </a:bodyPr>
          <a:lstStyle/>
          <a:p>
            <a:r>
              <a:rPr lang="en-US" sz="1100" dirty="0"/>
              <a:t>Input</a:t>
            </a:r>
          </a:p>
        </p:txBody>
      </p:sp>
      <p:sp>
        <p:nvSpPr>
          <p:cNvPr id="188" name="TextBox 187">
            <a:extLst>
              <a:ext uri="{FF2B5EF4-FFF2-40B4-BE49-F238E27FC236}">
                <a16:creationId xmlns:a16="http://schemas.microsoft.com/office/drawing/2014/main" id="{7555D0FE-AAC3-1C9A-60A0-A29A94388CE1}"/>
              </a:ext>
            </a:extLst>
          </p:cNvPr>
          <p:cNvSpPr txBox="1"/>
          <p:nvPr/>
        </p:nvSpPr>
        <p:spPr>
          <a:xfrm>
            <a:off x="484121" y="5576453"/>
            <a:ext cx="1023450" cy="261610"/>
          </a:xfrm>
          <a:prstGeom prst="rect">
            <a:avLst/>
          </a:prstGeom>
          <a:noFill/>
        </p:spPr>
        <p:txBody>
          <a:bodyPr wrap="square" rtlCol="0">
            <a:spAutoFit/>
          </a:bodyPr>
          <a:lstStyle/>
          <a:p>
            <a:r>
              <a:rPr lang="en-US" sz="1100" dirty="0"/>
              <a:t>Hidden State</a:t>
            </a:r>
          </a:p>
        </p:txBody>
      </p:sp>
      <p:sp>
        <p:nvSpPr>
          <p:cNvPr id="189" name="TextBox 188">
            <a:extLst>
              <a:ext uri="{FF2B5EF4-FFF2-40B4-BE49-F238E27FC236}">
                <a16:creationId xmlns:a16="http://schemas.microsoft.com/office/drawing/2014/main" id="{3721A71A-5974-2965-0DA8-4720393FBDB7}"/>
              </a:ext>
            </a:extLst>
          </p:cNvPr>
          <p:cNvSpPr txBox="1"/>
          <p:nvPr/>
        </p:nvSpPr>
        <p:spPr>
          <a:xfrm>
            <a:off x="3020407" y="3206219"/>
            <a:ext cx="755433" cy="261610"/>
          </a:xfrm>
          <a:prstGeom prst="rect">
            <a:avLst/>
          </a:prstGeom>
          <a:noFill/>
        </p:spPr>
        <p:txBody>
          <a:bodyPr wrap="square" rtlCol="0">
            <a:spAutoFit/>
          </a:bodyPr>
          <a:lstStyle/>
          <a:p>
            <a:pPr algn="ctr"/>
            <a:r>
              <a:rPr lang="en-US" sz="1100" dirty="0"/>
              <a:t>Scaling</a:t>
            </a:r>
          </a:p>
        </p:txBody>
      </p:sp>
      <p:sp>
        <p:nvSpPr>
          <p:cNvPr id="190" name="TextBox 189">
            <a:extLst>
              <a:ext uri="{FF2B5EF4-FFF2-40B4-BE49-F238E27FC236}">
                <a16:creationId xmlns:a16="http://schemas.microsoft.com/office/drawing/2014/main" id="{72D0D9F4-C0A8-7658-61B4-43B50B2623F0}"/>
              </a:ext>
            </a:extLst>
          </p:cNvPr>
          <p:cNvSpPr txBox="1"/>
          <p:nvPr/>
        </p:nvSpPr>
        <p:spPr>
          <a:xfrm>
            <a:off x="2461390" y="4589340"/>
            <a:ext cx="755433" cy="261610"/>
          </a:xfrm>
          <a:prstGeom prst="rect">
            <a:avLst/>
          </a:prstGeom>
          <a:noFill/>
        </p:spPr>
        <p:txBody>
          <a:bodyPr wrap="square" rtlCol="0">
            <a:spAutoFit/>
          </a:bodyPr>
          <a:lstStyle/>
          <a:p>
            <a:pPr algn="ctr"/>
            <a:r>
              <a:rPr lang="en-US" sz="1100" dirty="0"/>
              <a:t>Sigmoid</a:t>
            </a:r>
          </a:p>
        </p:txBody>
      </p:sp>
      <p:sp>
        <p:nvSpPr>
          <p:cNvPr id="191" name="TextBox 190">
            <a:extLst>
              <a:ext uri="{FF2B5EF4-FFF2-40B4-BE49-F238E27FC236}">
                <a16:creationId xmlns:a16="http://schemas.microsoft.com/office/drawing/2014/main" id="{6CF905B6-896E-B909-556E-2FC2C5738BB7}"/>
              </a:ext>
            </a:extLst>
          </p:cNvPr>
          <p:cNvSpPr txBox="1"/>
          <p:nvPr/>
        </p:nvSpPr>
        <p:spPr>
          <a:xfrm>
            <a:off x="2180566" y="5172167"/>
            <a:ext cx="755433" cy="261610"/>
          </a:xfrm>
          <a:prstGeom prst="rect">
            <a:avLst/>
          </a:prstGeom>
          <a:noFill/>
        </p:spPr>
        <p:txBody>
          <a:bodyPr wrap="square" rtlCol="0">
            <a:spAutoFit/>
          </a:bodyPr>
          <a:lstStyle/>
          <a:p>
            <a:pPr algn="ctr"/>
            <a:r>
              <a:rPr lang="en-US" sz="1100" dirty="0"/>
              <a:t>Adding</a:t>
            </a:r>
          </a:p>
        </p:txBody>
      </p:sp>
      <p:sp>
        <p:nvSpPr>
          <p:cNvPr id="192" name="TextBox 191">
            <a:extLst>
              <a:ext uri="{FF2B5EF4-FFF2-40B4-BE49-F238E27FC236}">
                <a16:creationId xmlns:a16="http://schemas.microsoft.com/office/drawing/2014/main" id="{AF611835-02C2-C1E5-0788-268269AFC58C}"/>
              </a:ext>
            </a:extLst>
          </p:cNvPr>
          <p:cNvSpPr txBox="1"/>
          <p:nvPr/>
        </p:nvSpPr>
        <p:spPr>
          <a:xfrm>
            <a:off x="526174" y="4041522"/>
            <a:ext cx="755433" cy="261610"/>
          </a:xfrm>
          <a:prstGeom prst="rect">
            <a:avLst/>
          </a:prstGeom>
          <a:noFill/>
        </p:spPr>
        <p:txBody>
          <a:bodyPr wrap="square" rtlCol="0">
            <a:spAutoFit/>
          </a:bodyPr>
          <a:lstStyle/>
          <a:p>
            <a:r>
              <a:rPr lang="en-US" sz="1100" dirty="0"/>
              <a:t>Cell State</a:t>
            </a:r>
          </a:p>
        </p:txBody>
      </p:sp>
      <p:sp>
        <p:nvSpPr>
          <p:cNvPr id="193" name="TextBox 192">
            <a:extLst>
              <a:ext uri="{FF2B5EF4-FFF2-40B4-BE49-F238E27FC236}">
                <a16:creationId xmlns:a16="http://schemas.microsoft.com/office/drawing/2014/main" id="{58F10199-4FE7-71B3-94E8-C288AFCA9622}"/>
              </a:ext>
            </a:extLst>
          </p:cNvPr>
          <p:cNvSpPr txBox="1"/>
          <p:nvPr/>
        </p:nvSpPr>
        <p:spPr>
          <a:xfrm>
            <a:off x="3717375" y="5802531"/>
            <a:ext cx="755433" cy="261610"/>
          </a:xfrm>
          <a:prstGeom prst="rect">
            <a:avLst/>
          </a:prstGeom>
          <a:noFill/>
        </p:spPr>
        <p:txBody>
          <a:bodyPr wrap="square" rtlCol="0">
            <a:spAutoFit/>
          </a:bodyPr>
          <a:lstStyle/>
          <a:p>
            <a:pPr algn="ctr"/>
            <a:r>
              <a:rPr lang="en-US" sz="1100" dirty="0"/>
              <a:t>Bias</a:t>
            </a:r>
          </a:p>
        </p:txBody>
      </p:sp>
      <p:sp>
        <p:nvSpPr>
          <p:cNvPr id="194" name="TextBox 193">
            <a:extLst>
              <a:ext uri="{FF2B5EF4-FFF2-40B4-BE49-F238E27FC236}">
                <a16:creationId xmlns:a16="http://schemas.microsoft.com/office/drawing/2014/main" id="{1EF26655-8D49-DFDB-D758-486063FB8527}"/>
              </a:ext>
            </a:extLst>
          </p:cNvPr>
          <p:cNvSpPr txBox="1"/>
          <p:nvPr/>
        </p:nvSpPr>
        <p:spPr>
          <a:xfrm>
            <a:off x="10440713" y="3996949"/>
            <a:ext cx="1033954" cy="261610"/>
          </a:xfrm>
          <a:prstGeom prst="rect">
            <a:avLst/>
          </a:prstGeom>
          <a:noFill/>
        </p:spPr>
        <p:txBody>
          <a:bodyPr wrap="square" rtlCol="0">
            <a:spAutoFit/>
          </a:bodyPr>
          <a:lstStyle/>
          <a:p>
            <a:r>
              <a:rPr lang="en-US" sz="1100" dirty="0"/>
              <a:t>Next Cell State</a:t>
            </a:r>
          </a:p>
        </p:txBody>
      </p:sp>
      <p:sp>
        <p:nvSpPr>
          <p:cNvPr id="195" name="TextBox 194">
            <a:extLst>
              <a:ext uri="{FF2B5EF4-FFF2-40B4-BE49-F238E27FC236}">
                <a16:creationId xmlns:a16="http://schemas.microsoft.com/office/drawing/2014/main" id="{FBA56886-EDEC-3784-002E-C5CAC2A6460B}"/>
              </a:ext>
            </a:extLst>
          </p:cNvPr>
          <p:cNvSpPr txBox="1"/>
          <p:nvPr/>
        </p:nvSpPr>
        <p:spPr>
          <a:xfrm>
            <a:off x="10284043" y="6512726"/>
            <a:ext cx="1278978" cy="261610"/>
          </a:xfrm>
          <a:prstGeom prst="rect">
            <a:avLst/>
          </a:prstGeom>
          <a:noFill/>
        </p:spPr>
        <p:txBody>
          <a:bodyPr wrap="square" rtlCol="0">
            <a:spAutoFit/>
          </a:bodyPr>
          <a:lstStyle/>
          <a:p>
            <a:pPr algn="ctr"/>
            <a:r>
              <a:rPr lang="en-US" sz="1100" dirty="0"/>
              <a:t>Next Hidden State</a:t>
            </a:r>
          </a:p>
        </p:txBody>
      </p:sp>
      <p:sp>
        <p:nvSpPr>
          <p:cNvPr id="196" name="TextBox 195">
            <a:extLst>
              <a:ext uri="{FF2B5EF4-FFF2-40B4-BE49-F238E27FC236}">
                <a16:creationId xmlns:a16="http://schemas.microsoft.com/office/drawing/2014/main" id="{F4E61077-EE81-6D0C-B0B4-D260F567FE90}"/>
              </a:ext>
            </a:extLst>
          </p:cNvPr>
          <p:cNvSpPr txBox="1"/>
          <p:nvPr/>
        </p:nvSpPr>
        <p:spPr>
          <a:xfrm>
            <a:off x="10059712" y="2702963"/>
            <a:ext cx="755433" cy="261610"/>
          </a:xfrm>
          <a:prstGeom prst="rect">
            <a:avLst/>
          </a:prstGeom>
          <a:noFill/>
        </p:spPr>
        <p:txBody>
          <a:bodyPr wrap="square" rtlCol="0">
            <a:spAutoFit/>
          </a:bodyPr>
          <a:lstStyle/>
          <a:p>
            <a:pPr algn="ctr"/>
            <a:r>
              <a:rPr lang="en-US" sz="1100" dirty="0"/>
              <a:t>Output</a:t>
            </a:r>
          </a:p>
        </p:txBody>
      </p:sp>
    </p:spTree>
    <p:extLst>
      <p:ext uri="{BB962C8B-B14F-4D97-AF65-F5344CB8AC3E}">
        <p14:creationId xmlns:p14="http://schemas.microsoft.com/office/powerpoint/2010/main" val="351865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94B747F-0B7F-57D3-C7BE-4385E9D3529E}"/>
                  </a:ext>
                </a:extLst>
              </p:cNvPr>
              <p:cNvSpPr txBox="1"/>
              <p:nvPr/>
            </p:nvSpPr>
            <p:spPr>
              <a:xfrm>
                <a:off x="557049" y="263715"/>
                <a:ext cx="11183006" cy="3384645"/>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SoftMax</a:t>
                </a:r>
              </a:p>
              <a:p>
                <a:pPr algn="just"/>
                <a:r>
                  <a:rPr lang="en-US" dirty="0">
                    <a:solidFill>
                      <a:schemeClr val="bg1"/>
                    </a:solidFill>
                  </a:rPr>
                  <a:t>The SoftMax function converts a vector of numbers into their probability distributions. Neural networks deal with numbers on different scales. In multi-class classification, the model outputs a vector of numbers with a dimension equal to the number of classes. Our model will determine which class is predicted by converting these numbers into a probability distribution, which means the sum of all numbers must equal one. The SoftMax function suggests a way to convert these numbers.</a:t>
                </a:r>
              </a:p>
              <a:p>
                <a:pPr marL="0" marR="0" indent="0" algn="just">
                  <a:lnSpc>
                    <a:spcPct val="119000"/>
                  </a:lnSpc>
                  <a:spcBef>
                    <a:spcPts val="0"/>
                  </a:spcBef>
                  <a:spcAft>
                    <a:spcPts val="0"/>
                  </a:spcAft>
                </a:pPr>
                <a:endParaRPr lang="en-US" kern="1400" dirty="0">
                  <a:solidFill>
                    <a:schemeClr val="bg1"/>
                  </a:solidFill>
                </a:endParaRPr>
              </a:p>
              <a:p>
                <a:pPr algn="ctr">
                  <a:lnSpc>
                    <a:spcPct val="119000"/>
                  </a:lnSpc>
                </a:pPr>
                <a14:m>
                  <m:oMathPara xmlns:m="http://schemas.openxmlformats.org/officeDocument/2006/math">
                    <m:oMathParaPr>
                      <m:jc m:val="centerGroup"/>
                    </m:oMathParaPr>
                    <m:oMath xmlns:m="http://schemas.openxmlformats.org/officeDocument/2006/math">
                      <m:r>
                        <a:rPr lang="en-US" sz="180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𝑆𝑜𝑓𝑡𝑀𝑎𝑥</m:t>
                      </m:r>
                      <m:r>
                        <a:rPr lang="en-US" sz="180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f>
                        <m:f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fPr>
                        <m:num>
                          <m:sSup>
                            <m:sSup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sSupPr>
                            <m:e>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𝑒</m:t>
                              </m:r>
                            </m:e>
                            <m:sup>
                              <m:sSub>
                                <m:sSub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sSubPr>
                                <m:e>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𝑧</m:t>
                                  </m:r>
                                </m:e>
                                <m: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𝑖</m:t>
                                  </m:r>
                                </m:sub>
                              </m:sSub>
                            </m:sup>
                          </m:sSup>
                        </m:num>
                        <m:den>
                          <m:nary>
                            <m:naryPr>
                              <m:chr m:val="∑"/>
                              <m:limLoc m:val="undOv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naryPr>
                            <m: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𝑗</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=1</m:t>
                              </m:r>
                            </m:sub>
                            <m:sup>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𝑁</m:t>
                              </m:r>
                            </m:sup>
                            <m:e>
                              <m:sSup>
                                <m:sSup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sSupPr>
                                <m:e>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𝑒</m:t>
                                  </m:r>
                                </m:e>
                                <m:sup>
                                  <m:sSub>
                                    <m:sSub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sSubPr>
                                    <m:e>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𝑧</m:t>
                                      </m:r>
                                    </m:e>
                                    <m: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𝑗</m:t>
                                      </m:r>
                                    </m:sub>
                                  </m:sSub>
                                </m:sup>
                              </m:sSup>
                            </m:e>
                          </m:nary>
                        </m:den>
                      </m:f>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𝑤h𝑒𝑟𝑒</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𝑁</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𝑖𝑠</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𝑛𝑢𝑚𝑏𝑒𝑟</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𝑜𝑓</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𝑐𝑙𝑎𝑠𝑠𝑒𝑠</m:t>
                      </m:r>
                    </m:oMath>
                  </m:oMathPara>
                </a14:m>
                <a:endParaRPr lang="en-US" sz="1800" dirty="0">
                  <a:solidFill>
                    <a:schemeClr val="bg1"/>
                  </a:solidFill>
                  <a:effectLst/>
                  <a:latin typeface="B Nazanin" panose="00000400000000000000" pitchFamily="2" charset="-78"/>
                  <a:ea typeface="Calibri" panose="020F0502020204030204" pitchFamily="34" charset="0"/>
                  <a:cs typeface="B Nazanin" panose="00000400000000000000" pitchFamily="2" charset="-78"/>
                </a:endParaRPr>
              </a:p>
              <a:p>
                <a:pPr marL="0" marR="0" indent="0" algn="ctr">
                  <a:lnSpc>
                    <a:spcPct val="119000"/>
                  </a:lnSpc>
                  <a:spcBef>
                    <a:spcPts val="0"/>
                  </a:spcBef>
                  <a:spcAft>
                    <a:spcPts val="0"/>
                  </a:spcAft>
                </a:pPr>
                <a:endParaRPr lang="en-US" kern="1400" dirty="0">
                  <a:solidFill>
                    <a:schemeClr val="bg1"/>
                  </a:solidFill>
                </a:endParaRPr>
              </a:p>
            </p:txBody>
          </p:sp>
        </mc:Choice>
        <mc:Fallback xmlns="">
          <p:sp>
            <p:nvSpPr>
              <p:cNvPr id="4" name="TextBox 3">
                <a:extLst>
                  <a:ext uri="{FF2B5EF4-FFF2-40B4-BE49-F238E27FC236}">
                    <a16:creationId xmlns:a16="http://schemas.microsoft.com/office/drawing/2014/main" id="{894B747F-0B7F-57D3-C7BE-4385E9D3529E}"/>
                  </a:ext>
                </a:extLst>
              </p:cNvPr>
              <p:cNvSpPr txBox="1">
                <a:spLocks noRot="1" noChangeAspect="1" noMove="1" noResize="1" noEditPoints="1" noAdjustHandles="1" noChangeArrowheads="1" noChangeShapeType="1" noTextEdit="1"/>
              </p:cNvSpPr>
              <p:nvPr/>
            </p:nvSpPr>
            <p:spPr>
              <a:xfrm>
                <a:off x="557049" y="263715"/>
                <a:ext cx="11183006" cy="3384645"/>
              </a:xfrm>
              <a:prstGeom prst="rect">
                <a:avLst/>
              </a:prstGeom>
              <a:blipFill>
                <a:blip r:embed="rId2"/>
                <a:stretch>
                  <a:fillRect l="-1090" t="-360" r="-436"/>
                </a:stretch>
              </a:blipFill>
            </p:spPr>
            <p:txBody>
              <a:bodyPr/>
              <a:lstStyle/>
              <a:p>
                <a:r>
                  <a:rPr lang="en-US">
                    <a:noFill/>
                  </a:rPr>
                  <a:t> </a:t>
                </a:r>
              </a:p>
            </p:txBody>
          </p:sp>
        </mc:Fallback>
      </mc:AlternateContent>
    </p:spTree>
    <p:extLst>
      <p:ext uri="{BB962C8B-B14F-4D97-AF65-F5344CB8AC3E}">
        <p14:creationId xmlns:p14="http://schemas.microsoft.com/office/powerpoint/2010/main" val="4269053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E48F3E-9C3A-1D12-7CD8-F866CD9E22C6}"/>
              </a:ext>
            </a:extLst>
          </p:cNvPr>
          <p:cNvSpPr txBox="1"/>
          <p:nvPr/>
        </p:nvSpPr>
        <p:spPr>
          <a:xfrm>
            <a:off x="557049" y="347798"/>
            <a:ext cx="11183006" cy="2821093"/>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ln>
                  <a:noFill/>
                </a:ln>
                <a:solidFill>
                  <a:schemeClr val="bg1"/>
                </a:solidFill>
                <a:effectLst/>
              </a:rPr>
              <a:t>Summary</a:t>
            </a:r>
          </a:p>
          <a:p>
            <a:pPr algn="just"/>
            <a:r>
              <a:rPr lang="en-US" dirty="0">
                <a:solidFill>
                  <a:schemeClr val="bg1"/>
                </a:solidFill>
              </a:rPr>
              <a:t>Using the model summary, we can see the output and number of parameters for each layer, which gives a better overview of the model. Approximately 75 percent of the model parameters pertain to the LSTM model. The LSTM model output has the shape (256, 64).</a:t>
            </a:r>
          </a:p>
          <a:p>
            <a:pPr algn="just"/>
            <a:endParaRPr lang="en-US" dirty="0">
              <a:solidFill>
                <a:schemeClr val="bg1"/>
              </a:solidFill>
            </a:endParaRPr>
          </a:p>
          <a:p>
            <a:pPr algn="just"/>
            <a:r>
              <a:rPr lang="en-US" dirty="0">
                <a:solidFill>
                  <a:schemeClr val="bg1"/>
                </a:solidFill>
              </a:rPr>
              <a:t>The summary of the model indicates that no parameters are non-trainable, and all parameters are trainable. Trainable parameters are parameters that update during training. As the model continues to learn, it updates its values using gradient descent, however non-trainable parameters remain fixed during training. Setting more trainable parameters requires more time and computation, but it does not complete the learning process.</a:t>
            </a:r>
          </a:p>
        </p:txBody>
      </p:sp>
    </p:spTree>
    <p:extLst>
      <p:ext uri="{BB962C8B-B14F-4D97-AF65-F5344CB8AC3E}">
        <p14:creationId xmlns:p14="http://schemas.microsoft.com/office/powerpoint/2010/main" val="3941443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2D29E5-CC70-BBC7-C4A9-B80B48ED9DE6}"/>
              </a:ext>
            </a:extLst>
          </p:cNvPr>
          <p:cNvSpPr txBox="1"/>
          <p:nvPr/>
        </p:nvSpPr>
        <p:spPr>
          <a:xfrm>
            <a:off x="504497" y="-21666"/>
            <a:ext cx="11183006" cy="1242904"/>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Compile Model</a:t>
            </a:r>
          </a:p>
          <a:p>
            <a:pPr marL="0" marR="0" indent="0" algn="just">
              <a:lnSpc>
                <a:spcPct val="119000"/>
              </a:lnSpc>
              <a:spcBef>
                <a:spcPts val="0"/>
              </a:spcBef>
              <a:spcAft>
                <a:spcPts val="0"/>
              </a:spcAft>
            </a:pPr>
            <a:r>
              <a:rPr lang="en-US" kern="1400" dirty="0">
                <a:solidFill>
                  <a:schemeClr val="bg1"/>
                </a:solidFill>
              </a:rPr>
              <a:t>Compile model means to define 3 sets of parameters, loss function, optimizer and metrics. Loss function is a function that compute loss. In this example has been set to custom loss function that defined previously.</a:t>
            </a:r>
          </a:p>
        </p:txBody>
      </p:sp>
    </p:spTree>
    <p:extLst>
      <p:ext uri="{BB962C8B-B14F-4D97-AF65-F5344CB8AC3E}">
        <p14:creationId xmlns:p14="http://schemas.microsoft.com/office/powerpoint/2010/main" val="2402998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2D29E5-CC70-BBC7-C4A9-B80B48ED9DE6}"/>
              </a:ext>
            </a:extLst>
          </p:cNvPr>
          <p:cNvSpPr txBox="1"/>
          <p:nvPr/>
        </p:nvSpPr>
        <p:spPr>
          <a:xfrm>
            <a:off x="504497" y="-21666"/>
            <a:ext cx="11183006" cy="2561470"/>
          </a:xfrm>
          <a:prstGeom prst="rect">
            <a:avLst/>
          </a:prstGeom>
          <a:noFill/>
        </p:spPr>
        <p:txBody>
          <a:bodyPr wrap="square" rtlCol="0">
            <a:spAutoFit/>
          </a:bodyPr>
          <a:lstStyle/>
          <a:p>
            <a:pPr>
              <a:lnSpc>
                <a:spcPct val="119000"/>
              </a:lnSpc>
            </a:pPr>
            <a:r>
              <a:rPr lang="en-US" sz="2800" b="1" kern="1400" dirty="0">
                <a:solidFill>
                  <a:schemeClr val="bg1"/>
                </a:solidFill>
                <a:cs typeface="B Nazanin" panose="00000400000000000000" pitchFamily="2" charset="-78"/>
              </a:rPr>
              <a:t>Adam</a:t>
            </a:r>
            <a:endParaRPr lang="en-US" sz="2800" b="1" kern="1400" dirty="0">
              <a:solidFill>
                <a:schemeClr val="bg1"/>
              </a:solidFill>
            </a:endParaRPr>
          </a:p>
          <a:p>
            <a:pPr algn="just">
              <a:lnSpc>
                <a:spcPct val="119000"/>
              </a:lnSpc>
            </a:pPr>
            <a:r>
              <a:rPr lang="en-US" kern="1400" dirty="0">
                <a:solidFill>
                  <a:schemeClr val="bg1"/>
                </a:solidFill>
              </a:rPr>
              <a:t> </a:t>
            </a:r>
            <a:r>
              <a:rPr lang="en-US" dirty="0">
                <a:solidFill>
                  <a:schemeClr val="bg1"/>
                </a:solidFill>
              </a:rPr>
              <a:t>Optimizer is a function that can be used to compute gradient descent. It is set to Adam in this example. The SGD algorithm is very noisy, and it does not descend well on curves. To decrease noise in steps moving averages, a new parameter called Momentum is defined. The SGD algorithm with Momentum performs better on curves and requires fewer steps to converge. This method employs two momentum variables, a first-order momentum, and a second-order momentum, as well as an epsilon value that prevents division by zero. Adam is extremely efficient and useful for the convergence of local minima</a:t>
            </a:r>
            <a:r>
              <a:rPr lang="en-US" kern="1400" dirty="0">
                <a:solidFill>
                  <a:schemeClr val="bg1"/>
                </a:solidFill>
              </a:rPr>
              <a:t>.</a:t>
            </a:r>
          </a:p>
        </p:txBody>
      </p:sp>
    </p:spTree>
    <p:extLst>
      <p:ext uri="{BB962C8B-B14F-4D97-AF65-F5344CB8AC3E}">
        <p14:creationId xmlns:p14="http://schemas.microsoft.com/office/powerpoint/2010/main" val="66532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A09DC2F-3004-8BF9-AD70-CB0A5AF3DD05}"/>
                  </a:ext>
                </a:extLst>
              </p:cNvPr>
              <p:cNvSpPr txBox="1"/>
              <p:nvPr/>
            </p:nvSpPr>
            <p:spPr>
              <a:xfrm>
                <a:off x="472966" y="269353"/>
                <a:ext cx="11246068" cy="2436436"/>
              </a:xfrm>
              <a:prstGeom prst="rect">
                <a:avLst/>
              </a:prstGeom>
              <a:noFill/>
            </p:spPr>
            <p:txBody>
              <a:bodyPr wrap="square">
                <a:spAutoFit/>
              </a:bodyPr>
              <a:lstStyle/>
              <a:p>
                <a:pPr marL="0" marR="0" indent="0" algn="just">
                  <a:lnSpc>
                    <a:spcPct val="119000"/>
                  </a:lnSpc>
                  <a:spcBef>
                    <a:spcPts val="0"/>
                  </a:spcBef>
                  <a:spcAft>
                    <a:spcPts val="0"/>
                  </a:spcAft>
                </a:pPr>
                <a:r>
                  <a:rPr lang="en-US" sz="2400" b="1" kern="1400" dirty="0">
                    <a:solidFill>
                      <a:schemeClr val="bg1"/>
                    </a:solidFill>
                  </a:rPr>
                  <a:t>Categorical Cross Entropy</a:t>
                </a:r>
              </a:p>
              <a:p>
                <a:pPr marL="0" marR="0" indent="0" algn="just">
                  <a:lnSpc>
                    <a:spcPct val="119000"/>
                  </a:lnSpc>
                  <a:spcBef>
                    <a:spcPts val="0"/>
                  </a:spcBef>
                  <a:spcAft>
                    <a:spcPts val="0"/>
                  </a:spcAft>
                </a:pPr>
                <a:r>
                  <a:rPr lang="en-US" kern="1400" dirty="0">
                    <a:solidFill>
                      <a:schemeClr val="bg1"/>
                    </a:solidFill>
                  </a:rPr>
                  <a:t>Categorical cross entropy is a loss function that compute logarithmic loss of data as mentioned below.</a:t>
                </a:r>
              </a:p>
              <a:p>
                <a:pPr algn="ctr">
                  <a:lnSpc>
                    <a:spcPct val="119000"/>
                  </a:lnSpc>
                </a:pPr>
                <a14:m>
                  <m:oMathPara xmlns:m="http://schemas.openxmlformats.org/officeDocument/2006/math">
                    <m:oMathParaPr>
                      <m:jc m:val="centerGroup"/>
                    </m:oMathParaPr>
                    <m:oMath xmlns:m="http://schemas.openxmlformats.org/officeDocument/2006/math">
                      <m:r>
                        <a:rPr lang="en-US" sz="180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𝐶𝐶𝐸</m:t>
                      </m:r>
                      <m:r>
                        <a:rPr lang="en-US" sz="180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f>
                        <m:f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fPr>
                        <m:num>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1</m:t>
                          </m:r>
                        </m:num>
                        <m:den>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𝑛</m:t>
                          </m:r>
                        </m:den>
                      </m:f>
                      <m:nary>
                        <m:naryPr>
                          <m:chr m:val="∑"/>
                          <m:limLoc m:val="undOv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naryPr>
                        <m: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𝑖</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=1</m:t>
                          </m:r>
                        </m:sub>
                        <m:sup>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𝑛</m:t>
                          </m:r>
                        </m:sup>
                        <m:e>
                          <m:nary>
                            <m:naryPr>
                              <m:chr m:val="∑"/>
                              <m:limLoc m:val="undOv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naryPr>
                            <m: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𝑗</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=1</m:t>
                              </m:r>
                            </m:sub>
                            <m:sup>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𝑚</m:t>
                              </m:r>
                            </m:sup>
                            <m:e>
                              <m:sSub>
                                <m:sSub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sSubPr>
                                <m:e>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𝑦</m:t>
                                  </m:r>
                                </m:e>
                                <m: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𝑖𝑗</m:t>
                                  </m:r>
                                </m:sub>
                              </m:sSub>
                              <m:func>
                                <m:func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funcPr>
                                <m:fName>
                                  <m:r>
                                    <m:rPr>
                                      <m:sty m:val="p"/>
                                    </m:rPr>
                                    <a:rPr lang="en-US" sz="180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log</m:t>
                                  </m:r>
                                </m:fName>
                                <m:e>
                                  <m:d>
                                    <m:d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dPr>
                                    <m:e>
                                      <m:sSub>
                                        <m:sSub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sSubPr>
                                        <m:e>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𝑝</m:t>
                                          </m:r>
                                        </m:e>
                                        <m: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𝑖𝑗</m:t>
                                          </m:r>
                                        </m:sub>
                                      </m:sSub>
                                    </m:e>
                                  </m:d>
                                </m:e>
                              </m:func>
                            </m:e>
                          </m:nary>
                        </m:e>
                      </m:nary>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𝑤h𝑒𝑟𝑒</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𝑛</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𝑖𝑠</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𝑛𝑢𝑚𝑏𝑒𝑟</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𝑜𝑓</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𝑠𝑎𝑚𝑝𝑙𝑒𝑠</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𝑚</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𝑖𝑠</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𝑛𝑢𝑚𝑏𝑒𝑟</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𝑜𝑓</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𝑐𝑙𝑎𝑠𝑠𝑒𝑠</m:t>
                      </m:r>
                    </m:oMath>
                  </m:oMathPara>
                </a14:m>
                <a:endParaRPr lang="en-US" dirty="0">
                  <a:cs typeface="B Nazanin" panose="00000400000000000000" pitchFamily="2" charset="-78"/>
                </a:endParaRPr>
              </a:p>
              <a:p>
                <a:pPr algn="just">
                  <a:lnSpc>
                    <a:spcPct val="119000"/>
                  </a:lnSpc>
                </a:pPr>
                <a:endParaRPr lang="en-US" kern="1400" dirty="0">
                  <a:solidFill>
                    <a:schemeClr val="bg1"/>
                  </a:solidFill>
                  <a:cs typeface="B Nazanin" panose="00000400000000000000" pitchFamily="2" charset="-78"/>
                </a:endParaRPr>
              </a:p>
              <a:p>
                <a:pPr algn="just">
                  <a:lnSpc>
                    <a:spcPct val="119000"/>
                  </a:lnSpc>
                </a:pPr>
                <a:r>
                  <a:rPr lang="en-US" kern="1400" dirty="0">
                    <a:solidFill>
                      <a:schemeClr val="bg1"/>
                    </a:solidFill>
                    <a:cs typeface="B Nazanin" panose="00000400000000000000" pitchFamily="2" charset="-78"/>
                  </a:rPr>
                  <a:t>This loss function computes large loss every time there is difference between true label (y) and prediction (p(y)).</a:t>
                </a:r>
              </a:p>
            </p:txBody>
          </p:sp>
        </mc:Choice>
        <mc:Fallback xmlns="">
          <p:sp>
            <p:nvSpPr>
              <p:cNvPr id="5" name="TextBox 4">
                <a:extLst>
                  <a:ext uri="{FF2B5EF4-FFF2-40B4-BE49-F238E27FC236}">
                    <a16:creationId xmlns:a16="http://schemas.microsoft.com/office/drawing/2014/main" id="{8A09DC2F-3004-8BF9-AD70-CB0A5AF3DD05}"/>
                  </a:ext>
                </a:extLst>
              </p:cNvPr>
              <p:cNvSpPr txBox="1">
                <a:spLocks noRot="1" noChangeAspect="1" noMove="1" noResize="1" noEditPoints="1" noAdjustHandles="1" noChangeArrowheads="1" noChangeShapeType="1" noTextEdit="1"/>
              </p:cNvSpPr>
              <p:nvPr/>
            </p:nvSpPr>
            <p:spPr>
              <a:xfrm>
                <a:off x="472966" y="269353"/>
                <a:ext cx="11246068" cy="2436436"/>
              </a:xfrm>
              <a:prstGeom prst="rect">
                <a:avLst/>
              </a:prstGeom>
              <a:blipFill>
                <a:blip r:embed="rId2"/>
                <a:stretch>
                  <a:fillRect l="-868" t="-250" b="-3000"/>
                </a:stretch>
              </a:blipFill>
            </p:spPr>
            <p:txBody>
              <a:bodyPr/>
              <a:lstStyle/>
              <a:p>
                <a:r>
                  <a:rPr lang="en-US">
                    <a:noFill/>
                  </a:rPr>
                  <a:t> </a:t>
                </a:r>
              </a:p>
            </p:txBody>
          </p:sp>
        </mc:Fallback>
      </mc:AlternateContent>
    </p:spTree>
    <p:extLst>
      <p:ext uri="{BB962C8B-B14F-4D97-AF65-F5344CB8AC3E}">
        <p14:creationId xmlns:p14="http://schemas.microsoft.com/office/powerpoint/2010/main" val="3054739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A8B7CC-A6BF-E8B0-EF1F-9C5A879B2F87}"/>
              </a:ext>
            </a:extLst>
          </p:cNvPr>
          <p:cNvSpPr txBox="1"/>
          <p:nvPr/>
        </p:nvSpPr>
        <p:spPr>
          <a:xfrm>
            <a:off x="1114097" y="798787"/>
            <a:ext cx="10016358" cy="2031325"/>
          </a:xfrm>
          <a:prstGeom prst="rect">
            <a:avLst/>
          </a:prstGeom>
          <a:noFill/>
        </p:spPr>
        <p:txBody>
          <a:bodyPr wrap="square" rtlCol="0">
            <a:spAutoFit/>
          </a:bodyPr>
          <a:lstStyle/>
          <a:p>
            <a:pPr algn="just"/>
            <a:r>
              <a:rPr lang="en-US" dirty="0">
                <a:solidFill>
                  <a:schemeClr val="bg1"/>
                </a:solidFill>
              </a:rPr>
              <a:t>This open-source library uses tensors to support machine learning and numerical computation. TensorFlow can be developed even by people without any programming experience and can be used in a variety of programming languages, such as Python, JavaScript, and C++.</a:t>
            </a:r>
          </a:p>
          <a:p>
            <a:pPr algn="just"/>
            <a:r>
              <a:rPr lang="en-US" dirty="0">
                <a:solidFill>
                  <a:schemeClr val="bg1"/>
                </a:solidFill>
              </a:rPr>
              <a:t> </a:t>
            </a:r>
          </a:p>
          <a:p>
            <a:pPr algn="just"/>
            <a:r>
              <a:rPr lang="en-US" dirty="0">
                <a:solidFill>
                  <a:schemeClr val="bg1"/>
                </a:solidFill>
              </a:rPr>
              <a:t>A major application of TensorFlow is the construction of neural networks such as CNNs and RNNs. TensorFlow, since it is based on graphs, can be executed on multiple processors such as GPUs much more efficiently.</a:t>
            </a:r>
          </a:p>
        </p:txBody>
      </p:sp>
    </p:spTree>
    <p:extLst>
      <p:ext uri="{BB962C8B-B14F-4D97-AF65-F5344CB8AC3E}">
        <p14:creationId xmlns:p14="http://schemas.microsoft.com/office/powerpoint/2010/main" val="4068861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4D217-79E7-D9E0-241D-67D8A948E59A}"/>
              </a:ext>
            </a:extLst>
          </p:cNvPr>
          <p:cNvSpPr txBox="1"/>
          <p:nvPr/>
        </p:nvSpPr>
        <p:spPr>
          <a:xfrm>
            <a:off x="557049" y="179633"/>
            <a:ext cx="11183006" cy="1572546"/>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Accuracy</a:t>
            </a:r>
          </a:p>
          <a:p>
            <a:pPr algn="just">
              <a:lnSpc>
                <a:spcPct val="119000"/>
              </a:lnSpc>
            </a:pPr>
            <a:r>
              <a:rPr lang="en-US" kern="1400" dirty="0">
                <a:solidFill>
                  <a:schemeClr val="bg1"/>
                </a:solidFill>
              </a:rPr>
              <a:t>Metrics has been set to accuracy means that how much model predict accurately. The accuracy formula showed in below and as it suggests to evaluate our model by computing number of times that model predict right over by number of times that model predicts.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562DB08-3375-CEBF-8B1F-8AC28926F49F}"/>
                  </a:ext>
                </a:extLst>
              </p:cNvPr>
              <p:cNvSpPr txBox="1"/>
              <p:nvPr/>
            </p:nvSpPr>
            <p:spPr>
              <a:xfrm>
                <a:off x="3048000" y="1752179"/>
                <a:ext cx="6096000" cy="6674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𝐴𝑐𝑐𝑢𝑟𝑎𝑐𝑦</m:t>
                      </m:r>
                      <m:r>
                        <a:rPr lang="en-US" i="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𝑛𝑢𝑚𝑏𝑒𝑟</m:t>
                          </m:r>
                          <m:r>
                            <a:rPr lang="en-US" i="0">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𝑜𝑓</m:t>
                          </m:r>
                          <m:r>
                            <a:rPr lang="en-US" i="0">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𝑟𝑖𝑔h𝑡</m:t>
                          </m:r>
                          <m:r>
                            <a:rPr lang="en-US" i="0">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𝑝𝑟𝑒𝑑𝑖𝑐𝑡𝑖𝑜𝑛𝑠</m:t>
                          </m:r>
                        </m:num>
                        <m:den>
                          <m:r>
                            <a:rPr lang="en-US" i="1">
                              <a:solidFill>
                                <a:schemeClr val="bg1"/>
                              </a:solidFill>
                              <a:latin typeface="Cambria Math" panose="02040503050406030204" pitchFamily="18" charset="0"/>
                            </a:rPr>
                            <m:t>𝑛𝑢𝑚𝑏𝑒𝑟</m:t>
                          </m:r>
                          <m:r>
                            <a:rPr lang="en-US" i="0">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𝑜𝑓</m:t>
                          </m:r>
                          <m:r>
                            <a:rPr lang="en-US" i="0">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𝑝𝑟𝑒𝑑𝑖𝑐𝑡𝑖𝑜𝑛𝑠</m:t>
                          </m:r>
                        </m:den>
                      </m:f>
                    </m:oMath>
                  </m:oMathPara>
                </a14:m>
                <a:endParaRPr lang="en-US" dirty="0">
                  <a:solidFill>
                    <a:schemeClr val="bg1"/>
                  </a:solidFill>
                </a:endParaRPr>
              </a:p>
            </p:txBody>
          </p:sp>
        </mc:Choice>
        <mc:Fallback xmlns="">
          <p:sp>
            <p:nvSpPr>
              <p:cNvPr id="6" name="TextBox 5">
                <a:extLst>
                  <a:ext uri="{FF2B5EF4-FFF2-40B4-BE49-F238E27FC236}">
                    <a16:creationId xmlns:a16="http://schemas.microsoft.com/office/drawing/2014/main" id="{8562DB08-3375-CEBF-8B1F-8AC28926F49F}"/>
                  </a:ext>
                </a:extLst>
              </p:cNvPr>
              <p:cNvSpPr txBox="1">
                <a:spLocks noRot="1" noChangeAspect="1" noMove="1" noResize="1" noEditPoints="1" noAdjustHandles="1" noChangeArrowheads="1" noChangeShapeType="1" noTextEdit="1"/>
              </p:cNvSpPr>
              <p:nvPr/>
            </p:nvSpPr>
            <p:spPr>
              <a:xfrm>
                <a:off x="3048000" y="1752179"/>
                <a:ext cx="6096000" cy="66749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83428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E530BA-4495-EE34-B6CE-C239A742F4B4}"/>
              </a:ext>
            </a:extLst>
          </p:cNvPr>
          <p:cNvSpPr txBox="1"/>
          <p:nvPr/>
        </p:nvSpPr>
        <p:spPr>
          <a:xfrm>
            <a:off x="367863" y="0"/>
            <a:ext cx="11183006" cy="2021259"/>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ln>
                  <a:noFill/>
                </a:ln>
                <a:solidFill>
                  <a:schemeClr val="bg1"/>
                </a:solidFill>
                <a:effectLst/>
              </a:rPr>
              <a:t>F</a:t>
            </a:r>
            <a:r>
              <a:rPr lang="en-US" sz="2800" b="1" kern="1400" dirty="0">
                <a:solidFill>
                  <a:schemeClr val="bg1"/>
                </a:solidFill>
              </a:rPr>
              <a:t>1 Score</a:t>
            </a:r>
            <a:endParaRPr lang="en-US" sz="2800" b="1" kern="1400" dirty="0">
              <a:ln>
                <a:noFill/>
              </a:ln>
              <a:solidFill>
                <a:schemeClr val="bg1"/>
              </a:solidFill>
              <a:effectLst/>
            </a:endParaRPr>
          </a:p>
          <a:p>
            <a:pPr algn="just"/>
            <a:r>
              <a:rPr lang="en-US" dirty="0">
                <a:solidFill>
                  <a:schemeClr val="bg1"/>
                </a:solidFill>
              </a:rPr>
              <a:t>Often, more detailed metrics are needed to evaluate model performance than accuracy, as accuracy determines the difference between prediction and ground truth. In terms of classification, the model prediction and ground truth labels are vectors consisting of zeros and ones. There are four options which can be used to determine the difference between prediction and ground truth:</a:t>
            </a:r>
          </a:p>
          <a:p>
            <a:pPr marL="0" marR="0" indent="0" algn="ctr">
              <a:lnSpc>
                <a:spcPct val="119000"/>
              </a:lnSpc>
              <a:spcBef>
                <a:spcPts val="0"/>
              </a:spcBef>
              <a:spcAft>
                <a:spcPts val="0"/>
              </a:spcAft>
            </a:pPr>
            <a:endParaRPr lang="en-US" kern="1400" dirty="0">
              <a:solidFill>
                <a:schemeClr val="bg1"/>
              </a:solidFill>
            </a:endParaRPr>
          </a:p>
        </p:txBody>
      </p:sp>
      <p:sp>
        <p:nvSpPr>
          <p:cNvPr id="8" name="TextBox 7">
            <a:extLst>
              <a:ext uri="{FF2B5EF4-FFF2-40B4-BE49-F238E27FC236}">
                <a16:creationId xmlns:a16="http://schemas.microsoft.com/office/drawing/2014/main" id="{A2BD36CC-4261-9DD6-FA28-A9498D6961F3}"/>
              </a:ext>
            </a:extLst>
          </p:cNvPr>
          <p:cNvSpPr txBox="1"/>
          <p:nvPr/>
        </p:nvSpPr>
        <p:spPr>
          <a:xfrm rot="16200000">
            <a:off x="3207830" y="2249077"/>
            <a:ext cx="1555531" cy="369332"/>
          </a:xfrm>
          <a:prstGeom prst="rect">
            <a:avLst/>
          </a:prstGeom>
          <a:noFill/>
        </p:spPr>
        <p:txBody>
          <a:bodyPr wrap="square" rtlCol="0">
            <a:spAutoFit/>
          </a:bodyPr>
          <a:lstStyle/>
          <a:p>
            <a:r>
              <a:rPr lang="en-US" dirty="0">
                <a:solidFill>
                  <a:schemeClr val="bg1"/>
                </a:solidFill>
              </a:rPr>
              <a:t>Ground Truth</a:t>
            </a:r>
          </a:p>
        </p:txBody>
      </p:sp>
      <p:graphicFrame>
        <p:nvGraphicFramePr>
          <p:cNvPr id="9" name="Table 9">
            <a:extLst>
              <a:ext uri="{FF2B5EF4-FFF2-40B4-BE49-F238E27FC236}">
                <a16:creationId xmlns:a16="http://schemas.microsoft.com/office/drawing/2014/main" id="{5FEBE198-1652-D71F-D816-E01D1F20CAD2}"/>
              </a:ext>
            </a:extLst>
          </p:cNvPr>
          <p:cNvGraphicFramePr>
            <a:graphicFrameLocks noGrp="1"/>
          </p:cNvGraphicFramePr>
          <p:nvPr>
            <p:extLst>
              <p:ext uri="{D42A27DB-BD31-4B8C-83A1-F6EECF244321}">
                <p14:modId xmlns:p14="http://schemas.microsoft.com/office/powerpoint/2010/main" val="1184670736"/>
              </p:ext>
            </p:extLst>
          </p:nvPr>
        </p:nvGraphicFramePr>
        <p:xfrm>
          <a:off x="4170261" y="1880024"/>
          <a:ext cx="3473105" cy="1107440"/>
        </p:xfrm>
        <a:graphic>
          <a:graphicData uri="http://schemas.openxmlformats.org/drawingml/2006/table">
            <a:tbl>
              <a:tblPr firstRow="1" bandRow="1">
                <a:tableStyleId>{5C22544A-7EE6-4342-B048-85BDC9FD1C3A}</a:tableStyleId>
              </a:tblPr>
              <a:tblGrid>
                <a:gridCol w="304798">
                  <a:extLst>
                    <a:ext uri="{9D8B030D-6E8A-4147-A177-3AD203B41FA5}">
                      <a16:colId xmlns:a16="http://schemas.microsoft.com/office/drawing/2014/main" val="2003566030"/>
                    </a:ext>
                  </a:extLst>
                </a:gridCol>
                <a:gridCol w="1555532">
                  <a:extLst>
                    <a:ext uri="{9D8B030D-6E8A-4147-A177-3AD203B41FA5}">
                      <a16:colId xmlns:a16="http://schemas.microsoft.com/office/drawing/2014/main" val="1577565870"/>
                    </a:ext>
                  </a:extLst>
                </a:gridCol>
                <a:gridCol w="1612775">
                  <a:extLst>
                    <a:ext uri="{9D8B030D-6E8A-4147-A177-3AD203B41FA5}">
                      <a16:colId xmlns:a16="http://schemas.microsoft.com/office/drawing/2014/main" val="2022349215"/>
                    </a:ext>
                  </a:extLst>
                </a:gridCol>
              </a:tblGrid>
              <a:tr h="232855">
                <a:tc>
                  <a:txBody>
                    <a:bodyPr/>
                    <a:lstStyle/>
                    <a:p>
                      <a:endParaRPr lang="en-US" dirty="0">
                        <a:solidFill>
                          <a:schemeClr val="bg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bg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1894741"/>
                  </a:ext>
                </a:extLst>
              </a:tr>
              <a:tr h="370840">
                <a:tc>
                  <a:txBody>
                    <a:bodyPr/>
                    <a:lstStyle/>
                    <a:p>
                      <a:pPr algn="r"/>
                      <a:r>
                        <a:rPr lang="en-US"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bg1"/>
                          </a:solidFill>
                        </a:rPr>
                        <a:t>True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bg1"/>
                          </a:solidFill>
                        </a:rPr>
                        <a:t>False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1411288"/>
                  </a:ext>
                </a:extLst>
              </a:tr>
              <a:tr h="370840">
                <a:tc>
                  <a:txBody>
                    <a:bodyPr/>
                    <a:lstStyle/>
                    <a:p>
                      <a:pPr algn="r"/>
                      <a:r>
                        <a:rPr lang="en-US" dirty="0">
                          <a:solidFill>
                            <a:schemeClr val="bg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bg1"/>
                          </a:solidFill>
                        </a:rPr>
                        <a:t>False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bg1"/>
                          </a:solidFill>
                        </a:rPr>
                        <a:t>True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9347402"/>
                  </a:ext>
                </a:extLst>
              </a:tr>
            </a:tbl>
          </a:graphicData>
        </a:graphic>
      </p:graphicFrame>
      <p:sp>
        <p:nvSpPr>
          <p:cNvPr id="10" name="TextBox 9">
            <a:extLst>
              <a:ext uri="{FF2B5EF4-FFF2-40B4-BE49-F238E27FC236}">
                <a16:creationId xmlns:a16="http://schemas.microsoft.com/office/drawing/2014/main" id="{23A18E14-EE37-05F3-883B-97517F0D48B8}"/>
              </a:ext>
            </a:extLst>
          </p:cNvPr>
          <p:cNvSpPr txBox="1"/>
          <p:nvPr/>
        </p:nvSpPr>
        <p:spPr>
          <a:xfrm>
            <a:off x="5202620" y="1562036"/>
            <a:ext cx="1681655" cy="369332"/>
          </a:xfrm>
          <a:prstGeom prst="rect">
            <a:avLst/>
          </a:prstGeom>
          <a:noFill/>
        </p:spPr>
        <p:txBody>
          <a:bodyPr wrap="square" rtlCol="0">
            <a:spAutoFit/>
          </a:bodyPr>
          <a:lstStyle/>
          <a:p>
            <a:pPr algn="ctr"/>
            <a:r>
              <a:rPr lang="en-US" dirty="0">
                <a:solidFill>
                  <a:schemeClr val="bg1"/>
                </a:solidFill>
              </a:rPr>
              <a:t>Prediction</a:t>
            </a:r>
          </a:p>
        </p:txBody>
      </p:sp>
      <p:sp>
        <p:nvSpPr>
          <p:cNvPr id="13" name="TextBox 12">
            <a:extLst>
              <a:ext uri="{FF2B5EF4-FFF2-40B4-BE49-F238E27FC236}">
                <a16:creationId xmlns:a16="http://schemas.microsoft.com/office/drawing/2014/main" id="{402AA942-12F4-6EE5-4D46-0931FD2BAA3A}"/>
              </a:ext>
            </a:extLst>
          </p:cNvPr>
          <p:cNvSpPr txBox="1"/>
          <p:nvPr/>
        </p:nvSpPr>
        <p:spPr>
          <a:xfrm>
            <a:off x="241738" y="3568128"/>
            <a:ext cx="11183006" cy="1200329"/>
          </a:xfrm>
          <a:prstGeom prst="rect">
            <a:avLst/>
          </a:prstGeom>
          <a:noFill/>
        </p:spPr>
        <p:txBody>
          <a:bodyPr wrap="square" rtlCol="0">
            <a:spAutoFit/>
          </a:bodyPr>
          <a:lstStyle/>
          <a:p>
            <a:pPr algn="just"/>
            <a:r>
              <a:rPr lang="en-US" dirty="0">
                <a:solidFill>
                  <a:schemeClr val="bg1"/>
                </a:solidFill>
              </a:rPr>
              <a:t>The number of times the model correctly predicts a positive label over a number of positive labels is referred to as Recall, whereas the number of times the model correctly predicts a positive label true over a number of positive predictions is referred to as Precision. The combination of these two metrics results in F1 Score, which is a more intuitive way to evaluate model performance.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F0DC151-CCF5-CD8C-0163-7CB483AFD29A}"/>
                  </a:ext>
                </a:extLst>
              </p:cNvPr>
              <p:cNvSpPr txBox="1"/>
              <p:nvPr/>
            </p:nvSpPr>
            <p:spPr>
              <a:xfrm>
                <a:off x="1487215" y="5017979"/>
                <a:ext cx="8944302" cy="1472006"/>
              </a:xfrm>
              <a:prstGeom prst="rect">
                <a:avLst/>
              </a:prstGeom>
              <a:noFill/>
            </p:spPr>
            <p:txBody>
              <a:bodyPr wrap="square">
                <a:spAutoFit/>
              </a:bodyPr>
              <a:lstStyle/>
              <a:p>
                <a:pPr marL="0" marR="0" algn="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𝑃𝑟𝑒𝑐𝑖𝑠𝑖𝑜𝑛</m:t>
                      </m:r>
                      <m:r>
                        <a:rPr lang="en-US" sz="180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f>
                        <m:f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fPr>
                        <m:num>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𝑇𝑟𝑢𝑒</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𝑃𝑜𝑠𝑖𝑡𝑖𝑣𝑒</m:t>
                          </m:r>
                        </m:num>
                        <m:den>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𝑇𝑟𝑢𝑒</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𝑃𝑜𝑠𝑖𝑡𝑖𝑣𝑒</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𝐹𝑎𝑙𝑠𝑒</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𝑃𝑜𝑠𝑖𝑡𝑖𝑣𝑒</m:t>
                          </m:r>
                        </m:den>
                      </m:f>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𝑅𝑒𝑐𝑎𝑙𝑙</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f>
                        <m:f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fPr>
                        <m:num>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𝑇𝑟𝑢𝑒</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𝑃𝑜𝑠𝑖𝑡𝑖𝑣𝑒</m:t>
                          </m:r>
                        </m:num>
                        <m:den>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𝑇𝑟𝑢𝑒</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𝑃𝑜𝑠𝑖𝑡𝑖𝑣𝑒</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𝐹𝑎𝑙𝑠𝑒</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𝑁𝑒𝑔𝑎𝑡𝑖𝑣𝑒</m:t>
                          </m:r>
                        </m:den>
                      </m:f>
                    </m:oMath>
                  </m:oMathPara>
                </a14:m>
                <a:endParaRPr lang="en-US" sz="1800" dirty="0">
                  <a:solidFill>
                    <a:schemeClr val="bg1"/>
                  </a:solidFill>
                  <a:effectLst/>
                  <a:latin typeface="B Nazanin" panose="00000400000000000000" pitchFamily="2" charset="-78"/>
                  <a:ea typeface="Calibri" panose="020F0502020204030204" pitchFamily="34" charset="0"/>
                  <a:cs typeface="B Nazanin" panose="00000400000000000000" pitchFamily="2" charset="-78"/>
                </a:endParaRPr>
              </a:p>
              <a:p>
                <a:pPr marL="0" marR="0" algn="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𝐹</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1 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𝑆𝑐𝑜𝑟𝑒</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=2×</m:t>
                      </m:r>
                      <m:f>
                        <m:f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fPr>
                        <m:num>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𝑃𝑟𝑒𝑐𝑖𝑠𝑖𝑜𝑛</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𝑅𝑒𝑐𝑎𝑙𝑙</m:t>
                          </m:r>
                        </m:num>
                        <m:den>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𝑃𝑟𝑒𝑐𝑖𝑠𝑖𝑜𝑛</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𝑅𝑒𝑐𝑎𝑙𝑙</m:t>
                          </m:r>
                        </m:den>
                      </m:f>
                    </m:oMath>
                  </m:oMathPara>
                </a14:m>
                <a:endParaRPr lang="en-US" sz="1800" dirty="0">
                  <a:solidFill>
                    <a:schemeClr val="bg1"/>
                  </a:solidFill>
                  <a:effectLst/>
                  <a:latin typeface="B Nazanin" panose="00000400000000000000" pitchFamily="2" charset="-78"/>
                  <a:ea typeface="Calibri" panose="020F0502020204030204" pitchFamily="34" charset="0"/>
                  <a:cs typeface="B Nazanin" panose="00000400000000000000" pitchFamily="2" charset="-78"/>
                </a:endParaRPr>
              </a:p>
            </p:txBody>
          </p:sp>
        </mc:Choice>
        <mc:Fallback xmlns="">
          <p:sp>
            <p:nvSpPr>
              <p:cNvPr id="11" name="TextBox 10">
                <a:extLst>
                  <a:ext uri="{FF2B5EF4-FFF2-40B4-BE49-F238E27FC236}">
                    <a16:creationId xmlns:a16="http://schemas.microsoft.com/office/drawing/2014/main" id="{1F0DC151-CCF5-CD8C-0163-7CB483AFD29A}"/>
                  </a:ext>
                </a:extLst>
              </p:cNvPr>
              <p:cNvSpPr txBox="1">
                <a:spLocks noRot="1" noChangeAspect="1" noMove="1" noResize="1" noEditPoints="1" noAdjustHandles="1" noChangeArrowheads="1" noChangeShapeType="1" noTextEdit="1"/>
              </p:cNvSpPr>
              <p:nvPr/>
            </p:nvSpPr>
            <p:spPr>
              <a:xfrm>
                <a:off x="1487215" y="5017979"/>
                <a:ext cx="8944302" cy="1472006"/>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82802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207B5D-4811-A1A6-ABD7-22BDF0507E9D}"/>
              </a:ext>
            </a:extLst>
          </p:cNvPr>
          <p:cNvSpPr txBox="1"/>
          <p:nvPr/>
        </p:nvSpPr>
        <p:spPr>
          <a:xfrm>
            <a:off x="557049" y="263715"/>
            <a:ext cx="11183006" cy="1436099"/>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Fit Model</a:t>
            </a:r>
          </a:p>
          <a:p>
            <a:pPr algn="just"/>
            <a:r>
              <a:rPr lang="en-US" dirty="0">
                <a:solidFill>
                  <a:schemeClr val="bg1"/>
                </a:solidFill>
              </a:rPr>
              <a:t>After all previous steps were completed to prepare the model for training, all that remains is to fit the model over the data. In order for the training model to be fit over the data, training and validation data need to be determined, as well as a number of epochs, where an epoch is the number of times the model was trained.</a:t>
            </a:r>
          </a:p>
        </p:txBody>
      </p:sp>
      <p:sp>
        <p:nvSpPr>
          <p:cNvPr id="3" name="TextBox 2">
            <a:extLst>
              <a:ext uri="{FF2B5EF4-FFF2-40B4-BE49-F238E27FC236}">
                <a16:creationId xmlns:a16="http://schemas.microsoft.com/office/drawing/2014/main" id="{BA8700BE-AB3C-0E3F-2CAD-5998DC871DE4}"/>
              </a:ext>
            </a:extLst>
          </p:cNvPr>
          <p:cNvSpPr txBox="1"/>
          <p:nvPr/>
        </p:nvSpPr>
        <p:spPr>
          <a:xfrm>
            <a:off x="557049" y="1917295"/>
            <a:ext cx="11183006" cy="1713098"/>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Epoch</a:t>
            </a:r>
          </a:p>
          <a:p>
            <a:pPr algn="just"/>
            <a:r>
              <a:rPr lang="en-US" dirty="0">
                <a:solidFill>
                  <a:schemeClr val="bg1"/>
                </a:solidFill>
              </a:rPr>
              <a:t>In training, the training process passes through all training data, so the number of training epochs indicates how many times the training process has been passed through all training data. When dealing with batched datasets, the number of times that training algorithm has performed is not important. The number of epochs is an important parameter to control the model since it indicates how many times the loss was computed on the entire data set.</a:t>
            </a:r>
          </a:p>
        </p:txBody>
      </p:sp>
    </p:spTree>
    <p:extLst>
      <p:ext uri="{BB962C8B-B14F-4D97-AF65-F5344CB8AC3E}">
        <p14:creationId xmlns:p14="http://schemas.microsoft.com/office/powerpoint/2010/main" val="2534742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3EB92D-A2C6-D4BA-38EC-45B491DC2B7E}"/>
              </a:ext>
            </a:extLst>
          </p:cNvPr>
          <p:cNvSpPr txBox="1"/>
          <p:nvPr/>
        </p:nvSpPr>
        <p:spPr>
          <a:xfrm>
            <a:off x="557049" y="179632"/>
            <a:ext cx="11183006" cy="1159100"/>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ln>
                  <a:noFill/>
                </a:ln>
                <a:solidFill>
                  <a:schemeClr val="bg1"/>
                </a:solidFill>
                <a:effectLst/>
              </a:rPr>
              <a:t>Analysis</a:t>
            </a:r>
          </a:p>
          <a:p>
            <a:pPr algn="just"/>
            <a:r>
              <a:rPr lang="en-US" dirty="0">
                <a:solidFill>
                  <a:schemeClr val="bg1"/>
                </a:solidFill>
              </a:rPr>
              <a:t>Using training as the number of epochs, it is possible to inspect the parameters of loss and accuracy. It is evident from the loss and accuracy plot that approximately 80% accuracy is acceptable for both validation and training.</a:t>
            </a:r>
          </a:p>
        </p:txBody>
      </p:sp>
    </p:spTree>
    <p:extLst>
      <p:ext uri="{BB962C8B-B14F-4D97-AF65-F5344CB8AC3E}">
        <p14:creationId xmlns:p14="http://schemas.microsoft.com/office/powerpoint/2010/main" val="1840365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3EB92D-A2C6-D4BA-38EC-45B491DC2B7E}"/>
              </a:ext>
            </a:extLst>
          </p:cNvPr>
          <p:cNvSpPr txBox="1"/>
          <p:nvPr/>
        </p:nvSpPr>
        <p:spPr>
          <a:xfrm>
            <a:off x="557049" y="179632"/>
            <a:ext cx="11183006" cy="2469650"/>
          </a:xfrm>
          <a:prstGeom prst="rect">
            <a:avLst/>
          </a:prstGeom>
          <a:noFill/>
        </p:spPr>
        <p:txBody>
          <a:bodyPr wrap="square" rtlCol="0">
            <a:spAutoFit/>
          </a:bodyPr>
          <a:lstStyle/>
          <a:p>
            <a:pPr marL="0" marR="0" algn="justLow" rtl="0">
              <a:lnSpc>
                <a:spcPct val="115000"/>
              </a:lnSpc>
              <a:spcBef>
                <a:spcPts val="0"/>
              </a:spcBef>
              <a:spcAft>
                <a:spcPts val="800"/>
              </a:spcAft>
            </a:pPr>
            <a:r>
              <a:rPr lang="en-US" sz="2800" b="1" dirty="0">
                <a:solidFill>
                  <a:schemeClr val="bg1"/>
                </a:solidFill>
                <a:effectLst/>
                <a:ea typeface="Calibri" panose="020F0502020204030204" pitchFamily="34" charset="0"/>
                <a:cs typeface="Times New Roman" panose="02020603050405020304" pitchFamily="18" charset="0"/>
              </a:rPr>
              <a:t>Evaluate</a:t>
            </a:r>
            <a:endParaRPr lang="en-US" sz="2800" dirty="0">
              <a:solidFill>
                <a:schemeClr val="bg1"/>
              </a:solidFill>
              <a:effectLst/>
              <a:ea typeface="Calibri" panose="020F0502020204030204" pitchFamily="34" charset="0"/>
              <a:cs typeface="B Nazanin" panose="00000400000000000000" pitchFamily="2" charset="-78"/>
            </a:endParaRPr>
          </a:p>
          <a:p>
            <a:pPr marL="0" marR="0" algn="justLow" rtl="0">
              <a:lnSpc>
                <a:spcPct val="115000"/>
              </a:lnSpc>
              <a:spcBef>
                <a:spcPts val="0"/>
              </a:spcBef>
              <a:spcAft>
                <a:spcPts val="800"/>
              </a:spcAft>
            </a:pPr>
            <a:r>
              <a:rPr lang="en-US" sz="1800" dirty="0">
                <a:solidFill>
                  <a:schemeClr val="bg1"/>
                </a:solidFill>
                <a:effectLst/>
                <a:ea typeface="Calibri" panose="020F0502020204030204" pitchFamily="34" charset="0"/>
                <a:cs typeface="Times New Roman" panose="02020603050405020304" pitchFamily="18" charset="0"/>
              </a:rPr>
              <a:t>Evaluate the model's performance on the test dataset by calling the evaluate method. This method computes loss, accuracy and other predefined metrics for the model on the test dataset and reports them.</a:t>
            </a:r>
          </a:p>
          <a:p>
            <a:pPr marL="0" marR="0" algn="justLow" rtl="0">
              <a:lnSpc>
                <a:spcPct val="115000"/>
              </a:lnSpc>
              <a:spcBef>
                <a:spcPts val="0"/>
              </a:spcBef>
              <a:spcAft>
                <a:spcPts val="800"/>
              </a:spcAft>
            </a:pPr>
            <a:endParaRPr lang="en-US" sz="1800" dirty="0">
              <a:solidFill>
                <a:schemeClr val="bg1"/>
              </a:solidFill>
              <a:effectLst/>
              <a:ea typeface="Calibri" panose="020F0502020204030204" pitchFamily="34" charset="0"/>
              <a:cs typeface="Times New Roman" panose="02020603050405020304" pitchFamily="18" charset="0"/>
            </a:endParaRPr>
          </a:p>
          <a:p>
            <a:pPr algn="justLow">
              <a:lnSpc>
                <a:spcPct val="115000"/>
              </a:lnSpc>
              <a:spcAft>
                <a:spcPts val="800"/>
              </a:spcAft>
            </a:pPr>
            <a:r>
              <a:rPr lang="en-US" dirty="0">
                <a:solidFill>
                  <a:schemeClr val="bg1"/>
                </a:solidFill>
              </a:rPr>
              <a:t>As part of our analysis of model performance on test data, we must report the F1 score of classes separately. To accomplish this, we use the classification report provided by scikit-learn and draw confusion matrix too.</a:t>
            </a:r>
          </a:p>
        </p:txBody>
      </p:sp>
    </p:spTree>
    <p:extLst>
      <p:ext uri="{BB962C8B-B14F-4D97-AF65-F5344CB8AC3E}">
        <p14:creationId xmlns:p14="http://schemas.microsoft.com/office/powerpoint/2010/main" val="3726186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E2ABF6-02B6-90AE-7CDE-FEE13EFF55AE}"/>
              </a:ext>
            </a:extLst>
          </p:cNvPr>
          <p:cNvSpPr txBox="1"/>
          <p:nvPr/>
        </p:nvSpPr>
        <p:spPr>
          <a:xfrm>
            <a:off x="557049" y="515964"/>
            <a:ext cx="11183006" cy="646331"/>
          </a:xfrm>
          <a:prstGeom prst="rect">
            <a:avLst/>
          </a:prstGeom>
          <a:noFill/>
        </p:spPr>
        <p:txBody>
          <a:bodyPr wrap="square" rtlCol="0">
            <a:spAutoFit/>
          </a:bodyPr>
          <a:lstStyle/>
          <a:p>
            <a:r>
              <a:rPr lang="en-US" dirty="0">
                <a:solidFill>
                  <a:schemeClr val="bg1"/>
                </a:solidFill>
              </a:rPr>
              <a:t>The Matplotlib package provides static and dynamic visualization in Python. </a:t>
            </a:r>
            <a:r>
              <a:rPr lang="en-US" dirty="0" err="1">
                <a:solidFill>
                  <a:schemeClr val="bg1"/>
                </a:solidFill>
              </a:rPr>
              <a:t>Pyplot</a:t>
            </a:r>
            <a:r>
              <a:rPr lang="en-US" dirty="0">
                <a:solidFill>
                  <a:schemeClr val="bg1"/>
                </a:solidFill>
              </a:rPr>
              <a:t> is a Matplotlib module that creates a separate figure and makes changes to this figure to generate a plot.</a:t>
            </a:r>
          </a:p>
        </p:txBody>
      </p:sp>
    </p:spTree>
    <p:extLst>
      <p:ext uri="{BB962C8B-B14F-4D97-AF65-F5344CB8AC3E}">
        <p14:creationId xmlns:p14="http://schemas.microsoft.com/office/powerpoint/2010/main" val="278334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E2ABF6-02B6-90AE-7CDE-FEE13EFF55AE}"/>
              </a:ext>
            </a:extLst>
          </p:cNvPr>
          <p:cNvSpPr txBox="1"/>
          <p:nvPr/>
        </p:nvSpPr>
        <p:spPr>
          <a:xfrm>
            <a:off x="557049" y="515964"/>
            <a:ext cx="11183006" cy="646331"/>
          </a:xfrm>
          <a:prstGeom prst="rect">
            <a:avLst/>
          </a:prstGeom>
          <a:noFill/>
        </p:spPr>
        <p:txBody>
          <a:bodyPr wrap="square" rtlCol="0">
            <a:spAutoFit/>
          </a:bodyPr>
          <a:lstStyle/>
          <a:p>
            <a:r>
              <a:rPr lang="en-US" dirty="0">
                <a:solidFill>
                  <a:schemeClr val="bg1"/>
                </a:solidFill>
              </a:rPr>
              <a:t>The NumPy library contains functions that deal with arrays, which have the advantages of being processed faster than lists, consuming less memory, and reserving a static portion of memory.</a:t>
            </a:r>
          </a:p>
        </p:txBody>
      </p:sp>
    </p:spTree>
    <p:extLst>
      <p:ext uri="{BB962C8B-B14F-4D97-AF65-F5344CB8AC3E}">
        <p14:creationId xmlns:p14="http://schemas.microsoft.com/office/powerpoint/2010/main" val="130813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E2ABF6-02B6-90AE-7CDE-FEE13EFF55AE}"/>
              </a:ext>
            </a:extLst>
          </p:cNvPr>
          <p:cNvSpPr txBox="1"/>
          <p:nvPr/>
        </p:nvSpPr>
        <p:spPr>
          <a:xfrm>
            <a:off x="557049" y="515964"/>
            <a:ext cx="11183006" cy="646331"/>
          </a:xfrm>
          <a:prstGeom prst="rect">
            <a:avLst/>
          </a:prstGeom>
          <a:noFill/>
        </p:spPr>
        <p:txBody>
          <a:bodyPr wrap="square" rtlCol="0">
            <a:spAutoFit/>
          </a:bodyPr>
          <a:lstStyle/>
          <a:p>
            <a:r>
              <a:rPr lang="en-US" dirty="0">
                <a:solidFill>
                  <a:schemeClr val="bg1"/>
                </a:solidFill>
              </a:rPr>
              <a:t>TensorFlow addons is a library that provides additional helper functions for TensorFlow and </a:t>
            </a:r>
            <a:r>
              <a:rPr lang="en-US" dirty="0" err="1">
                <a:solidFill>
                  <a:schemeClr val="bg1"/>
                </a:solidFill>
              </a:rPr>
              <a:t>Keras</a:t>
            </a:r>
            <a:r>
              <a:rPr lang="en-US" dirty="0">
                <a:solidFill>
                  <a:schemeClr val="bg1"/>
                </a:solidFill>
              </a:rPr>
              <a:t> models, including additional layers, optimizers, losses, metrics, etc.</a:t>
            </a:r>
          </a:p>
        </p:txBody>
      </p:sp>
    </p:spTree>
    <p:extLst>
      <p:ext uri="{BB962C8B-B14F-4D97-AF65-F5344CB8AC3E}">
        <p14:creationId xmlns:p14="http://schemas.microsoft.com/office/powerpoint/2010/main" val="1438097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4CE5-385F-4615-9D65-163ADC9B3F6C}"/>
              </a:ext>
            </a:extLst>
          </p:cNvPr>
          <p:cNvSpPr>
            <a:spLocks noGrp="1"/>
          </p:cNvSpPr>
          <p:nvPr>
            <p:ph type="title"/>
          </p:nvPr>
        </p:nvSpPr>
        <p:spPr>
          <a:xfrm>
            <a:off x="838200" y="585842"/>
            <a:ext cx="10515600" cy="3334518"/>
          </a:xfrm>
        </p:spPr>
        <p:txBody>
          <a:bodyPr>
            <a:normAutofit/>
          </a:bodyPr>
          <a:lstStyle/>
          <a:p>
            <a:pPr algn="just"/>
            <a:r>
              <a:rPr lang="en-US" sz="2000" dirty="0">
                <a:solidFill>
                  <a:schemeClr val="bg1"/>
                </a:solidFill>
              </a:rPr>
              <a:t>The </a:t>
            </a:r>
            <a:r>
              <a:rPr lang="en-US" sz="2000" dirty="0" err="1">
                <a:solidFill>
                  <a:schemeClr val="bg1"/>
                </a:solidFill>
              </a:rPr>
              <a:t>Keras</a:t>
            </a:r>
            <a:r>
              <a:rPr lang="en-US" sz="2000" dirty="0">
                <a:solidFill>
                  <a:schemeClr val="bg1"/>
                </a:solidFill>
              </a:rPr>
              <a:t> models, whether sequential or functional, require layers to be defined. Each layer has various parameters that need to be defined. The following layers are used in this notebook:</a:t>
            </a:r>
            <a:br>
              <a:rPr lang="en-US" sz="2000" dirty="0">
                <a:solidFill>
                  <a:schemeClr val="bg1"/>
                </a:solidFill>
              </a:rPr>
            </a:br>
            <a:br>
              <a:rPr lang="en-US" sz="1800" dirty="0">
                <a:solidFill>
                  <a:schemeClr val="bg1"/>
                </a:solidFill>
              </a:rPr>
            </a:br>
            <a:r>
              <a:rPr lang="en-US" sz="1800" dirty="0">
                <a:solidFill>
                  <a:schemeClr val="bg1"/>
                </a:solidFill>
              </a:rPr>
              <a:t>	</a:t>
            </a:r>
            <a:r>
              <a:rPr lang="en-US" sz="1800" b="1" dirty="0">
                <a:solidFill>
                  <a:schemeClr val="bg1"/>
                </a:solidFill>
              </a:rPr>
              <a:t>Input:</a:t>
            </a:r>
            <a:r>
              <a:rPr lang="en-US" sz="1800" dirty="0">
                <a:solidFill>
                  <a:schemeClr val="bg1"/>
                </a:solidFill>
              </a:rPr>
              <a:t> The input layer, as its name suggests, should be the first layer to receive input. There is only one 	parameter, input shape, which indicates the shape of input tensors except the batch size.</a:t>
            </a:r>
            <a:br>
              <a:rPr lang="en-US" sz="1800" dirty="0">
                <a:solidFill>
                  <a:schemeClr val="bg1"/>
                </a:solidFill>
              </a:rPr>
            </a:br>
            <a:r>
              <a:rPr lang="en-US" sz="1800" dirty="0">
                <a:solidFill>
                  <a:schemeClr val="bg1"/>
                </a:solidFill>
              </a:rPr>
              <a:t>	</a:t>
            </a:r>
            <a:br>
              <a:rPr lang="en-US" sz="1800" dirty="0">
                <a:solidFill>
                  <a:schemeClr val="bg1"/>
                </a:solidFill>
              </a:rPr>
            </a:br>
            <a:r>
              <a:rPr lang="en-US" sz="1800" dirty="0">
                <a:solidFill>
                  <a:schemeClr val="bg1"/>
                </a:solidFill>
              </a:rPr>
              <a:t>	</a:t>
            </a:r>
            <a:r>
              <a:rPr lang="en-US" sz="1800" b="1" dirty="0">
                <a:solidFill>
                  <a:schemeClr val="bg1"/>
                </a:solidFill>
              </a:rPr>
              <a:t>Flatten: </a:t>
            </a:r>
            <a:r>
              <a:rPr lang="en-US" sz="1800" dirty="0">
                <a:solidFill>
                  <a:schemeClr val="bg1"/>
                </a:solidFill>
              </a:rPr>
              <a:t>Using this layer, every multidimensional tensor is converted to a one-dimensional tensor.</a:t>
            </a:r>
            <a:br>
              <a:rPr lang="en-US" sz="900" dirty="0"/>
            </a:br>
            <a:br>
              <a:rPr lang="en-US" sz="1800" dirty="0">
                <a:solidFill>
                  <a:schemeClr val="bg1"/>
                </a:solidFill>
              </a:rPr>
            </a:br>
            <a:r>
              <a:rPr lang="en-US" sz="1800" dirty="0">
                <a:solidFill>
                  <a:schemeClr val="bg1"/>
                </a:solidFill>
              </a:rPr>
              <a:t>	</a:t>
            </a:r>
            <a:r>
              <a:rPr lang="en-US" sz="1800" b="1" dirty="0">
                <a:solidFill>
                  <a:schemeClr val="bg1"/>
                </a:solidFill>
              </a:rPr>
              <a:t>Dense:  </a:t>
            </a:r>
            <a:r>
              <a:rPr lang="en-US" sz="1800" dirty="0">
                <a:solidFill>
                  <a:schemeClr val="bg1"/>
                </a:solidFill>
              </a:rPr>
              <a:t>The dense layer indicates a simple neural network with neurons fully connected to one</a:t>
            </a:r>
            <a:br>
              <a:rPr lang="en-US" sz="1800" dirty="0">
                <a:solidFill>
                  <a:schemeClr val="bg1"/>
                </a:solidFill>
              </a:rPr>
            </a:br>
            <a:r>
              <a:rPr lang="en-US" sz="1800" dirty="0">
                <a:solidFill>
                  <a:schemeClr val="bg1"/>
                </a:solidFill>
              </a:rPr>
              <a:t>	another. Two parameters must be set for this layer, including the number of neurons and the 	activation function.</a:t>
            </a:r>
          </a:p>
        </p:txBody>
      </p:sp>
    </p:spTree>
    <p:extLst>
      <p:ext uri="{BB962C8B-B14F-4D97-AF65-F5344CB8AC3E}">
        <p14:creationId xmlns:p14="http://schemas.microsoft.com/office/powerpoint/2010/main" val="3771794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2C5059-0954-5B36-8275-0B971F1A4083}"/>
              </a:ext>
            </a:extLst>
          </p:cNvPr>
          <p:cNvSpPr txBox="1"/>
          <p:nvPr/>
        </p:nvSpPr>
        <p:spPr>
          <a:xfrm>
            <a:off x="557049" y="515964"/>
            <a:ext cx="11183006" cy="1200329"/>
          </a:xfrm>
          <a:prstGeom prst="rect">
            <a:avLst/>
          </a:prstGeom>
          <a:noFill/>
        </p:spPr>
        <p:txBody>
          <a:bodyPr wrap="square" rtlCol="0">
            <a:spAutoFit/>
          </a:bodyPr>
          <a:lstStyle/>
          <a:p>
            <a:pPr algn="just"/>
            <a:r>
              <a:rPr lang="en-US" dirty="0">
                <a:solidFill>
                  <a:schemeClr val="bg1"/>
                </a:solidFill>
              </a:rPr>
              <a:t>Using Pandas, one can easily and intuitively work with relational or labeled data due to its fast, flexible, and expressive data structures. This course is intended to serve as a high-level foundation for conducting practical, real-world data analysis in Python. A further objective of the project is to become the most robust and flexible open-source data analysis/manipulation tool available in any language. It is already well on its way to achieving this goal.</a:t>
            </a:r>
          </a:p>
        </p:txBody>
      </p:sp>
    </p:spTree>
    <p:extLst>
      <p:ext uri="{BB962C8B-B14F-4D97-AF65-F5344CB8AC3E}">
        <p14:creationId xmlns:p14="http://schemas.microsoft.com/office/powerpoint/2010/main" val="477883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2C5059-0954-5B36-8275-0B971F1A4083}"/>
              </a:ext>
            </a:extLst>
          </p:cNvPr>
          <p:cNvSpPr txBox="1"/>
          <p:nvPr/>
        </p:nvSpPr>
        <p:spPr>
          <a:xfrm>
            <a:off x="557049" y="431881"/>
            <a:ext cx="11183006" cy="1477328"/>
          </a:xfrm>
          <a:prstGeom prst="rect">
            <a:avLst/>
          </a:prstGeom>
          <a:noFill/>
        </p:spPr>
        <p:txBody>
          <a:bodyPr wrap="square" rtlCol="0">
            <a:spAutoFit/>
          </a:bodyPr>
          <a:lstStyle/>
          <a:p>
            <a:pPr algn="just"/>
            <a:r>
              <a:rPr lang="en-US" dirty="0">
                <a:solidFill>
                  <a:schemeClr val="bg1"/>
                </a:solidFill>
              </a:rPr>
              <a:t>When we copy a variable content to another variable in Python, we simply assign equality (=) to the new variable. Python creates a shortcut to the same memory space in this case. Therefore, whenever the copied variable is changed, the original variable is also changed. In order to prevent the original variable from being changed, we must use Python's deep copy module. With this module, a new memory space is allocated for a new variable in order to protect the original variable from alteration.</a:t>
            </a:r>
          </a:p>
        </p:txBody>
      </p:sp>
    </p:spTree>
    <p:extLst>
      <p:ext uri="{BB962C8B-B14F-4D97-AF65-F5344CB8AC3E}">
        <p14:creationId xmlns:p14="http://schemas.microsoft.com/office/powerpoint/2010/main" val="3799805942"/>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3466</TotalTime>
  <Words>3799</Words>
  <Application>Microsoft Office PowerPoint</Application>
  <PresentationFormat>Widescreen</PresentationFormat>
  <Paragraphs>241</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B Nazanin</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The Keras models, whether sequential or functional, require layers to be defined. Each layer has various parameters that need to be defined. The following layers are used in this notebook:   Input: The input layer, as its name suggests, should be the first layer to receive input. There is only one  parameter, input shape, which indicates the shape of input tensors except the batch size.    Flatten: Using this layer, every multidimensional tensor is converted to a one-dimensional tensor.   Dense:  The dense layer indicates a simple neural network with neurons fully connected to one  another. Two parameters must be set for this layer, including the number of neurons and the  activation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Abedi</dc:creator>
  <cp:lastModifiedBy>Mohammad Abedi</cp:lastModifiedBy>
  <cp:revision>45</cp:revision>
  <dcterms:created xsi:type="dcterms:W3CDTF">2022-08-19T04:59:43Z</dcterms:created>
  <dcterms:modified xsi:type="dcterms:W3CDTF">2022-12-22T10:38:14Z</dcterms:modified>
</cp:coreProperties>
</file>