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449" r:id="rId2"/>
    <p:sldId id="450" r:id="rId3"/>
  </p:sldIdLst>
  <p:sldSz cx="7772400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02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8A506-9A38-4BF1-95AC-4BCCB9A0AB0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7788" y="1143000"/>
            <a:ext cx="4162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804B-1CE2-438A-8FFB-DAF8A753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6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7788" y="1143000"/>
            <a:ext cx="4162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084B5-2488-4D03-B33A-5EEFD3755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942837"/>
            <a:ext cx="6606540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025879"/>
            <a:ext cx="5829300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DC9-3424-44EE-86FC-2A55FA027B0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BC85-D4B7-4854-9732-197FCEEB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DC9-3424-44EE-86FC-2A55FA027B0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BC85-D4B7-4854-9732-197FCEEB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06722"/>
            <a:ext cx="1675924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06722"/>
            <a:ext cx="4930616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DC9-3424-44EE-86FC-2A55FA027B0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BC85-D4B7-4854-9732-197FCEEB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DC9-3424-44EE-86FC-2A55FA027B0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BC85-D4B7-4854-9732-197FCEEB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2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436261"/>
            <a:ext cx="6703695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855363"/>
            <a:ext cx="6703695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DC9-3424-44EE-86FC-2A55FA027B0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BC85-D4B7-4854-9732-197FCEEB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3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533609"/>
            <a:ext cx="330327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533609"/>
            <a:ext cx="330327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DC9-3424-44EE-86FC-2A55FA027B0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BC85-D4B7-4854-9732-197FCEEB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0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06723"/>
            <a:ext cx="6703695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412255"/>
            <a:ext cx="3288089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104379"/>
            <a:ext cx="3288089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412255"/>
            <a:ext cx="3304282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104379"/>
            <a:ext cx="3304282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DC9-3424-44EE-86FC-2A55FA027B0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BC85-D4B7-4854-9732-197FCEEB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5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DC9-3424-44EE-86FC-2A55FA027B0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BC85-D4B7-4854-9732-197FCEEB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DC9-3424-44EE-86FC-2A55FA027B0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BC85-D4B7-4854-9732-197FCEEB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4069"/>
            <a:ext cx="2506801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829484"/>
            <a:ext cx="3934778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728311"/>
            <a:ext cx="2506801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DC9-3424-44EE-86FC-2A55FA027B0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BC85-D4B7-4854-9732-197FCEEB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9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4069"/>
            <a:ext cx="2506801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829484"/>
            <a:ext cx="3934778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728311"/>
            <a:ext cx="2506801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DC9-3424-44EE-86FC-2A55FA027B0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BC85-D4B7-4854-9732-197FCEEB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06723"/>
            <a:ext cx="6703695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533609"/>
            <a:ext cx="6703695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339630"/>
            <a:ext cx="174879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4FDC9-3424-44EE-86FC-2A55FA027B0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339630"/>
            <a:ext cx="262318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339630"/>
            <a:ext cx="174879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CBC85-D4B7-4854-9732-197FCEEBF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0DA414E-FE82-8A3C-D729-2581C10141C0}"/>
              </a:ext>
            </a:extLst>
          </p:cNvPr>
          <p:cNvGrpSpPr/>
          <p:nvPr/>
        </p:nvGrpSpPr>
        <p:grpSpPr>
          <a:xfrm>
            <a:off x="-146488" y="2384765"/>
            <a:ext cx="4248038" cy="3323091"/>
            <a:chOff x="838902" y="2668244"/>
            <a:chExt cx="4248038" cy="33268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4E617A0-EA1F-8102-2E39-60409BFFEB21}"/>
                </a:ext>
              </a:extLst>
            </p:cNvPr>
            <p:cNvGrpSpPr/>
            <p:nvPr/>
          </p:nvGrpSpPr>
          <p:grpSpPr>
            <a:xfrm>
              <a:off x="838902" y="3929767"/>
              <a:ext cx="2571560" cy="2065287"/>
              <a:chOff x="808988" y="3733411"/>
              <a:chExt cx="2571560" cy="2065287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A90F5E77-B88C-EF08-8C75-A48A074A33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94680" y="3733411"/>
                <a:ext cx="2006592" cy="171623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A4CC64-18D5-9AA6-482A-19A88CC1B56E}"/>
                  </a:ext>
                </a:extLst>
              </p:cNvPr>
              <p:cNvSpPr txBox="1"/>
              <p:nvPr/>
            </p:nvSpPr>
            <p:spPr>
              <a:xfrm>
                <a:off x="808988" y="5487202"/>
                <a:ext cx="2571560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1" dirty="0">
                    <a:cs typeface="Lao UI" panose="020B0502040204020203" pitchFamily="34" charset="0"/>
                  </a:rPr>
                  <a:t>Constant Volume Reactor</a:t>
                </a:r>
              </a:p>
            </p:txBody>
          </p:sp>
        </p:grpSp>
        <p:cxnSp>
          <p:nvCxnSpPr>
            <p:cNvPr id="40" name="Straight Connector 39" hidden="1">
              <a:extLst>
                <a:ext uri="{FF2B5EF4-FFF2-40B4-BE49-F238E27FC236}">
                  <a16:creationId xmlns:a16="http://schemas.microsoft.com/office/drawing/2014/main" id="{14F7C200-7460-2FC7-1281-3048F1FE6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20" y="2668244"/>
              <a:ext cx="2862420" cy="118228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79952A6-0271-4120-A2E3-BEA978253697}"/>
              </a:ext>
            </a:extLst>
          </p:cNvPr>
          <p:cNvGrpSpPr/>
          <p:nvPr/>
        </p:nvGrpSpPr>
        <p:grpSpPr>
          <a:xfrm>
            <a:off x="2283421" y="2400358"/>
            <a:ext cx="3275099" cy="3306189"/>
            <a:chOff x="3011463" y="2691105"/>
            <a:chExt cx="3275099" cy="330618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2A7236-D6A8-01FC-72B9-BA26F56BB3A9}"/>
                </a:ext>
              </a:extLst>
            </p:cNvPr>
            <p:cNvGrpSpPr/>
            <p:nvPr/>
          </p:nvGrpSpPr>
          <p:grpSpPr>
            <a:xfrm>
              <a:off x="3011463" y="3937031"/>
              <a:ext cx="3275099" cy="2060263"/>
              <a:chOff x="2911213" y="3740675"/>
              <a:chExt cx="3275099" cy="2060263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AC17DDE6-553B-5B41-7D98-4D3C0210C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062675" y="3740675"/>
                <a:ext cx="2974097" cy="172638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59641-CE16-DC1E-E1C0-8EB79B933F2A}"/>
                  </a:ext>
                </a:extLst>
              </p:cNvPr>
              <p:cNvSpPr txBox="1"/>
              <p:nvPr/>
            </p:nvSpPr>
            <p:spPr>
              <a:xfrm>
                <a:off x="2911213" y="5489442"/>
                <a:ext cx="3275099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1" dirty="0">
                    <a:cs typeface="Lao UI" panose="020B0502040204020203" pitchFamily="34" charset="0"/>
                  </a:rPr>
                  <a:t>Perfectly Stirred Reactor</a:t>
                </a:r>
              </a:p>
            </p:txBody>
          </p:sp>
        </p:grpSp>
        <p:cxnSp>
          <p:nvCxnSpPr>
            <p:cNvPr id="46" name="Straight Connector 45" hidden="1">
              <a:extLst>
                <a:ext uri="{FF2B5EF4-FFF2-40B4-BE49-F238E27FC236}">
                  <a16:creationId xmlns:a16="http://schemas.microsoft.com/office/drawing/2014/main" id="{96BF7759-73EA-8270-2954-81D52639B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8611" y="2691105"/>
              <a:ext cx="940313" cy="117250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9BE2F00-925A-EA42-8EA1-DC04D10CEA22}"/>
              </a:ext>
            </a:extLst>
          </p:cNvPr>
          <p:cNvGrpSpPr/>
          <p:nvPr/>
        </p:nvGrpSpPr>
        <p:grpSpPr>
          <a:xfrm>
            <a:off x="5624555" y="2425453"/>
            <a:ext cx="2193010" cy="3279146"/>
            <a:chOff x="6091867" y="2691105"/>
            <a:chExt cx="2193010" cy="32791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3A3625-65C4-53BC-1C24-58E3A2467E67}"/>
                </a:ext>
              </a:extLst>
            </p:cNvPr>
            <p:cNvGrpSpPr/>
            <p:nvPr/>
          </p:nvGrpSpPr>
          <p:grpSpPr>
            <a:xfrm>
              <a:off x="6149586" y="3925701"/>
              <a:ext cx="2135291" cy="2044550"/>
              <a:chOff x="6119672" y="3729345"/>
              <a:chExt cx="2135291" cy="2044550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EB8FDEB2-C6E6-1F2E-DB69-E2136B8BD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80667" y="3729345"/>
                <a:ext cx="1990156" cy="169391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D1A759-43DB-E014-1CEC-D7CB1658DB7E}"/>
                  </a:ext>
                </a:extLst>
              </p:cNvPr>
              <p:cNvSpPr txBox="1"/>
              <p:nvPr/>
            </p:nvSpPr>
            <p:spPr>
              <a:xfrm>
                <a:off x="6119672" y="5462399"/>
                <a:ext cx="2135291" cy="311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1" dirty="0">
                    <a:cs typeface="Lao UI" panose="020B0502040204020203" pitchFamily="34" charset="0"/>
                  </a:rPr>
                  <a:t>Plug Flow Reactor</a:t>
                </a:r>
              </a:p>
            </p:txBody>
          </p:sp>
        </p:grpSp>
        <p:cxnSp>
          <p:nvCxnSpPr>
            <p:cNvPr id="50" name="Straight Connector 49" hidden="1">
              <a:extLst>
                <a:ext uri="{FF2B5EF4-FFF2-40B4-BE49-F238E27FC236}">
                  <a16:creationId xmlns:a16="http://schemas.microsoft.com/office/drawing/2014/main" id="{323D5A36-EFC7-1392-FDF7-439088994E3A}"/>
                </a:ext>
              </a:extLst>
            </p:cNvPr>
            <p:cNvCxnSpPr>
              <a:cxnSpLocks/>
            </p:cNvCxnSpPr>
            <p:nvPr/>
          </p:nvCxnSpPr>
          <p:spPr>
            <a:xfrm>
              <a:off x="6091867" y="2691105"/>
              <a:ext cx="1020133" cy="120156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0726A8E9-7917-FF9D-9745-17EEA993B614}"/>
              </a:ext>
            </a:extLst>
          </p:cNvPr>
          <p:cNvGrpSpPr/>
          <p:nvPr/>
        </p:nvGrpSpPr>
        <p:grpSpPr>
          <a:xfrm>
            <a:off x="1035169" y="2464694"/>
            <a:ext cx="5742038" cy="1091617"/>
            <a:chOff x="1760844" y="2655716"/>
            <a:chExt cx="8449596" cy="1091617"/>
          </a:xfrm>
        </p:grpSpPr>
        <p:sp>
          <p:nvSpPr>
            <p:cNvPr id="222" name="Left Bracket 221">
              <a:extLst>
                <a:ext uri="{FF2B5EF4-FFF2-40B4-BE49-F238E27FC236}">
                  <a16:creationId xmlns:a16="http://schemas.microsoft.com/office/drawing/2014/main" id="{09DF85BF-7E45-6894-8DCF-DCBC2C8964E3}"/>
                </a:ext>
              </a:extLst>
            </p:cNvPr>
            <p:cNvSpPr/>
            <p:nvPr/>
          </p:nvSpPr>
          <p:spPr>
            <a:xfrm rot="5400000">
              <a:off x="5754809" y="-708297"/>
              <a:ext cx="461665" cy="8449596"/>
            </a:xfrm>
            <a:prstGeom prst="leftBracket">
              <a:avLst>
                <a:gd name="adj" fmla="val 114702"/>
              </a:avLst>
            </a:prstGeom>
            <a:gradFill>
              <a:gsLst>
                <a:gs pos="37000">
                  <a:schemeClr val="bg1">
                    <a:alpha val="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0800000" scaled="0"/>
            </a:gradFill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F3DB6C5-27B0-DBB8-5FD7-D5BD7313E217}"/>
                </a:ext>
              </a:extLst>
            </p:cNvPr>
            <p:cNvCxnSpPr>
              <a:cxnSpLocks/>
            </p:cNvCxnSpPr>
            <p:nvPr/>
          </p:nvCxnSpPr>
          <p:spPr>
            <a:xfrm>
              <a:off x="5963285" y="2655716"/>
              <a:ext cx="5893" cy="629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Oval 349">
            <a:extLst>
              <a:ext uri="{FF2B5EF4-FFF2-40B4-BE49-F238E27FC236}">
                <a16:creationId xmlns:a16="http://schemas.microsoft.com/office/drawing/2014/main" id="{129D534B-05EC-4EB1-384C-3939F64F5012}"/>
              </a:ext>
            </a:extLst>
          </p:cNvPr>
          <p:cNvSpPr/>
          <p:nvPr/>
        </p:nvSpPr>
        <p:spPr>
          <a:xfrm>
            <a:off x="2588429" y="279088"/>
            <a:ext cx="2619020" cy="218559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27F994-290B-4664-2460-2C3D28E62D0B}"/>
              </a:ext>
            </a:extLst>
          </p:cNvPr>
          <p:cNvSpPr/>
          <p:nvPr/>
        </p:nvSpPr>
        <p:spPr>
          <a:xfrm>
            <a:off x="3037945" y="1833343"/>
            <a:ext cx="1766024" cy="677108"/>
          </a:xfrm>
          <a:prstGeom prst="roundRect">
            <a:avLst>
              <a:gd name="adj" fmla="val 12166"/>
            </a:avLst>
          </a:prstGeom>
          <a:gradFill flip="none" rotWithShape="1">
            <a:gsLst>
              <a:gs pos="0">
                <a:srgbClr val="FEF5F0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383C2-5774-F930-7E00-6D91141B919D}"/>
              </a:ext>
            </a:extLst>
          </p:cNvPr>
          <p:cNvSpPr txBox="1"/>
          <p:nvPr/>
        </p:nvSpPr>
        <p:spPr>
          <a:xfrm>
            <a:off x="3140834" y="1939508"/>
            <a:ext cx="1533508" cy="46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o UI" panose="020B0502040204020203" pitchFamily="34" charset="0"/>
                <a:cs typeface="Lao UI" panose="020B0502040204020203" pitchFamily="34" charset="0"/>
              </a:rPr>
              <a:t>Omnisoot</a:t>
            </a:r>
            <a:endParaRPr lang="en-CA" sz="24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14715B-5AD3-CAC2-C742-A22CFF65D8AB}"/>
              </a:ext>
            </a:extLst>
          </p:cNvPr>
          <p:cNvGrpSpPr/>
          <p:nvPr/>
        </p:nvGrpSpPr>
        <p:grpSpPr>
          <a:xfrm>
            <a:off x="3099125" y="161847"/>
            <a:ext cx="1640581" cy="734352"/>
            <a:chOff x="3623969" y="3824146"/>
            <a:chExt cx="1640581" cy="73435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B90A7A-5901-9F9B-EA5D-AAFCBBD46397}"/>
                </a:ext>
              </a:extLst>
            </p:cNvPr>
            <p:cNvSpPr/>
            <p:nvPr/>
          </p:nvSpPr>
          <p:spPr>
            <a:xfrm>
              <a:off x="3623969" y="3824146"/>
              <a:ext cx="1640581" cy="734352"/>
            </a:xfrm>
            <a:prstGeom prst="roundRect">
              <a:avLst>
                <a:gd name="adj" fmla="val 11825"/>
              </a:avLst>
            </a:prstGeom>
            <a:gradFill>
              <a:gsLst>
                <a:gs pos="0">
                  <a:srgbClr val="FF0101"/>
                </a:gs>
                <a:gs pos="100000">
                  <a:srgbClr val="C00000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C4EA99-DC5C-6088-FCE4-619433025E43}"/>
                </a:ext>
              </a:extLst>
            </p:cNvPr>
            <p:cNvSpPr txBox="1"/>
            <p:nvPr/>
          </p:nvSpPr>
          <p:spPr>
            <a:xfrm>
              <a:off x="3698001" y="3952106"/>
              <a:ext cx="1480457" cy="4678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o UI" panose="020B0502040204020203" pitchFamily="34" charset="0"/>
                  <a:cs typeface="Lao UI" panose="020B0502040204020203" pitchFamily="34" charset="0"/>
                </a:rPr>
                <a:t>Cantera</a:t>
              </a:r>
              <a:endParaRPr lang="en-CA" sz="2400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endParaRPr>
            </a:p>
          </p:txBody>
        </p:sp>
      </p:grpSp>
      <p:sp>
        <p:nvSpPr>
          <p:cNvPr id="354" name="Isosceles Triangle 353">
            <a:extLst>
              <a:ext uri="{FF2B5EF4-FFF2-40B4-BE49-F238E27FC236}">
                <a16:creationId xmlns:a16="http://schemas.microsoft.com/office/drawing/2014/main" id="{DB314B21-8F92-54EC-2766-E19252517BE4}"/>
              </a:ext>
            </a:extLst>
          </p:cNvPr>
          <p:cNvSpPr/>
          <p:nvPr/>
        </p:nvSpPr>
        <p:spPr>
          <a:xfrm rot="2846539">
            <a:off x="3005459" y="481419"/>
            <a:ext cx="101098" cy="1170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Isosceles Triangle 354">
            <a:extLst>
              <a:ext uri="{FF2B5EF4-FFF2-40B4-BE49-F238E27FC236}">
                <a16:creationId xmlns:a16="http://schemas.microsoft.com/office/drawing/2014/main" id="{27EB6FA6-74FB-F712-2B45-E6B5FC89B26C}"/>
              </a:ext>
            </a:extLst>
          </p:cNvPr>
          <p:cNvSpPr/>
          <p:nvPr/>
        </p:nvSpPr>
        <p:spPr>
          <a:xfrm rot="13727197">
            <a:off x="4796892" y="2066301"/>
            <a:ext cx="101098" cy="1170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AB511-8A31-54D0-D8C3-3E0734B600BB}"/>
              </a:ext>
            </a:extLst>
          </p:cNvPr>
          <p:cNvSpPr txBox="1"/>
          <p:nvPr/>
        </p:nvSpPr>
        <p:spPr>
          <a:xfrm>
            <a:off x="2817855" y="900858"/>
            <a:ext cx="2149823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C00000"/>
                </a:solidFill>
              </a:rPr>
              <a:t>Opensource chemical </a:t>
            </a:r>
          </a:p>
          <a:p>
            <a:pPr algn="ctr"/>
            <a:r>
              <a:rPr lang="en-US" sz="1300" dirty="0">
                <a:solidFill>
                  <a:srgbClr val="C00000"/>
                </a:solidFill>
              </a:rPr>
              <a:t>kinetics package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C8A1B-5F15-9A78-356C-07BC7B0E0CCF}"/>
              </a:ext>
            </a:extLst>
          </p:cNvPr>
          <p:cNvSpPr txBox="1"/>
          <p:nvPr/>
        </p:nvSpPr>
        <p:spPr>
          <a:xfrm>
            <a:off x="2846060" y="2520806"/>
            <a:ext cx="2149823" cy="2957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Developed package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9E9644-2512-9326-894B-F8EAD2E7C65F}"/>
              </a:ext>
            </a:extLst>
          </p:cNvPr>
          <p:cNvCxnSpPr>
            <a:cxnSpLocks/>
          </p:cNvCxnSpPr>
          <p:nvPr/>
        </p:nvCxnSpPr>
        <p:spPr>
          <a:xfrm>
            <a:off x="3894138" y="3094646"/>
            <a:ext cx="0" cy="431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AFEE-8BB1-6DF3-3BC5-3A8DFF59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E28C-8639-115F-46C7-E30B6B6D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3899047C-1E32-313A-168B-D811EE31E024}"/>
              </a:ext>
            </a:extLst>
          </p:cNvPr>
          <p:cNvGrpSpPr/>
          <p:nvPr/>
        </p:nvGrpSpPr>
        <p:grpSpPr>
          <a:xfrm>
            <a:off x="-1848334" y="-303028"/>
            <a:ext cx="3576803" cy="2797537"/>
            <a:chOff x="361466" y="245447"/>
            <a:chExt cx="3576803" cy="2797537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F04007A9-1E40-A35E-ADA4-E9D681E59756}"/>
                </a:ext>
              </a:extLst>
            </p:cNvPr>
            <p:cNvSpPr/>
            <p:nvPr/>
          </p:nvSpPr>
          <p:spPr>
            <a:xfrm>
              <a:off x="361466" y="245447"/>
              <a:ext cx="3576803" cy="2797537"/>
            </a:xfrm>
            <a:prstGeom prst="roundRect">
              <a:avLst>
                <a:gd name="adj" fmla="val 6684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B308DDDF-2DB9-46CB-C734-3200ABC6FDDA}"/>
                </a:ext>
              </a:extLst>
            </p:cNvPr>
            <p:cNvGrpSpPr/>
            <p:nvPr/>
          </p:nvGrpSpPr>
          <p:grpSpPr>
            <a:xfrm>
              <a:off x="373458" y="379752"/>
              <a:ext cx="3545087" cy="2547311"/>
              <a:chOff x="255353" y="410999"/>
              <a:chExt cx="3545087" cy="254731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D79A44C-BFFB-E4F8-249F-77C1E25FC46C}"/>
                  </a:ext>
                </a:extLst>
              </p:cNvPr>
              <p:cNvGrpSpPr/>
              <p:nvPr/>
            </p:nvGrpSpPr>
            <p:grpSpPr>
              <a:xfrm>
                <a:off x="2013378" y="410999"/>
                <a:ext cx="1787062" cy="2531698"/>
                <a:chOff x="668" y="275251"/>
                <a:chExt cx="1787062" cy="2531698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7B8792E-9656-8B64-6CAA-C9301AA37D7D}"/>
                    </a:ext>
                  </a:extLst>
                </p:cNvPr>
                <p:cNvSpPr txBox="1"/>
                <p:nvPr/>
              </p:nvSpPr>
              <p:spPr>
                <a:xfrm>
                  <a:off x="404890" y="2495453"/>
                  <a:ext cx="925686" cy="3114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Inception</a:t>
                  </a: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F5353D9F-5FC7-7424-5147-1694C467A886}"/>
                    </a:ext>
                  </a:extLst>
                </p:cNvPr>
                <p:cNvGrpSpPr/>
                <p:nvPr/>
              </p:nvGrpSpPr>
              <p:grpSpPr>
                <a:xfrm>
                  <a:off x="668" y="275251"/>
                  <a:ext cx="1787062" cy="1034403"/>
                  <a:chOff x="831271" y="725492"/>
                  <a:chExt cx="1787062" cy="1034403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1067389C-F012-B878-A284-AC2EEF675DC0}"/>
                      </a:ext>
                    </a:extLst>
                  </p:cNvPr>
                  <p:cNvGrpSpPr/>
                  <p:nvPr/>
                </p:nvGrpSpPr>
                <p:grpSpPr>
                  <a:xfrm>
                    <a:off x="1048837" y="1129858"/>
                    <a:ext cx="1284594" cy="630037"/>
                    <a:chOff x="507464" y="248844"/>
                    <a:chExt cx="1284594" cy="630037"/>
                  </a:xfrm>
                </p:grpSpPr>
                <p:pic>
                  <p:nvPicPr>
                    <p:cNvPr id="52" name="Picture 51" descr="A black and white molecule structure&#10;&#10;Description automatically generated">
                      <a:extLst>
                        <a:ext uri="{FF2B5EF4-FFF2-40B4-BE49-F238E27FC236}">
                          <a16:creationId xmlns:a16="http://schemas.microsoft.com/office/drawing/2014/main" id="{C20C2A1B-1A88-21DF-42FD-D356B9C1AB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241060">
                      <a:off x="507464" y="343435"/>
                      <a:ext cx="612814" cy="47098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6" name="Picture 55" descr="A black and white molecule structure&#10;&#10;Description automatically generated">
                      <a:extLst>
                        <a:ext uri="{FF2B5EF4-FFF2-40B4-BE49-F238E27FC236}">
                          <a16:creationId xmlns:a16="http://schemas.microsoft.com/office/drawing/2014/main" id="{A2F11794-3F91-77BB-6BB4-A57E9F37A1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8524624">
                      <a:off x="1234930" y="321754"/>
                      <a:ext cx="630037" cy="48421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08B39921-7133-1A2B-3B0A-DD6EDC7EEFAD}"/>
                      </a:ext>
                    </a:extLst>
                  </p:cNvPr>
                  <p:cNvSpPr txBox="1"/>
                  <p:nvPr/>
                </p:nvSpPr>
                <p:spPr>
                  <a:xfrm>
                    <a:off x="831271" y="742452"/>
                    <a:ext cx="925686" cy="4678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PAH molecule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599B30E-AE89-77E8-FAF9-CD935F586464}"/>
                      </a:ext>
                    </a:extLst>
                  </p:cNvPr>
                  <p:cNvSpPr txBox="1"/>
                  <p:nvPr/>
                </p:nvSpPr>
                <p:spPr>
                  <a:xfrm>
                    <a:off x="1692647" y="725492"/>
                    <a:ext cx="925686" cy="4678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PAH molecule</a:t>
                    </a: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C810B354-7F50-9368-CFAE-161171386705}"/>
                    </a:ext>
                  </a:extLst>
                </p:cNvPr>
                <p:cNvGrpSpPr/>
                <p:nvPr/>
              </p:nvGrpSpPr>
              <p:grpSpPr>
                <a:xfrm>
                  <a:off x="578960" y="1189807"/>
                  <a:ext cx="577205" cy="235085"/>
                  <a:chOff x="1275206" y="1366506"/>
                  <a:chExt cx="577205" cy="235085"/>
                </a:xfrm>
              </p:grpSpPr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6837D3DC-2B18-3686-DC1D-E8B509506F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5206" y="1366506"/>
                    <a:ext cx="71667" cy="2018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4E971883-7767-24E6-208A-9F60760A0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55980" y="1415174"/>
                    <a:ext cx="96431" cy="1864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28701F1E-4824-E97C-FA01-1DAF1BCBCF26}"/>
                    </a:ext>
                  </a:extLst>
                </p:cNvPr>
                <p:cNvGrpSpPr/>
                <p:nvPr/>
              </p:nvGrpSpPr>
              <p:grpSpPr>
                <a:xfrm>
                  <a:off x="668" y="1477319"/>
                  <a:ext cx="1703835" cy="1060574"/>
                  <a:chOff x="1053104" y="2297675"/>
                  <a:chExt cx="1703835" cy="1060574"/>
                </a:xfrm>
              </p:grpSpPr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6E456276-465B-9A00-E264-1F8873D8C630}"/>
                      </a:ext>
                    </a:extLst>
                  </p:cNvPr>
                  <p:cNvGrpSpPr/>
                  <p:nvPr/>
                </p:nvGrpSpPr>
                <p:grpSpPr>
                  <a:xfrm>
                    <a:off x="1272680" y="2297675"/>
                    <a:ext cx="1270831" cy="760491"/>
                    <a:chOff x="789352" y="1858935"/>
                    <a:chExt cx="1270831" cy="760491"/>
                  </a:xfrm>
                </p:grpSpPr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07A3910B-90ED-D9FA-2116-CD46B089A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9352" y="1858935"/>
                      <a:ext cx="1270831" cy="760491"/>
                    </a:xfrm>
                    <a:prstGeom prst="ellipse">
                      <a:avLst/>
                    </a:prstGeom>
                    <a:gradFill flip="none" rotWithShape="1">
                      <a:gsLst>
                        <a:gs pos="25000">
                          <a:schemeClr val="tx2">
                            <a:lumMod val="25000"/>
                            <a:lumOff val="75000"/>
                          </a:schemeClr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pic>
                  <p:nvPicPr>
                    <p:cNvPr id="199" name="Picture 198" descr="A black and white molecule structure&#10;&#10;Description automatically generated">
                      <a:extLst>
                        <a:ext uri="{FF2B5EF4-FFF2-40B4-BE49-F238E27FC236}">
                          <a16:creationId xmlns:a16="http://schemas.microsoft.com/office/drawing/2014/main" id="{98451D61-3533-299F-40B8-175BC22DE3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alphaModFix amt="4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241060">
                      <a:off x="866221" y="1931888"/>
                      <a:ext cx="672922" cy="517178"/>
                    </a:xfrm>
                    <a:prstGeom prst="rect">
                      <a:avLst/>
                    </a:prstGeom>
                    <a:noFill/>
                    <a:effectLst>
                      <a:glow>
                        <a:schemeClr val="accent1"/>
                      </a:glow>
                      <a:outerShdw blurRad="50800" dist="50800" dir="5400000" sx="1000" sy="1000" algn="ctr" rotWithShape="0">
                        <a:srgbClr val="000000"/>
                      </a:outerShdw>
                    </a:effectLst>
                  </p:spPr>
                </p:pic>
                <p:pic>
                  <p:nvPicPr>
                    <p:cNvPr id="200" name="Picture 199" descr="A black and white molecule structure&#10;&#10;Description automatically generated">
                      <a:extLst>
                        <a:ext uri="{FF2B5EF4-FFF2-40B4-BE49-F238E27FC236}">
                          <a16:creationId xmlns:a16="http://schemas.microsoft.com/office/drawing/2014/main" id="{6AFB219D-1D14-FB8D-4BCD-613C3E3233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alphaModFix amt="66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8524624">
                      <a:off x="1360701" y="1981479"/>
                      <a:ext cx="628674" cy="48317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47F8F289-2A2F-EEFA-0198-83256F6826A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104" y="3078172"/>
                    <a:ext cx="1703835" cy="280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Dimer</a:t>
                    </a:r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49119C2-16D6-B55F-BCEA-53C7226F03E0}"/>
                  </a:ext>
                </a:extLst>
              </p:cNvPr>
              <p:cNvGrpSpPr/>
              <p:nvPr/>
            </p:nvGrpSpPr>
            <p:grpSpPr>
              <a:xfrm>
                <a:off x="255353" y="410999"/>
                <a:ext cx="1885674" cy="2547311"/>
                <a:chOff x="2069841" y="328105"/>
                <a:chExt cx="1885674" cy="2547311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1EA615C0-052C-0C0E-331F-457DC9CB2E36}"/>
                    </a:ext>
                  </a:extLst>
                </p:cNvPr>
                <p:cNvSpPr txBox="1"/>
                <p:nvPr/>
              </p:nvSpPr>
              <p:spPr>
                <a:xfrm>
                  <a:off x="2134853" y="2563920"/>
                  <a:ext cx="1512537" cy="31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1" dirty="0">
                      <a:solidFill>
                        <a:srgbClr val="00B0F0"/>
                      </a:solidFill>
                    </a:rPr>
                    <a:t>PAH Adsorption</a:t>
                  </a:r>
                </a:p>
              </p:txBody>
            </p: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C193585E-8211-F0DE-8CD4-CBF081889CE5}"/>
                    </a:ext>
                  </a:extLst>
                </p:cNvPr>
                <p:cNvGrpSpPr/>
                <p:nvPr/>
              </p:nvGrpSpPr>
              <p:grpSpPr>
                <a:xfrm>
                  <a:off x="2419008" y="748952"/>
                  <a:ext cx="1316319" cy="609181"/>
                  <a:chOff x="1327520" y="4072886"/>
                  <a:chExt cx="1316319" cy="609181"/>
                </a:xfrm>
              </p:grpSpPr>
              <p:pic>
                <p:nvPicPr>
                  <p:cNvPr id="213" name="Picture 212" descr="A black and white molecule structure&#10;&#10;Description automatically generated">
                    <a:extLst>
                      <a:ext uri="{FF2B5EF4-FFF2-40B4-BE49-F238E27FC236}">
                        <a16:creationId xmlns:a16="http://schemas.microsoft.com/office/drawing/2014/main" id="{CED8656D-A8B7-07FF-44C9-97280D12BB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241060">
                    <a:off x="2090092" y="4072886"/>
                    <a:ext cx="553747" cy="425585"/>
                  </a:xfrm>
                  <a:prstGeom prst="rect">
                    <a:avLst/>
                  </a:prstGeom>
                </p:spPr>
              </p:pic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510C6BCC-295F-80FF-BE64-5C477C09E3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40575" y="4291273"/>
                    <a:ext cx="181180" cy="4696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15" name="Graphic 214">
                    <a:extLst>
                      <a:ext uri="{FF2B5EF4-FFF2-40B4-BE49-F238E27FC236}">
                        <a16:creationId xmlns:a16="http://schemas.microsoft.com/office/drawing/2014/main" id="{0AD56F96-7CFE-8D60-D443-1CB7CC2099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27520" y="4132744"/>
                    <a:ext cx="547679" cy="5493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6BD685B4-1D42-85BB-FB7D-67CBDAD9764A}"/>
                    </a:ext>
                  </a:extLst>
                </p:cNvPr>
                <p:cNvGrpSpPr/>
                <p:nvPr/>
              </p:nvGrpSpPr>
              <p:grpSpPr>
                <a:xfrm>
                  <a:off x="2069841" y="1618361"/>
                  <a:ext cx="1561217" cy="940097"/>
                  <a:chOff x="1024979" y="4942014"/>
                  <a:chExt cx="1561217" cy="940097"/>
                </a:xfrm>
              </p:grpSpPr>
              <p:pic>
                <p:nvPicPr>
                  <p:cNvPr id="217" name="Picture 216" descr="A black and white molecule structure&#10;&#10;Description automatically generated">
                    <a:extLst>
                      <a:ext uri="{FF2B5EF4-FFF2-40B4-BE49-F238E27FC236}">
                        <a16:creationId xmlns:a16="http://schemas.microsoft.com/office/drawing/2014/main" id="{41554E55-F695-3655-C760-4A036ED6E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241060">
                    <a:off x="1882288" y="4942014"/>
                    <a:ext cx="498569" cy="383178"/>
                  </a:xfrm>
                  <a:prstGeom prst="rect">
                    <a:avLst/>
                  </a:prstGeom>
                </p:spPr>
              </p:pic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4AC108CC-BCA6-842C-0C4A-3B79141AF8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979" y="5602034"/>
                    <a:ext cx="1561217" cy="280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Adsorbed PAH</a:t>
                    </a:r>
                  </a:p>
                </p:txBody>
              </p:sp>
              <p:pic>
                <p:nvPicPr>
                  <p:cNvPr id="219" name="Graphic 218">
                    <a:extLst>
                      <a:ext uri="{FF2B5EF4-FFF2-40B4-BE49-F238E27FC236}">
                        <a16:creationId xmlns:a16="http://schemas.microsoft.com/office/drawing/2014/main" id="{A34B8370-FCA2-6BBA-B17F-BADFF9928E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4350" y="4965827"/>
                    <a:ext cx="537316" cy="53892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21E7D9E2-C087-9FB9-F9FF-BC6C77DC47CC}"/>
                    </a:ext>
                  </a:extLst>
                </p:cNvPr>
                <p:cNvSpPr txBox="1"/>
                <p:nvPr/>
              </p:nvSpPr>
              <p:spPr>
                <a:xfrm>
                  <a:off x="3029829" y="333465"/>
                  <a:ext cx="925686" cy="4678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PAH molecule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786C5860-DFCC-7B08-66EC-FAEABCFD6607}"/>
                    </a:ext>
                  </a:extLst>
                </p:cNvPr>
                <p:cNvSpPr txBox="1"/>
                <p:nvPr/>
              </p:nvSpPr>
              <p:spPr>
                <a:xfrm>
                  <a:off x="2158092" y="328105"/>
                  <a:ext cx="925686" cy="4678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Soot Particle</a:t>
                  </a:r>
                </a:p>
              </p:txBody>
            </p:sp>
          </p:grp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6583A96-15D3-31ED-9996-5A6F9CDF8B0F}"/>
              </a:ext>
            </a:extLst>
          </p:cNvPr>
          <p:cNvGrpSpPr/>
          <p:nvPr/>
        </p:nvGrpSpPr>
        <p:grpSpPr>
          <a:xfrm>
            <a:off x="5778501" y="-249714"/>
            <a:ext cx="3919972" cy="2697768"/>
            <a:chOff x="8036676" y="345216"/>
            <a:chExt cx="3919972" cy="2697768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B21B0DE-CC3D-F8E5-E758-C66DECEE7E8F}"/>
                </a:ext>
              </a:extLst>
            </p:cNvPr>
            <p:cNvGrpSpPr/>
            <p:nvPr/>
          </p:nvGrpSpPr>
          <p:grpSpPr>
            <a:xfrm>
              <a:off x="8099934" y="450832"/>
              <a:ext cx="3796642" cy="2499913"/>
              <a:chOff x="7688447" y="378921"/>
              <a:chExt cx="3796642" cy="2499913"/>
            </a:xfrm>
          </p:grpSpPr>
          <p:pic>
            <p:nvPicPr>
              <p:cNvPr id="224" name="Graphic 223">
                <a:extLst>
                  <a:ext uri="{FF2B5EF4-FFF2-40B4-BE49-F238E27FC236}">
                    <a16:creationId xmlns:a16="http://schemas.microsoft.com/office/drawing/2014/main" id="{07137BAE-01CA-3FE8-327F-CE4DC58B1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rot="1907074">
                <a:off x="7688447" y="808317"/>
                <a:ext cx="1849453" cy="1890623"/>
              </a:xfrm>
              <a:prstGeom prst="rect">
                <a:avLst/>
              </a:prstGeom>
            </p:spPr>
          </p:pic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90963FD-EE2F-CDC2-6773-D861EF2E511E}"/>
                  </a:ext>
                </a:extLst>
              </p:cNvPr>
              <p:cNvGrpSpPr/>
              <p:nvPr/>
            </p:nvGrpSpPr>
            <p:grpSpPr>
              <a:xfrm>
                <a:off x="7995360" y="1269869"/>
                <a:ext cx="2553801" cy="1608965"/>
                <a:chOff x="10110760" y="1216004"/>
                <a:chExt cx="2553801" cy="1608965"/>
              </a:xfrm>
            </p:grpSpPr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A1049B1C-518F-3CC6-86BB-6486CA8F8B1A}"/>
                    </a:ext>
                  </a:extLst>
                </p:cNvPr>
                <p:cNvSpPr/>
                <p:nvPr/>
              </p:nvSpPr>
              <p:spPr>
                <a:xfrm>
                  <a:off x="10110760" y="1216004"/>
                  <a:ext cx="1121537" cy="1121537"/>
                </a:xfrm>
                <a:prstGeom prst="ellipse">
                  <a:avLst/>
                </a:prstGeom>
                <a:noFill/>
                <a:ln w="19050"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1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BE3A6322-F746-BFAD-F514-2ECB807AB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4481" y="2546944"/>
                      <a:ext cx="1230080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sz="1600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0.45</m:t>
                              </m:r>
                            </m:sup>
                          </m:sSubSup>
                        </m:oMath>
                      </a14:m>
                      <a:endParaRPr lang="en-CA" sz="16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BE3A6322-F746-BFAD-F514-2ECB807AB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34481" y="2546944"/>
                      <a:ext cx="1230080" cy="27802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5941" r="-49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77853DE1-A5D9-CF49-CFD4-C8B369052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39355" y="2223301"/>
                  <a:ext cx="374212" cy="347009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237557EC-ED1D-72E0-C9FF-B26EBCF18DF9}"/>
                  </a:ext>
                </a:extLst>
              </p:cNvPr>
              <p:cNvGrpSpPr/>
              <p:nvPr/>
            </p:nvGrpSpPr>
            <p:grpSpPr>
              <a:xfrm>
                <a:off x="7810493" y="1047756"/>
                <a:ext cx="3417621" cy="1503170"/>
                <a:chOff x="9592660" y="920242"/>
                <a:chExt cx="3417621" cy="1503170"/>
              </a:xfrm>
            </p:grpSpPr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E82A44D3-B528-C804-4AD4-C7514B12A328}"/>
                    </a:ext>
                  </a:extLst>
                </p:cNvPr>
                <p:cNvSpPr/>
                <p:nvPr/>
              </p:nvSpPr>
              <p:spPr>
                <a:xfrm>
                  <a:off x="9592660" y="920242"/>
                  <a:ext cx="1503170" cy="150317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1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CD81DF99-845B-FD69-54AD-CCED847A2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01663" y="1782895"/>
                      <a:ext cx="1508618" cy="5562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−0.2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+0.4</m:t>
                                </m:r>
                              </m:den>
                            </m:f>
                          </m:oMath>
                        </m:oMathPara>
                      </a14:m>
                      <a:endParaRPr lang="en-CA" sz="16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CD81DF99-845B-FD69-54AD-CCED847A22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01663" y="1782895"/>
                      <a:ext cx="1508618" cy="55624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BE4597AC-FB29-ED4E-0173-AE12FEB02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82222" y="1862393"/>
                  <a:ext cx="338815" cy="15273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DD1D3403-A2F8-A502-377E-266B44C62C99}"/>
                      </a:ext>
                    </a:extLst>
                  </p:cNvPr>
                  <p:cNvSpPr txBox="1"/>
                  <p:nvPr/>
                </p:nvSpPr>
                <p:spPr>
                  <a:xfrm>
                    <a:off x="9693038" y="1221496"/>
                    <a:ext cx="1304302" cy="5486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𝒑𝒓𝒊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rgbClr val="FF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rgbClr val="FF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1600" i="1">
                                      <a:solidFill>
                                        <a:srgbClr val="FF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𝑔𝑔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DD1D3403-A2F8-A502-377E-266B44C62C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3038" y="1221496"/>
                    <a:ext cx="1304302" cy="54861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02F698B6-0686-BE6A-6297-6CED80DE480D}"/>
                  </a:ext>
                </a:extLst>
              </p:cNvPr>
              <p:cNvGrpSpPr/>
              <p:nvPr/>
            </p:nvGrpSpPr>
            <p:grpSpPr>
              <a:xfrm>
                <a:off x="8559904" y="378921"/>
                <a:ext cx="2925185" cy="1142664"/>
                <a:chOff x="9756259" y="475203"/>
                <a:chExt cx="2925185" cy="1142664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476D8376-10FB-38CD-CAF4-C3957B32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17000" y="961475"/>
                  <a:ext cx="130362" cy="23928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3B84531B-4C46-A87E-C68A-7A004A13CD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84836" y="475203"/>
                      <a:ext cx="2596608" cy="629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𝑀𝑊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solidFill>
                                                  <a:schemeClr val="bg1">
                                                    <a:lumMod val="6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𝒕𝒐𝒕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𝐴𝑣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𝑠𝑜𝑜𝑡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𝑵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𝒑𝒓𝒊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sup>
                            </m:sSup>
                          </m:oMath>
                        </m:oMathPara>
                      </a14:m>
                      <a:endParaRPr lang="en-CA" sz="1600" dirty="0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3B84531B-4C46-A87E-C68A-7A004A13CD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84836" y="475203"/>
                      <a:ext cx="2596608" cy="62946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18F64091-E37F-65E7-6F24-B9F14195C20C}"/>
                    </a:ext>
                  </a:extLst>
                </p:cNvPr>
                <p:cNvSpPr/>
                <p:nvPr/>
              </p:nvSpPr>
              <p:spPr>
                <a:xfrm>
                  <a:off x="9756259" y="1201354"/>
                  <a:ext cx="416513" cy="416513"/>
                </a:xfrm>
                <a:prstGeom prst="ellips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00" dirty="0"/>
                </a:p>
              </p:txBody>
            </p:sp>
          </p:grpSp>
        </p:grp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4E52ABBA-AA94-E250-2B2E-803B9FD4E605}"/>
                </a:ext>
              </a:extLst>
            </p:cNvPr>
            <p:cNvSpPr/>
            <p:nvPr/>
          </p:nvSpPr>
          <p:spPr>
            <a:xfrm>
              <a:off x="8036676" y="345216"/>
              <a:ext cx="3919972" cy="2697768"/>
            </a:xfrm>
            <a:prstGeom prst="roundRect">
              <a:avLst>
                <a:gd name="adj" fmla="val 6684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00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45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Lao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 Adib</dc:creator>
  <cp:lastModifiedBy>Mo Adib</cp:lastModifiedBy>
  <cp:revision>3</cp:revision>
  <dcterms:created xsi:type="dcterms:W3CDTF">2025-01-04T02:59:25Z</dcterms:created>
  <dcterms:modified xsi:type="dcterms:W3CDTF">2025-01-04T06:54:50Z</dcterms:modified>
</cp:coreProperties>
</file>