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300" r:id="rId4"/>
    <p:sldId id="260" r:id="rId5"/>
    <p:sldId id="277" r:id="rId6"/>
    <p:sldId id="278" r:id="rId7"/>
    <p:sldId id="291" r:id="rId8"/>
    <p:sldId id="279" r:id="rId9"/>
    <p:sldId id="288" r:id="rId10"/>
    <p:sldId id="280" r:id="rId11"/>
    <p:sldId id="281" r:id="rId12"/>
    <p:sldId id="289" r:id="rId13"/>
    <p:sldId id="290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9CBAB-F028-46F8-8CBD-D36F63293D07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1266F-E73E-4B52-92CD-04A1DD050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85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99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9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8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5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2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0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0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0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2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3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503E1-FFBB-42A7-B5E3-BE5EA0D91690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0060"/>
            <a:ext cx="9144000" cy="3029903"/>
          </a:xfrm>
        </p:spPr>
        <p:txBody>
          <a:bodyPr>
            <a:normAutofit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US" sz="4000" b="1" dirty="0"/>
              <a:t>Visual </a:t>
            </a:r>
            <a:r>
              <a:rPr lang="en-US" sz="4000" b="1" dirty="0" smtClean="0"/>
              <a:t>Programming-I</a:t>
            </a:r>
            <a:r>
              <a:rPr lang="en-US" sz="4000" b="1" dirty="0"/>
              <a:t/>
            </a:r>
            <a:br>
              <a:rPr lang="en-US" sz="4000" b="1" dirty="0"/>
            </a:br>
            <a:endParaRPr lang="en-US" sz="4000" dirty="0"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3520" y="465558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fa-IR" dirty="0" smtClean="0"/>
              <a:t>توسط : صفری</a:t>
            </a:r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خزان1397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30090" y="1625679"/>
            <a:ext cx="313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 smtClean="0"/>
              <a:t>عنوان مضمون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69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Writing Applications Using the .NET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an application using the .NET Framework means writing code (using any of the languages </a:t>
            </a:r>
            <a:r>
              <a:rPr lang="en-US" dirty="0" smtClean="0"/>
              <a:t>that support </a:t>
            </a:r>
            <a:r>
              <a:rPr lang="en-US" dirty="0"/>
              <a:t>the Framework) using the .NET code library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In this book you </a:t>
            </a:r>
            <a:r>
              <a:rPr lang="en-US" dirty="0" smtClean="0"/>
              <a:t>use</a:t>
            </a:r>
            <a:r>
              <a:rPr lang="en-US" dirty="0"/>
              <a:t> </a:t>
            </a:r>
            <a:r>
              <a:rPr lang="en-US" b="1" dirty="0"/>
              <a:t>Visual </a:t>
            </a:r>
            <a:r>
              <a:rPr lang="en-US" b="1" dirty="0" smtClean="0"/>
              <a:t>Studio(VS) </a:t>
            </a:r>
            <a:r>
              <a:rPr lang="en-US" dirty="0" smtClean="0"/>
              <a:t>for </a:t>
            </a:r>
            <a:r>
              <a:rPr lang="en-US" dirty="0"/>
              <a:t>your development. VS is </a:t>
            </a:r>
            <a:r>
              <a:rPr lang="en-US" dirty="0" smtClean="0"/>
              <a:t>a powerful</a:t>
            </a:r>
            <a:r>
              <a:rPr lang="en-US" b="1" dirty="0"/>
              <a:t>, integrated development </a:t>
            </a:r>
            <a:r>
              <a:rPr lang="en-US" b="1" dirty="0" smtClean="0"/>
              <a:t>environment(IDE) </a:t>
            </a:r>
            <a:r>
              <a:rPr lang="en-US" dirty="0"/>
              <a:t>that supports C# </a:t>
            </a:r>
            <a:r>
              <a:rPr lang="en-US" dirty="0" smtClean="0"/>
              <a:t>(C++, Visual </a:t>
            </a:r>
            <a:r>
              <a:rPr lang="en-US" dirty="0"/>
              <a:t>Basic, and some others).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7359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C#?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#:</a:t>
            </a:r>
          </a:p>
          <a:p>
            <a:pPr lvl="1"/>
            <a:r>
              <a:rPr lang="en-US" dirty="0" smtClean="0"/>
              <a:t>is </a:t>
            </a:r>
            <a:r>
              <a:rPr lang="en-US" dirty="0"/>
              <a:t>one of the languages you can use to create applications </a:t>
            </a:r>
            <a:r>
              <a:rPr lang="en-US" dirty="0" smtClean="0"/>
              <a:t>that will </a:t>
            </a:r>
            <a:r>
              <a:rPr lang="en-US" dirty="0"/>
              <a:t>run in the .</a:t>
            </a:r>
            <a:r>
              <a:rPr lang="en-US" dirty="0" smtClean="0"/>
              <a:t>NET 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an evolution of the C and C++ languages and has been created by Microsoft </a:t>
            </a:r>
            <a:r>
              <a:rPr lang="en-US" dirty="0" smtClean="0"/>
              <a:t>specifically </a:t>
            </a:r>
            <a:r>
              <a:rPr lang="en-US" dirty="0"/>
              <a:t>to </a:t>
            </a:r>
            <a:r>
              <a:rPr lang="en-US" dirty="0" smtClean="0"/>
              <a:t>work with </a:t>
            </a:r>
            <a:r>
              <a:rPr lang="en-US" dirty="0"/>
              <a:t>the .NET platform</a:t>
            </a:r>
            <a:r>
              <a:rPr lang="en-US" dirty="0" smtClean="0"/>
              <a:t>.</a:t>
            </a:r>
          </a:p>
          <a:p>
            <a:r>
              <a:rPr lang="en-US" dirty="0" smtClean="0"/>
              <a:t>C</a:t>
            </a:r>
            <a:r>
              <a:rPr lang="en-US" dirty="0"/>
              <a:t># is a powerful language, and there is little you might want to do in C++ that you can’t do in C#. </a:t>
            </a:r>
            <a:endParaRPr lang="en-US" dirty="0" smtClean="0"/>
          </a:p>
          <a:p>
            <a:pPr lvl="1"/>
            <a:r>
              <a:rPr lang="en-US" dirty="0" smtClean="0"/>
              <a:t>such </a:t>
            </a:r>
            <a:r>
              <a:rPr lang="en-US" dirty="0"/>
              <a:t>as </a:t>
            </a:r>
            <a:r>
              <a:rPr lang="en-US" b="1" dirty="0"/>
              <a:t>directly </a:t>
            </a:r>
            <a:r>
              <a:rPr lang="en-US" b="1" dirty="0" smtClean="0"/>
              <a:t>accessing </a:t>
            </a:r>
            <a:r>
              <a:rPr lang="en-US" dirty="0" smtClean="0"/>
              <a:t>and </a:t>
            </a:r>
            <a:r>
              <a:rPr lang="en-US" b="1" dirty="0"/>
              <a:t>manipulating system memory</a:t>
            </a:r>
            <a:r>
              <a:rPr lang="en-US" dirty="0"/>
              <a:t>, can be carried out only by using code marked as </a:t>
            </a:r>
            <a:r>
              <a:rPr lang="en-US" b="1" i="1" dirty="0" smtClean="0"/>
              <a:t>unsafe</a:t>
            </a:r>
            <a:r>
              <a:rPr lang="en-US" i="1" dirty="0" smtClean="0"/>
              <a:t>.</a:t>
            </a:r>
          </a:p>
          <a:p>
            <a:pPr lvl="1"/>
            <a:r>
              <a:rPr lang="en-US" dirty="0"/>
              <a:t>This is a consequence of C# being a </a:t>
            </a:r>
            <a:r>
              <a:rPr lang="en-US" b="1" i="1" dirty="0" err="1"/>
              <a:t>typesafe</a:t>
            </a:r>
            <a:r>
              <a:rPr lang="en-US" i="1" dirty="0"/>
              <a:t> </a:t>
            </a:r>
            <a:r>
              <a:rPr lang="en-US" dirty="0" smtClean="0"/>
              <a:t>language (unlike </a:t>
            </a:r>
            <a:r>
              <a:rPr lang="en-US" dirty="0"/>
              <a:t>C</a:t>
            </a:r>
            <a:r>
              <a:rPr lang="en-US" dirty="0" smtClean="0"/>
              <a:t>++).</a:t>
            </a:r>
          </a:p>
          <a:p>
            <a:pPr lvl="1"/>
            <a:r>
              <a:rPr lang="en-US" dirty="0" smtClean="0"/>
              <a:t>. . 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299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Applications You Can Write with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6495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Desktop applications </a:t>
            </a:r>
            <a:r>
              <a:rPr lang="en-US" dirty="0"/>
              <a:t>— Applications, such as Microsoft </a:t>
            </a:r>
            <a:r>
              <a:rPr lang="en-US" dirty="0" smtClean="0"/>
              <a:t>Office</a:t>
            </a:r>
            <a:r>
              <a:rPr lang="en-US" dirty="0"/>
              <a:t>, that have a familiar Windows </a:t>
            </a:r>
            <a:r>
              <a:rPr lang="en-US" dirty="0" smtClean="0"/>
              <a:t>look and </a:t>
            </a:r>
            <a:r>
              <a:rPr lang="en-US" dirty="0"/>
              <a:t>feel about them. This is made simple by using the Windows Presentation Foundation (</a:t>
            </a:r>
            <a:r>
              <a:rPr lang="en-US" dirty="0" smtClean="0"/>
              <a:t>WPF) module </a:t>
            </a:r>
            <a:r>
              <a:rPr lang="en-US" dirty="0"/>
              <a:t>of the .NET Framework, which is a library of </a:t>
            </a:r>
            <a:r>
              <a:rPr lang="en-US" i="1" dirty="0"/>
              <a:t>controls </a:t>
            </a:r>
            <a:r>
              <a:rPr lang="en-US" dirty="0"/>
              <a:t>(such as buttons, toolbars, menus, </a:t>
            </a:r>
            <a:r>
              <a:rPr lang="en-US" dirty="0" smtClean="0"/>
              <a:t>and so </a:t>
            </a:r>
            <a:r>
              <a:rPr lang="en-US" dirty="0"/>
              <a:t>on) that you can use to build a Windows user interface (UI).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Windows </a:t>
            </a:r>
            <a:r>
              <a:rPr lang="en-US" b="1" dirty="0"/>
              <a:t>Store applications </a:t>
            </a:r>
            <a:r>
              <a:rPr lang="en-US" dirty="0"/>
              <a:t>— Windows 8 has introduced a new type of application, known as </a:t>
            </a:r>
            <a:r>
              <a:rPr lang="en-US" dirty="0" smtClean="0"/>
              <a:t>a Windows </a:t>
            </a:r>
            <a:r>
              <a:rPr lang="en-US" dirty="0"/>
              <a:t>Store application. This type of application is designed primarily for touch devices, and </a:t>
            </a:r>
            <a:r>
              <a:rPr lang="en-US" dirty="0" smtClean="0"/>
              <a:t>it is </a:t>
            </a:r>
            <a:r>
              <a:rPr lang="en-US" dirty="0"/>
              <a:t>usually run full-screen, with a minimum of clutter, and an emphasis on simplicity. You can </a:t>
            </a:r>
            <a:r>
              <a:rPr lang="en-US" dirty="0" smtClean="0"/>
              <a:t>create these </a:t>
            </a:r>
            <a:r>
              <a:rPr lang="en-US" dirty="0"/>
              <a:t>applications in several ways, including using WPF.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Web </a:t>
            </a:r>
            <a:r>
              <a:rPr lang="en-US" b="1" dirty="0"/>
              <a:t>applications </a:t>
            </a:r>
            <a:r>
              <a:rPr lang="en-US" dirty="0"/>
              <a:t>— Web pages such as those that might be viewed through any web browser. </a:t>
            </a:r>
            <a:r>
              <a:rPr lang="en-US" dirty="0" smtClean="0"/>
              <a:t>The .NET </a:t>
            </a:r>
            <a:r>
              <a:rPr lang="en-US" dirty="0"/>
              <a:t>Framework includes a powerful system for generating web content dynamically, </a:t>
            </a:r>
            <a:r>
              <a:rPr lang="en-US" dirty="0" smtClean="0"/>
              <a:t>enabling personalization</a:t>
            </a:r>
            <a:r>
              <a:rPr lang="en-US" dirty="0"/>
              <a:t>, security, and much more. This system is called ASP.NET (Active Server Pages .NET</a:t>
            </a:r>
            <a:r>
              <a:rPr lang="en-US" dirty="0" smtClean="0"/>
              <a:t>), and </a:t>
            </a:r>
            <a:r>
              <a:rPr lang="en-US" dirty="0"/>
              <a:t>you can use C# to create ASP.NET applications using Web Forms. You can also write </a:t>
            </a:r>
            <a:r>
              <a:rPr lang="en-US" dirty="0" smtClean="0"/>
              <a:t>applications that </a:t>
            </a:r>
            <a:r>
              <a:rPr lang="en-US" dirty="0"/>
              <a:t>run inside the browser with Silverlight.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WCF </a:t>
            </a:r>
            <a:r>
              <a:rPr lang="en-US" b="1" dirty="0"/>
              <a:t>services </a:t>
            </a:r>
            <a:r>
              <a:rPr lang="en-US" dirty="0"/>
              <a:t>— A way to create versatile distributed applications. Using WCF you can </a:t>
            </a:r>
            <a:r>
              <a:rPr lang="en-US" dirty="0" smtClean="0"/>
              <a:t>exchange virtually </a:t>
            </a:r>
            <a:r>
              <a:rPr lang="en-US" dirty="0"/>
              <a:t>any data over local networks or the Internet, using the same simple syntax regardless of </a:t>
            </a:r>
            <a:r>
              <a:rPr lang="en-US" dirty="0" smtClean="0"/>
              <a:t>the language </a:t>
            </a:r>
            <a:r>
              <a:rPr lang="en-US" dirty="0"/>
              <a:t>used to create a service or the system on which it resides.</a:t>
            </a:r>
          </a:p>
        </p:txBody>
      </p:sp>
    </p:spTree>
    <p:extLst>
      <p:ext uri="{BB962C8B-B14F-4D97-AF65-F5344CB8AC3E}">
        <p14:creationId xmlns:p14="http://schemas.microsoft.com/office/powerpoint/2010/main" val="3296941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solution, in VS terms, </a:t>
            </a:r>
            <a:r>
              <a:rPr lang="en-US" dirty="0" smtClean="0"/>
              <a:t>is more </a:t>
            </a:r>
            <a:r>
              <a:rPr lang="en-US" dirty="0"/>
              <a:t>than just an application.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Solutions </a:t>
            </a:r>
            <a:r>
              <a:rPr lang="en-US" dirty="0"/>
              <a:t>contain </a:t>
            </a:r>
            <a:r>
              <a:rPr lang="en-US" i="1" dirty="0"/>
              <a:t>projects, </a:t>
            </a:r>
            <a:r>
              <a:rPr lang="en-US" dirty="0"/>
              <a:t>which might be WPF projects, Web </a:t>
            </a:r>
            <a:r>
              <a:rPr lang="en-US" dirty="0" smtClean="0"/>
              <a:t>Application projects</a:t>
            </a:r>
            <a:r>
              <a:rPr lang="en-US" dirty="0"/>
              <a:t>, and so 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Because solutions can contain multiple projects, you can group together related code </a:t>
            </a:r>
            <a:r>
              <a:rPr lang="en-US" dirty="0" smtClean="0"/>
              <a:t>in one </a:t>
            </a:r>
            <a:r>
              <a:rPr lang="en-US" dirty="0"/>
              <a:t>place, even if it will eventually compile to multiple assemblies in various places on your hard </a:t>
            </a:r>
            <a:r>
              <a:rPr lang="en-US" dirty="0" smtClean="0"/>
              <a:t>disk. </a:t>
            </a:r>
          </a:p>
          <a:p>
            <a:r>
              <a:rPr lang="en-US" dirty="0" smtClean="0"/>
              <a:t>This </a:t>
            </a:r>
            <a:r>
              <a:rPr lang="en-US" dirty="0"/>
              <a:t>is very useful because 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enables you to work on shared code </a:t>
            </a:r>
            <a:r>
              <a:rPr lang="en-US" dirty="0" smtClean="0"/>
              <a:t>at the </a:t>
            </a:r>
            <a:r>
              <a:rPr lang="en-US" dirty="0"/>
              <a:t>same time as applications that use this code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Debugging code is a lot easier when only one </a:t>
            </a:r>
            <a:r>
              <a:rPr lang="en-US" dirty="0" smtClean="0"/>
              <a:t>development environment </a:t>
            </a:r>
            <a:r>
              <a:rPr lang="en-US" dirty="0"/>
              <a:t>is used, because you can step through instructions in multiple code modules.</a:t>
            </a:r>
          </a:p>
        </p:txBody>
      </p:sp>
    </p:spTree>
    <p:extLst>
      <p:ext uri="{BB962C8B-B14F-4D97-AF65-F5344CB8AC3E}">
        <p14:creationId xmlns:p14="http://schemas.microsoft.com/office/powerpoint/2010/main" val="3662725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9301"/>
            <a:ext cx="10515600" cy="157199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Introducing C# program and writing C# program using console and Visual studio.net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40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VISUAL </a:t>
            </a:r>
            <a:r>
              <a:rPr lang="en-US" b="1" dirty="0" smtClean="0"/>
              <a:t>STUDIO </a:t>
            </a:r>
            <a:r>
              <a:rPr lang="en-US" b="1" dirty="0"/>
              <a:t>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VS environment layout is </a:t>
            </a:r>
            <a:r>
              <a:rPr lang="en-US" dirty="0" smtClean="0"/>
              <a:t>completely customizable</a:t>
            </a:r>
            <a:r>
              <a:rPr lang="en-US" dirty="0"/>
              <a:t>, but the default is </a:t>
            </a:r>
            <a:r>
              <a:rPr lang="en-US" dirty="0" smtClean="0"/>
              <a:t>fine </a:t>
            </a:r>
            <a:r>
              <a:rPr lang="en-US" dirty="0"/>
              <a:t>here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858" y="2715905"/>
            <a:ext cx="7435151" cy="395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63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features that you will use the most: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366"/>
            <a:ext cx="10515600" cy="543863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The Toolbox window </a:t>
            </a:r>
            <a:r>
              <a:rPr lang="en-US" dirty="0"/>
              <a:t>pops up when you click its tab. It provides access to, among other things, </a:t>
            </a:r>
            <a:r>
              <a:rPr lang="en-US" dirty="0" smtClean="0"/>
              <a:t>the user </a:t>
            </a:r>
            <a:r>
              <a:rPr lang="en-US" dirty="0"/>
              <a:t>interface building blocks for desktop </a:t>
            </a:r>
            <a:r>
              <a:rPr lang="en-US" dirty="0" smtClean="0"/>
              <a:t>applications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b="1" dirty="0"/>
              <a:t>The Solution Explorer </a:t>
            </a:r>
            <a:r>
              <a:rPr lang="en-US" dirty="0"/>
              <a:t>window displays information about the currently loaded </a:t>
            </a:r>
            <a:r>
              <a:rPr lang="en-US" i="1" dirty="0" smtClean="0"/>
              <a:t>solution.</a:t>
            </a:r>
          </a:p>
          <a:p>
            <a:pPr marL="457200" lvl="1" indent="0">
              <a:buNone/>
            </a:pPr>
            <a:r>
              <a:rPr lang="en-US" dirty="0" smtClean="0"/>
              <a:t>The </a:t>
            </a:r>
            <a:r>
              <a:rPr lang="en-US" dirty="0"/>
              <a:t>Solution Explorer window displays various views of the projects in a </a:t>
            </a:r>
            <a:r>
              <a:rPr lang="en-US" dirty="0" smtClean="0"/>
              <a:t>solution, such </a:t>
            </a:r>
            <a:r>
              <a:rPr lang="en-US" dirty="0"/>
              <a:t>as what </a:t>
            </a:r>
            <a:r>
              <a:rPr lang="en-US" dirty="0" smtClean="0"/>
              <a:t>files </a:t>
            </a:r>
            <a:r>
              <a:rPr lang="en-US" dirty="0"/>
              <a:t>they contain and what is contained in those </a:t>
            </a:r>
            <a:r>
              <a:rPr lang="en-US" dirty="0" smtClean="0"/>
              <a:t>files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The </a:t>
            </a:r>
            <a:r>
              <a:rPr lang="en-US" b="1" dirty="0"/>
              <a:t>Team Explorer </a:t>
            </a:r>
            <a:r>
              <a:rPr lang="en-US" dirty="0"/>
              <a:t>window displays information about the current Team Foundation Server or </a:t>
            </a:r>
            <a:r>
              <a:rPr lang="en-US" dirty="0" smtClean="0"/>
              <a:t>Team Foundation </a:t>
            </a:r>
            <a:r>
              <a:rPr lang="en-US" dirty="0"/>
              <a:t>Service connection. This allows you access to source control, bug tracking, build </a:t>
            </a:r>
            <a:r>
              <a:rPr lang="en-US" dirty="0" smtClean="0"/>
              <a:t>automation, and </a:t>
            </a:r>
            <a:r>
              <a:rPr lang="en-US" dirty="0"/>
              <a:t>other functionality. However, this is an advanced subject and is not covered in this book.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 </a:t>
            </a:r>
            <a:r>
              <a:rPr lang="en-US" b="1" dirty="0"/>
              <a:t>The</a:t>
            </a:r>
            <a:r>
              <a:rPr lang="en-US" dirty="0" smtClean="0"/>
              <a:t> </a:t>
            </a:r>
            <a:r>
              <a:rPr lang="en-US" b="1" dirty="0"/>
              <a:t>Properties window </a:t>
            </a:r>
            <a:r>
              <a:rPr lang="en-US" b="1" dirty="0" smtClean="0"/>
              <a:t>:</a:t>
            </a:r>
            <a:r>
              <a:rPr lang="en-US" dirty="0" smtClean="0"/>
              <a:t>Just </a:t>
            </a:r>
            <a:r>
              <a:rPr lang="en-US" dirty="0"/>
              <a:t>below the Solution Explorer window you can display a Properties window, not shown in </a:t>
            </a:r>
            <a:r>
              <a:rPr lang="en-US" dirty="0" smtClean="0"/>
              <a:t>Figure </a:t>
            </a:r>
            <a:r>
              <a:rPr lang="en-US" dirty="0"/>
              <a:t>because it appears only when you are working on a project </a:t>
            </a:r>
            <a:r>
              <a:rPr lang="en-US" dirty="0" smtClean="0"/>
              <a:t>.For </a:t>
            </a:r>
            <a:r>
              <a:rPr lang="en-US" dirty="0"/>
              <a:t>example, you can </a:t>
            </a:r>
            <a:r>
              <a:rPr lang="en-US" dirty="0" smtClean="0"/>
              <a:t>use this </a:t>
            </a:r>
            <a:r>
              <a:rPr lang="en-US" dirty="0"/>
              <a:t>window to change the appearance of a button in a desktop application.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b="1" dirty="0"/>
              <a:t>T</a:t>
            </a:r>
            <a:r>
              <a:rPr lang="en-US" b="1" dirty="0" smtClean="0"/>
              <a:t>he </a:t>
            </a:r>
            <a:r>
              <a:rPr lang="en-US" b="1" dirty="0"/>
              <a:t>Error List </a:t>
            </a:r>
            <a:r>
              <a:rPr lang="en-US" b="1" dirty="0" smtClean="0"/>
              <a:t>window: </a:t>
            </a:r>
            <a:r>
              <a:rPr lang="en-US" dirty="0" smtClean="0"/>
              <a:t> which </a:t>
            </a:r>
            <a:r>
              <a:rPr lang="en-US" dirty="0"/>
              <a:t>you can display using View ➪ Error List. It shows errors, warnings, and other </a:t>
            </a:r>
            <a:r>
              <a:rPr lang="en-US" dirty="0" smtClean="0"/>
              <a:t>project-related information</a:t>
            </a:r>
            <a:r>
              <a:rPr lang="en-US" dirty="0"/>
              <a:t>. The window updates continuously, although some information appears only when </a:t>
            </a:r>
            <a:r>
              <a:rPr lang="en-US" dirty="0" smtClean="0"/>
              <a:t>a project </a:t>
            </a:r>
            <a:r>
              <a:rPr lang="en-US" dirty="0"/>
              <a:t>is compiled.</a:t>
            </a:r>
          </a:p>
        </p:txBody>
      </p:sp>
    </p:spTree>
    <p:extLst>
      <p:ext uri="{BB962C8B-B14F-4D97-AF65-F5344CB8AC3E}">
        <p14:creationId xmlns:p14="http://schemas.microsoft.com/office/powerpoint/2010/main" val="2229316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77"/>
            <a:ext cx="10515600" cy="1325563"/>
          </a:xfrm>
        </p:spPr>
        <p:txBody>
          <a:bodyPr/>
          <a:lstStyle/>
          <a:p>
            <a:r>
              <a:rPr lang="en-US" b="1" dirty="0"/>
              <a:t>CONSOLE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46" y="1364776"/>
            <a:ext cx="11026254" cy="4812187"/>
          </a:xfrm>
        </p:spPr>
        <p:txBody>
          <a:bodyPr/>
          <a:lstStyle/>
          <a:p>
            <a:r>
              <a:rPr lang="en-US" dirty="0"/>
              <a:t>Creating a Simple Console </a:t>
            </a:r>
            <a:r>
              <a:rPr lang="en-US" dirty="0" smtClean="0"/>
              <a:t>Application: ConsoleApplication1\</a:t>
            </a:r>
            <a:r>
              <a:rPr lang="en-US" dirty="0" err="1" smtClean="0"/>
              <a:t>Program.cs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669" y="2260041"/>
            <a:ext cx="5512059" cy="30216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7546" y="2449001"/>
            <a:ext cx="4796051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abonLTStd-Roman"/>
              </a:rPr>
              <a:t>1- Create </a:t>
            </a:r>
            <a:r>
              <a:rPr lang="en-US" dirty="0">
                <a:latin typeface="SabonLTStd-Roman"/>
              </a:rPr>
              <a:t>a new console application project </a:t>
            </a:r>
            <a:r>
              <a:rPr lang="en-US" dirty="0" smtClean="0">
                <a:latin typeface="SabonLTStd-Roman"/>
              </a:rPr>
              <a:t>by selecting </a:t>
            </a:r>
            <a:r>
              <a:rPr lang="en-US" dirty="0">
                <a:latin typeface="SabonLTStd-Roman"/>
              </a:rPr>
              <a:t>File </a:t>
            </a:r>
            <a:r>
              <a:rPr lang="en-US" sz="2000" dirty="0">
                <a:latin typeface="ZapfDingbatsStd"/>
              </a:rPr>
              <a:t>➪ </a:t>
            </a:r>
            <a:r>
              <a:rPr lang="en-US" dirty="0">
                <a:latin typeface="SabonLTStd-Roman"/>
              </a:rPr>
              <a:t>New </a:t>
            </a:r>
            <a:r>
              <a:rPr lang="en-US" sz="2000" dirty="0">
                <a:latin typeface="ZapfDingbatsStd"/>
              </a:rPr>
              <a:t>➪ </a:t>
            </a:r>
            <a:r>
              <a:rPr lang="en-US" dirty="0">
                <a:latin typeface="SabonLTStd-Roman"/>
              </a:rPr>
              <a:t>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91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CONSOLE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176" y="1325563"/>
            <a:ext cx="4566314" cy="4851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000" dirty="0"/>
              <a:t>Ensure that the Visual C# node is selected </a:t>
            </a:r>
            <a:r>
              <a:rPr lang="en-US" sz="2000" dirty="0" smtClean="0"/>
              <a:t>in the </a:t>
            </a:r>
            <a:r>
              <a:rPr lang="en-US" sz="2000" dirty="0"/>
              <a:t>left pane of the window that </a:t>
            </a:r>
            <a:r>
              <a:rPr lang="en-US" sz="2000" dirty="0" smtClean="0"/>
              <a:t>appears</a:t>
            </a:r>
            <a:endParaRPr lang="en-US" sz="20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2000" dirty="0"/>
              <a:t>choose the Console Application project type in </a:t>
            </a:r>
            <a:r>
              <a:rPr lang="en-US" sz="2000" dirty="0" smtClean="0"/>
              <a:t>the middle pane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000" dirty="0" smtClean="0"/>
              <a:t>Change </a:t>
            </a:r>
            <a:r>
              <a:rPr lang="en-US" sz="2000" dirty="0"/>
              <a:t>the </a:t>
            </a:r>
            <a:r>
              <a:rPr lang="en-US" sz="2000" dirty="0" smtClean="0"/>
              <a:t>Location text </a:t>
            </a:r>
            <a:r>
              <a:rPr lang="en-US" sz="2000" dirty="0"/>
              <a:t>box to C:\BegVCSharp\Chapter02 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000" dirty="0" smtClean="0"/>
              <a:t> </a:t>
            </a:r>
            <a:r>
              <a:rPr lang="en-US" sz="2000" dirty="0"/>
              <a:t>Leave the default text in the </a:t>
            </a:r>
            <a:r>
              <a:rPr lang="en-US" sz="2000" dirty="0" smtClean="0"/>
              <a:t>Name text </a:t>
            </a:r>
            <a:r>
              <a:rPr lang="en-US" sz="2000" dirty="0"/>
              <a:t>box (ConsoleApplication1</a:t>
            </a:r>
            <a:r>
              <a:rPr lang="en-US" sz="2000" dirty="0" smtClean="0"/>
              <a:t>)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000" dirty="0" smtClean="0"/>
              <a:t>the other settings </a:t>
            </a:r>
            <a:r>
              <a:rPr lang="en-US" sz="2000" dirty="0"/>
              <a:t>as they are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057" y="1325563"/>
            <a:ext cx="6068176" cy="370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60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870"/>
            <a:ext cx="10515600" cy="1325563"/>
          </a:xfrm>
        </p:spPr>
        <p:txBody>
          <a:bodyPr/>
          <a:lstStyle/>
          <a:p>
            <a:r>
              <a:rPr lang="en-US" b="1" dirty="0"/>
              <a:t>CONSOLE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899" y="1050877"/>
            <a:ext cx="11039901" cy="517250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Once the project is initialized, add the following lines of code to the fi le displayed in the main window:</a:t>
            </a:r>
          </a:p>
          <a:p>
            <a:pPr marL="0" indent="0">
              <a:buNone/>
            </a:pPr>
            <a:r>
              <a:rPr lang="en-US" dirty="0"/>
              <a:t>namespace ConsoleApplication1</a:t>
            </a:r>
          </a:p>
          <a:p>
            <a:pPr marL="0" indent="0">
              <a:buNone/>
            </a:pPr>
            <a:r>
              <a:rPr lang="en-US" dirty="0" smtClean="0"/>
              <a:t>{	class </a:t>
            </a:r>
            <a:r>
              <a:rPr lang="en-US" dirty="0"/>
              <a:t>Program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  <a:r>
              <a:rPr lang="en-US" dirty="0"/>
              <a:t>	</a:t>
            </a:r>
            <a:r>
              <a:rPr lang="en-US" dirty="0" smtClean="0"/>
              <a:t>static </a:t>
            </a:r>
            <a:r>
              <a:rPr lang="en-US" dirty="0"/>
              <a:t>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		{</a:t>
            </a:r>
            <a:r>
              <a:rPr lang="en-US" dirty="0"/>
              <a:t>	</a:t>
            </a:r>
            <a:r>
              <a:rPr lang="en-US" b="1" dirty="0" smtClean="0"/>
              <a:t>// </a:t>
            </a:r>
            <a:r>
              <a:rPr lang="en-US" b="1" dirty="0"/>
              <a:t>Output text to the screen.</a:t>
            </a:r>
          </a:p>
          <a:p>
            <a:pPr marL="0" indent="0">
              <a:buNone/>
            </a:pPr>
            <a:r>
              <a:rPr lang="en-US" b="1" dirty="0" smtClean="0"/>
              <a:t>			</a:t>
            </a:r>
            <a:r>
              <a:rPr lang="en-US" b="1" dirty="0" err="1" smtClean="0"/>
              <a:t>Console.WriteLine</a:t>
            </a:r>
            <a:r>
              <a:rPr lang="en-US" b="1" dirty="0"/>
              <a:t>("The first app in Beginning Visual </a:t>
            </a:r>
            <a:r>
              <a:rPr lang="en-US" b="1" dirty="0" smtClean="0"/>
              <a:t>C# 2012</a:t>
            </a:r>
            <a:r>
              <a:rPr lang="en-US" b="1" dirty="0"/>
              <a:t>!");</a:t>
            </a:r>
          </a:p>
          <a:p>
            <a:pPr marL="0" indent="0">
              <a:buNone/>
            </a:pPr>
            <a:r>
              <a:rPr lang="en-US" b="1" dirty="0" smtClean="0"/>
              <a:t>			</a:t>
            </a:r>
            <a:r>
              <a:rPr lang="en-US" b="1" dirty="0" err="1" smtClean="0"/>
              <a:t>Console.ReadKey</a:t>
            </a:r>
            <a:r>
              <a:rPr lang="en-US" b="1" dirty="0"/>
              <a:t>();</a:t>
            </a:r>
          </a:p>
          <a:p>
            <a:pPr marL="0" indent="0">
              <a:buNone/>
            </a:pPr>
            <a:r>
              <a:rPr lang="en-US" dirty="0" smtClean="0"/>
              <a:t>	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/>
              <a:t>the Debug ➪ Start Debugging menu item. After a few moments you should see the window shown </a:t>
            </a:r>
            <a:r>
              <a:rPr lang="en-US" dirty="0" smtClean="0"/>
              <a:t>in Figure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682" y="5926172"/>
            <a:ext cx="6164803" cy="93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</a:t>
            </a:r>
            <a:r>
              <a:rPr lang="en-US" dirty="0" smtClean="0"/>
              <a:t>Programming-I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Course </a:t>
            </a:r>
            <a:r>
              <a:rPr lang="en-US" b="1" dirty="0"/>
              <a:t>Code: </a:t>
            </a:r>
            <a:r>
              <a:rPr lang="en-US" dirty="0"/>
              <a:t>78024</a:t>
            </a:r>
          </a:p>
          <a:p>
            <a:r>
              <a:rPr lang="en-US" b="1" dirty="0"/>
              <a:t>Lecturer: </a:t>
            </a:r>
            <a:r>
              <a:rPr lang="en-US" dirty="0" smtClean="0"/>
              <a:t>Baba Ali Safari</a:t>
            </a:r>
            <a:endParaRPr lang="fa-IR" dirty="0" smtClean="0"/>
          </a:p>
          <a:p>
            <a:r>
              <a:rPr lang="en-US" b="1" dirty="0" smtClean="0"/>
              <a:t>Course </a:t>
            </a:r>
            <a:r>
              <a:rPr lang="en-US" b="1" dirty="0"/>
              <a:t>Credit: </a:t>
            </a:r>
            <a:r>
              <a:rPr lang="en-US" dirty="0"/>
              <a:t>3</a:t>
            </a:r>
          </a:p>
          <a:p>
            <a:r>
              <a:rPr lang="en-US" b="1" dirty="0"/>
              <a:t>Class Hours: </a:t>
            </a:r>
            <a:r>
              <a:rPr lang="en-US" dirty="0"/>
              <a:t>48</a:t>
            </a:r>
          </a:p>
          <a:p>
            <a:r>
              <a:rPr lang="en-US" b="1" dirty="0"/>
              <a:t>Theory: </a:t>
            </a:r>
            <a:r>
              <a:rPr lang="en-US" dirty="0"/>
              <a:t>2</a:t>
            </a:r>
          </a:p>
          <a:p>
            <a:r>
              <a:rPr lang="en-US" b="1" dirty="0"/>
              <a:t>Practice: </a:t>
            </a:r>
            <a:r>
              <a:rPr lang="en-US" dirty="0"/>
              <a:t>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819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DESKTOP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project of type WPF Application in the same location as before </a:t>
            </a:r>
            <a:r>
              <a:rPr lang="en-US" dirty="0" smtClean="0"/>
              <a:t>, with </a:t>
            </a:r>
            <a:r>
              <a:rPr lang="en-US" dirty="0"/>
              <a:t>the </a:t>
            </a:r>
            <a:r>
              <a:rPr lang="en-US" dirty="0" smtClean="0"/>
              <a:t>default </a:t>
            </a:r>
            <a:r>
              <a:rPr lang="en-US" dirty="0"/>
              <a:t>name WpfApplication1.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415" y="2740259"/>
            <a:ext cx="5458537" cy="411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90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704"/>
            <a:ext cx="10515600" cy="65845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DESKTOP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21" y="846161"/>
            <a:ext cx="11176379" cy="5330802"/>
          </a:xfrm>
        </p:spPr>
        <p:txBody>
          <a:bodyPr>
            <a:normAutofit fontScale="92500"/>
          </a:bodyPr>
          <a:lstStyle/>
          <a:p>
            <a:r>
              <a:rPr lang="en-US" dirty="0"/>
              <a:t>You should see a new tab that’s split into two panes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1- </a:t>
            </a:r>
            <a:r>
              <a:rPr lang="en-US" dirty="0"/>
              <a:t>The top pane shows </a:t>
            </a:r>
            <a:r>
              <a:rPr lang="en-US" dirty="0" smtClean="0"/>
              <a:t>an empty </a:t>
            </a:r>
            <a:r>
              <a:rPr lang="en-US" dirty="0"/>
              <a:t>window called </a:t>
            </a:r>
            <a:r>
              <a:rPr lang="en-US" dirty="0" err="1" smtClean="0"/>
              <a:t>MainWindow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2- the </a:t>
            </a:r>
            <a:r>
              <a:rPr lang="en-US" dirty="0"/>
              <a:t>bottom pane shows some text. </a:t>
            </a:r>
            <a:endParaRPr lang="en-US" dirty="0" smtClean="0"/>
          </a:p>
          <a:p>
            <a:r>
              <a:rPr lang="en-US" dirty="0" smtClean="0"/>
              <a:t>Click </a:t>
            </a:r>
            <a:r>
              <a:rPr lang="en-US" dirty="0"/>
              <a:t>the Toolbox tab on the top left of the screen, then double-click the Button entry in the Common </a:t>
            </a:r>
            <a:r>
              <a:rPr lang="en-US" dirty="0" smtClean="0"/>
              <a:t>WPF Controls </a:t>
            </a:r>
            <a:r>
              <a:rPr lang="en-US" dirty="0"/>
              <a:t>section to add a button to the window.</a:t>
            </a:r>
          </a:p>
          <a:p>
            <a:r>
              <a:rPr lang="en-US" dirty="0" smtClean="0"/>
              <a:t>Double-click </a:t>
            </a:r>
            <a:r>
              <a:rPr lang="en-US" dirty="0"/>
              <a:t>the button that has been added to the window.</a:t>
            </a:r>
          </a:p>
          <a:p>
            <a:r>
              <a:rPr lang="en-US" dirty="0" smtClean="0"/>
              <a:t>The </a:t>
            </a:r>
            <a:r>
              <a:rPr lang="en-US" dirty="0"/>
              <a:t>C# code in </a:t>
            </a:r>
            <a:r>
              <a:rPr lang="en-US" dirty="0" err="1"/>
              <a:t>MainWindow.xaml.cs</a:t>
            </a:r>
            <a:r>
              <a:rPr lang="en-US" dirty="0"/>
              <a:t> should now be displayed. Modify it as </a:t>
            </a:r>
            <a:r>
              <a:rPr lang="en-US" dirty="0" smtClean="0"/>
              <a:t>follows</a:t>
            </a:r>
          </a:p>
          <a:p>
            <a:pPr marL="0" indent="0">
              <a:buNone/>
            </a:pPr>
            <a:r>
              <a:rPr lang="en-US" dirty="0" smtClean="0"/>
              <a:t>private </a:t>
            </a:r>
            <a:r>
              <a:rPr lang="en-US" dirty="0"/>
              <a:t>void Button_Click_1(object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0" indent="0">
              <a:buNone/>
            </a:pPr>
            <a:r>
              <a:rPr lang="en-US" dirty="0" smtClean="0"/>
              <a:t>{	</a:t>
            </a:r>
            <a:r>
              <a:rPr lang="en-US" b="1" dirty="0" err="1" smtClean="0"/>
              <a:t>MessageBox.Show</a:t>
            </a:r>
            <a:r>
              <a:rPr lang="en-US" b="1" dirty="0"/>
              <a:t>("The first desktop app in the book!");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 smtClean="0"/>
              <a:t>Run </a:t>
            </a:r>
            <a:r>
              <a:rPr lang="en-US" dirty="0"/>
              <a:t>the application.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118" y="4926842"/>
            <a:ext cx="3698882" cy="208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90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Textbooks: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BEGINNING C#  Programming with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             Visual Studio 2017</a:t>
            </a:r>
          </a:p>
          <a:p>
            <a:pPr marL="0" lvl="0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                         Benjamin Perkins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                      Jacob Vibe Hammer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                             Jon D. Reid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796" y="1027906"/>
            <a:ext cx="37814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6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Topic to be Covered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4776"/>
            <a:ext cx="10515600" cy="5493224"/>
          </a:xfrm>
        </p:spPr>
        <p:txBody>
          <a:bodyPr>
            <a:normAutofit fontScale="70000" lnSpcReduction="20000"/>
          </a:bodyPr>
          <a:lstStyle/>
          <a:p>
            <a:pPr marL="514350" lvl="0" indent="-514350" fontAlgn="base">
              <a:buFont typeface="+mj-lt"/>
              <a:buAutoNum type="arabicPeriod"/>
            </a:pPr>
            <a:r>
              <a:rPr lang="en-US" dirty="0" smtClean="0"/>
              <a:t>Introducing </a:t>
            </a:r>
            <a:r>
              <a:rPr lang="en-US" dirty="0"/>
              <a:t>C# program and writing C# program using console and Visual studio.net (Week 1)</a:t>
            </a:r>
          </a:p>
          <a:p>
            <a:pPr marL="514350" lvl="0" indent="-514350" fontAlgn="base">
              <a:buFont typeface="+mj-lt"/>
              <a:buAutoNum type="arabicPeriod"/>
            </a:pPr>
            <a:r>
              <a:rPr lang="en-US" dirty="0"/>
              <a:t>C# data type and type conversion (Week 2)</a:t>
            </a:r>
          </a:p>
          <a:p>
            <a:pPr marL="514350" lvl="0" indent="-514350" fontAlgn="base">
              <a:buFont typeface="+mj-lt"/>
              <a:buAutoNum type="arabicPeriod"/>
            </a:pPr>
            <a:r>
              <a:rPr lang="en-US" dirty="0"/>
              <a:t>C# variable, constant and literals (Week 3)</a:t>
            </a:r>
          </a:p>
          <a:p>
            <a:pPr marL="514350" lvl="0" indent="-514350" fontAlgn="base">
              <a:buFont typeface="+mj-lt"/>
              <a:buAutoNum type="arabicPeriod"/>
            </a:pPr>
            <a:r>
              <a:rPr lang="en-US" dirty="0"/>
              <a:t>C# operators (Week 4)</a:t>
            </a:r>
          </a:p>
          <a:p>
            <a:pPr marL="514350" lvl="0" indent="-514350" fontAlgn="base">
              <a:buFont typeface="+mj-lt"/>
              <a:buAutoNum type="arabicPeriod"/>
            </a:pPr>
            <a:r>
              <a:rPr lang="en-US" dirty="0"/>
              <a:t>C# decision making (Week 5)</a:t>
            </a:r>
          </a:p>
          <a:p>
            <a:pPr marL="514350" lvl="0" indent="-514350" fontAlgn="base">
              <a:buFont typeface="+mj-lt"/>
              <a:buAutoNum type="arabicPeriod"/>
            </a:pPr>
            <a:r>
              <a:rPr lang="en-US" dirty="0"/>
              <a:t>C# methods and Arrays (Week 6)</a:t>
            </a:r>
          </a:p>
          <a:p>
            <a:pPr marL="514350" lvl="0" indent="-514350" fontAlgn="base">
              <a:buFont typeface="+mj-lt"/>
              <a:buAutoNum type="arabicPeriod"/>
            </a:pPr>
            <a:r>
              <a:rPr lang="en-US" dirty="0"/>
              <a:t>C# Strings and regular expressions (Week 7)</a:t>
            </a:r>
          </a:p>
          <a:p>
            <a:pPr marL="514350" lvl="0" indent="-514350" fontAlgn="base">
              <a:buFont typeface="+mj-lt"/>
              <a:buAutoNum type="arabicPeriod"/>
            </a:pPr>
            <a:r>
              <a:rPr lang="en-US" dirty="0"/>
              <a:t>Mid Term (Week 8)</a:t>
            </a:r>
          </a:p>
          <a:p>
            <a:pPr marL="514350" lvl="0" indent="-514350" fontAlgn="base">
              <a:buFont typeface="+mj-lt"/>
              <a:buAutoNum type="arabicPeriod"/>
            </a:pPr>
            <a:r>
              <a:rPr lang="en-US" dirty="0"/>
              <a:t>C# Object oriented features (Week 9)</a:t>
            </a:r>
          </a:p>
          <a:p>
            <a:pPr marL="514350" lvl="0" indent="-514350" fontAlgn="base">
              <a:buFont typeface="+mj-lt"/>
              <a:buAutoNum type="arabicPeriod"/>
            </a:pPr>
            <a:r>
              <a:rPr lang="en-US" dirty="0"/>
              <a:t>C# Exception handling (Week 10)</a:t>
            </a:r>
          </a:p>
          <a:p>
            <a:pPr marL="514350" lvl="0" indent="-514350" fontAlgn="base">
              <a:buFont typeface="+mj-lt"/>
              <a:buAutoNum type="arabicPeriod"/>
            </a:pPr>
            <a:r>
              <a:rPr lang="en-US" dirty="0"/>
              <a:t>C# File I/O (Week 11)</a:t>
            </a:r>
          </a:p>
          <a:p>
            <a:pPr marL="514350" lvl="0" indent="-514350" fontAlgn="base">
              <a:buFont typeface="+mj-lt"/>
              <a:buAutoNum type="arabicPeriod"/>
            </a:pPr>
            <a:r>
              <a:rPr lang="en-US" dirty="0"/>
              <a:t>Windows form Application (Week 12)</a:t>
            </a:r>
          </a:p>
          <a:p>
            <a:pPr marL="514350" lvl="0" indent="-514350" fontAlgn="base">
              <a:buFont typeface="+mj-lt"/>
              <a:buAutoNum type="arabicPeriod"/>
            </a:pPr>
            <a:r>
              <a:rPr lang="en-US" dirty="0"/>
              <a:t>Class library </a:t>
            </a:r>
            <a:r>
              <a:rPr lang="en-US" dirty="0" smtClean="0"/>
              <a:t>(</a:t>
            </a:r>
            <a:r>
              <a:rPr lang="en-US" dirty="0"/>
              <a:t>Week 13)</a:t>
            </a:r>
          </a:p>
          <a:p>
            <a:pPr marL="514350" lvl="0" indent="-514350" fontAlgn="base">
              <a:buFont typeface="+mj-lt"/>
              <a:buAutoNum type="arabicPeriod"/>
            </a:pPr>
            <a:r>
              <a:rPr lang="en-US" dirty="0" smtClean="0"/>
              <a:t>collections (Week </a:t>
            </a:r>
            <a:r>
              <a:rPr lang="en-US" dirty="0"/>
              <a:t>14)</a:t>
            </a:r>
          </a:p>
          <a:p>
            <a:pPr marL="514350" lvl="0" indent="-514350" fontAlgn="base">
              <a:buFont typeface="+mj-lt"/>
              <a:buAutoNum type="arabicPeriod"/>
            </a:pPr>
            <a:r>
              <a:rPr lang="en-US" dirty="0" smtClean="0"/>
              <a:t>generics(Week </a:t>
            </a:r>
            <a:r>
              <a:rPr lang="en-US" dirty="0"/>
              <a:t>15)</a:t>
            </a:r>
          </a:p>
          <a:p>
            <a:pPr marL="514350" lvl="0" indent="-514350" fontAlgn="base">
              <a:buFont typeface="+mj-lt"/>
              <a:buAutoNum type="arabicPeriod"/>
            </a:pPr>
            <a:r>
              <a:rPr lang="en-US" dirty="0"/>
              <a:t>Overview (Week 16)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86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Grading Policy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dirty="0" smtClean="0"/>
              <a:t>Presentation </a:t>
            </a:r>
            <a:r>
              <a:rPr lang="en-US" dirty="0"/>
              <a:t>and Quizzes: 20%</a:t>
            </a:r>
          </a:p>
          <a:p>
            <a:pPr lvl="0" fontAlgn="base"/>
            <a:r>
              <a:rPr lang="en-US" dirty="0"/>
              <a:t>Midterm Exam: 20%</a:t>
            </a:r>
          </a:p>
          <a:p>
            <a:pPr lvl="0" fontAlgn="base"/>
            <a:r>
              <a:rPr lang="en-US" dirty="0"/>
              <a:t>Project: 20%</a:t>
            </a:r>
          </a:p>
          <a:p>
            <a:pPr lvl="0" fontAlgn="base"/>
            <a:r>
              <a:rPr lang="en-US" dirty="0"/>
              <a:t>Final Exam: 40%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177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9301"/>
            <a:ext cx="10515600" cy="157199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Introducing C# program and writing C# program using console and Visual studio.net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0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</a:t>
            </a:r>
            <a:r>
              <a:rPr lang="en-US" b="1" dirty="0" smtClean="0"/>
              <a:t>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THE .NET FRAMEWORK</a:t>
            </a:r>
            <a:r>
              <a:rPr lang="en-US" b="1" dirty="0" smtClean="0"/>
              <a:t>?</a:t>
            </a:r>
          </a:p>
          <a:p>
            <a:endParaRPr lang="en-US" b="1" dirty="0" smtClean="0"/>
          </a:p>
          <a:p>
            <a:r>
              <a:rPr lang="en-US" b="1" dirty="0"/>
              <a:t>WHAT IS C</a:t>
            </a:r>
            <a:r>
              <a:rPr lang="en-US" b="1" dirty="0" smtClean="0"/>
              <a:t>#?</a:t>
            </a:r>
          </a:p>
          <a:p>
            <a:endParaRPr lang="en-US" b="1" dirty="0" smtClean="0"/>
          </a:p>
          <a:p>
            <a:r>
              <a:rPr lang="en-US" b="1" dirty="0"/>
              <a:t>WHAT IS Visual </a:t>
            </a:r>
            <a:r>
              <a:rPr lang="en-US" b="1" dirty="0" smtClean="0"/>
              <a:t>Studio?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8394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THE .NET FRAMEWORK?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836" y="1405719"/>
            <a:ext cx="10515600" cy="4484641"/>
          </a:xfrm>
        </p:spPr>
        <p:txBody>
          <a:bodyPr>
            <a:noAutofit/>
          </a:bodyPr>
          <a:lstStyle/>
          <a:p>
            <a:r>
              <a:rPr lang="en-US" sz="2000" dirty="0"/>
              <a:t>The .NET Framework </a:t>
            </a:r>
            <a:r>
              <a:rPr lang="en-US" sz="2000" dirty="0" smtClean="0"/>
              <a:t> </a:t>
            </a:r>
            <a:r>
              <a:rPr lang="en-US" sz="2000" dirty="0"/>
              <a:t>is a revolutionary platform created by Microsoft </a:t>
            </a:r>
            <a:r>
              <a:rPr lang="en-US" sz="2000" dirty="0" smtClean="0"/>
              <a:t>for developing </a:t>
            </a:r>
            <a:r>
              <a:rPr lang="en-US" sz="2000" dirty="0"/>
              <a:t>applications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.NET Framework enables </a:t>
            </a:r>
            <a:r>
              <a:rPr lang="en-US" sz="2000" dirty="0" smtClean="0"/>
              <a:t>the creation </a:t>
            </a:r>
            <a:r>
              <a:rPr lang="en-US" sz="2000" dirty="0"/>
              <a:t>of </a:t>
            </a:r>
            <a:r>
              <a:rPr lang="en-US" sz="2000" dirty="0" smtClean="0"/>
              <a:t>:</a:t>
            </a:r>
          </a:p>
          <a:p>
            <a:pPr lvl="1"/>
            <a:r>
              <a:rPr lang="en-US" sz="1600" dirty="0" smtClean="0"/>
              <a:t>desktop applications</a:t>
            </a:r>
          </a:p>
          <a:p>
            <a:pPr lvl="1"/>
            <a:r>
              <a:rPr lang="en-US" sz="1600" dirty="0" smtClean="0"/>
              <a:t>Windows </a:t>
            </a:r>
            <a:r>
              <a:rPr lang="en-US" sz="1600" dirty="0"/>
              <a:t>Store applications, </a:t>
            </a:r>
            <a:endParaRPr lang="en-US" sz="1600" dirty="0" smtClean="0"/>
          </a:p>
          <a:p>
            <a:pPr lvl="1"/>
            <a:r>
              <a:rPr lang="en-US" sz="1600" dirty="0" smtClean="0"/>
              <a:t>web </a:t>
            </a:r>
            <a:r>
              <a:rPr lang="en-US" sz="1600" dirty="0"/>
              <a:t>applications, </a:t>
            </a:r>
            <a:endParaRPr lang="en-US" sz="1600" dirty="0" smtClean="0"/>
          </a:p>
          <a:p>
            <a:pPr lvl="1"/>
            <a:r>
              <a:rPr lang="en-US" sz="1600" dirty="0" smtClean="0"/>
              <a:t>web </a:t>
            </a:r>
            <a:r>
              <a:rPr lang="en-US" sz="1600" dirty="0"/>
              <a:t>services, and </a:t>
            </a:r>
            <a:r>
              <a:rPr lang="en-US" sz="1600" dirty="0" smtClean="0"/>
              <a:t>pretty much </a:t>
            </a:r>
            <a:r>
              <a:rPr lang="en-US" sz="1600" dirty="0"/>
              <a:t>anything else you can think of</a:t>
            </a:r>
            <a:r>
              <a:rPr lang="en-US" sz="1600" dirty="0" smtClean="0"/>
              <a:t>.</a:t>
            </a:r>
          </a:p>
          <a:p>
            <a:r>
              <a:rPr lang="en-US" sz="2000" dirty="0"/>
              <a:t>Although the Microsoft release of the .NET Framework runs on the Windows </a:t>
            </a:r>
            <a:r>
              <a:rPr lang="en-US" sz="2000" dirty="0" smtClean="0"/>
              <a:t>and Windows </a:t>
            </a:r>
            <a:r>
              <a:rPr lang="en-US" sz="2000" dirty="0"/>
              <a:t>Phone operating systems, it is possible to </a:t>
            </a:r>
            <a:r>
              <a:rPr lang="en-US" sz="2000" dirty="0" smtClean="0"/>
              <a:t>find </a:t>
            </a:r>
            <a:r>
              <a:rPr lang="en-US" sz="2000" dirty="0"/>
              <a:t>alternative versions that will work on </a:t>
            </a:r>
            <a:r>
              <a:rPr lang="en-US" sz="2000" dirty="0" smtClean="0"/>
              <a:t>other systems</a:t>
            </a:r>
            <a:r>
              <a:rPr lang="en-US" sz="2000" dirty="0"/>
              <a:t>. 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1600" dirty="0" smtClean="0"/>
              <a:t>One </a:t>
            </a:r>
            <a:r>
              <a:rPr lang="en-US" sz="1600" dirty="0"/>
              <a:t>example of this is Mono, an open-source version of the .NET Framework (including </a:t>
            </a:r>
            <a:r>
              <a:rPr lang="en-US" sz="1600" dirty="0" smtClean="0"/>
              <a:t>a C</a:t>
            </a:r>
            <a:r>
              <a:rPr lang="en-US" sz="1600" dirty="0"/>
              <a:t># compiler) that runs on several operating systems, including various </a:t>
            </a:r>
            <a:r>
              <a:rPr lang="en-US" sz="1600" dirty="0" smtClean="0"/>
              <a:t>flavors </a:t>
            </a:r>
            <a:r>
              <a:rPr lang="en-US" sz="1600" dirty="0"/>
              <a:t>of Linux and Mac OS.</a:t>
            </a:r>
          </a:p>
          <a:p>
            <a:pPr marL="457200" lvl="1" indent="0">
              <a:buNone/>
            </a:pPr>
            <a:r>
              <a:rPr lang="en-US" sz="1600" dirty="0"/>
              <a:t>There are also variants of Mono that run on iPhone (</a:t>
            </a:r>
            <a:r>
              <a:rPr lang="en-US" sz="1600" dirty="0" err="1"/>
              <a:t>MonoTouch</a:t>
            </a:r>
            <a:r>
              <a:rPr lang="en-US" sz="1600" dirty="0"/>
              <a:t>) and </a:t>
            </a:r>
            <a:r>
              <a:rPr lang="en-US" sz="1600" dirty="0" smtClean="0"/>
              <a:t>Android</a:t>
            </a:r>
          </a:p>
          <a:p>
            <a:r>
              <a:rPr lang="en-US" sz="2000" dirty="0"/>
              <a:t>The .NET Framework has been designed so that it can be used from any language, including C# ,</a:t>
            </a:r>
            <a:r>
              <a:rPr lang="en-US" sz="2000" dirty="0" smtClean="0"/>
              <a:t> </a:t>
            </a:r>
            <a:r>
              <a:rPr lang="en-US" sz="2000" dirty="0"/>
              <a:t>as well as C++, Visual Basic, </a:t>
            </a:r>
            <a:r>
              <a:rPr lang="en-US" sz="2000" dirty="0" err="1"/>
              <a:t>JScript</a:t>
            </a:r>
            <a:r>
              <a:rPr lang="en-US" sz="2000" dirty="0"/>
              <a:t>, and even older languages such as COBOL.</a:t>
            </a:r>
          </a:p>
        </p:txBody>
      </p:sp>
    </p:spTree>
    <p:extLst>
      <p:ext uri="{BB962C8B-B14F-4D97-AF65-F5344CB8AC3E}">
        <p14:creationId xmlns:p14="http://schemas.microsoft.com/office/powerpoint/2010/main" val="264815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What’s in the .NET Framework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.NET Framework consists primarily of a gigantic library of code that you use from your </a:t>
            </a:r>
            <a:r>
              <a:rPr lang="en-US" dirty="0" smtClean="0"/>
              <a:t>client languages </a:t>
            </a:r>
            <a:r>
              <a:rPr lang="en-US" dirty="0"/>
              <a:t>(such as C#) using object-oriented programming (OOP) techniques.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library is </a:t>
            </a:r>
            <a:r>
              <a:rPr lang="en-US" dirty="0" smtClean="0"/>
              <a:t>categorized into </a:t>
            </a:r>
            <a:r>
              <a:rPr lang="en-US" dirty="0"/>
              <a:t>different modules — you use portions of it depending on the results you want to achieve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dirty="0" smtClean="0"/>
              <a:t>example, one </a:t>
            </a:r>
            <a:r>
              <a:rPr lang="en-US" dirty="0"/>
              <a:t>module contains the building blocks for Windows applications, another for network programming, </a:t>
            </a:r>
            <a:r>
              <a:rPr lang="en-US" dirty="0" smtClean="0"/>
              <a:t>and another </a:t>
            </a:r>
            <a:r>
              <a:rPr lang="en-US" dirty="0"/>
              <a:t>for web development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Some modules are divided into more </a:t>
            </a:r>
            <a:r>
              <a:rPr lang="en-US" dirty="0" smtClean="0"/>
              <a:t>specific </a:t>
            </a:r>
            <a:r>
              <a:rPr lang="en-US" dirty="0" err="1" smtClean="0"/>
              <a:t>submodules</a:t>
            </a:r>
            <a:r>
              <a:rPr lang="en-US" dirty="0"/>
              <a:t>, such as a </a:t>
            </a:r>
            <a:r>
              <a:rPr lang="en-US" dirty="0" smtClean="0"/>
              <a:t>module for </a:t>
            </a:r>
            <a:r>
              <a:rPr lang="en-US" dirty="0"/>
              <a:t>building web services within the module for web development.</a:t>
            </a:r>
          </a:p>
        </p:txBody>
      </p:sp>
    </p:spTree>
    <p:extLst>
      <p:ext uri="{BB962C8B-B14F-4D97-AF65-F5344CB8AC3E}">
        <p14:creationId xmlns:p14="http://schemas.microsoft.com/office/powerpoint/2010/main" val="58733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1606</Words>
  <Application>Microsoft Office PowerPoint</Application>
  <PresentationFormat>Widescreen</PresentationFormat>
  <Paragraphs>135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 Nazanin</vt:lpstr>
      <vt:lpstr>Calibri</vt:lpstr>
      <vt:lpstr>Calibri Light</vt:lpstr>
      <vt:lpstr>SabonLTStd-Roman</vt:lpstr>
      <vt:lpstr>Wingdings</vt:lpstr>
      <vt:lpstr>ZapfDingbatsStd</vt:lpstr>
      <vt:lpstr>Office Theme</vt:lpstr>
      <vt:lpstr>Visual Programming-I </vt:lpstr>
      <vt:lpstr>Visual Programming-I</vt:lpstr>
      <vt:lpstr>Textbooks:</vt:lpstr>
      <vt:lpstr>Topic to be Covered:</vt:lpstr>
      <vt:lpstr>Grading Policy:</vt:lpstr>
      <vt:lpstr>Introducing C# program and writing C# program using console and Visual studio.net </vt:lpstr>
      <vt:lpstr>WHAT IS?</vt:lpstr>
      <vt:lpstr>WHAT IS THE .NET FRAMEWORK?</vt:lpstr>
      <vt:lpstr>What’s in the .NET Framework?</vt:lpstr>
      <vt:lpstr>Writing Applications Using the .NET Framework</vt:lpstr>
      <vt:lpstr>WHAT IS C#?</vt:lpstr>
      <vt:lpstr>Applications You Can Write with C#</vt:lpstr>
      <vt:lpstr>Solutions</vt:lpstr>
      <vt:lpstr>Introducing C# program and writing C# program using console and Visual studio.net </vt:lpstr>
      <vt:lpstr>THE VISUAL STUDIO DEVELOPMENT ENVIRONMENT</vt:lpstr>
      <vt:lpstr>main features that you will use the most:</vt:lpstr>
      <vt:lpstr>CONSOLE APPLICATIONS</vt:lpstr>
      <vt:lpstr>CONSOLE APPLICATIONS</vt:lpstr>
      <vt:lpstr>CONSOLE APPLICATIONS</vt:lpstr>
      <vt:lpstr>DESKTOP APPLICATIONS</vt:lpstr>
      <vt:lpstr>DESKTOP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برنامه نویسی 2</dc:title>
  <dc:creator>ali</dc:creator>
  <cp:lastModifiedBy>safari</cp:lastModifiedBy>
  <cp:revision>50</cp:revision>
  <dcterms:created xsi:type="dcterms:W3CDTF">2017-04-08T18:39:57Z</dcterms:created>
  <dcterms:modified xsi:type="dcterms:W3CDTF">2019-08-21T11:01:56Z</dcterms:modified>
</cp:coreProperties>
</file>