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9" r:id="rId13"/>
    <p:sldId id="270" r:id="rId14"/>
    <p:sldId id="271" r:id="rId15"/>
    <p:sldId id="274" r:id="rId16"/>
    <p:sldId id="276" r:id="rId17"/>
    <p:sldId id="272" r:id="rId18"/>
    <p:sldId id="273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266F-E73E-4B52-92CD-04A1DD050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</a:t>
            </a:r>
            <a:r>
              <a:rPr lang="en-US" sz="4000" b="1" dirty="0" smtClean="0"/>
              <a:t>Programming-I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خزان1397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However, in general, the different types of variables use varying schemes to represent data. This </a:t>
            </a:r>
            <a:r>
              <a:rPr lang="en-US" dirty="0" smtClean="0"/>
              <a:t>implies that </a:t>
            </a:r>
            <a:r>
              <a:rPr lang="en-US" dirty="0"/>
              <a:t>even if it were possible to place the sequence of bits from one variable into a variable of a </a:t>
            </a:r>
            <a:r>
              <a:rPr lang="en-US" dirty="0" smtClean="0"/>
              <a:t>different type.</a:t>
            </a:r>
          </a:p>
          <a:p>
            <a:r>
              <a:rPr lang="en-US" dirty="0"/>
              <a:t>Type conversion is converting one type of data to another type. It is also known as Type Casting.</a:t>
            </a:r>
            <a:endParaRPr lang="fa-IR" dirty="0"/>
          </a:p>
          <a:p>
            <a:r>
              <a:rPr lang="en-US" dirty="0"/>
              <a:t>For example, you</a:t>
            </a:r>
            <a:r>
              <a:rPr lang="fa-IR" dirty="0"/>
              <a:t> </a:t>
            </a:r>
            <a:r>
              <a:rPr lang="en-US" dirty="0"/>
              <a:t>might want to assign an </a:t>
            </a:r>
            <a:r>
              <a:rPr lang="en-US" b="1" dirty="0"/>
              <a:t>int </a:t>
            </a:r>
            <a:r>
              <a:rPr lang="en-US" dirty="0"/>
              <a:t>value to a </a:t>
            </a:r>
            <a:r>
              <a:rPr lang="en-US" b="1" dirty="0"/>
              <a:t>float </a:t>
            </a:r>
            <a:r>
              <a:rPr lang="en-US" dirty="0"/>
              <a:t>variable, as shown here:</a:t>
            </a:r>
            <a:endParaRPr lang="fa-IR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float f;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</a:t>
            </a:r>
            <a:r>
              <a:rPr lang="fa-IR" dirty="0"/>
              <a:t>=</a:t>
            </a:r>
            <a:r>
              <a:rPr lang="en-US" dirty="0"/>
              <a:t>10;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fa-IR" dirty="0"/>
              <a:t>=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3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 takes two forms:</a:t>
            </a:r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b="1" dirty="0"/>
              <a:t>Implicit conversion </a:t>
            </a:r>
            <a:r>
              <a:rPr lang="en-US" dirty="0" smtClean="0"/>
              <a:t>–(</a:t>
            </a:r>
            <a:r>
              <a:rPr lang="en-US" b="1" dirty="0"/>
              <a:t>Automatic Conversions</a:t>
            </a:r>
            <a:r>
              <a:rPr lang="en-US" dirty="0"/>
              <a:t>) These conversions are performed by C# in a type-safe manner. For example, are conversions from smaller to larger integral types and conversions from derived classes to base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b="1" dirty="0"/>
              <a:t>Explicit conversion </a:t>
            </a:r>
            <a:r>
              <a:rPr lang="en-US" dirty="0" smtClean="0"/>
              <a:t>—(</a:t>
            </a:r>
            <a:r>
              <a:rPr lang="en-US" b="1" dirty="0"/>
              <a:t>Casting Incompatible </a:t>
            </a:r>
            <a:r>
              <a:rPr lang="en-US" b="1" dirty="0" smtClean="0"/>
              <a:t>Types</a:t>
            </a:r>
            <a:r>
              <a:rPr lang="en-US" dirty="0" smtClean="0"/>
              <a:t>)These conversions </a:t>
            </a:r>
            <a:r>
              <a:rPr lang="en-US" dirty="0"/>
              <a:t>are done explicitly by users using the </a:t>
            </a:r>
            <a:r>
              <a:rPr lang="en-US" dirty="0" smtClean="0"/>
              <a:t>pre-defined functions</a:t>
            </a:r>
            <a:r>
              <a:rPr lang="en-US" dirty="0"/>
              <a:t>. Explicit conversions require a cast operator.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3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Implicit type conversion</a:t>
            </a:r>
            <a:r>
              <a:rPr lang="en-US" dirty="0" smtClean="0"/>
              <a:t> –(</a:t>
            </a:r>
            <a:r>
              <a:rPr lang="en-US" b="1" dirty="0" smtClean="0"/>
              <a:t>Automatic Conversions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one type of data is assigned to another type of variable, an </a:t>
            </a:r>
            <a:r>
              <a:rPr lang="en-US" i="1" dirty="0"/>
              <a:t>implicit </a:t>
            </a:r>
            <a:r>
              <a:rPr lang="en-US" dirty="0"/>
              <a:t>type </a:t>
            </a:r>
            <a:r>
              <a:rPr lang="en-US" dirty="0" smtClean="0"/>
              <a:t>conversion will </a:t>
            </a:r>
            <a:r>
              <a:rPr lang="en-US" dirty="0"/>
              <a:t>take place automatically </a:t>
            </a:r>
            <a:r>
              <a:rPr lang="en-US" dirty="0" smtClean="0"/>
              <a:t>if: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• The two types are compatible.</a:t>
            </a:r>
          </a:p>
          <a:p>
            <a:pPr marL="0" indent="0">
              <a:buNone/>
            </a:pPr>
            <a:r>
              <a:rPr lang="en-US" b="1" dirty="0"/>
              <a:t>• The destination type has a range that is greater than the source type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When these two conditions are met, a </a:t>
            </a:r>
            <a:r>
              <a:rPr lang="en-US" i="1" dirty="0"/>
              <a:t>widening conversion </a:t>
            </a:r>
            <a:r>
              <a:rPr lang="en-US" dirty="0"/>
              <a:t>takes place. For example, the </a:t>
            </a:r>
            <a:r>
              <a:rPr lang="en-US" b="1" dirty="0" err="1" smtClean="0"/>
              <a:t>int</a:t>
            </a:r>
            <a:r>
              <a:rPr lang="en-US" b="1" dirty="0" smtClean="0"/>
              <a:t>(32 bits) </a:t>
            </a:r>
            <a:r>
              <a:rPr lang="en-US" dirty="0" smtClean="0"/>
              <a:t>type </a:t>
            </a:r>
            <a:r>
              <a:rPr lang="en-US" dirty="0"/>
              <a:t>is always large enough to hold all valid </a:t>
            </a:r>
            <a:r>
              <a:rPr lang="en-US" b="1" dirty="0" smtClean="0"/>
              <a:t>byte(8 bits) </a:t>
            </a:r>
            <a:r>
              <a:rPr lang="en-US" dirty="0"/>
              <a:t>values, and both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byte </a:t>
            </a:r>
            <a:r>
              <a:rPr lang="en-US" dirty="0"/>
              <a:t>are </a:t>
            </a:r>
            <a:r>
              <a:rPr lang="en-US" dirty="0" smtClean="0"/>
              <a:t>compatible integer </a:t>
            </a:r>
            <a:r>
              <a:rPr lang="en-US" dirty="0"/>
              <a:t>types, so an implicit conversion can be applied.</a:t>
            </a:r>
          </a:p>
        </p:txBody>
      </p:sp>
    </p:spTree>
    <p:extLst>
      <p:ext uri="{BB962C8B-B14F-4D97-AF65-F5344CB8AC3E}">
        <p14:creationId xmlns:p14="http://schemas.microsoft.com/office/powerpoint/2010/main" val="137686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7"/>
            <a:ext cx="10515600" cy="5180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the following program is </a:t>
            </a:r>
            <a:r>
              <a:rPr lang="en-US" dirty="0" smtClean="0"/>
              <a:t>perfectly valid </a:t>
            </a:r>
            <a:r>
              <a:rPr lang="en-US" dirty="0"/>
              <a:t>since </a:t>
            </a:r>
            <a:r>
              <a:rPr lang="en-US" b="1" dirty="0"/>
              <a:t>long </a:t>
            </a:r>
            <a:r>
              <a:rPr lang="en-US" dirty="0"/>
              <a:t>to </a:t>
            </a:r>
            <a:r>
              <a:rPr lang="en-US" b="1" dirty="0" smtClean="0"/>
              <a:t>double </a:t>
            </a:r>
            <a:r>
              <a:rPr lang="en-US" dirty="0"/>
              <a:t>is a widening conversion that is automatically performed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LtoD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    static </a:t>
            </a:r>
            <a:r>
              <a:rPr lang="en-US" dirty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              long </a:t>
            </a:r>
            <a:r>
              <a:rPr lang="en-US" dirty="0"/>
              <a:t>L;</a:t>
            </a:r>
          </a:p>
          <a:p>
            <a:pPr marL="0" indent="0">
              <a:buNone/>
            </a:pPr>
            <a:r>
              <a:rPr lang="en-US" dirty="0" smtClean="0"/>
              <a:t>               double </a:t>
            </a:r>
            <a:r>
              <a:rPr lang="en-US" dirty="0"/>
              <a:t>D;</a:t>
            </a:r>
          </a:p>
          <a:p>
            <a:pPr marL="0" indent="0">
              <a:buNone/>
            </a:pPr>
            <a:r>
              <a:rPr lang="en-US" dirty="0" smtClean="0"/>
              <a:t>               L=100123285L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D=L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Console.WriteLine</a:t>
            </a:r>
            <a:r>
              <a:rPr lang="en-US" dirty="0"/>
              <a:t>("L and D: " + L + " " + D);</a:t>
            </a:r>
          </a:p>
          <a:p>
            <a:pPr marL="0" indent="0">
              <a:buNone/>
            </a:pPr>
            <a:r>
              <a:rPr lang="en-US" dirty="0" smtClean="0"/>
              <a:t>  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618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Although there is an implicit conversion from long to double, there is no implicit conversion from double to long since this is not a widening conversion. Thus, the following version of the preceding program is invalid:</a:t>
            </a:r>
          </a:p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LtoD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     static </a:t>
            </a:r>
            <a:r>
              <a:rPr lang="en-US" dirty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              long </a:t>
            </a:r>
            <a:r>
              <a:rPr lang="en-US" dirty="0"/>
              <a:t>L;</a:t>
            </a:r>
          </a:p>
          <a:p>
            <a:pPr marL="0" indent="0">
              <a:buNone/>
            </a:pPr>
            <a:r>
              <a:rPr lang="en-US" dirty="0" smtClean="0"/>
              <a:t>               double </a:t>
            </a:r>
            <a:r>
              <a:rPr lang="en-US" dirty="0"/>
              <a:t>D;</a:t>
            </a:r>
          </a:p>
          <a:p>
            <a:pPr marL="0" indent="0">
              <a:buNone/>
            </a:pPr>
            <a:r>
              <a:rPr lang="en-US" dirty="0" smtClean="0"/>
              <a:t>               D=100123285.0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L=D</a:t>
            </a:r>
            <a:r>
              <a:rPr lang="en-US" dirty="0"/>
              <a:t>; // Illegal!!!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Console.WriteLine</a:t>
            </a:r>
            <a:r>
              <a:rPr lang="en-US" dirty="0"/>
              <a:t>("L and D: " + L + " " + D);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32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type conversion</a:t>
            </a:r>
            <a:r>
              <a:rPr lang="en-US" dirty="0"/>
              <a:t> –(</a:t>
            </a:r>
            <a:r>
              <a:rPr lang="en-US" b="1" dirty="0"/>
              <a:t>Automatic Conversions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488" y="2033516"/>
            <a:ext cx="9772901" cy="164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88" y="3566190"/>
            <a:ext cx="9772901" cy="25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7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 type conversion</a:t>
            </a:r>
            <a:r>
              <a:rPr lang="en-US" dirty="0"/>
              <a:t> – (</a:t>
            </a:r>
            <a:r>
              <a:rPr lang="en-US" b="1" dirty="0"/>
              <a:t>Casting Incompatible Types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example, the following </a:t>
            </a:r>
            <a:r>
              <a:rPr lang="en-US" dirty="0" smtClean="0"/>
              <a:t>modification </a:t>
            </a:r>
            <a:r>
              <a:rPr lang="en-US" dirty="0"/>
              <a:t>to the code from the last section attempts to convert a short </a:t>
            </a:r>
            <a:r>
              <a:rPr lang="en-US" dirty="0" smtClean="0"/>
              <a:t>value</a:t>
            </a:r>
            <a:r>
              <a:rPr lang="fa-I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a byte:</a:t>
            </a:r>
          </a:p>
          <a:p>
            <a:pPr marL="0" indent="0">
              <a:buNone/>
            </a:pPr>
            <a:r>
              <a:rPr lang="fa-IR" b="1" dirty="0" smtClean="0"/>
              <a:t>	</a:t>
            </a:r>
            <a:r>
              <a:rPr lang="en-US" b="1" dirty="0" smtClean="0"/>
              <a:t>byte </a:t>
            </a:r>
            <a:r>
              <a:rPr lang="en-US" b="1" dirty="0" err="1"/>
              <a:t>destinationVar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fa-IR" b="1" dirty="0" smtClean="0"/>
              <a:t>	</a:t>
            </a:r>
            <a:r>
              <a:rPr lang="en-US" b="1" dirty="0" smtClean="0"/>
              <a:t>short </a:t>
            </a:r>
            <a:r>
              <a:rPr lang="en-US" b="1" dirty="0" err="1"/>
              <a:t>sourceVar</a:t>
            </a:r>
            <a:r>
              <a:rPr lang="en-US" b="1" dirty="0"/>
              <a:t> = 7;</a:t>
            </a:r>
          </a:p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 err="1" smtClean="0"/>
              <a:t>destinationVar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sourceVar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fa-IR" dirty="0" smtClean="0"/>
              <a:t>	</a:t>
            </a:r>
            <a:r>
              <a:rPr lang="fr-FR" dirty="0" err="1" smtClean="0"/>
              <a:t>Console.WriteLine</a:t>
            </a:r>
            <a:r>
              <a:rPr lang="fr-FR" dirty="0"/>
              <a:t>("</a:t>
            </a:r>
            <a:r>
              <a:rPr lang="fr-FR" dirty="0" err="1"/>
              <a:t>sourceVar</a:t>
            </a:r>
            <a:r>
              <a:rPr lang="fr-FR" dirty="0"/>
              <a:t> val: {0}", </a:t>
            </a:r>
            <a:r>
              <a:rPr lang="fr-FR" dirty="0" err="1"/>
              <a:t>sourceVar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a-IR" dirty="0" smtClean="0"/>
              <a:t>	</a:t>
            </a:r>
            <a:r>
              <a:rPr lang="fr-FR" dirty="0" err="1" smtClean="0"/>
              <a:t>Console.WriteLine</a:t>
            </a:r>
            <a:r>
              <a:rPr lang="fr-FR" dirty="0"/>
              <a:t>("</a:t>
            </a:r>
            <a:r>
              <a:rPr lang="fr-FR" dirty="0" err="1"/>
              <a:t>destinationVar</a:t>
            </a:r>
            <a:r>
              <a:rPr lang="fr-FR" dirty="0"/>
              <a:t> val: {0}", </a:t>
            </a:r>
            <a:r>
              <a:rPr lang="fr-FR" dirty="0" err="1"/>
              <a:t>destinationVar</a:t>
            </a:r>
            <a:r>
              <a:rPr lang="fr-FR" dirty="0"/>
              <a:t>);</a:t>
            </a:r>
          </a:p>
          <a:p>
            <a:r>
              <a:rPr lang="en-US" dirty="0"/>
              <a:t>If you attempt to compile the preceding code, you will receive the following error:</a:t>
            </a:r>
          </a:p>
          <a:p>
            <a:pPr marL="457200" lvl="1" indent="0">
              <a:buNone/>
            </a:pPr>
            <a:r>
              <a:rPr lang="en-US" dirty="0"/>
              <a:t>Cannot implicitly convert type 'short' to 'byte'. An explicit conversion </a:t>
            </a:r>
            <a:r>
              <a:rPr lang="en-US" dirty="0" smtClean="0"/>
              <a:t>exists</a:t>
            </a:r>
            <a:r>
              <a:rPr lang="fa-IR" dirty="0" smtClean="0"/>
              <a:t> </a:t>
            </a:r>
            <a:r>
              <a:rPr lang="en-US" dirty="0" smtClean="0"/>
              <a:t>(are </a:t>
            </a:r>
            <a:r>
              <a:rPr lang="en-US" dirty="0"/>
              <a:t>you missing a cast?)</a:t>
            </a:r>
          </a:p>
        </p:txBody>
      </p:sp>
    </p:spTree>
    <p:extLst>
      <p:ext uri="{BB962C8B-B14F-4D97-AF65-F5344CB8AC3E}">
        <p14:creationId xmlns:p14="http://schemas.microsoft.com/office/powerpoint/2010/main" val="147680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 type conversion</a:t>
            </a:r>
            <a:r>
              <a:rPr lang="en-US" dirty="0" smtClean="0"/>
              <a:t> – (</a:t>
            </a:r>
            <a:r>
              <a:rPr lang="en-US" b="1" dirty="0" smtClean="0"/>
              <a:t>Casting Incompatible Types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Although the implicit type conversions are helpful, they will not fulfill all </a:t>
            </a:r>
            <a:r>
              <a:rPr lang="en-US" dirty="0" smtClean="0"/>
              <a:t>programming needs </a:t>
            </a:r>
            <a:r>
              <a:rPr lang="en-US" dirty="0"/>
              <a:t>because they apply only to </a:t>
            </a:r>
            <a:r>
              <a:rPr lang="en-US" dirty="0" smtClean="0"/>
              <a:t>widening conversions </a:t>
            </a:r>
            <a:r>
              <a:rPr lang="en-US" dirty="0"/>
              <a:t>between compatible types. For </a:t>
            </a:r>
            <a:r>
              <a:rPr lang="en-US" dirty="0" smtClean="0"/>
              <a:t>all other </a:t>
            </a:r>
            <a:r>
              <a:rPr lang="en-US" dirty="0"/>
              <a:t>cases you must employ a cast. A </a:t>
            </a:r>
            <a:r>
              <a:rPr lang="en-US" i="1" dirty="0"/>
              <a:t>cast </a:t>
            </a:r>
            <a:r>
              <a:rPr lang="en-US" dirty="0"/>
              <a:t>is an instruction to the compiler to convert </a:t>
            </a:r>
            <a:r>
              <a:rPr lang="en-US" dirty="0" smtClean="0"/>
              <a:t>the outcome </a:t>
            </a:r>
            <a:r>
              <a:rPr lang="en-US" dirty="0"/>
              <a:t>of an expression into a specified type. Thus, it requests </a:t>
            </a:r>
            <a:r>
              <a:rPr lang="en-US" dirty="0" smtClean="0"/>
              <a:t>an explicit </a:t>
            </a:r>
            <a:r>
              <a:rPr lang="en-US" dirty="0"/>
              <a:t>type </a:t>
            </a:r>
            <a:r>
              <a:rPr lang="en-US" dirty="0" smtClean="0"/>
              <a:t>conversion. A </a:t>
            </a:r>
            <a:r>
              <a:rPr lang="en-US" dirty="0"/>
              <a:t>cast has this general form: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i="1" dirty="0"/>
              <a:t>target</a:t>
            </a:r>
            <a:r>
              <a:rPr lang="en-US" b="1" dirty="0"/>
              <a:t>-</a:t>
            </a:r>
            <a:r>
              <a:rPr lang="en-US" b="1" i="1" dirty="0"/>
              <a:t>type</a:t>
            </a:r>
            <a:r>
              <a:rPr lang="en-US" b="1" dirty="0"/>
              <a:t>) </a:t>
            </a:r>
            <a:r>
              <a:rPr lang="en-US" b="1" i="1" dirty="0" smtClean="0"/>
              <a:t>expression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(x / 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51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TypeConversionApplication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class </a:t>
            </a:r>
            <a:r>
              <a:rPr lang="en-US" dirty="0" err="1" smtClean="0"/>
              <a:t>ExplicitConversion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 smtClean="0"/>
              <a:t>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{</a:t>
            </a:r>
          </a:p>
          <a:p>
            <a:pPr marL="0" indent="0">
              <a:buNone/>
            </a:pPr>
            <a:r>
              <a:rPr lang="en-US" dirty="0" smtClean="0"/>
              <a:t>         double d = 5673.74;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 smtClean="0"/>
              <a:t>         // cast double to int.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)d;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7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 Conversions Using the Convert</a:t>
            </a:r>
            <a:br>
              <a:rPr lang="en-US" b="1" dirty="0"/>
            </a:br>
            <a:r>
              <a:rPr lang="en-US" b="1" dirty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many such explicit conversions in this </a:t>
            </a:r>
            <a:r>
              <a:rPr lang="en-US" dirty="0" smtClean="0"/>
              <a:t>way</a:t>
            </a:r>
            <a:r>
              <a:rPr lang="fa-IR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80" y="2402006"/>
            <a:ext cx="5784935" cy="1604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68" y="3938327"/>
            <a:ext cx="5648470" cy="29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803" y="20983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C# data type and type </a:t>
            </a:r>
            <a:r>
              <a:rPr lang="en-US" dirty="0" smtClean="0"/>
              <a:t>conversion</a:t>
            </a:r>
            <a:br>
              <a:rPr lang="en-US" dirty="0" smtClean="0"/>
            </a:br>
            <a:r>
              <a:rPr lang="en-US" dirty="0"/>
              <a:t>C# variable, constant and literals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1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 Conversions Using the Convert</a:t>
            </a:r>
            <a:br>
              <a:rPr lang="en-US" b="1" dirty="0"/>
            </a:br>
            <a:r>
              <a:rPr lang="en-US" b="1" dirty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Accepting Values from </a:t>
            </a:r>
            <a:r>
              <a:rPr lang="en-US" b="1" dirty="0" smtClean="0"/>
              <a:t>User: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Console</a:t>
            </a:r>
            <a:r>
              <a:rPr lang="en-US" dirty="0"/>
              <a:t> class in the </a:t>
            </a:r>
            <a:r>
              <a:rPr lang="en-US" b="1" dirty="0"/>
              <a:t>System</a:t>
            </a:r>
            <a:r>
              <a:rPr lang="en-US" dirty="0"/>
              <a:t> namespace provides a function 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r>
              <a:rPr lang="en-US" dirty="0"/>
              <a:t> for accepting input from the user and store it into a variable.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>
                <a:latin typeface="Arial Unicode MS" panose="020B0604020202020204" pitchFamily="34" charset="-128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Convert.ToInt32(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3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422"/>
            <a:ext cx="10515600" cy="817231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Constants </a:t>
            </a:r>
            <a:r>
              <a:rPr lang="en-US" b="1" dirty="0"/>
              <a:t>and </a:t>
            </a:r>
            <a:r>
              <a:rPr lang="en-US" b="1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4989608"/>
          </a:xfrm>
        </p:spPr>
        <p:txBody>
          <a:bodyPr>
            <a:normAutofit/>
          </a:bodyPr>
          <a:lstStyle/>
          <a:p>
            <a:r>
              <a:rPr lang="en-US" dirty="0"/>
              <a:t>The constants refer to fixed values that the program may not alter during its execution</a:t>
            </a:r>
            <a:r>
              <a:rPr lang="en-US" dirty="0" smtClean="0"/>
              <a:t>. </a:t>
            </a:r>
            <a:r>
              <a:rPr lang="en-US" dirty="0"/>
              <a:t>These fixed values are also called literals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 Constants can be of any of the basic data types like an integer constant, a floating constant, a character constant, or a string literal.</a:t>
            </a:r>
          </a:p>
          <a:p>
            <a:pPr marL="457200" lvl="1" indent="0">
              <a:buNone/>
            </a:pPr>
            <a:endParaRPr lang="en-US" sz="44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400" b="1" dirty="0">
                <a:latin typeface="+mj-lt"/>
                <a:ea typeface="+mj-ea"/>
                <a:cs typeface="+mj-cs"/>
              </a:rPr>
              <a:t> Defining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Constants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Constants are defined using the </a:t>
            </a:r>
            <a:r>
              <a:rPr lang="en-US" dirty="0" err="1"/>
              <a:t>const</a:t>
            </a:r>
            <a:r>
              <a:rPr lang="en-US" dirty="0"/>
              <a:t> keyword. Syntax for defining a constant is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&lt;</a:t>
            </a:r>
            <a:r>
              <a:rPr lang="en-US" dirty="0" err="1"/>
              <a:t>data_type</a:t>
            </a:r>
            <a:r>
              <a:rPr lang="en-US" dirty="0"/>
              <a:t>&gt; &lt;</a:t>
            </a:r>
            <a:r>
              <a:rPr lang="en-US" dirty="0" err="1"/>
              <a:t>constant_name</a:t>
            </a:r>
            <a:r>
              <a:rPr lang="en-US" dirty="0"/>
              <a:t>&gt; = value;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6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422"/>
            <a:ext cx="10515600" cy="817231"/>
          </a:xfrm>
        </p:spPr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4989608"/>
          </a:xfrm>
        </p:spPr>
        <p:txBody>
          <a:bodyPr/>
          <a:lstStyle/>
          <a:p>
            <a:r>
              <a:rPr lang="en-US" dirty="0"/>
              <a:t>you saw a few of the escape sequences you can use in string literals.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37" y="2176462"/>
            <a:ext cx="8673941" cy="45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3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variables are concerned with the storage of data</a:t>
            </a:r>
            <a:r>
              <a:rPr lang="en-US" dirty="0" smtClean="0"/>
              <a:t>.</a:t>
            </a:r>
          </a:p>
          <a:p>
            <a:r>
              <a:rPr lang="en-US" dirty="0"/>
              <a:t>C# syntax for declaring variables merely </a:t>
            </a:r>
            <a:r>
              <a:rPr lang="en-US" dirty="0" smtClean="0"/>
              <a:t>specifies </a:t>
            </a:r>
            <a:r>
              <a:rPr lang="en-US" dirty="0"/>
              <a:t>the type and variable name:</a:t>
            </a:r>
          </a:p>
          <a:p>
            <a:pPr marL="0" indent="0">
              <a:buNone/>
            </a:pPr>
            <a:r>
              <a:rPr lang="en-US" i="1" dirty="0" smtClean="0"/>
              <a:t>	&lt;</a:t>
            </a:r>
            <a:r>
              <a:rPr lang="en-US" i="1" dirty="0"/>
              <a:t>type&gt; </a:t>
            </a:r>
            <a:r>
              <a:rPr lang="en-US" i="1" dirty="0" smtClean="0"/>
              <a:t>&lt;</a:t>
            </a:r>
            <a:r>
              <a:rPr lang="en-US" i="1" dirty="0"/>
              <a:t> </a:t>
            </a:r>
            <a:r>
              <a:rPr lang="en-US" i="1" dirty="0" err="1"/>
              <a:t>var</a:t>
            </a:r>
            <a:r>
              <a:rPr lang="en-US" i="1" dirty="0"/>
              <a:t>-name </a:t>
            </a:r>
            <a:r>
              <a:rPr lang="en-US" i="1" dirty="0" smtClean="0"/>
              <a:t>&gt;;</a:t>
            </a:r>
          </a:p>
          <a:p>
            <a:pPr marL="0" lv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</a:t>
            </a:r>
            <a:r>
              <a:rPr lang="en-US" dirty="0" smtClean="0">
                <a:latin typeface="Arial" panose="020B0604020202020204" pitchFamily="34" charset="0"/>
              </a:rPr>
              <a:t>double    </a:t>
            </a:r>
            <a:r>
              <a:rPr lang="en-US" dirty="0">
                <a:latin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</a:rPr>
              <a:t>;</a:t>
            </a:r>
            <a:endParaRPr lang="en-US" b="1" i="1" dirty="0"/>
          </a:p>
          <a:p>
            <a:r>
              <a:rPr lang="en-US" dirty="0"/>
              <a:t>where </a:t>
            </a:r>
            <a:r>
              <a:rPr lang="en-US" i="1" dirty="0"/>
              <a:t>type </a:t>
            </a:r>
            <a:r>
              <a:rPr lang="en-US" dirty="0"/>
              <a:t>is the data type of the variable and </a:t>
            </a:r>
            <a:r>
              <a:rPr lang="en-US" i="1" dirty="0" err="1"/>
              <a:t>var</a:t>
            </a:r>
            <a:r>
              <a:rPr lang="en-US" i="1" dirty="0"/>
              <a:t>-name </a:t>
            </a:r>
            <a:r>
              <a:rPr lang="en-US" dirty="0"/>
              <a:t>is its name. </a:t>
            </a:r>
            <a:r>
              <a:rPr lang="en-US" dirty="0" smtClean="0"/>
              <a:t>       </a:t>
            </a:r>
            <a:r>
              <a:rPr lang="en-US" dirty="0" smtClean="0">
                <a:latin typeface="Arial Unicode MS" panose="020B0604020202020204" pitchFamily="34" charset="-128"/>
              </a:rPr>
              <a:t>&lt;</a:t>
            </a:r>
            <a:r>
              <a:rPr lang="en-US" dirty="0" err="1" smtClean="0">
                <a:latin typeface="Arial Unicode MS" panose="020B0604020202020204" pitchFamily="34" charset="-128"/>
              </a:rPr>
              <a:t>data_type</a:t>
            </a:r>
            <a:r>
              <a:rPr lang="en-US" dirty="0">
                <a:latin typeface="Arial Unicode MS" panose="020B0604020202020204" pitchFamily="34" charset="-128"/>
              </a:rPr>
              <a:t>&gt; &lt;</a:t>
            </a:r>
            <a:r>
              <a:rPr lang="en-US" dirty="0" err="1">
                <a:latin typeface="Arial Unicode MS" panose="020B0604020202020204" pitchFamily="34" charset="-128"/>
              </a:rPr>
              <a:t>variable_list</a:t>
            </a:r>
            <a:r>
              <a:rPr lang="en-US" dirty="0">
                <a:latin typeface="Arial Unicode MS" panose="020B0604020202020204" pitchFamily="34" charset="-128"/>
              </a:rPr>
              <a:t>&gt;;</a:t>
            </a:r>
            <a:r>
              <a:rPr lang="en-US" sz="3600" dirty="0"/>
              <a:t> </a:t>
            </a:r>
          </a:p>
          <a:p>
            <a:pPr marL="0" lv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int </a:t>
            </a:r>
            <a:r>
              <a:rPr lang="en-US" sz="2600" dirty="0" err="1">
                <a:latin typeface="Arial" panose="020B0604020202020204" pitchFamily="34" charset="0"/>
              </a:rPr>
              <a:t>i</a:t>
            </a:r>
            <a:r>
              <a:rPr lang="en-US" sz="2600" dirty="0">
                <a:latin typeface="Arial" panose="020B0604020202020204" pitchFamily="34" charset="0"/>
              </a:rPr>
              <a:t>, j, k;</a:t>
            </a:r>
          </a:p>
          <a:p>
            <a:pPr marL="0" lv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char c, </a:t>
            </a:r>
            <a:r>
              <a:rPr lang="en-US" sz="2600" dirty="0" err="1">
                <a:latin typeface="Arial" panose="020B0604020202020204" pitchFamily="34" charset="0"/>
              </a:rPr>
              <a:t>ch</a:t>
            </a:r>
            <a:r>
              <a:rPr lang="en-US" sz="2600" dirty="0">
                <a:latin typeface="Arial" panose="020B0604020202020204" pitchFamily="34" charset="0"/>
              </a:rPr>
              <a:t>;</a:t>
            </a:r>
          </a:p>
          <a:p>
            <a:pPr marL="0" lv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float f, salary;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types include types such as numbers and Boolean (true or false) values that make up the </a:t>
            </a:r>
            <a:r>
              <a:rPr lang="en-US" dirty="0" smtClean="0"/>
              <a:t>fundamental building </a:t>
            </a:r>
            <a:r>
              <a:rPr lang="en-US" dirty="0"/>
              <a:t>blocks for your applications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03" y="3230609"/>
            <a:ext cx="8504394" cy="27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15" y="1634291"/>
            <a:ext cx="10376685" cy="189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15" y="4007113"/>
            <a:ext cx="10376685" cy="16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6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variable naming rules are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character of a variable name must be either a letter, an underscore character(_), or the </a:t>
            </a:r>
            <a:r>
              <a:rPr lang="en-US" i="1" dirty="0" smtClean="0"/>
              <a:t>at </a:t>
            </a:r>
            <a:r>
              <a:rPr lang="en-US" dirty="0" smtClean="0"/>
              <a:t>symbol </a:t>
            </a:r>
            <a:r>
              <a:rPr lang="en-US" dirty="0"/>
              <a:t>(@).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Subsequent characters may be letters, underscore characters, or numbers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certain keywords that have a specialized meaning to the C# compiler, such as the using </a:t>
            </a:r>
            <a:r>
              <a:rPr lang="en-US" dirty="0" smtClean="0"/>
              <a:t>and namespace </a:t>
            </a:r>
            <a:r>
              <a:rPr lang="en-US" dirty="0"/>
              <a:t>keywords shown earlier. If you use one of these by mistake, the compiler </a:t>
            </a:r>
            <a:r>
              <a:rPr lang="en-US" dirty="0" smtClean="0"/>
              <a:t>complains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Remember that C# is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122258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the following variable names are fi ne:</a:t>
            </a:r>
          </a:p>
          <a:p>
            <a:pPr marL="457200" lvl="1" indent="0">
              <a:buNone/>
            </a:pPr>
            <a:r>
              <a:rPr lang="en-US" dirty="0" err="1"/>
              <a:t>myBigVar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VAR1</a:t>
            </a:r>
          </a:p>
          <a:p>
            <a:pPr marL="457200" lvl="1" indent="0">
              <a:buNone/>
            </a:pPr>
            <a:r>
              <a:rPr lang="en-US" dirty="0"/>
              <a:t>_test</a:t>
            </a:r>
          </a:p>
          <a:p>
            <a:r>
              <a:rPr lang="en-US" dirty="0"/>
              <a:t>These are not, however:</a:t>
            </a:r>
          </a:p>
          <a:p>
            <a:pPr marL="457200" lvl="1" indent="0">
              <a:buNone/>
            </a:pPr>
            <a:r>
              <a:rPr lang="en-US" dirty="0"/>
              <a:t>99BottlesOfBeer</a:t>
            </a:r>
          </a:p>
          <a:p>
            <a:pPr marL="457200" lvl="1" indent="0">
              <a:buNone/>
            </a:pPr>
            <a:r>
              <a:rPr lang="en-US" dirty="0"/>
              <a:t>namespace</a:t>
            </a:r>
          </a:p>
          <a:p>
            <a:pPr marL="457200" lvl="1" indent="0">
              <a:buNone/>
            </a:pPr>
            <a:r>
              <a:rPr lang="en-US" dirty="0"/>
              <a:t>It's-All-Over</a:t>
            </a:r>
          </a:p>
        </p:txBody>
      </p:sp>
    </p:spTree>
    <p:extLst>
      <p:ext uri="{BB962C8B-B14F-4D97-AF65-F5344CB8AC3E}">
        <p14:creationId xmlns:p14="http://schemas.microsoft.com/office/powerpoint/2010/main" val="16307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Declaration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recap, recall that you declare variables simply using their type and name:</a:t>
            </a:r>
          </a:p>
          <a:p>
            <a:pPr marL="0" indent="0">
              <a:buNone/>
            </a:pPr>
            <a:r>
              <a:rPr lang="en-US" dirty="0" smtClean="0"/>
              <a:t>		int </a:t>
            </a:r>
            <a:r>
              <a:rPr lang="en-US" dirty="0"/>
              <a:t>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	int </a:t>
            </a:r>
            <a:r>
              <a:rPr lang="en-US" dirty="0" err="1"/>
              <a:t>xSize</a:t>
            </a:r>
            <a:r>
              <a:rPr lang="en-US" dirty="0"/>
              <a:t>, </a:t>
            </a:r>
            <a:r>
              <a:rPr lang="en-US" dirty="0" err="1"/>
              <a:t>ySize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You </a:t>
            </a:r>
            <a:r>
              <a:rPr lang="en-US" dirty="0"/>
              <a:t>then assign values to variables using the = assignment operator:</a:t>
            </a:r>
          </a:p>
          <a:p>
            <a:pPr marL="0" indent="0">
              <a:buNone/>
            </a:pPr>
            <a:r>
              <a:rPr lang="en-US" dirty="0" smtClean="0"/>
              <a:t>		age </a:t>
            </a:r>
            <a:r>
              <a:rPr lang="en-US" dirty="0"/>
              <a:t>= 25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	int </a:t>
            </a:r>
            <a:r>
              <a:rPr lang="en-US" dirty="0" err="1"/>
              <a:t>xSize</a:t>
            </a:r>
            <a:r>
              <a:rPr lang="en-US" dirty="0"/>
              <a:t> = 4, </a:t>
            </a:r>
            <a:r>
              <a:rPr lang="en-US" dirty="0" err="1"/>
              <a:t>ySize</a:t>
            </a:r>
            <a:r>
              <a:rPr lang="en-US" dirty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13130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console application 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dirty="0"/>
              <a:t>Add the following code to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{	</a:t>
            </a:r>
            <a:r>
              <a:rPr lang="en-US" b="1" dirty="0" smtClean="0"/>
              <a:t>int </a:t>
            </a:r>
            <a:r>
              <a:rPr lang="en-US" b="1" dirty="0" err="1"/>
              <a:t>myInteger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string </a:t>
            </a:r>
            <a:r>
              <a:rPr lang="en-US" b="1" dirty="0" err="1"/>
              <a:t>myString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myInteger</a:t>
            </a:r>
            <a:r>
              <a:rPr lang="en-US" b="1" dirty="0" smtClean="0"/>
              <a:t> </a:t>
            </a:r>
            <a:r>
              <a:rPr lang="en-US" b="1" dirty="0"/>
              <a:t>= 17;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myString</a:t>
            </a:r>
            <a:r>
              <a:rPr lang="en-US" b="1" dirty="0" smtClean="0"/>
              <a:t> </a:t>
            </a:r>
            <a:r>
              <a:rPr lang="en-US" b="1" dirty="0"/>
              <a:t>= "\"</a:t>
            </a:r>
            <a:r>
              <a:rPr lang="en-US" b="1" dirty="0" err="1"/>
              <a:t>myInteger</a:t>
            </a:r>
            <a:r>
              <a:rPr lang="en-US" b="1" dirty="0"/>
              <a:t>\" is";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Console.WriteLine</a:t>
            </a:r>
            <a:r>
              <a:rPr lang="en-US" b="1" dirty="0"/>
              <a:t>("{0} {1}.", </a:t>
            </a:r>
            <a:r>
              <a:rPr lang="en-US" b="1" dirty="0" err="1"/>
              <a:t>myString</a:t>
            </a:r>
            <a:r>
              <a:rPr lang="en-US" b="1" dirty="0"/>
              <a:t>, </a:t>
            </a:r>
            <a:r>
              <a:rPr lang="en-US" b="1" dirty="0" err="1"/>
              <a:t>myInteger</a:t>
            </a:r>
            <a:r>
              <a:rPr lang="en-US" b="1" dirty="0"/>
              <a:t>);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Console.ReadKey</a:t>
            </a:r>
            <a:r>
              <a:rPr lang="en-US" b="1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Execute </a:t>
            </a:r>
            <a:r>
              <a:rPr lang="en-US" dirty="0"/>
              <a:t>the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5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992</Words>
  <Application>Microsoft Office PowerPoint</Application>
  <PresentationFormat>Widescreen</PresentationFormat>
  <Paragraphs>143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B Nazanin</vt:lpstr>
      <vt:lpstr>Calibri</vt:lpstr>
      <vt:lpstr>Calibri Light</vt:lpstr>
      <vt:lpstr>Times New Roman</vt:lpstr>
      <vt:lpstr>Wingdings</vt:lpstr>
      <vt:lpstr>Office Theme</vt:lpstr>
      <vt:lpstr>Visual Programming-I </vt:lpstr>
      <vt:lpstr>C# data type and type conversion C# variable, constant and literals </vt:lpstr>
      <vt:lpstr>VARIABLES</vt:lpstr>
      <vt:lpstr>Simple Types</vt:lpstr>
      <vt:lpstr>Simple Types</vt:lpstr>
      <vt:lpstr>Variable Naming</vt:lpstr>
      <vt:lpstr>Variable Naming</vt:lpstr>
      <vt:lpstr>Variable Declaration and Assignment</vt:lpstr>
      <vt:lpstr>TRY IT OUT</vt:lpstr>
      <vt:lpstr>TYPE CONVERSION</vt:lpstr>
      <vt:lpstr>TYPE CONVERSION</vt:lpstr>
      <vt:lpstr>Implicit type conversion –(Automatic Conversions)</vt:lpstr>
      <vt:lpstr>PowerPoint Presentation</vt:lpstr>
      <vt:lpstr>PowerPoint Presentation</vt:lpstr>
      <vt:lpstr>Implicit type conversion –(Automatic Conversions)</vt:lpstr>
      <vt:lpstr>Explicit type conversion – (Casting Incompatible Types)</vt:lpstr>
      <vt:lpstr>Explicit type conversion – (Casting Incompatible Types)</vt:lpstr>
      <vt:lpstr>PowerPoint Presentation</vt:lpstr>
      <vt:lpstr>Explicit Conversions Using the Convert Commands</vt:lpstr>
      <vt:lpstr>Explicit Conversions Using the Convert Commands</vt:lpstr>
      <vt:lpstr>Constants and Literals</vt:lpstr>
      <vt:lpstr>String Literals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51</cp:revision>
  <dcterms:created xsi:type="dcterms:W3CDTF">2017-04-08T18:39:57Z</dcterms:created>
  <dcterms:modified xsi:type="dcterms:W3CDTF">2019-08-27T12:31:29Z</dcterms:modified>
</cp:coreProperties>
</file>