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0" r:id="rId5"/>
    <p:sldId id="261" r:id="rId6"/>
    <p:sldId id="281" r:id="rId7"/>
    <p:sldId id="282" r:id="rId8"/>
    <p:sldId id="263" r:id="rId9"/>
    <p:sldId id="264" r:id="rId10"/>
    <p:sldId id="283" r:id="rId11"/>
    <p:sldId id="284" r:id="rId12"/>
    <p:sldId id="285" r:id="rId13"/>
    <p:sldId id="286" r:id="rId14"/>
    <p:sldId id="287"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9CBAB-F028-46F8-8CBD-D36F63293D07}"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1266F-E73E-4B52-92CD-04A1DD050EE2}" type="slidenum">
              <a:rPr lang="en-US" smtClean="0"/>
              <a:t>‹#›</a:t>
            </a:fld>
            <a:endParaRPr lang="en-US"/>
          </a:p>
        </p:txBody>
      </p:sp>
    </p:spTree>
    <p:extLst>
      <p:ext uri="{BB962C8B-B14F-4D97-AF65-F5344CB8AC3E}">
        <p14:creationId xmlns:p14="http://schemas.microsoft.com/office/powerpoint/2010/main" val="343718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412079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270449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173358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503E1-FFBB-42A7-B5E3-BE5EA0D91690}"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09365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8503E1-FFBB-42A7-B5E3-BE5EA0D91690}"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896422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503E1-FFBB-42A7-B5E3-BE5EA0D91690}"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58760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503E1-FFBB-42A7-B5E3-BE5EA0D91690}"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205220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503E1-FFBB-42A7-B5E3-BE5EA0D91690}"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194640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503E1-FFBB-42A7-B5E3-BE5EA0D91690}"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27102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503E1-FFBB-42A7-B5E3-BE5EA0D91690}"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301383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8503E1-FFBB-42A7-B5E3-BE5EA0D91690}"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45638-365A-40D9-AB72-D011282655E0}" type="slidenum">
              <a:rPr lang="en-US" smtClean="0"/>
              <a:t>‹#›</a:t>
            </a:fld>
            <a:endParaRPr lang="en-US"/>
          </a:p>
        </p:txBody>
      </p:sp>
    </p:spTree>
    <p:extLst>
      <p:ext uri="{BB962C8B-B14F-4D97-AF65-F5344CB8AC3E}">
        <p14:creationId xmlns:p14="http://schemas.microsoft.com/office/powerpoint/2010/main" val="423583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503E1-FFBB-42A7-B5E3-BE5EA0D91690}" type="datetimeFigureOut">
              <a:rPr lang="en-US" smtClean="0"/>
              <a:t>9/6/2018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45638-365A-40D9-AB72-D011282655E0}" type="slidenum">
              <a:rPr lang="en-US" smtClean="0"/>
              <a:t>‹#›</a:t>
            </a:fld>
            <a:endParaRPr lang="en-US"/>
          </a:p>
        </p:txBody>
      </p:sp>
    </p:spTree>
    <p:extLst>
      <p:ext uri="{BB962C8B-B14F-4D97-AF65-F5344CB8AC3E}">
        <p14:creationId xmlns:p14="http://schemas.microsoft.com/office/powerpoint/2010/main" val="25541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0060"/>
            <a:ext cx="9144000" cy="3029903"/>
          </a:xfrm>
        </p:spPr>
        <p:txBody>
          <a:bodyPr>
            <a:normAutofit/>
          </a:bodyPr>
          <a:lstStyle/>
          <a:p>
            <a:pPr lvl="1" algn="ctr" rtl="0">
              <a:lnSpc>
                <a:spcPct val="90000"/>
              </a:lnSpc>
              <a:spcBef>
                <a:spcPct val="0"/>
              </a:spcBef>
            </a:pPr>
            <a:r>
              <a:rPr lang="en-US" sz="4000" b="1" dirty="0"/>
              <a:t>Visual </a:t>
            </a:r>
            <a:r>
              <a:rPr lang="en-US" sz="4000" b="1" dirty="0" smtClean="0"/>
              <a:t>Programming-I</a:t>
            </a:r>
            <a:r>
              <a:rPr lang="en-US" sz="4000" b="1" dirty="0"/>
              <a:t/>
            </a:r>
            <a:br>
              <a:rPr lang="en-US" sz="4000" b="1" dirty="0"/>
            </a:br>
            <a:endParaRPr lang="en-US" sz="4000" dirty="0">
              <a:cs typeface="B Nazanin" panose="00000400000000000000" pitchFamily="2" charset="-78"/>
            </a:endParaRPr>
          </a:p>
        </p:txBody>
      </p:sp>
      <p:sp>
        <p:nvSpPr>
          <p:cNvPr id="3" name="Subtitle 2"/>
          <p:cNvSpPr>
            <a:spLocks noGrp="1"/>
          </p:cNvSpPr>
          <p:nvPr>
            <p:ph type="subTitle" idx="1"/>
          </p:nvPr>
        </p:nvSpPr>
        <p:spPr>
          <a:xfrm>
            <a:off x="1493520" y="4655582"/>
            <a:ext cx="9144000" cy="1655762"/>
          </a:xfrm>
        </p:spPr>
        <p:txBody>
          <a:bodyPr>
            <a:normAutofit lnSpcReduction="10000"/>
          </a:bodyPr>
          <a:lstStyle/>
          <a:p>
            <a:r>
              <a:rPr lang="fa-IR" dirty="0" smtClean="0"/>
              <a:t>توسط : صفری</a:t>
            </a:r>
          </a:p>
          <a:p>
            <a:endParaRPr lang="fa-IR" dirty="0"/>
          </a:p>
          <a:p>
            <a:endParaRPr lang="fa-IR" dirty="0" smtClean="0"/>
          </a:p>
          <a:p>
            <a:r>
              <a:rPr lang="fa-IR" dirty="0" smtClean="0"/>
              <a:t>خزان1397</a:t>
            </a:r>
            <a:endParaRPr lang="en-US" dirty="0"/>
          </a:p>
        </p:txBody>
      </p:sp>
      <p:sp>
        <p:nvSpPr>
          <p:cNvPr id="4" name="TextBox 3"/>
          <p:cNvSpPr txBox="1"/>
          <p:nvPr/>
        </p:nvSpPr>
        <p:spPr>
          <a:xfrm>
            <a:off x="4530090" y="1625679"/>
            <a:ext cx="3131820" cy="369332"/>
          </a:xfrm>
          <a:prstGeom prst="rect">
            <a:avLst/>
          </a:prstGeom>
          <a:noFill/>
        </p:spPr>
        <p:txBody>
          <a:bodyPr wrap="square" rtlCol="0">
            <a:spAutoFit/>
          </a:bodyPr>
          <a:lstStyle/>
          <a:p>
            <a:pPr algn="ctr"/>
            <a:r>
              <a:rPr lang="fa-IR" dirty="0" smtClean="0"/>
              <a:t>عنوان مضمون</a:t>
            </a:r>
            <a:endParaRPr lang="en-US" dirty="0"/>
          </a:p>
        </p:txBody>
      </p:sp>
    </p:spTree>
    <p:extLst>
      <p:ext uri="{BB962C8B-B14F-4D97-AF65-F5344CB8AC3E}">
        <p14:creationId xmlns:p14="http://schemas.microsoft.com/office/powerpoint/2010/main" val="435969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01002"/>
          </a:xfrm>
        </p:spPr>
        <p:txBody>
          <a:bodyPr/>
          <a:lstStyle/>
          <a:p>
            <a:r>
              <a:rPr lang="en-US" dirty="0"/>
              <a:t>Operator Precedence</a:t>
            </a:r>
          </a:p>
        </p:txBody>
      </p:sp>
      <p:sp>
        <p:nvSpPr>
          <p:cNvPr id="3" name="Content Placeholder 2"/>
          <p:cNvSpPr>
            <a:spLocks noGrp="1"/>
          </p:cNvSpPr>
          <p:nvPr>
            <p:ph idx="1"/>
          </p:nvPr>
        </p:nvSpPr>
        <p:spPr>
          <a:xfrm>
            <a:off x="838200" y="1296537"/>
            <a:ext cx="10515600" cy="4880426"/>
          </a:xfrm>
        </p:spPr>
        <p:txBody>
          <a:bodyPr>
            <a:normAutofit/>
          </a:bodyPr>
          <a:lstStyle/>
          <a:p>
            <a:r>
              <a:rPr lang="en-US" dirty="0"/>
              <a:t>TABLE </a:t>
            </a:r>
            <a:r>
              <a:rPr lang="en-US" dirty="0" smtClean="0"/>
              <a:t>of </a:t>
            </a:r>
            <a:r>
              <a:rPr lang="en-US" dirty="0"/>
              <a:t>Operator </a:t>
            </a:r>
            <a:r>
              <a:rPr lang="en-US" dirty="0" smtClean="0"/>
              <a:t>Precedence:</a:t>
            </a:r>
            <a:endParaRPr lang="en-US" dirty="0"/>
          </a:p>
        </p:txBody>
      </p:sp>
      <p:pic>
        <p:nvPicPr>
          <p:cNvPr id="4" name="Picture 3"/>
          <p:cNvPicPr>
            <a:picLocks noChangeAspect="1"/>
          </p:cNvPicPr>
          <p:nvPr/>
        </p:nvPicPr>
        <p:blipFill>
          <a:blip r:embed="rId2"/>
          <a:stretch>
            <a:fillRect/>
          </a:stretch>
        </p:blipFill>
        <p:spPr>
          <a:xfrm>
            <a:off x="1175580" y="2115403"/>
            <a:ext cx="9457436" cy="2524836"/>
          </a:xfrm>
          <a:prstGeom prst="rect">
            <a:avLst/>
          </a:prstGeom>
        </p:spPr>
      </p:pic>
    </p:spTree>
    <p:extLst>
      <p:ext uri="{BB962C8B-B14F-4D97-AF65-F5344CB8AC3E}">
        <p14:creationId xmlns:p14="http://schemas.microsoft.com/office/powerpoint/2010/main" val="136189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8516"/>
            <a:ext cx="10515600" cy="1325563"/>
          </a:xfrm>
        </p:spPr>
        <p:txBody>
          <a:bodyPr/>
          <a:lstStyle/>
          <a:p>
            <a:pPr algn="ctr"/>
            <a:r>
              <a:rPr lang="en-US" dirty="0"/>
              <a:t>Namespaces</a:t>
            </a:r>
          </a:p>
        </p:txBody>
      </p:sp>
    </p:spTree>
    <p:extLst>
      <p:ext uri="{BB962C8B-B14F-4D97-AF65-F5344CB8AC3E}">
        <p14:creationId xmlns:p14="http://schemas.microsoft.com/office/powerpoint/2010/main" val="3519327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p>
        </p:txBody>
      </p:sp>
      <p:sp>
        <p:nvSpPr>
          <p:cNvPr id="3" name="Content Placeholder 2"/>
          <p:cNvSpPr>
            <a:spLocks noGrp="1"/>
          </p:cNvSpPr>
          <p:nvPr>
            <p:ph idx="1"/>
          </p:nvPr>
        </p:nvSpPr>
        <p:spPr/>
        <p:txBody>
          <a:bodyPr>
            <a:normAutofit lnSpcReduction="10000"/>
          </a:bodyPr>
          <a:lstStyle/>
          <a:p>
            <a:r>
              <a:rPr lang="en-US" dirty="0"/>
              <a:t>Namespaces</a:t>
            </a:r>
            <a:r>
              <a:rPr lang="en-US" dirty="0" smtClean="0"/>
              <a:t> are </a:t>
            </a:r>
            <a:r>
              <a:rPr lang="en-US" dirty="0"/>
              <a:t>the .NET way </a:t>
            </a:r>
            <a:r>
              <a:rPr lang="en-US" b="1" dirty="0"/>
              <a:t>of providing containers for application code</a:t>
            </a:r>
            <a:r>
              <a:rPr lang="en-US" dirty="0"/>
              <a:t>, such that code and its </a:t>
            </a:r>
            <a:r>
              <a:rPr lang="en-US" dirty="0" smtClean="0"/>
              <a:t>contents may </a:t>
            </a:r>
            <a:r>
              <a:rPr lang="en-US" dirty="0"/>
              <a:t>be uniquely identified</a:t>
            </a:r>
            <a:r>
              <a:rPr lang="en-US" dirty="0" smtClean="0"/>
              <a:t>.</a:t>
            </a:r>
            <a:endParaRPr lang="fa-IR" dirty="0" smtClean="0"/>
          </a:p>
          <a:p>
            <a:r>
              <a:rPr lang="en-US" dirty="0"/>
              <a:t>The class names declared in one namespace does not conflict with the same class names declared in another. </a:t>
            </a:r>
            <a:endParaRPr lang="en-US" dirty="0" smtClean="0"/>
          </a:p>
          <a:p>
            <a:r>
              <a:rPr lang="en-US" dirty="0" smtClean="0"/>
              <a:t>Namespaces </a:t>
            </a:r>
            <a:r>
              <a:rPr lang="en-US" dirty="0"/>
              <a:t>are also used as a means of categorizing items in </a:t>
            </a:r>
            <a:r>
              <a:rPr lang="en-US" dirty="0" smtClean="0"/>
              <a:t>the .NET </a:t>
            </a:r>
            <a:r>
              <a:rPr lang="en-US" dirty="0"/>
              <a:t>Framework. Most of these items are type definitions, such as the simple types in this </a:t>
            </a:r>
            <a:r>
              <a:rPr lang="en-US" dirty="0" smtClean="0"/>
              <a:t>chapter (System.Int32 </a:t>
            </a:r>
            <a:r>
              <a:rPr lang="en-US" dirty="0"/>
              <a:t>and so on</a:t>
            </a:r>
            <a:r>
              <a:rPr lang="en-US" dirty="0" smtClean="0"/>
              <a:t>).</a:t>
            </a:r>
          </a:p>
          <a:p>
            <a:pPr marL="0" indent="0">
              <a:buNone/>
            </a:pPr>
            <a:r>
              <a:rPr lang="en-US" dirty="0"/>
              <a:t>namespace </a:t>
            </a:r>
            <a:r>
              <a:rPr lang="en-US" dirty="0" err="1"/>
              <a:t>namespace_name</a:t>
            </a:r>
            <a:r>
              <a:rPr lang="en-US" dirty="0"/>
              <a:t> {</a:t>
            </a:r>
          </a:p>
          <a:p>
            <a:pPr marL="0" indent="0">
              <a:buNone/>
            </a:pPr>
            <a:r>
              <a:rPr lang="en-US" dirty="0"/>
              <a:t>   // code declarations</a:t>
            </a:r>
          </a:p>
          <a:p>
            <a:pPr marL="0" indent="0">
              <a:buNone/>
            </a:pPr>
            <a:r>
              <a:rPr lang="en-US" dirty="0"/>
              <a:t>}</a:t>
            </a:r>
            <a:endParaRPr lang="en-US" dirty="0" smtClean="0"/>
          </a:p>
        </p:txBody>
      </p:sp>
    </p:spTree>
    <p:extLst>
      <p:ext uri="{BB962C8B-B14F-4D97-AF65-F5344CB8AC3E}">
        <p14:creationId xmlns:p14="http://schemas.microsoft.com/office/powerpoint/2010/main" val="304066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Namespaces</a:t>
            </a:r>
          </a:p>
        </p:txBody>
      </p:sp>
      <p:sp>
        <p:nvSpPr>
          <p:cNvPr id="3" name="Content Placeholder 2"/>
          <p:cNvSpPr>
            <a:spLocks noGrp="1"/>
          </p:cNvSpPr>
          <p:nvPr>
            <p:ph idx="1"/>
          </p:nvPr>
        </p:nvSpPr>
        <p:spPr/>
        <p:txBody>
          <a:bodyPr>
            <a:normAutofit/>
          </a:bodyPr>
          <a:lstStyle/>
          <a:p>
            <a:r>
              <a:rPr lang="en-US" dirty="0"/>
              <a:t>To call the namespace-enabled version of either function or variable, prepend the namespace name as follows −</a:t>
            </a:r>
          </a:p>
          <a:p>
            <a:pPr marL="0" indent="0">
              <a:buNone/>
            </a:pPr>
            <a:r>
              <a:rPr lang="fa-IR" dirty="0" smtClean="0"/>
              <a:t>	</a:t>
            </a:r>
            <a:r>
              <a:rPr lang="en-US" dirty="0" err="1" smtClean="0"/>
              <a:t>namespace_name.item_name</a:t>
            </a:r>
            <a:r>
              <a:rPr lang="en-US" dirty="0"/>
              <a:t>;</a:t>
            </a:r>
          </a:p>
          <a:p>
            <a:endParaRPr lang="en-US" dirty="0"/>
          </a:p>
        </p:txBody>
      </p:sp>
    </p:spTree>
    <p:extLst>
      <p:ext uri="{BB962C8B-B14F-4D97-AF65-F5344CB8AC3E}">
        <p14:creationId xmlns:p14="http://schemas.microsoft.com/office/powerpoint/2010/main" val="101344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55000" lnSpcReduction="20000"/>
          </a:bodyPr>
          <a:lstStyle/>
          <a:p>
            <a:pPr marL="0" indent="0">
              <a:buNone/>
            </a:pPr>
            <a:r>
              <a:rPr lang="en-US" dirty="0"/>
              <a:t>using System</a:t>
            </a:r>
            <a:r>
              <a:rPr lang="en-US" dirty="0" smtClean="0"/>
              <a:t>;</a:t>
            </a:r>
            <a:endParaRPr lang="en-US" dirty="0"/>
          </a:p>
          <a:p>
            <a:pPr marL="0" indent="0">
              <a:buNone/>
            </a:pPr>
            <a:r>
              <a:rPr lang="en-US" dirty="0"/>
              <a:t>namespace </a:t>
            </a:r>
            <a:r>
              <a:rPr lang="en-US" dirty="0" err="1"/>
              <a:t>first_space</a:t>
            </a:r>
            <a:r>
              <a:rPr lang="en-US" dirty="0"/>
              <a:t> {</a:t>
            </a:r>
          </a:p>
          <a:p>
            <a:pPr marL="0" indent="0">
              <a:buNone/>
            </a:pPr>
            <a:r>
              <a:rPr lang="en-US" dirty="0"/>
              <a:t>   class </a:t>
            </a:r>
            <a:r>
              <a:rPr lang="en-US" dirty="0" err="1"/>
              <a:t>namespace_cl</a:t>
            </a:r>
            <a:r>
              <a:rPr lang="en-US" dirty="0"/>
              <a:t> {</a:t>
            </a:r>
          </a:p>
          <a:p>
            <a:pPr marL="0" indent="0">
              <a:buNone/>
            </a:pPr>
            <a:r>
              <a:rPr lang="en-US" dirty="0"/>
              <a:t>      public void </a:t>
            </a:r>
            <a:r>
              <a:rPr lang="en-US" dirty="0" err="1"/>
              <a:t>func</a:t>
            </a:r>
            <a:r>
              <a:rPr lang="en-US" dirty="0"/>
              <a:t>() {</a:t>
            </a:r>
          </a:p>
          <a:p>
            <a:pPr marL="0" indent="0">
              <a:buNone/>
            </a:pPr>
            <a:r>
              <a:rPr lang="en-US" dirty="0"/>
              <a:t>         </a:t>
            </a:r>
            <a:r>
              <a:rPr lang="en-US" dirty="0" err="1"/>
              <a:t>Console.WriteLine</a:t>
            </a:r>
            <a:r>
              <a:rPr lang="en-US" dirty="0"/>
              <a:t>("Inside </a:t>
            </a:r>
            <a:r>
              <a:rPr lang="en-US" dirty="0" err="1"/>
              <a:t>first_space</a:t>
            </a:r>
            <a:r>
              <a:rPr lang="en-US" dirty="0"/>
              <a:t>");</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namespace </a:t>
            </a:r>
            <a:r>
              <a:rPr lang="en-US" dirty="0" err="1"/>
              <a:t>second_space</a:t>
            </a:r>
            <a:r>
              <a:rPr lang="en-US" dirty="0"/>
              <a:t> {</a:t>
            </a:r>
          </a:p>
          <a:p>
            <a:pPr marL="0" indent="0">
              <a:buNone/>
            </a:pPr>
            <a:r>
              <a:rPr lang="en-US" dirty="0"/>
              <a:t>   class </a:t>
            </a:r>
            <a:r>
              <a:rPr lang="en-US" dirty="0" err="1"/>
              <a:t>namespace_cl</a:t>
            </a:r>
            <a:r>
              <a:rPr lang="en-US" dirty="0"/>
              <a:t> {</a:t>
            </a:r>
          </a:p>
          <a:p>
            <a:pPr marL="0" indent="0">
              <a:buNone/>
            </a:pPr>
            <a:r>
              <a:rPr lang="en-US" dirty="0"/>
              <a:t>      public void </a:t>
            </a:r>
            <a:r>
              <a:rPr lang="en-US" dirty="0" err="1"/>
              <a:t>func</a:t>
            </a:r>
            <a:r>
              <a:rPr lang="en-US" dirty="0"/>
              <a:t>() {</a:t>
            </a:r>
          </a:p>
          <a:p>
            <a:pPr marL="0" indent="0">
              <a:buNone/>
            </a:pPr>
            <a:r>
              <a:rPr lang="en-US" dirty="0"/>
              <a:t>         </a:t>
            </a:r>
            <a:r>
              <a:rPr lang="en-US" dirty="0" err="1"/>
              <a:t>Console.WriteLine</a:t>
            </a:r>
            <a:r>
              <a:rPr lang="en-US" dirty="0"/>
              <a:t>("Inside </a:t>
            </a:r>
            <a:r>
              <a:rPr lang="en-US" dirty="0" err="1"/>
              <a:t>second_space</a:t>
            </a:r>
            <a:r>
              <a:rPr lang="en-US" dirty="0"/>
              <a:t>");</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class </a:t>
            </a:r>
            <a:r>
              <a:rPr lang="en-US" dirty="0" err="1"/>
              <a:t>TestClass</a:t>
            </a:r>
            <a:r>
              <a:rPr lang="en-US" dirty="0"/>
              <a:t> {</a:t>
            </a:r>
          </a:p>
          <a:p>
            <a:pPr marL="0" indent="0">
              <a:buNone/>
            </a:pPr>
            <a:r>
              <a:rPr lang="en-US" dirty="0"/>
              <a:t>   static void Main(string[] </a:t>
            </a:r>
            <a:r>
              <a:rPr lang="en-US" dirty="0" err="1"/>
              <a:t>args</a:t>
            </a:r>
            <a:r>
              <a:rPr lang="en-US" dirty="0"/>
              <a:t>) {</a:t>
            </a:r>
          </a:p>
          <a:p>
            <a:pPr marL="0" indent="0">
              <a:buNone/>
            </a:pPr>
            <a:r>
              <a:rPr lang="en-US" dirty="0"/>
              <a:t>      </a:t>
            </a:r>
            <a:r>
              <a:rPr lang="en-US" dirty="0" err="1"/>
              <a:t>first_space.namespace_cl</a:t>
            </a:r>
            <a:r>
              <a:rPr lang="en-US" dirty="0"/>
              <a:t> fc = new </a:t>
            </a:r>
            <a:r>
              <a:rPr lang="en-US" dirty="0" err="1"/>
              <a:t>first_space.namespace_cl</a:t>
            </a:r>
            <a:r>
              <a:rPr lang="en-US" dirty="0"/>
              <a:t>();</a:t>
            </a:r>
          </a:p>
          <a:p>
            <a:pPr marL="0" indent="0">
              <a:buNone/>
            </a:pPr>
            <a:r>
              <a:rPr lang="en-US" dirty="0"/>
              <a:t>      </a:t>
            </a:r>
            <a:r>
              <a:rPr lang="en-US" dirty="0" err="1"/>
              <a:t>second_space.namespace_cl</a:t>
            </a:r>
            <a:r>
              <a:rPr lang="en-US" dirty="0"/>
              <a:t> </a:t>
            </a:r>
            <a:r>
              <a:rPr lang="en-US" dirty="0" err="1"/>
              <a:t>sc</a:t>
            </a:r>
            <a:r>
              <a:rPr lang="en-US" dirty="0"/>
              <a:t> = new </a:t>
            </a:r>
            <a:r>
              <a:rPr lang="en-US" dirty="0" err="1"/>
              <a:t>second_space.namespace_cl</a:t>
            </a:r>
            <a:r>
              <a:rPr lang="en-US" dirty="0"/>
              <a:t>();</a:t>
            </a:r>
          </a:p>
          <a:p>
            <a:pPr marL="0" indent="0">
              <a:buNone/>
            </a:pPr>
            <a:r>
              <a:rPr lang="en-US" dirty="0"/>
              <a:t>      </a:t>
            </a:r>
            <a:r>
              <a:rPr lang="en-US" dirty="0" err="1"/>
              <a:t>fc.func</a:t>
            </a:r>
            <a:r>
              <a:rPr lang="en-US" dirty="0"/>
              <a:t>();</a:t>
            </a:r>
          </a:p>
          <a:p>
            <a:pPr marL="0" indent="0">
              <a:buNone/>
            </a:pPr>
            <a:r>
              <a:rPr lang="en-US" dirty="0"/>
              <a:t>      </a:t>
            </a:r>
            <a:r>
              <a:rPr lang="en-US" dirty="0" err="1"/>
              <a:t>sc.func</a:t>
            </a:r>
            <a:r>
              <a:rPr lang="en-US" dirty="0"/>
              <a:t>();</a:t>
            </a:r>
          </a:p>
          <a:p>
            <a:pPr marL="0" indent="0">
              <a:buNone/>
            </a:pPr>
            <a:r>
              <a:rPr lang="en-US" dirty="0"/>
              <a:t>      </a:t>
            </a:r>
            <a:r>
              <a:rPr lang="en-US" dirty="0" err="1"/>
              <a:t>Console.ReadKey</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92198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The </a:t>
            </a:r>
            <a:r>
              <a:rPr lang="en-US" b="1" i="1"/>
              <a:t>using</a:t>
            </a:r>
            <a:r>
              <a:rPr lang="en-US" b="1"/>
              <a:t> </a:t>
            </a:r>
            <a:r>
              <a:rPr lang="en-US" b="1" smtClean="0"/>
              <a:t>Keyword</a:t>
            </a:r>
            <a:endParaRPr lang="en-US"/>
          </a:p>
        </p:txBody>
      </p:sp>
      <p:sp>
        <p:nvSpPr>
          <p:cNvPr id="3" name="Content Placeholder 2"/>
          <p:cNvSpPr>
            <a:spLocks noGrp="1"/>
          </p:cNvSpPr>
          <p:nvPr>
            <p:ph idx="1"/>
          </p:nvPr>
        </p:nvSpPr>
        <p:spPr/>
        <p:txBody>
          <a:bodyPr/>
          <a:lstStyle/>
          <a:p>
            <a:r>
              <a:rPr lang="en-US" dirty="0"/>
              <a:t>The using keyword states that the program is using the names in the given namespace. For example, we are using the System namespace in our programs. The class Console is defined there. We just write −</a:t>
            </a:r>
          </a:p>
          <a:p>
            <a:endParaRPr lang="en-US" dirty="0"/>
          </a:p>
          <a:p>
            <a:r>
              <a:rPr lang="en-US" dirty="0" err="1"/>
              <a:t>Console.WriteLine</a:t>
            </a:r>
            <a:r>
              <a:rPr lang="en-US" dirty="0"/>
              <a:t> ("Hello there");</a:t>
            </a:r>
          </a:p>
          <a:p>
            <a:endParaRPr lang="en-US" dirty="0"/>
          </a:p>
          <a:p>
            <a:r>
              <a:rPr lang="en-US" dirty="0"/>
              <a:t>We could have written the fully qualified name as −</a:t>
            </a:r>
          </a:p>
          <a:p>
            <a:endParaRPr lang="en-US" dirty="0"/>
          </a:p>
          <a:p>
            <a:r>
              <a:rPr lang="en-US" dirty="0" err="1"/>
              <a:t>System.Console.WriteLine</a:t>
            </a:r>
            <a:r>
              <a:rPr lang="en-US" dirty="0"/>
              <a:t>("Hello there");</a:t>
            </a:r>
          </a:p>
          <a:p>
            <a:endParaRPr lang="en-US" dirty="0"/>
          </a:p>
        </p:txBody>
      </p:sp>
    </p:spTree>
    <p:extLst>
      <p:ext uri="{BB962C8B-B14F-4D97-AF65-F5344CB8AC3E}">
        <p14:creationId xmlns:p14="http://schemas.microsoft.com/office/powerpoint/2010/main" val="194929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7069540"/>
          </a:xfrm>
        </p:spPr>
        <p:txBody>
          <a:bodyPr>
            <a:normAutofit fontScale="47500" lnSpcReduction="20000"/>
          </a:bodyPr>
          <a:lstStyle/>
          <a:p>
            <a:pPr marL="0" indent="0">
              <a:buNone/>
            </a:pPr>
            <a:r>
              <a:rPr lang="en-US" dirty="0"/>
              <a:t>using System;</a:t>
            </a:r>
          </a:p>
          <a:p>
            <a:pPr marL="0" indent="0">
              <a:buNone/>
            </a:pPr>
            <a:r>
              <a:rPr lang="en-US" dirty="0"/>
              <a:t>using </a:t>
            </a:r>
            <a:r>
              <a:rPr lang="en-US" dirty="0" err="1"/>
              <a:t>first_space</a:t>
            </a:r>
            <a:r>
              <a:rPr lang="en-US" dirty="0"/>
              <a:t>;</a:t>
            </a:r>
          </a:p>
          <a:p>
            <a:pPr marL="0" indent="0">
              <a:buNone/>
            </a:pPr>
            <a:r>
              <a:rPr lang="en-US" dirty="0"/>
              <a:t>using </a:t>
            </a:r>
            <a:r>
              <a:rPr lang="en-US" dirty="0" err="1"/>
              <a:t>second_space</a:t>
            </a:r>
            <a:r>
              <a:rPr lang="en-US" dirty="0" smtClean="0"/>
              <a:t>;</a:t>
            </a:r>
            <a:endParaRPr lang="en-US" dirty="0"/>
          </a:p>
          <a:p>
            <a:pPr marL="0" indent="0">
              <a:buNone/>
            </a:pPr>
            <a:r>
              <a:rPr lang="en-US" dirty="0"/>
              <a:t>namespace </a:t>
            </a:r>
            <a:r>
              <a:rPr lang="en-US" dirty="0" err="1"/>
              <a:t>first_space</a:t>
            </a:r>
            <a:r>
              <a:rPr lang="en-US" dirty="0"/>
              <a:t> {</a:t>
            </a:r>
          </a:p>
          <a:p>
            <a:pPr marL="0" indent="0">
              <a:buNone/>
            </a:pPr>
            <a:r>
              <a:rPr lang="en-US" dirty="0"/>
              <a:t>   class </a:t>
            </a:r>
            <a:r>
              <a:rPr lang="en-US" dirty="0" err="1"/>
              <a:t>abc</a:t>
            </a:r>
            <a:r>
              <a:rPr lang="en-US" dirty="0"/>
              <a:t> {</a:t>
            </a:r>
          </a:p>
          <a:p>
            <a:pPr marL="0" indent="0">
              <a:buNone/>
            </a:pPr>
            <a:r>
              <a:rPr lang="en-US" dirty="0"/>
              <a:t>      public void </a:t>
            </a:r>
            <a:r>
              <a:rPr lang="en-US" dirty="0" err="1"/>
              <a:t>func</a:t>
            </a:r>
            <a:r>
              <a:rPr lang="en-US" dirty="0"/>
              <a:t>() {</a:t>
            </a:r>
          </a:p>
          <a:p>
            <a:pPr marL="0" indent="0">
              <a:buNone/>
            </a:pPr>
            <a:r>
              <a:rPr lang="en-US" dirty="0"/>
              <a:t>         </a:t>
            </a:r>
            <a:r>
              <a:rPr lang="en-US" dirty="0" err="1"/>
              <a:t>Console.WriteLine</a:t>
            </a:r>
            <a:r>
              <a:rPr lang="en-US" dirty="0"/>
              <a:t>("Inside </a:t>
            </a:r>
            <a:r>
              <a:rPr lang="en-US" dirty="0" err="1"/>
              <a:t>first_space</a:t>
            </a:r>
            <a:r>
              <a:rPr lang="en-US" dirty="0"/>
              <a:t>");</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namespace </a:t>
            </a:r>
            <a:r>
              <a:rPr lang="en-US" dirty="0" err="1"/>
              <a:t>second_space</a:t>
            </a:r>
            <a:r>
              <a:rPr lang="en-US" dirty="0"/>
              <a:t> {</a:t>
            </a:r>
          </a:p>
          <a:p>
            <a:pPr marL="0" indent="0">
              <a:buNone/>
            </a:pPr>
            <a:r>
              <a:rPr lang="en-US" dirty="0"/>
              <a:t>   class </a:t>
            </a:r>
            <a:r>
              <a:rPr lang="en-US" dirty="0" err="1"/>
              <a:t>efg</a:t>
            </a:r>
            <a:r>
              <a:rPr lang="en-US" dirty="0"/>
              <a:t> {</a:t>
            </a:r>
          </a:p>
          <a:p>
            <a:pPr marL="0" indent="0">
              <a:buNone/>
            </a:pPr>
            <a:r>
              <a:rPr lang="en-US" dirty="0"/>
              <a:t>      public void </a:t>
            </a:r>
            <a:r>
              <a:rPr lang="en-US" dirty="0" err="1"/>
              <a:t>func</a:t>
            </a:r>
            <a:r>
              <a:rPr lang="en-US" dirty="0"/>
              <a:t>() {</a:t>
            </a:r>
          </a:p>
          <a:p>
            <a:pPr marL="0" indent="0">
              <a:buNone/>
            </a:pPr>
            <a:r>
              <a:rPr lang="en-US" dirty="0"/>
              <a:t>         </a:t>
            </a:r>
            <a:r>
              <a:rPr lang="en-US" dirty="0" err="1"/>
              <a:t>Console.WriteLine</a:t>
            </a:r>
            <a:r>
              <a:rPr lang="en-US" dirty="0"/>
              <a:t>("Inside </a:t>
            </a:r>
            <a:r>
              <a:rPr lang="en-US" dirty="0" err="1"/>
              <a:t>second_space</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class </a:t>
            </a:r>
            <a:r>
              <a:rPr lang="en-US" dirty="0" err="1"/>
              <a:t>TestClass</a:t>
            </a:r>
            <a:r>
              <a:rPr lang="en-US" dirty="0"/>
              <a:t> {</a:t>
            </a:r>
          </a:p>
          <a:p>
            <a:pPr marL="0" indent="0">
              <a:buNone/>
            </a:pPr>
            <a:r>
              <a:rPr lang="en-US" dirty="0"/>
              <a:t>   static void Main(string[] </a:t>
            </a:r>
            <a:r>
              <a:rPr lang="en-US" dirty="0" err="1"/>
              <a:t>args</a:t>
            </a:r>
            <a:r>
              <a:rPr lang="en-US" dirty="0"/>
              <a:t>) {</a:t>
            </a:r>
          </a:p>
          <a:p>
            <a:pPr marL="0" indent="0">
              <a:buNone/>
            </a:pPr>
            <a:r>
              <a:rPr lang="en-US" dirty="0"/>
              <a:t>      </a:t>
            </a:r>
            <a:r>
              <a:rPr lang="en-US" dirty="0" err="1"/>
              <a:t>abc</a:t>
            </a:r>
            <a:r>
              <a:rPr lang="en-US" dirty="0"/>
              <a:t> fc = new </a:t>
            </a:r>
            <a:r>
              <a:rPr lang="en-US" dirty="0" err="1"/>
              <a:t>abc</a:t>
            </a:r>
            <a:r>
              <a:rPr lang="en-US" dirty="0"/>
              <a:t>();</a:t>
            </a:r>
          </a:p>
          <a:p>
            <a:pPr marL="0" indent="0">
              <a:buNone/>
            </a:pPr>
            <a:r>
              <a:rPr lang="en-US" dirty="0"/>
              <a:t>      </a:t>
            </a:r>
            <a:r>
              <a:rPr lang="en-US" dirty="0" err="1"/>
              <a:t>efg</a:t>
            </a:r>
            <a:r>
              <a:rPr lang="en-US" dirty="0"/>
              <a:t> </a:t>
            </a:r>
            <a:r>
              <a:rPr lang="en-US" dirty="0" err="1"/>
              <a:t>sc</a:t>
            </a:r>
            <a:r>
              <a:rPr lang="en-US" dirty="0"/>
              <a:t> = new </a:t>
            </a:r>
            <a:r>
              <a:rPr lang="en-US" dirty="0" err="1"/>
              <a:t>efg</a:t>
            </a:r>
            <a:r>
              <a:rPr lang="en-US" dirty="0"/>
              <a:t>();</a:t>
            </a:r>
          </a:p>
          <a:p>
            <a:pPr marL="0" indent="0">
              <a:buNone/>
            </a:pPr>
            <a:r>
              <a:rPr lang="en-US" dirty="0"/>
              <a:t>      </a:t>
            </a:r>
            <a:r>
              <a:rPr lang="en-US" dirty="0" err="1"/>
              <a:t>fc.func</a:t>
            </a:r>
            <a:r>
              <a:rPr lang="en-US" dirty="0"/>
              <a:t>();</a:t>
            </a:r>
          </a:p>
          <a:p>
            <a:pPr marL="0" indent="0">
              <a:buNone/>
            </a:pPr>
            <a:r>
              <a:rPr lang="en-US" dirty="0"/>
              <a:t>      </a:t>
            </a:r>
            <a:r>
              <a:rPr lang="en-US" dirty="0" err="1"/>
              <a:t>sc.func</a:t>
            </a:r>
            <a:r>
              <a:rPr lang="en-US" dirty="0"/>
              <a:t>();</a:t>
            </a:r>
          </a:p>
          <a:p>
            <a:pPr marL="0" indent="0">
              <a:buNone/>
            </a:pPr>
            <a:r>
              <a:rPr lang="en-US" dirty="0"/>
              <a:t>      </a:t>
            </a:r>
            <a:r>
              <a:rPr lang="en-US" dirty="0" err="1"/>
              <a:t>Console.ReadKey</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57094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03" y="2098391"/>
            <a:ext cx="10515600" cy="1325563"/>
          </a:xfrm>
        </p:spPr>
        <p:txBody>
          <a:bodyPr/>
          <a:lstStyle/>
          <a:p>
            <a:pPr algn="ctr"/>
            <a:r>
              <a:rPr lang="en-US" dirty="0"/>
              <a:t>operators</a:t>
            </a:r>
          </a:p>
        </p:txBody>
      </p:sp>
    </p:spTree>
    <p:extLst>
      <p:ext uri="{BB962C8B-B14F-4D97-AF65-F5344CB8AC3E}">
        <p14:creationId xmlns:p14="http://schemas.microsoft.com/office/powerpoint/2010/main" val="192481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a:xfrm>
            <a:off x="838200" y="1787857"/>
            <a:ext cx="10515600" cy="4389106"/>
          </a:xfrm>
        </p:spPr>
        <p:txBody>
          <a:bodyPr>
            <a:normAutofit/>
          </a:bodyPr>
          <a:lstStyle/>
          <a:p>
            <a:r>
              <a:rPr lang="en-US" dirty="0"/>
              <a:t>C# contains a number of</a:t>
            </a:r>
            <a:r>
              <a:rPr lang="en-US" b="1" dirty="0"/>
              <a:t> </a:t>
            </a:r>
            <a:r>
              <a:rPr lang="en-US" b="1" i="1" dirty="0"/>
              <a:t>operators </a:t>
            </a:r>
            <a:r>
              <a:rPr lang="en-US" dirty="0"/>
              <a:t>for this purpose</a:t>
            </a:r>
            <a:r>
              <a:rPr lang="en-US" dirty="0" smtClean="0"/>
              <a:t>.</a:t>
            </a:r>
          </a:p>
          <a:p>
            <a:r>
              <a:rPr lang="en-US" dirty="0" smtClean="0"/>
              <a:t> </a:t>
            </a:r>
            <a:r>
              <a:rPr lang="en-US" dirty="0"/>
              <a:t>By combining operators with variables and </a:t>
            </a:r>
            <a:r>
              <a:rPr lang="en-US" dirty="0" smtClean="0"/>
              <a:t>literal values </a:t>
            </a:r>
            <a:r>
              <a:rPr lang="en-US" dirty="0"/>
              <a:t>(together referred to as </a:t>
            </a:r>
            <a:r>
              <a:rPr lang="en-US" i="1" dirty="0"/>
              <a:t>operands </a:t>
            </a:r>
            <a:r>
              <a:rPr lang="en-US" dirty="0"/>
              <a:t>when used with operators), you can create </a:t>
            </a:r>
            <a:r>
              <a:rPr lang="en-US" b="1" i="1" dirty="0" smtClean="0"/>
              <a:t>expressions</a:t>
            </a:r>
            <a:r>
              <a:rPr lang="en-US" dirty="0" smtClean="0"/>
              <a:t>, which </a:t>
            </a:r>
            <a:r>
              <a:rPr lang="en-US" dirty="0"/>
              <a:t>are the basic building blocks of computation</a:t>
            </a:r>
            <a:r>
              <a:rPr lang="en-US" dirty="0" smtClean="0"/>
              <a:t>.</a:t>
            </a:r>
          </a:p>
          <a:p>
            <a:endParaRPr lang="en-US" i="1" dirty="0"/>
          </a:p>
          <a:p>
            <a:r>
              <a:rPr lang="en-US" dirty="0"/>
              <a:t>Operators can be roughly classified into three categories:</a:t>
            </a:r>
          </a:p>
          <a:p>
            <a:pPr marL="457200" lvl="1" indent="0">
              <a:buNone/>
            </a:pPr>
            <a:r>
              <a:rPr lang="en-US" dirty="0" smtClean="0"/>
              <a:t>➤ </a:t>
            </a:r>
            <a:r>
              <a:rPr lang="en-US" b="1" dirty="0"/>
              <a:t>Unary </a:t>
            </a:r>
            <a:r>
              <a:rPr lang="en-US" dirty="0"/>
              <a:t>— Act on single </a:t>
            </a:r>
            <a:r>
              <a:rPr lang="en-US" dirty="0" smtClean="0"/>
              <a:t>operands</a:t>
            </a:r>
          </a:p>
          <a:p>
            <a:pPr marL="457200" lvl="1" indent="0">
              <a:buNone/>
            </a:pPr>
            <a:r>
              <a:rPr lang="en-US" dirty="0" smtClean="0"/>
              <a:t>➤ </a:t>
            </a:r>
            <a:r>
              <a:rPr lang="en-US" b="1" dirty="0" smtClean="0"/>
              <a:t>Binary </a:t>
            </a:r>
            <a:r>
              <a:rPr lang="en-US" dirty="0" smtClean="0"/>
              <a:t>— Act on two operands</a:t>
            </a:r>
          </a:p>
          <a:p>
            <a:pPr marL="457200" lvl="1" indent="0">
              <a:buNone/>
            </a:pPr>
            <a:r>
              <a:rPr lang="en-US" dirty="0" smtClean="0"/>
              <a:t>➤ </a:t>
            </a:r>
            <a:r>
              <a:rPr lang="en-US" b="1" dirty="0"/>
              <a:t>Ternary </a:t>
            </a:r>
            <a:r>
              <a:rPr lang="en-US" dirty="0"/>
              <a:t>— Act on three operands</a:t>
            </a:r>
          </a:p>
        </p:txBody>
      </p:sp>
    </p:spTree>
    <p:extLst>
      <p:ext uri="{BB962C8B-B14F-4D97-AF65-F5344CB8AC3E}">
        <p14:creationId xmlns:p14="http://schemas.microsoft.com/office/powerpoint/2010/main" val="263858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Operators</a:t>
            </a:r>
          </a:p>
        </p:txBody>
      </p:sp>
      <p:pic>
        <p:nvPicPr>
          <p:cNvPr id="5" name="Content Placeholder 4"/>
          <p:cNvPicPr>
            <a:picLocks noGrp="1" noChangeAspect="1"/>
          </p:cNvPicPr>
          <p:nvPr>
            <p:ph idx="1"/>
          </p:nvPr>
        </p:nvPicPr>
        <p:blipFill>
          <a:blip r:embed="rId2"/>
          <a:stretch>
            <a:fillRect/>
          </a:stretch>
        </p:blipFill>
        <p:spPr>
          <a:xfrm>
            <a:off x="1947080" y="2155286"/>
            <a:ext cx="8297839" cy="4571494"/>
          </a:xfrm>
          <a:prstGeom prst="rect">
            <a:avLst/>
          </a:prstGeom>
        </p:spPr>
      </p:pic>
      <p:sp>
        <p:nvSpPr>
          <p:cNvPr id="6" name="TextBox 5"/>
          <p:cNvSpPr txBox="1"/>
          <p:nvPr/>
        </p:nvSpPr>
        <p:spPr>
          <a:xfrm>
            <a:off x="1146412" y="1542196"/>
            <a:ext cx="5622878" cy="461665"/>
          </a:xfrm>
          <a:prstGeom prst="rect">
            <a:avLst/>
          </a:prstGeom>
          <a:noFill/>
        </p:spPr>
        <p:txBody>
          <a:bodyPr wrap="square" rtlCol="0">
            <a:spAutoFit/>
          </a:bodyPr>
          <a:lstStyle/>
          <a:p>
            <a:r>
              <a:rPr lang="en-US" sz="2400" dirty="0"/>
              <a:t>TABLE </a:t>
            </a:r>
            <a:r>
              <a:rPr lang="en-US" sz="2400" dirty="0" smtClean="0"/>
              <a:t>of </a:t>
            </a:r>
            <a:r>
              <a:rPr lang="en-US" sz="2400" dirty="0"/>
              <a:t>Simple Mathematical Operators</a:t>
            </a:r>
          </a:p>
        </p:txBody>
      </p:sp>
    </p:spTree>
    <p:extLst>
      <p:ext uri="{BB962C8B-B14F-4D97-AF65-F5344CB8AC3E}">
        <p14:creationId xmlns:p14="http://schemas.microsoft.com/office/powerpoint/2010/main" val="75321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Operators</a:t>
            </a:r>
          </a:p>
        </p:txBody>
      </p:sp>
      <p:sp>
        <p:nvSpPr>
          <p:cNvPr id="3" name="Content Placeholder 2"/>
          <p:cNvSpPr>
            <a:spLocks noGrp="1"/>
          </p:cNvSpPr>
          <p:nvPr>
            <p:ph idx="1"/>
          </p:nvPr>
        </p:nvSpPr>
        <p:spPr>
          <a:xfrm>
            <a:off x="838200" y="1825625"/>
            <a:ext cx="10515600" cy="4520584"/>
          </a:xfrm>
        </p:spPr>
        <p:txBody>
          <a:bodyPr/>
          <a:lstStyle/>
          <a:p>
            <a:r>
              <a:rPr lang="en-US" dirty="0"/>
              <a:t>TABLE </a:t>
            </a:r>
            <a:r>
              <a:rPr lang="en-US" dirty="0" smtClean="0"/>
              <a:t>of </a:t>
            </a:r>
            <a:r>
              <a:rPr lang="en-US" dirty="0"/>
              <a:t>The String Concatenation </a:t>
            </a:r>
            <a:r>
              <a:rPr lang="en-US" dirty="0" smtClean="0"/>
              <a:t>Operator</a:t>
            </a:r>
          </a:p>
          <a:p>
            <a:endParaRPr lang="en-US" dirty="0"/>
          </a:p>
          <a:p>
            <a:endParaRPr lang="en-US" dirty="0" smtClean="0"/>
          </a:p>
          <a:p>
            <a:endParaRPr lang="en-US" dirty="0"/>
          </a:p>
          <a:p>
            <a:endParaRPr lang="en-US" dirty="0" smtClean="0"/>
          </a:p>
          <a:p>
            <a:r>
              <a:rPr lang="en-US" dirty="0"/>
              <a:t>None of the other mathematical operators, however, work with strings.</a:t>
            </a:r>
            <a:endParaRPr lang="en-US" dirty="0" smtClean="0"/>
          </a:p>
          <a:p>
            <a:endParaRPr lang="en-US" dirty="0"/>
          </a:p>
        </p:txBody>
      </p:sp>
      <p:pic>
        <p:nvPicPr>
          <p:cNvPr id="4" name="Picture 3"/>
          <p:cNvPicPr>
            <a:picLocks noChangeAspect="1"/>
          </p:cNvPicPr>
          <p:nvPr/>
        </p:nvPicPr>
        <p:blipFill>
          <a:blip r:embed="rId2"/>
          <a:stretch>
            <a:fillRect/>
          </a:stretch>
        </p:blipFill>
        <p:spPr>
          <a:xfrm>
            <a:off x="977115" y="2454407"/>
            <a:ext cx="10376685" cy="1522751"/>
          </a:xfrm>
          <a:prstGeom prst="rect">
            <a:avLst/>
          </a:prstGeom>
        </p:spPr>
      </p:pic>
    </p:spTree>
    <p:extLst>
      <p:ext uri="{BB962C8B-B14F-4D97-AF65-F5344CB8AC3E}">
        <p14:creationId xmlns:p14="http://schemas.microsoft.com/office/powerpoint/2010/main" val="98486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Operators</a:t>
            </a:r>
          </a:p>
        </p:txBody>
      </p:sp>
      <p:sp>
        <p:nvSpPr>
          <p:cNvPr id="3" name="Content Placeholder 2"/>
          <p:cNvSpPr>
            <a:spLocks noGrp="1"/>
          </p:cNvSpPr>
          <p:nvPr>
            <p:ph idx="1"/>
          </p:nvPr>
        </p:nvSpPr>
        <p:spPr>
          <a:xfrm>
            <a:off x="838200" y="1825625"/>
            <a:ext cx="10515600" cy="4520584"/>
          </a:xfrm>
        </p:spPr>
        <p:txBody>
          <a:bodyPr/>
          <a:lstStyle/>
          <a:p>
            <a:r>
              <a:rPr lang="en-US" dirty="0"/>
              <a:t>TABLE </a:t>
            </a:r>
            <a:r>
              <a:rPr lang="en-US" dirty="0" smtClean="0"/>
              <a:t>of </a:t>
            </a:r>
            <a:r>
              <a:rPr lang="en-US" dirty="0"/>
              <a:t>Increment and Decrement Operators</a:t>
            </a:r>
          </a:p>
          <a:p>
            <a:endParaRPr lang="en-US" dirty="0" smtClean="0"/>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809409" y="2534503"/>
            <a:ext cx="10763890" cy="4026312"/>
          </a:xfrm>
          <a:prstGeom prst="rect">
            <a:avLst/>
          </a:prstGeom>
        </p:spPr>
      </p:pic>
    </p:spTree>
    <p:extLst>
      <p:ext uri="{BB962C8B-B14F-4D97-AF65-F5344CB8AC3E}">
        <p14:creationId xmlns:p14="http://schemas.microsoft.com/office/powerpoint/2010/main" val="1503378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Operators</a:t>
            </a:r>
          </a:p>
        </p:txBody>
      </p:sp>
      <p:sp>
        <p:nvSpPr>
          <p:cNvPr id="3" name="Content Placeholder 2"/>
          <p:cNvSpPr>
            <a:spLocks noGrp="1"/>
          </p:cNvSpPr>
          <p:nvPr>
            <p:ph idx="1"/>
          </p:nvPr>
        </p:nvSpPr>
        <p:spPr>
          <a:xfrm>
            <a:off x="838200" y="1825625"/>
            <a:ext cx="10515600" cy="4520584"/>
          </a:xfrm>
        </p:spPr>
        <p:txBody>
          <a:bodyPr>
            <a:normAutofit fontScale="92500" lnSpcReduction="10000"/>
          </a:bodyPr>
          <a:lstStyle/>
          <a:p>
            <a:r>
              <a:rPr lang="en-US" dirty="0"/>
              <a:t>Placing one of these operators before its </a:t>
            </a:r>
            <a:r>
              <a:rPr lang="en-US" dirty="0" smtClean="0"/>
              <a:t>operand means that</a:t>
            </a:r>
            <a:r>
              <a:rPr lang="en-US" dirty="0" smtClean="0">
                <a:sym typeface="Wingdings" panose="05000000000000000000" pitchFamily="2" charset="2"/>
              </a:rPr>
              <a:t>(++ a)</a:t>
            </a:r>
            <a:endParaRPr lang="en-US" dirty="0" smtClean="0"/>
          </a:p>
          <a:p>
            <a:pPr marL="457200" lvl="1" indent="0">
              <a:buNone/>
            </a:pPr>
            <a:r>
              <a:rPr lang="en-US" dirty="0" smtClean="0"/>
              <a:t>the </a:t>
            </a:r>
            <a:r>
              <a:rPr lang="en-US" dirty="0"/>
              <a:t>operand is affected before any other computation takes place. </a:t>
            </a:r>
            <a:endParaRPr lang="en-US" dirty="0" smtClean="0"/>
          </a:p>
          <a:p>
            <a:r>
              <a:rPr lang="en-US" dirty="0" smtClean="0"/>
              <a:t>Placing </a:t>
            </a:r>
            <a:r>
              <a:rPr lang="en-US" dirty="0"/>
              <a:t>it </a:t>
            </a:r>
            <a:r>
              <a:rPr lang="en-US" dirty="0" smtClean="0"/>
              <a:t>after the </a:t>
            </a:r>
            <a:r>
              <a:rPr lang="en-US" dirty="0"/>
              <a:t>operand means </a:t>
            </a:r>
            <a:r>
              <a:rPr lang="en-US" dirty="0" smtClean="0"/>
              <a:t>that(a --)</a:t>
            </a:r>
          </a:p>
          <a:p>
            <a:pPr marL="457200" lvl="1" indent="0">
              <a:buNone/>
            </a:pPr>
            <a:r>
              <a:rPr lang="en-US" dirty="0" smtClean="0"/>
              <a:t> </a:t>
            </a:r>
            <a:r>
              <a:rPr lang="en-US" dirty="0"/>
              <a:t>the operand is affected after all other computation of the expression </a:t>
            </a:r>
            <a:r>
              <a:rPr lang="en-US" dirty="0" smtClean="0"/>
              <a:t>is completed.</a:t>
            </a:r>
          </a:p>
          <a:p>
            <a:r>
              <a:rPr lang="en-US" dirty="0"/>
              <a:t>This merits another example! Consider this code</a:t>
            </a:r>
            <a:r>
              <a:rPr lang="en-US" dirty="0" smtClean="0"/>
              <a:t>:</a:t>
            </a:r>
          </a:p>
          <a:p>
            <a:endParaRPr lang="en-US" dirty="0"/>
          </a:p>
          <a:p>
            <a:pPr marL="0" indent="0">
              <a:buNone/>
            </a:pPr>
            <a:r>
              <a:rPr lang="en-US" dirty="0"/>
              <a:t>int var1, var2 = 5, var3 = 6;</a:t>
            </a:r>
          </a:p>
          <a:p>
            <a:pPr marL="0" indent="0">
              <a:buNone/>
            </a:pPr>
            <a:r>
              <a:rPr lang="en-US" dirty="0"/>
              <a:t>var1 = var2++ * --var3</a:t>
            </a:r>
            <a:r>
              <a:rPr lang="en-US" dirty="0" smtClean="0"/>
              <a:t>;</a:t>
            </a:r>
          </a:p>
          <a:p>
            <a:pPr marL="0" indent="0">
              <a:buNone/>
            </a:pPr>
            <a:r>
              <a:rPr lang="en-US" dirty="0" err="1" smtClean="0"/>
              <a:t>Console.WriteLine</a:t>
            </a:r>
            <a:r>
              <a:rPr lang="en-US" dirty="0" smtClean="0"/>
              <a:t>(var1</a:t>
            </a:r>
            <a:r>
              <a:rPr lang="en-US" dirty="0"/>
              <a:t>);</a:t>
            </a:r>
          </a:p>
          <a:p>
            <a:pPr marL="0" indent="0">
              <a:buNone/>
            </a:pPr>
            <a:r>
              <a:rPr lang="en-US" dirty="0" err="1" smtClean="0"/>
              <a:t>Console.ReadKey</a:t>
            </a:r>
            <a:r>
              <a:rPr lang="en-US" dirty="0"/>
              <a:t>();</a:t>
            </a:r>
          </a:p>
          <a:p>
            <a:endParaRPr lang="en-US" dirty="0" smtClean="0"/>
          </a:p>
          <a:p>
            <a:endParaRPr lang="en-US" dirty="0"/>
          </a:p>
        </p:txBody>
      </p:sp>
    </p:spTree>
    <p:extLst>
      <p:ext uri="{BB962C8B-B14F-4D97-AF65-F5344CB8AC3E}">
        <p14:creationId xmlns:p14="http://schemas.microsoft.com/office/powerpoint/2010/main" val="50609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Assignment Operators</a:t>
            </a:r>
          </a:p>
        </p:txBody>
      </p:sp>
      <p:sp>
        <p:nvSpPr>
          <p:cNvPr id="3" name="Content Placeholder 2"/>
          <p:cNvSpPr>
            <a:spLocks noGrp="1"/>
          </p:cNvSpPr>
          <p:nvPr>
            <p:ph idx="1"/>
          </p:nvPr>
        </p:nvSpPr>
        <p:spPr>
          <a:xfrm>
            <a:off x="838200" y="1228298"/>
            <a:ext cx="10515600" cy="5629701"/>
          </a:xfrm>
        </p:spPr>
        <p:txBody>
          <a:bodyPr>
            <a:normAutofit fontScale="92500" lnSpcReduction="10000"/>
          </a:bodyPr>
          <a:lstStyle/>
          <a:p>
            <a:r>
              <a:rPr lang="en-US" dirty="0"/>
              <a:t>So far, you’ve been using the simple = assignment operator, and it may come as a surprise that </a:t>
            </a:r>
            <a:r>
              <a:rPr lang="en-US" dirty="0" smtClean="0"/>
              <a:t>any other </a:t>
            </a:r>
            <a:r>
              <a:rPr lang="en-US" dirty="0"/>
              <a:t>assignment operators exist at all</a:t>
            </a:r>
            <a:r>
              <a:rPr lang="en-US" dirty="0" smtClean="0"/>
              <a:t>.</a:t>
            </a:r>
          </a:p>
          <a:p>
            <a:endParaRPr lang="en-US" dirty="0"/>
          </a:p>
          <a:p>
            <a:endParaRPr lang="en-US" dirty="0" smtClean="0"/>
          </a:p>
          <a:p>
            <a:endParaRPr lang="en-US" dirty="0" smtClean="0"/>
          </a:p>
          <a:p>
            <a:endParaRPr lang="en-US" dirty="0"/>
          </a:p>
          <a:p>
            <a:endParaRPr lang="en-US" dirty="0" smtClean="0"/>
          </a:p>
          <a:p>
            <a:pPr marL="0" indent="0">
              <a:buNone/>
            </a:pPr>
            <a:endParaRPr lang="en-US" dirty="0" smtClean="0"/>
          </a:p>
          <a:p>
            <a:endParaRPr lang="en-US" dirty="0"/>
          </a:p>
          <a:p>
            <a:endParaRPr lang="en-US" dirty="0" smtClean="0"/>
          </a:p>
          <a:p>
            <a:endParaRPr lang="en-US" dirty="0"/>
          </a:p>
          <a:p>
            <a:pPr marL="0" indent="0">
              <a:buNone/>
            </a:pPr>
            <a:r>
              <a:rPr lang="en-US" dirty="0"/>
              <a:t>so code </a:t>
            </a:r>
            <a:r>
              <a:rPr lang="en-US" dirty="0" smtClean="0"/>
              <a:t>like                                        var1 </a:t>
            </a:r>
            <a:r>
              <a:rPr lang="en-US" dirty="0"/>
              <a:t>+= </a:t>
            </a:r>
            <a:r>
              <a:rPr lang="en-US" dirty="0" smtClean="0"/>
              <a:t>var2;   </a:t>
            </a:r>
          </a:p>
          <a:p>
            <a:pPr marL="0" indent="0">
              <a:buNone/>
            </a:pPr>
            <a:r>
              <a:rPr lang="en-US" dirty="0" smtClean="0"/>
              <a:t>has </a:t>
            </a:r>
            <a:r>
              <a:rPr lang="en-US" dirty="0"/>
              <a:t>exactly the same result </a:t>
            </a:r>
            <a:r>
              <a:rPr lang="en-US" dirty="0" smtClean="0"/>
              <a:t>as        var1 </a:t>
            </a:r>
            <a:r>
              <a:rPr lang="en-US" dirty="0"/>
              <a:t>= var1 + var2;</a:t>
            </a:r>
            <a:endParaRPr lang="en-US" dirty="0" smtClean="0"/>
          </a:p>
          <a:p>
            <a:endParaRPr lang="en-US" dirty="0"/>
          </a:p>
        </p:txBody>
      </p:sp>
      <p:pic>
        <p:nvPicPr>
          <p:cNvPr id="4" name="Picture 3"/>
          <p:cNvPicPr>
            <a:picLocks noChangeAspect="1"/>
          </p:cNvPicPr>
          <p:nvPr/>
        </p:nvPicPr>
        <p:blipFill>
          <a:blip r:embed="rId2"/>
          <a:stretch>
            <a:fillRect/>
          </a:stretch>
        </p:blipFill>
        <p:spPr>
          <a:xfrm>
            <a:off x="1859119" y="2038629"/>
            <a:ext cx="8473761" cy="3993676"/>
          </a:xfrm>
          <a:prstGeom prst="rect">
            <a:avLst/>
          </a:prstGeom>
        </p:spPr>
      </p:pic>
    </p:spTree>
    <p:extLst>
      <p:ext uri="{BB962C8B-B14F-4D97-AF65-F5344CB8AC3E}">
        <p14:creationId xmlns:p14="http://schemas.microsoft.com/office/powerpoint/2010/main" val="1222584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01002"/>
          </a:xfrm>
        </p:spPr>
        <p:txBody>
          <a:bodyPr/>
          <a:lstStyle/>
          <a:p>
            <a:r>
              <a:rPr lang="en-US" dirty="0"/>
              <a:t>Operator Precedence</a:t>
            </a:r>
          </a:p>
        </p:txBody>
      </p:sp>
      <p:sp>
        <p:nvSpPr>
          <p:cNvPr id="3" name="Content Placeholder 2"/>
          <p:cNvSpPr>
            <a:spLocks noGrp="1"/>
          </p:cNvSpPr>
          <p:nvPr>
            <p:ph idx="1"/>
          </p:nvPr>
        </p:nvSpPr>
        <p:spPr>
          <a:xfrm>
            <a:off x="838200" y="1296537"/>
            <a:ext cx="10515600" cy="4880426"/>
          </a:xfrm>
        </p:spPr>
        <p:txBody>
          <a:bodyPr>
            <a:normAutofit lnSpcReduction="10000"/>
          </a:bodyPr>
          <a:lstStyle/>
          <a:p>
            <a:r>
              <a:rPr lang="en-US" dirty="0"/>
              <a:t>When an expression is evaluated, each operator is processed in sequence</a:t>
            </a:r>
            <a:r>
              <a:rPr lang="en-US" b="1" dirty="0"/>
              <a:t>, but this doesn’t </a:t>
            </a:r>
            <a:r>
              <a:rPr lang="en-US" b="1" dirty="0" smtClean="0"/>
              <a:t>necessarily mean </a:t>
            </a:r>
            <a:r>
              <a:rPr lang="en-US" b="1" dirty="0"/>
              <a:t>evaluating these operators from left to right</a:t>
            </a:r>
            <a:r>
              <a:rPr lang="en-US" dirty="0"/>
              <a:t>. As a trivial example, consider the following</a:t>
            </a:r>
            <a:r>
              <a:rPr lang="en-US" dirty="0" smtClean="0"/>
              <a:t>:</a:t>
            </a:r>
          </a:p>
          <a:p>
            <a:pPr marL="0" indent="0">
              <a:buNone/>
            </a:pPr>
            <a:r>
              <a:rPr lang="en-US" dirty="0" smtClean="0"/>
              <a:t>		var1 </a:t>
            </a:r>
            <a:r>
              <a:rPr lang="en-US" dirty="0"/>
              <a:t>= var2 + var3;</a:t>
            </a:r>
          </a:p>
          <a:p>
            <a:pPr marL="0" indent="0">
              <a:buNone/>
            </a:pPr>
            <a:r>
              <a:rPr lang="en-US" dirty="0"/>
              <a:t>Here, the + </a:t>
            </a:r>
            <a:r>
              <a:rPr lang="en-US" dirty="0" smtClean="0"/>
              <a:t>operator </a:t>
            </a:r>
            <a:r>
              <a:rPr lang="en-US" dirty="0"/>
              <a:t>acts before the = operator</a:t>
            </a:r>
            <a:r>
              <a:rPr lang="en-US" dirty="0" smtClean="0"/>
              <a:t>.</a:t>
            </a:r>
          </a:p>
          <a:p>
            <a:pPr marL="0" indent="0">
              <a:buNone/>
            </a:pPr>
            <a:endParaRPr lang="en-US" dirty="0"/>
          </a:p>
          <a:p>
            <a:r>
              <a:rPr lang="en-US" dirty="0" smtClean="0"/>
              <a:t>This example</a:t>
            </a:r>
            <a:r>
              <a:rPr lang="en-US" dirty="0"/>
              <a:t>:</a:t>
            </a:r>
          </a:p>
          <a:p>
            <a:pPr marL="0" indent="0">
              <a:buNone/>
            </a:pPr>
            <a:r>
              <a:rPr lang="en-US" dirty="0" smtClean="0"/>
              <a:t>		var1 </a:t>
            </a:r>
            <a:r>
              <a:rPr lang="en-US" dirty="0"/>
              <a:t>= (var2 + var3) * var4;</a:t>
            </a:r>
          </a:p>
          <a:p>
            <a:r>
              <a:rPr lang="en-US" dirty="0"/>
              <a:t>Here, the content of the parentheses is evaluated first, meaning that the + operator acts before the </a:t>
            </a:r>
            <a:r>
              <a:rPr lang="en-US" dirty="0" smtClean="0"/>
              <a:t>* operator</a:t>
            </a:r>
            <a:r>
              <a:rPr lang="en-US" dirty="0"/>
              <a:t>.</a:t>
            </a:r>
          </a:p>
        </p:txBody>
      </p:sp>
    </p:spTree>
    <p:extLst>
      <p:ext uri="{BB962C8B-B14F-4D97-AF65-F5344CB8AC3E}">
        <p14:creationId xmlns:p14="http://schemas.microsoft.com/office/powerpoint/2010/main" val="1630707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650</Words>
  <Application>Microsoft Office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 Nazanin</vt:lpstr>
      <vt:lpstr>Calibri</vt:lpstr>
      <vt:lpstr>Calibri Light</vt:lpstr>
      <vt:lpstr>Wingdings</vt:lpstr>
      <vt:lpstr>Office Theme</vt:lpstr>
      <vt:lpstr>Visual Programming-I </vt:lpstr>
      <vt:lpstr>operators</vt:lpstr>
      <vt:lpstr>operators</vt:lpstr>
      <vt:lpstr>Mathematical Operators</vt:lpstr>
      <vt:lpstr>Mathematical Operators</vt:lpstr>
      <vt:lpstr>Mathematical Operators</vt:lpstr>
      <vt:lpstr>Mathematical Operators</vt:lpstr>
      <vt:lpstr>Assignment Operators</vt:lpstr>
      <vt:lpstr>Operator Precedence</vt:lpstr>
      <vt:lpstr>Operator Precedence</vt:lpstr>
      <vt:lpstr>Namespaces</vt:lpstr>
      <vt:lpstr>Namespaces</vt:lpstr>
      <vt:lpstr>Namespaces</vt:lpstr>
      <vt:lpstr>PowerPoint Presentation</vt:lpstr>
      <vt:lpstr>The using Keyword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 نویسی 2</dc:title>
  <dc:creator>ali</dc:creator>
  <cp:lastModifiedBy>ali</cp:lastModifiedBy>
  <cp:revision>59</cp:revision>
  <dcterms:created xsi:type="dcterms:W3CDTF">2017-04-08T18:39:57Z</dcterms:created>
  <dcterms:modified xsi:type="dcterms:W3CDTF">2018-09-06T02:01:52Z</dcterms:modified>
</cp:coreProperties>
</file>