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if </a:t>
            </a:r>
            <a:r>
              <a:rPr lang="en-US" dirty="0" smtClean="0"/>
              <a:t>Statement:</a:t>
            </a:r>
          </a:p>
          <a:p>
            <a:pPr marL="457200" lvl="1" indent="0">
              <a:buNone/>
            </a:pPr>
            <a:r>
              <a:rPr lang="en-US" dirty="0"/>
              <a:t>The simplest use of an if statement is as follows, where </a:t>
            </a:r>
            <a:r>
              <a:rPr lang="en-US" i="1" dirty="0"/>
              <a:t>&lt;test&gt; </a:t>
            </a:r>
            <a:r>
              <a:rPr lang="en-US" dirty="0"/>
              <a:t>is evaluated (it must evaluate to </a:t>
            </a:r>
            <a:r>
              <a:rPr lang="en-US" dirty="0" smtClean="0"/>
              <a:t>a Boolean </a:t>
            </a:r>
            <a:r>
              <a:rPr lang="en-US" dirty="0"/>
              <a:t>value for the code to compile) and the line of code that follows the statement is executed </a:t>
            </a:r>
            <a:r>
              <a:rPr lang="en-US" dirty="0" smtClean="0"/>
              <a:t>if </a:t>
            </a:r>
            <a:r>
              <a:rPr lang="en-US" i="1" dirty="0" smtClean="0"/>
              <a:t>&lt;test</a:t>
            </a:r>
            <a:r>
              <a:rPr lang="en-US" i="1" dirty="0"/>
              <a:t>&gt; </a:t>
            </a:r>
            <a:r>
              <a:rPr lang="en-US" dirty="0"/>
              <a:t>evaluates to true: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(&lt;</a:t>
            </a:r>
            <a:r>
              <a:rPr lang="en-US" i="1" dirty="0"/>
              <a:t>test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executed if &lt;test&gt; is true</a:t>
            </a:r>
            <a:r>
              <a:rPr lang="en-US" dirty="0" smtClean="0"/>
              <a:t>&gt;;</a:t>
            </a:r>
          </a:p>
          <a:p>
            <a:r>
              <a:rPr lang="en-US" dirty="0"/>
              <a:t>You can also specify additional code using the else statement </a:t>
            </a:r>
            <a:r>
              <a:rPr lang="en-US" dirty="0" smtClean="0"/>
              <a:t>in combination </a:t>
            </a:r>
            <a:r>
              <a:rPr lang="en-US" dirty="0"/>
              <a:t>with an if </a:t>
            </a:r>
            <a:r>
              <a:rPr lang="en-US" dirty="0" smtClean="0"/>
              <a:t>statement.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(&lt;</a:t>
            </a:r>
            <a:r>
              <a:rPr lang="en-US" i="1" dirty="0"/>
              <a:t>test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code executed if &lt;test&gt; is true&gt;;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	&lt;</a:t>
            </a:r>
            <a:r>
              <a:rPr lang="en-US" i="1" dirty="0"/>
              <a:t>code executed if </a:t>
            </a:r>
            <a:r>
              <a:rPr lang="en-US" dirty="0"/>
              <a:t>&lt;</a:t>
            </a:r>
            <a:r>
              <a:rPr lang="en-US" i="1" dirty="0"/>
              <a:t>test</a:t>
            </a:r>
            <a:r>
              <a:rPr lang="en-US" dirty="0"/>
              <a:t>&gt; </a:t>
            </a:r>
            <a:r>
              <a:rPr lang="en-US" i="1" dirty="0"/>
              <a:t>is false&gt;;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5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/>
          <a:p>
            <a:r>
              <a:rPr lang="en-US" dirty="0"/>
              <a:t>Because the result of the if statement cannot be assigned to a variable, you have to assign a value </a:t>
            </a:r>
            <a:r>
              <a:rPr lang="en-US" dirty="0" smtClean="0"/>
              <a:t>to the </a:t>
            </a:r>
            <a:r>
              <a:rPr lang="en-US" dirty="0"/>
              <a:t>variable in a separate step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resultString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myInteger</a:t>
            </a:r>
            <a:r>
              <a:rPr lang="en-US" dirty="0"/>
              <a:t> &lt; 10)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resultString</a:t>
            </a:r>
            <a:r>
              <a:rPr lang="en-US" dirty="0" smtClean="0"/>
              <a:t> </a:t>
            </a:r>
            <a:r>
              <a:rPr lang="en-US" dirty="0"/>
              <a:t>= "Less than 10";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resultString</a:t>
            </a:r>
            <a:r>
              <a:rPr lang="en-US" dirty="0" smtClean="0"/>
              <a:t> </a:t>
            </a:r>
            <a:r>
              <a:rPr lang="en-US" dirty="0"/>
              <a:t>= "Greater than or equal to 10";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8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1822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9981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Checking More Conditions Using if </a:t>
            </a:r>
            <a:r>
              <a:rPr lang="en-US" dirty="0" smtClean="0"/>
              <a:t>Statements:</a:t>
            </a:r>
          </a:p>
          <a:p>
            <a:pPr marL="0" indent="0">
              <a:buNone/>
            </a:pPr>
            <a:r>
              <a:rPr lang="en-US" dirty="0"/>
              <a:t>if (var1 == 1)</a:t>
            </a:r>
          </a:p>
          <a:p>
            <a:pPr marL="0" indent="0">
              <a:buNone/>
            </a:pPr>
            <a:r>
              <a:rPr lang="en-US" dirty="0" smtClean="0"/>
              <a:t>{	// </a:t>
            </a:r>
            <a:r>
              <a:rPr lang="en-US" dirty="0"/>
              <a:t>Do something.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smtClean="0"/>
              <a:t>{	if </a:t>
            </a:r>
            <a:r>
              <a:rPr lang="en-US" dirty="0"/>
              <a:t>(var1 == 2)</a:t>
            </a:r>
          </a:p>
          <a:p>
            <a:pPr marL="0" indent="0">
              <a:buNone/>
            </a:pPr>
            <a:r>
              <a:rPr lang="en-US" dirty="0" smtClean="0"/>
              <a:t>	{	// </a:t>
            </a:r>
            <a:r>
              <a:rPr lang="en-US" dirty="0"/>
              <a:t>Do something else.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	if </a:t>
            </a:r>
            <a:r>
              <a:rPr lang="en-US" dirty="0"/>
              <a:t>(var1 == 3 || var1 == 4)</a:t>
            </a:r>
          </a:p>
          <a:p>
            <a:pPr marL="0" indent="0">
              <a:buNone/>
            </a:pPr>
            <a:r>
              <a:rPr lang="en-US" dirty="0" smtClean="0"/>
              <a:t>		{	// </a:t>
            </a:r>
            <a:r>
              <a:rPr lang="en-US" dirty="0"/>
              <a:t>Do something else.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Do something else.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1822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998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switch </a:t>
            </a:r>
            <a:r>
              <a:rPr lang="en-US" dirty="0" smtClean="0"/>
              <a:t>Statement:</a:t>
            </a:r>
          </a:p>
          <a:p>
            <a:pPr marL="457200" lvl="1" indent="0">
              <a:buNone/>
            </a:pPr>
            <a:r>
              <a:rPr lang="en-US" dirty="0"/>
              <a:t>This test is limited to discrete values, rather than clauses </a:t>
            </a:r>
            <a:r>
              <a:rPr lang="en-US" dirty="0" smtClean="0"/>
              <a:t>such as </a:t>
            </a:r>
            <a:r>
              <a:rPr lang="en-US" dirty="0"/>
              <a:t>“greater than X,” so its use is slightly different; however, it can be a powerful </a:t>
            </a:r>
            <a:r>
              <a:rPr lang="en-US" dirty="0" smtClean="0"/>
              <a:t>technique. </a:t>
            </a:r>
          </a:p>
          <a:p>
            <a:r>
              <a:rPr lang="en-US" dirty="0" smtClean="0"/>
              <a:t>The </a:t>
            </a:r>
            <a:r>
              <a:rPr lang="en-US" dirty="0"/>
              <a:t>basic structure of a switch statement is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switch (&lt;</a:t>
            </a:r>
            <a:r>
              <a:rPr lang="en-US" i="1" dirty="0" err="1"/>
              <a:t>testVar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{	case </a:t>
            </a:r>
            <a:r>
              <a:rPr lang="en-US" dirty="0"/>
              <a:t>&lt;</a:t>
            </a:r>
            <a:r>
              <a:rPr lang="en-US" i="1" dirty="0"/>
              <a:t>comparisonVal1</a:t>
            </a:r>
            <a:r>
              <a:rPr lang="en-US" dirty="0" smtClean="0"/>
              <a:t>&gt;: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== &lt;</a:t>
            </a:r>
            <a:r>
              <a:rPr lang="en-US" i="1" dirty="0"/>
              <a:t>comparisonVal1</a:t>
            </a:r>
            <a:r>
              <a:rPr lang="en-US" dirty="0"/>
              <a:t>&gt; &gt;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	case </a:t>
            </a:r>
            <a:r>
              <a:rPr lang="en-US" dirty="0"/>
              <a:t>&lt;</a:t>
            </a:r>
            <a:r>
              <a:rPr lang="en-US" i="1" dirty="0"/>
              <a:t>comparisonVal2</a:t>
            </a:r>
            <a:r>
              <a:rPr lang="en-US" dirty="0"/>
              <a:t>&gt;: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== &lt;</a:t>
            </a:r>
            <a:r>
              <a:rPr lang="en-US" i="1" dirty="0"/>
              <a:t>comparisonVal2</a:t>
            </a:r>
            <a:r>
              <a:rPr lang="en-US" dirty="0"/>
              <a:t>&gt; &gt;</a:t>
            </a:r>
          </a:p>
          <a:p>
            <a:pPr marL="0" indent="0">
              <a:buNone/>
            </a:pPr>
            <a:r>
              <a:rPr lang="en-US" dirty="0" smtClean="0"/>
              <a:t>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!= </a:t>
            </a:r>
            <a:r>
              <a:rPr lang="en-US" i="1" dirty="0" err="1"/>
              <a:t>comparisonVals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1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string </a:t>
            </a:r>
            <a:r>
              <a:rPr lang="en-US" b="1" dirty="0" err="1"/>
              <a:t>myName</a:t>
            </a:r>
            <a:r>
              <a:rPr lang="en-US" b="1" dirty="0"/>
              <a:t> = "</a:t>
            </a:r>
            <a:r>
              <a:rPr lang="en-US" b="1" dirty="0" err="1"/>
              <a:t>benjamin</a:t>
            </a:r>
            <a:r>
              <a:rPr lang="en-US" b="1" dirty="0"/>
              <a:t>";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string </a:t>
            </a:r>
            <a:r>
              <a:rPr lang="en-US" b="1" dirty="0" err="1"/>
              <a:t>niceName</a:t>
            </a:r>
            <a:r>
              <a:rPr lang="en-US" b="1" dirty="0"/>
              <a:t> = "</a:t>
            </a:r>
            <a:r>
              <a:rPr lang="en-US" b="1" dirty="0" err="1"/>
              <a:t>andrea</a:t>
            </a:r>
            <a:r>
              <a:rPr lang="en-US" b="1" dirty="0"/>
              <a:t>";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string </a:t>
            </a:r>
            <a:r>
              <a:rPr lang="en-US" b="1" dirty="0" err="1"/>
              <a:t>sillyName</a:t>
            </a:r>
            <a:r>
              <a:rPr lang="en-US" b="1" dirty="0"/>
              <a:t> = "</a:t>
            </a:r>
            <a:r>
              <a:rPr lang="en-US" b="1" dirty="0" err="1"/>
              <a:t>ploppy</a:t>
            </a:r>
            <a:r>
              <a:rPr lang="en-US" b="1" dirty="0"/>
              <a:t>";</a:t>
            </a:r>
          </a:p>
          <a:p>
            <a:pPr marL="0" indent="0">
              <a:buNone/>
            </a:pPr>
            <a:r>
              <a:rPr lang="en-US" b="1" dirty="0" smtClean="0"/>
              <a:t>	string </a:t>
            </a:r>
            <a:r>
              <a:rPr lang="en-US" b="1" dirty="0"/>
              <a:t>name;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("What is your name?");</a:t>
            </a:r>
          </a:p>
          <a:p>
            <a:pPr marL="0" indent="0">
              <a:buNone/>
            </a:pPr>
            <a:r>
              <a:rPr lang="en-US" b="1" dirty="0" smtClean="0"/>
              <a:t>	name </a:t>
            </a:r>
            <a:r>
              <a:rPr lang="en-US" b="1" dirty="0"/>
              <a:t>= </a:t>
            </a:r>
            <a:r>
              <a:rPr lang="en-US" b="1" dirty="0" err="1"/>
              <a:t>ReadLine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	switch </a:t>
            </a:r>
            <a:r>
              <a:rPr lang="en-US" b="1" dirty="0"/>
              <a:t>(</a:t>
            </a:r>
            <a:r>
              <a:rPr lang="en-US" b="1" dirty="0" err="1"/>
              <a:t>name.ToLower</a:t>
            </a:r>
            <a:r>
              <a:rPr lang="en-US" b="1" dirty="0"/>
              <a:t>())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r>
              <a:rPr lang="en-US" b="1" dirty="0"/>
              <a:t>	</a:t>
            </a:r>
            <a:r>
              <a:rPr lang="en-US" b="1" dirty="0" smtClean="0"/>
              <a:t>case </a:t>
            </a:r>
            <a:r>
              <a:rPr lang="en-US" b="1" dirty="0" err="1"/>
              <a:t>myName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WriteLine</a:t>
            </a:r>
            <a:r>
              <a:rPr lang="en-US" b="1" dirty="0"/>
              <a:t>("You have the same name as me!");</a:t>
            </a:r>
          </a:p>
          <a:p>
            <a:pPr marL="0" indent="0">
              <a:buNone/>
            </a:pPr>
            <a:r>
              <a:rPr lang="en-US" b="1" dirty="0" smtClean="0"/>
              <a:t>			break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	case </a:t>
            </a:r>
            <a:r>
              <a:rPr lang="en-US" b="1" dirty="0" err="1"/>
              <a:t>niceName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WriteLine</a:t>
            </a:r>
            <a:r>
              <a:rPr lang="en-US" b="1" dirty="0"/>
              <a:t>("My, what a nice name you have!");</a:t>
            </a:r>
          </a:p>
          <a:p>
            <a:pPr marL="0" indent="0">
              <a:buNone/>
            </a:pPr>
            <a:r>
              <a:rPr lang="en-US" b="1" dirty="0" smtClean="0"/>
              <a:t>			break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	case </a:t>
            </a:r>
            <a:r>
              <a:rPr lang="en-US" b="1" dirty="0" err="1"/>
              <a:t>sillyName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WriteLine</a:t>
            </a:r>
            <a:r>
              <a:rPr lang="en-US" b="1" dirty="0"/>
              <a:t>("That's a very silly name.");</a:t>
            </a:r>
          </a:p>
          <a:p>
            <a:pPr marL="0" indent="0">
              <a:buNone/>
            </a:pPr>
            <a:r>
              <a:rPr lang="en-US" b="1" dirty="0" smtClean="0"/>
              <a:t>			break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($"Hello {name}!");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ReadKey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6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Looping </a:t>
            </a:r>
            <a:r>
              <a:rPr lang="en-US" dirty="0"/>
              <a:t>refers to the repeated execution of statements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do </a:t>
            </a:r>
            <a:r>
              <a:rPr lang="en-US" dirty="0" smtClean="0"/>
              <a:t>Loops:</a:t>
            </a:r>
          </a:p>
          <a:p>
            <a:pPr marL="457200" lvl="1" indent="0">
              <a:buNone/>
            </a:pPr>
            <a:r>
              <a:rPr lang="en-US" dirty="0"/>
              <a:t>The structure of a do loop is as follows, where &lt;Test&gt; evaluates to a Boolean value:</a:t>
            </a:r>
          </a:p>
          <a:p>
            <a:pPr marL="0" indent="0">
              <a:buNone/>
            </a:pPr>
            <a:r>
              <a:rPr lang="en-US" dirty="0" smtClean="0"/>
              <a:t>	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	&lt;</a:t>
            </a:r>
            <a:r>
              <a:rPr lang="en-US" i="1" dirty="0"/>
              <a:t>code to be looped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while (&lt;</a:t>
            </a:r>
            <a:r>
              <a:rPr lang="en-US" i="1" dirty="0"/>
              <a:t>Test</a:t>
            </a:r>
            <a:r>
              <a:rPr lang="en-US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3347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you could use the following to write the numbers </a:t>
            </a:r>
            <a:r>
              <a:rPr lang="en-US" dirty="0" smtClean="0"/>
              <a:t>. . . 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 smtClean="0"/>
              <a:t>	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WriteLine</a:t>
            </a:r>
            <a:r>
              <a:rPr lang="en-US" dirty="0"/>
              <a:t>("{0}",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10);</a:t>
            </a:r>
          </a:p>
        </p:txBody>
      </p:sp>
    </p:spTree>
    <p:extLst>
      <p:ext uri="{BB962C8B-B14F-4D97-AF65-F5344CB8AC3E}">
        <p14:creationId xmlns:p14="http://schemas.microsoft.com/office/powerpoint/2010/main" val="8769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while </a:t>
            </a:r>
            <a:r>
              <a:rPr lang="en-US" dirty="0" smtClean="0"/>
              <a:t>Loops:</a:t>
            </a:r>
          </a:p>
          <a:p>
            <a:pPr marL="457200" lvl="1" indent="0">
              <a:buNone/>
            </a:pPr>
            <a:r>
              <a:rPr lang="en-US" dirty="0"/>
              <a:t>while loops are very similar to do loops, but they have one important difference: The </a:t>
            </a:r>
            <a:r>
              <a:rPr lang="en-US" dirty="0" smtClean="0"/>
              <a:t>Boolean test </a:t>
            </a:r>
            <a:r>
              <a:rPr lang="en-US" dirty="0"/>
              <a:t>in a while loop takes place at the start of the loop cycle, not at the end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Here’s how </a:t>
            </a:r>
            <a:r>
              <a:rPr lang="en-US" sz="2400" dirty="0"/>
              <a:t>while </a:t>
            </a:r>
            <a:r>
              <a:rPr lang="en-US" dirty="0"/>
              <a:t>loops are specified:</a:t>
            </a:r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/>
              <a:t>(&lt;</a:t>
            </a:r>
            <a:r>
              <a:rPr lang="en-US" i="1" dirty="0"/>
              <a:t>Test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	{	&lt;</a:t>
            </a:r>
            <a:r>
              <a:rPr lang="en-US" i="1" dirty="0"/>
              <a:t>code to be looped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They can be used in almost the same way as </a:t>
            </a:r>
            <a:r>
              <a:rPr lang="en-US" sz="2400" dirty="0"/>
              <a:t>do </a:t>
            </a:r>
            <a:r>
              <a:rPr lang="en-US" dirty="0"/>
              <a:t>loops: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b="1" dirty="0" smtClean="0"/>
              <a:t>	while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 &lt;= 10)</a:t>
            </a:r>
          </a:p>
          <a:p>
            <a:pPr marL="0" indent="0">
              <a:buNone/>
            </a:pPr>
            <a:r>
              <a:rPr lang="en-US" dirty="0" smtClean="0"/>
              <a:t>	{	</a:t>
            </a:r>
            <a:r>
              <a:rPr lang="en-US" dirty="0" err="1" smtClean="0"/>
              <a:t>WriteLine</a:t>
            </a:r>
            <a:r>
              <a:rPr lang="en-US" dirty="0"/>
              <a:t>($"{</a:t>
            </a:r>
            <a:r>
              <a:rPr lang="en-US" dirty="0" err="1"/>
              <a:t>i</a:t>
            </a:r>
            <a:r>
              <a:rPr lang="en-US" dirty="0"/>
              <a:t>++}");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5"/>
            <a:ext cx="10515600" cy="1325563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506871"/>
          </a:xfrm>
        </p:spPr>
        <p:txBody>
          <a:bodyPr>
            <a:normAutofit/>
          </a:bodyPr>
          <a:lstStyle/>
          <a:p>
            <a:r>
              <a:rPr lang="en-US" dirty="0" smtClean="0"/>
              <a:t>for Loops:</a:t>
            </a:r>
          </a:p>
          <a:p>
            <a:pPr marL="457200" lvl="1" indent="0">
              <a:buNone/>
            </a:pPr>
            <a:r>
              <a:rPr lang="en-US" dirty="0"/>
              <a:t>This type of loop executes a </a:t>
            </a:r>
            <a:r>
              <a:rPr lang="en-US" dirty="0" smtClean="0"/>
              <a:t>set number </a:t>
            </a:r>
            <a:r>
              <a:rPr lang="en-US" dirty="0"/>
              <a:t>of times and maintains its own counter. To define a for loop you need the </a:t>
            </a:r>
            <a:r>
              <a:rPr lang="en-US" dirty="0" smtClean="0"/>
              <a:t>following information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A starting value to initialize the counter variable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A condition for continuing the loop, involving the counter variable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An operation to perform on the counter variable at the end of each loop </a:t>
            </a:r>
            <a:r>
              <a:rPr lang="en-US" dirty="0" smtClean="0"/>
              <a:t>cycle</a:t>
            </a:r>
          </a:p>
          <a:p>
            <a:r>
              <a:rPr lang="en-US" dirty="0"/>
              <a:t>This information must be placed into the structure of a </a:t>
            </a:r>
            <a:r>
              <a:rPr lang="en-US" sz="2400" dirty="0"/>
              <a:t>for </a:t>
            </a:r>
            <a:r>
              <a:rPr lang="en-US" dirty="0"/>
              <a:t>loop as follows: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(&lt;</a:t>
            </a:r>
            <a:r>
              <a:rPr lang="en-US" i="1" dirty="0"/>
              <a:t>initialization</a:t>
            </a:r>
            <a:r>
              <a:rPr lang="en-US" dirty="0"/>
              <a:t>&gt;; &lt;</a:t>
            </a:r>
            <a:r>
              <a:rPr lang="en-US" i="1" dirty="0"/>
              <a:t>condition</a:t>
            </a:r>
            <a:r>
              <a:rPr lang="en-US" dirty="0"/>
              <a:t>&gt;; &lt;</a:t>
            </a:r>
            <a:r>
              <a:rPr lang="en-US" i="1" dirty="0"/>
              <a:t>operation</a:t>
            </a:r>
            <a:r>
              <a:rPr lang="en-US" dirty="0" smtClean="0"/>
              <a:t>&gt;)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i="1" dirty="0"/>
              <a:t>code to loop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781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5"/>
            <a:ext cx="10515600" cy="1325563"/>
          </a:xfrm>
        </p:spPr>
        <p:txBody>
          <a:bodyPr/>
          <a:lstStyle/>
          <a:p>
            <a:r>
              <a:rPr lang="en-US" dirty="0"/>
              <a:t>Interrupting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506871"/>
          </a:xfrm>
        </p:spPr>
        <p:txBody>
          <a:bodyPr>
            <a:normAutofit/>
          </a:bodyPr>
          <a:lstStyle/>
          <a:p>
            <a:r>
              <a:rPr lang="en-US" dirty="0"/>
              <a:t>Sometimes you want finer-grained control over the processing of looping code. C# provides </a:t>
            </a:r>
            <a:r>
              <a:rPr lang="en-US" dirty="0" smtClean="0"/>
              <a:t>commands to </a:t>
            </a:r>
            <a:r>
              <a:rPr lang="en-US" dirty="0"/>
              <a:t>help you here: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break—Causes the loop to end </a:t>
            </a:r>
            <a:r>
              <a:rPr lang="en-US" dirty="0" smtClean="0"/>
              <a:t>immediately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continue—Causes the current loop cycle to end immediately </a:t>
            </a:r>
            <a:r>
              <a:rPr lang="en-US" dirty="0" smtClean="0"/>
              <a:t>    (</a:t>
            </a:r>
            <a:r>
              <a:rPr lang="en-US" dirty="0"/>
              <a:t>execution continues with </a:t>
            </a:r>
            <a:r>
              <a:rPr lang="en-US" dirty="0" smtClean="0"/>
              <a:t>the next </a:t>
            </a:r>
            <a:r>
              <a:rPr lang="en-US" dirty="0"/>
              <a:t>loop cycle)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return—Jumps out of the loop and its containing 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803" y="2098391"/>
            <a:ext cx="10515600" cy="1325563"/>
          </a:xfrm>
        </p:spPr>
        <p:txBody>
          <a:bodyPr/>
          <a:lstStyle/>
          <a:p>
            <a:pPr lvl="0" algn="ctr"/>
            <a:r>
              <a:rPr lang="en-US" dirty="0"/>
              <a:t>C# 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19248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5"/>
            <a:ext cx="10515600" cy="1325563"/>
          </a:xfrm>
        </p:spPr>
        <p:txBody>
          <a:bodyPr/>
          <a:lstStyle/>
          <a:p>
            <a:r>
              <a:rPr lang="en-US" dirty="0"/>
              <a:t>Interrupting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506871"/>
          </a:xfrm>
        </p:spPr>
        <p:txBody>
          <a:bodyPr>
            <a:normAutofit/>
          </a:bodyPr>
          <a:lstStyle/>
          <a:p>
            <a:r>
              <a:rPr lang="en-US" b="1" dirty="0"/>
              <a:t>The break </a:t>
            </a:r>
            <a:r>
              <a:rPr lang="en-US" dirty="0"/>
              <a:t>command simply exits the loop, and execution continues at the first line of code after </a:t>
            </a:r>
            <a:r>
              <a:rPr lang="en-US" dirty="0" smtClean="0"/>
              <a:t>the loop</a:t>
            </a:r>
            <a:r>
              <a:rPr lang="en-US" dirty="0"/>
              <a:t>, as shown in the following example: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&lt;= 10)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== 6)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/>
              <a:t>($"{</a:t>
            </a:r>
            <a:r>
              <a:rPr lang="en-US" dirty="0" err="1"/>
              <a:t>i</a:t>
            </a:r>
            <a:r>
              <a:rPr lang="en-US" dirty="0"/>
              <a:t>++}");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code writes out the numbers from 1 to 5 because the break command causes the loop to </a:t>
            </a:r>
            <a:r>
              <a:rPr lang="en-US" dirty="0" smtClean="0"/>
              <a:t>exit when </a:t>
            </a:r>
            <a:r>
              <a:rPr lang="en-US" dirty="0" err="1"/>
              <a:t>i</a:t>
            </a:r>
            <a:r>
              <a:rPr lang="en-US" dirty="0"/>
              <a:t> reaches 6.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4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5"/>
            <a:ext cx="10515600" cy="1325563"/>
          </a:xfrm>
        </p:spPr>
        <p:txBody>
          <a:bodyPr/>
          <a:lstStyle/>
          <a:p>
            <a:r>
              <a:rPr lang="en-US" dirty="0"/>
              <a:t>Interrupting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506871"/>
          </a:xfrm>
        </p:spPr>
        <p:txBody>
          <a:bodyPr>
            <a:normAutofit/>
          </a:bodyPr>
          <a:lstStyle/>
          <a:p>
            <a:r>
              <a:rPr lang="en-US" b="1" dirty="0"/>
              <a:t>continue</a:t>
            </a:r>
            <a:r>
              <a:rPr lang="en-US" dirty="0"/>
              <a:t> only stops the current cycle, not the whole loop, as shown here: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nn-NO" dirty="0" smtClean="0"/>
              <a:t>	for </a:t>
            </a:r>
            <a:r>
              <a:rPr lang="nn-NO" dirty="0"/>
              <a:t>(i = 1; i &lt;= 10; i++)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 % 2) == 0)</a:t>
            </a:r>
          </a:p>
          <a:p>
            <a:pPr marL="0" indent="0">
              <a:buNone/>
            </a:pPr>
            <a:r>
              <a:rPr lang="en-US" dirty="0" smtClean="0"/>
              <a:t>			continue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In the preceding example, whenever the remainder of </a:t>
            </a:r>
            <a:r>
              <a:rPr lang="en-US" dirty="0" err="1"/>
              <a:t>i</a:t>
            </a:r>
            <a:r>
              <a:rPr lang="en-US" dirty="0"/>
              <a:t> divided by 2 is zero, the continue </a:t>
            </a:r>
            <a:r>
              <a:rPr lang="en-US" dirty="0" smtClean="0"/>
              <a:t>statement stops </a:t>
            </a:r>
            <a:r>
              <a:rPr lang="en-US" dirty="0"/>
              <a:t>the execution of the current cycle, so only the numbers 1, 3, 5, 7, and 9 are displayed.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a loop to calculate how </a:t>
            </a:r>
            <a:r>
              <a:rPr lang="en-US" dirty="0" smtClean="0"/>
              <a:t>many years </a:t>
            </a:r>
            <a:r>
              <a:rPr lang="en-US" dirty="0"/>
              <a:t>it will take to get a specified amount of money in the account, based on a starting amount </a:t>
            </a:r>
            <a:r>
              <a:rPr lang="en-US" dirty="0" smtClean="0"/>
              <a:t>and a </a:t>
            </a:r>
            <a:r>
              <a:rPr lang="en-US" dirty="0"/>
              <a:t>fixed interest rate</a:t>
            </a:r>
            <a:r>
              <a:rPr lang="en-US" dirty="0" smtClean="0"/>
              <a:t>.(in </a:t>
            </a:r>
            <a:r>
              <a:rPr lang="en-US" dirty="0" err="1" smtClean="0"/>
              <a:t>winform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01" y="3789340"/>
            <a:ext cx="6201066" cy="19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856"/>
            <a:ext cx="10515600" cy="4844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the C# code you’ve seen </a:t>
            </a:r>
            <a:r>
              <a:rPr lang="en-US" dirty="0" smtClean="0"/>
              <a:t>the program execution has </a:t>
            </a:r>
            <a:r>
              <a:rPr lang="en-US" dirty="0"/>
              <a:t>proceeded from one line to the next in top-to-bottom order, missing nothing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chapter </a:t>
            </a:r>
            <a:r>
              <a:rPr lang="en-US" dirty="0"/>
              <a:t>describes two methods for controlling program </a:t>
            </a:r>
            <a:r>
              <a:rPr lang="en-US" dirty="0" smtClean="0"/>
              <a:t>flow that </a:t>
            </a:r>
            <a:r>
              <a:rPr lang="en-US" dirty="0"/>
              <a:t>is, the order of execution </a:t>
            </a:r>
            <a:r>
              <a:rPr lang="en-US" dirty="0" smtClean="0"/>
              <a:t>of lines </a:t>
            </a:r>
            <a:r>
              <a:rPr lang="en-US" dirty="0"/>
              <a:t>of C# </a:t>
            </a:r>
            <a:r>
              <a:rPr lang="en-US" dirty="0" smtClean="0"/>
              <a:t>code: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Branching:</a:t>
            </a:r>
          </a:p>
          <a:p>
            <a:pPr marL="457200" lvl="1" indent="0">
              <a:buNone/>
            </a:pPr>
            <a:r>
              <a:rPr lang="en-US" dirty="0"/>
              <a:t>Branching executes code conditionally, </a:t>
            </a:r>
            <a:r>
              <a:rPr lang="en-US" dirty="0" smtClean="0"/>
              <a:t>depending on </a:t>
            </a:r>
            <a:r>
              <a:rPr lang="en-US" dirty="0"/>
              <a:t>the outcome of an evaluation, such as “Execute this code only if the variable </a:t>
            </a:r>
            <a:r>
              <a:rPr lang="en-US" dirty="0" err="1"/>
              <a:t>myVal</a:t>
            </a:r>
            <a:r>
              <a:rPr lang="en-US" dirty="0"/>
              <a:t> is </a:t>
            </a:r>
            <a:r>
              <a:rPr lang="en-US" dirty="0" smtClean="0"/>
              <a:t>less than </a:t>
            </a:r>
            <a:r>
              <a:rPr lang="en-US" dirty="0"/>
              <a:t>10.”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Looping:</a:t>
            </a:r>
          </a:p>
          <a:p>
            <a:pPr marL="457200" lvl="1" indent="0">
              <a:buNone/>
            </a:pPr>
            <a:r>
              <a:rPr lang="en-US" dirty="0"/>
              <a:t>Looping repeatedly executes the same statements, either a certain number of </a:t>
            </a:r>
            <a:r>
              <a:rPr lang="en-US" dirty="0" smtClean="0"/>
              <a:t>times or </a:t>
            </a:r>
            <a:r>
              <a:rPr lang="en-US" dirty="0"/>
              <a:t>until a test condition has been reached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/>
              <a:t>techniques involve the use of </a:t>
            </a:r>
            <a:r>
              <a:rPr lang="en-US" b="1" i="1" dirty="0"/>
              <a:t>Boolean logic</a:t>
            </a:r>
            <a:r>
              <a:rPr lang="en-US" i="1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bool</a:t>
            </a:r>
            <a:r>
              <a:rPr lang="en-US" dirty="0"/>
              <a:t> type </a:t>
            </a:r>
            <a:r>
              <a:rPr lang="en-US" dirty="0" smtClean="0"/>
              <a:t>can </a:t>
            </a:r>
            <a:r>
              <a:rPr lang="en-US" dirty="0"/>
              <a:t>hold one of only </a:t>
            </a:r>
            <a:r>
              <a:rPr lang="en-US" dirty="0" smtClean="0"/>
              <a:t>two </a:t>
            </a:r>
            <a:r>
              <a:rPr lang="en-US" dirty="0"/>
              <a:t>values: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particular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types are used to store the result of a </a:t>
            </a:r>
            <a:r>
              <a:rPr lang="en-US" b="1" i="1" dirty="0"/>
              <a:t>comparison</a:t>
            </a:r>
            <a:r>
              <a:rPr lang="en-US" i="1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use operators such as these on numeric values in code:</a:t>
            </a:r>
          </a:p>
          <a:p>
            <a:pPr marL="457200" lvl="1" indent="0">
              <a:buNone/>
            </a:pPr>
            <a:r>
              <a:rPr lang="en-US" dirty="0" err="1"/>
              <a:t>bool</a:t>
            </a:r>
            <a:r>
              <a:rPr lang="en-US" dirty="0"/>
              <a:t> isLessThan10;</a:t>
            </a:r>
          </a:p>
          <a:p>
            <a:pPr marL="457200" lvl="1" indent="0">
              <a:buNone/>
            </a:pPr>
            <a:r>
              <a:rPr lang="en-US" dirty="0"/>
              <a:t>isLessThan10 = </a:t>
            </a:r>
            <a:r>
              <a:rPr lang="en-US" dirty="0" err="1"/>
              <a:t>myVal</a:t>
            </a:r>
            <a:r>
              <a:rPr lang="en-US" dirty="0"/>
              <a:t> &lt; 10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sz="2400" b="1" dirty="0"/>
              <a:t>&amp;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sz="2400" b="1" dirty="0"/>
              <a:t>| </a:t>
            </a:r>
            <a:r>
              <a:rPr lang="en-US" dirty="0"/>
              <a:t>operators also have two similar operators, known as </a:t>
            </a:r>
            <a:r>
              <a:rPr lang="en-US" b="1" i="1" dirty="0"/>
              <a:t>conditional Boolean </a:t>
            </a:r>
            <a:r>
              <a:rPr lang="en-US" b="1" i="1" dirty="0" smtClean="0"/>
              <a:t>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95" y="4401496"/>
            <a:ext cx="9562325" cy="22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Bitwise and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2"/>
            <a:ext cx="10515600" cy="5411337"/>
          </a:xfrm>
        </p:spPr>
        <p:txBody>
          <a:bodyPr/>
          <a:lstStyle/>
          <a:p>
            <a:r>
              <a:rPr lang="en-US" b="1" dirty="0"/>
              <a:t>Boolean comparisons </a:t>
            </a:r>
            <a:r>
              <a:rPr lang="en-US" dirty="0"/>
              <a:t>can be combined with </a:t>
            </a:r>
            <a:r>
              <a:rPr lang="en-US" b="1" dirty="0"/>
              <a:t>assignments</a:t>
            </a:r>
            <a:r>
              <a:rPr lang="en-US" dirty="0"/>
              <a:t> </a:t>
            </a:r>
            <a:r>
              <a:rPr lang="en-US" dirty="0" smtClean="0"/>
              <a:t>by combining </a:t>
            </a:r>
            <a:r>
              <a:rPr lang="en-US" b="1" dirty="0"/>
              <a:t>Boolean bitwise </a:t>
            </a:r>
            <a:r>
              <a:rPr lang="en-US" b="1" dirty="0" smtClean="0"/>
              <a:t>and assignment </a:t>
            </a:r>
            <a:r>
              <a:rPr lang="en-US" b="1" dirty="0"/>
              <a:t>operators</a:t>
            </a:r>
            <a:r>
              <a:rPr lang="en-US" dirty="0" smtClean="0"/>
              <a:t>.</a:t>
            </a:r>
          </a:p>
          <a:p>
            <a:r>
              <a:rPr lang="en-US" dirty="0"/>
              <a:t>When expressions use both the assignment (=) and bitwise operators (&amp;, |, and ^), </a:t>
            </a:r>
            <a:r>
              <a:rPr lang="en-US" dirty="0" smtClean="0"/>
              <a:t>the binary </a:t>
            </a:r>
            <a:r>
              <a:rPr lang="en-US" dirty="0"/>
              <a:t>representation of the compared quantities are used to compute the outcome, instead of </a:t>
            </a:r>
            <a:r>
              <a:rPr lang="en-US" dirty="0" smtClean="0"/>
              <a:t>the integer</a:t>
            </a:r>
            <a:r>
              <a:rPr lang="en-US" dirty="0"/>
              <a:t>, string, or similar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equation var1 ^= var2 is similar to var1 = var1 ^ </a:t>
            </a:r>
            <a:r>
              <a:rPr lang="en-US" dirty="0" smtClean="0"/>
              <a:t>var2.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72" y="3919320"/>
            <a:ext cx="8039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static </a:t>
            </a:r>
            <a:r>
              <a:rPr lang="en-US" dirty="0" err="1" smtClean="0"/>
              <a:t>System.Console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using static </a:t>
            </a:r>
            <a:r>
              <a:rPr lang="en-US" dirty="0" err="1"/>
              <a:t>System.Convert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namespace ConsoleApplication6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WriteLine</a:t>
            </a:r>
            <a:r>
              <a:rPr lang="en-US" b="1" dirty="0"/>
              <a:t>("Enter an integer:");</a:t>
            </a:r>
          </a:p>
          <a:p>
            <a:pPr marL="457200" lvl="1" indent="0">
              <a:buNone/>
            </a:pPr>
            <a:r>
              <a:rPr lang="en-US" b="1" dirty="0" smtClean="0"/>
              <a:t>	int </a:t>
            </a:r>
            <a:r>
              <a:rPr lang="en-US" b="1" dirty="0" err="1"/>
              <a:t>myInt</a:t>
            </a:r>
            <a:r>
              <a:rPr lang="en-US" b="1" dirty="0"/>
              <a:t> = ToInt32(</a:t>
            </a:r>
            <a:r>
              <a:rPr lang="en-US" b="1" dirty="0" err="1"/>
              <a:t>ReadLine</a:t>
            </a:r>
            <a:r>
              <a:rPr lang="en-US" b="1" dirty="0"/>
              <a:t>());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/>
              <a:t>isLessThan10 = </a:t>
            </a:r>
            <a:r>
              <a:rPr lang="en-US" b="1" dirty="0" err="1"/>
              <a:t>myInt</a:t>
            </a:r>
            <a:r>
              <a:rPr lang="en-US" b="1" dirty="0"/>
              <a:t> &lt; 10</a:t>
            </a:r>
            <a:r>
              <a:rPr lang="en-US" b="1" dirty="0" smtClean="0"/>
              <a:t>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/>
              <a:t>isBetween0And5 = (0 &lt;= </a:t>
            </a:r>
            <a:r>
              <a:rPr lang="en-US" b="1" dirty="0" err="1"/>
              <a:t>myInt</a:t>
            </a:r>
            <a:r>
              <a:rPr lang="en-US" b="1" dirty="0"/>
              <a:t>) &amp;&amp; (</a:t>
            </a:r>
            <a:r>
              <a:rPr lang="en-US" b="1" dirty="0" err="1"/>
              <a:t>myInt</a:t>
            </a:r>
            <a:r>
              <a:rPr lang="en-US" b="1" dirty="0"/>
              <a:t> &lt;= 5);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 smtClean="0"/>
              <a:t>($"</a:t>
            </a:r>
            <a:r>
              <a:rPr lang="en-US" b="1" dirty="0"/>
              <a:t>Integer less than 10? {isLessThan10}");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($"Integer between 0 and 5? {isBetween0And5}");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($"Exactly one of the above is true? " +</a:t>
            </a:r>
          </a:p>
          <a:p>
            <a:pPr marL="457200" lvl="1" indent="0">
              <a:buNone/>
            </a:pPr>
            <a:r>
              <a:rPr lang="en-US" b="1" dirty="0" smtClean="0"/>
              <a:t>	$"{</a:t>
            </a:r>
            <a:r>
              <a:rPr lang="en-US" b="1" dirty="0"/>
              <a:t>isLessThan10 ^ isBetween0And5}");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6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is the act of controlling which line of code should be executed </a:t>
            </a:r>
            <a:r>
              <a:rPr lang="en-US" dirty="0" smtClean="0"/>
              <a:t>next.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section describes three branching techniques available in C#: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The ternary operator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The if statement</a:t>
            </a:r>
          </a:p>
          <a:p>
            <a:pPr marL="457200" lvl="1" indent="0">
              <a:buNone/>
            </a:pPr>
            <a:r>
              <a:rPr lang="en-US" dirty="0" smtClean="0"/>
              <a:t>➤ </a:t>
            </a:r>
            <a:r>
              <a:rPr lang="en-US" dirty="0"/>
              <a:t>The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1532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/>
          <a:p>
            <a:r>
              <a:rPr lang="en-US" dirty="0"/>
              <a:t>The Ternary </a:t>
            </a:r>
            <a:r>
              <a:rPr lang="en-US" dirty="0" smtClean="0"/>
              <a:t>Operator:</a:t>
            </a:r>
          </a:p>
          <a:p>
            <a:pPr marL="457200" lvl="1" indent="0">
              <a:buNone/>
            </a:pPr>
            <a:r>
              <a:rPr lang="en-US" dirty="0"/>
              <a:t>You’ve already seen unary operators that work on one operand, and binary </a:t>
            </a:r>
            <a:r>
              <a:rPr lang="en-US" dirty="0" smtClean="0"/>
              <a:t>operators that </a:t>
            </a:r>
            <a:r>
              <a:rPr lang="en-US" dirty="0"/>
              <a:t>work on two operands, so it won’t come as a surprise that this operator works on </a:t>
            </a:r>
            <a:r>
              <a:rPr lang="en-US" dirty="0" smtClean="0"/>
              <a:t>three operands</a:t>
            </a:r>
            <a:r>
              <a:rPr lang="en-US" dirty="0"/>
              <a:t>. The syntax is as follows:</a:t>
            </a:r>
          </a:p>
          <a:p>
            <a:pPr marL="0" indent="0">
              <a:buNone/>
            </a:pPr>
            <a:r>
              <a:rPr lang="en-US" i="1" dirty="0" smtClean="0"/>
              <a:t>	 &lt;</a:t>
            </a:r>
            <a:r>
              <a:rPr lang="en-US" i="1" dirty="0"/>
              <a:t>test&gt; ? &lt;</a:t>
            </a:r>
            <a:r>
              <a:rPr lang="en-US" i="1" dirty="0" err="1"/>
              <a:t>resultIfTrue</a:t>
            </a:r>
            <a:r>
              <a:rPr lang="en-US" i="1" dirty="0"/>
              <a:t>&gt;: &lt;</a:t>
            </a:r>
            <a:r>
              <a:rPr lang="en-US" i="1" dirty="0" err="1"/>
              <a:t>resultIfFalse</a:t>
            </a:r>
            <a:r>
              <a:rPr lang="en-US" i="1" dirty="0" smtClean="0"/>
              <a:t>&gt;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/>
              <a:t>You might use this as follows to test the value of an int variable called </a:t>
            </a:r>
            <a:r>
              <a:rPr lang="en-US" dirty="0" err="1"/>
              <a:t>myInteger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resultString</a:t>
            </a:r>
            <a:r>
              <a:rPr lang="en-US" dirty="0"/>
              <a:t> = (</a:t>
            </a:r>
            <a:r>
              <a:rPr lang="en-US" dirty="0" err="1"/>
              <a:t>myInteger</a:t>
            </a:r>
            <a:r>
              <a:rPr lang="en-US" dirty="0"/>
              <a:t> &lt; 10) ? "Less than </a:t>
            </a:r>
            <a:r>
              <a:rPr lang="en-US" dirty="0" smtClean="0"/>
              <a:t>10" : </a:t>
            </a:r>
            <a:r>
              <a:rPr lang="en-US" dirty="0"/>
              <a:t>"Greater than or equal to 10";</a:t>
            </a:r>
          </a:p>
        </p:txBody>
      </p:sp>
    </p:spTree>
    <p:extLst>
      <p:ext uri="{BB962C8B-B14F-4D97-AF65-F5344CB8AC3E}">
        <p14:creationId xmlns:p14="http://schemas.microsoft.com/office/powerpoint/2010/main" val="32834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864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 Nazanin</vt:lpstr>
      <vt:lpstr>Calibri</vt:lpstr>
      <vt:lpstr>Calibri Light</vt:lpstr>
      <vt:lpstr>Office Theme</vt:lpstr>
      <vt:lpstr>Visual Programming-I </vt:lpstr>
      <vt:lpstr>C# decision making </vt:lpstr>
      <vt:lpstr>Flow Control</vt:lpstr>
      <vt:lpstr>BOOLEAN LOGIC</vt:lpstr>
      <vt:lpstr>BOOLEAN LOGIC</vt:lpstr>
      <vt:lpstr>Boolean Bitwise and Assignment Operators</vt:lpstr>
      <vt:lpstr>PowerPoint Presentation</vt:lpstr>
      <vt:lpstr>BRANCHING</vt:lpstr>
      <vt:lpstr>BRANCHING</vt:lpstr>
      <vt:lpstr>BRANCHING</vt:lpstr>
      <vt:lpstr>BRANCHING</vt:lpstr>
      <vt:lpstr>BRANCHING</vt:lpstr>
      <vt:lpstr>BRANCHING</vt:lpstr>
      <vt:lpstr>PowerPoint Presentation</vt:lpstr>
      <vt:lpstr>LOOPING</vt:lpstr>
      <vt:lpstr>LOOPING</vt:lpstr>
      <vt:lpstr>LOOPING</vt:lpstr>
      <vt:lpstr>LOOPING</vt:lpstr>
      <vt:lpstr>Interrupting Loops</vt:lpstr>
      <vt:lpstr>Interrupting Loops</vt:lpstr>
      <vt:lpstr>Interrupting Loops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ali</cp:lastModifiedBy>
  <cp:revision>79</cp:revision>
  <dcterms:created xsi:type="dcterms:W3CDTF">2017-04-08T18:39:57Z</dcterms:created>
  <dcterms:modified xsi:type="dcterms:W3CDTF">2018-09-11T01:15:31Z</dcterms:modified>
</cp:coreProperties>
</file>