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279" r:id="rId4"/>
    <p:sldId id="280" r:id="rId5"/>
    <p:sldId id="281" r:id="rId6"/>
    <p:sldId id="282" r:id="rId7"/>
    <p:sldId id="287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7" r:id="rId38"/>
    <p:sldId id="316" r:id="rId39"/>
    <p:sldId id="318" r:id="rId40"/>
    <p:sldId id="31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03E1-FFBB-42A7-B5E3-BE5EA0D916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</a:t>
            </a:r>
            <a:r>
              <a:rPr lang="en-US" sz="4000" b="1" dirty="0" smtClean="0"/>
              <a:t>Programming-I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خزان1397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you call a function, you must supply arguments that match the parameters as specified in </a:t>
            </a:r>
            <a:r>
              <a:rPr lang="en-US" dirty="0" smtClean="0"/>
              <a:t>the function </a:t>
            </a:r>
            <a:r>
              <a:rPr lang="en-US" dirty="0"/>
              <a:t>definition. This means matching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parameter types,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parameters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 order </a:t>
            </a:r>
            <a:r>
              <a:rPr lang="en-US" dirty="0"/>
              <a:t>of the parameters</a:t>
            </a:r>
            <a:r>
              <a:rPr lang="en-US" dirty="0" smtClean="0"/>
              <a:t>.</a:t>
            </a:r>
          </a:p>
          <a:p>
            <a:r>
              <a:rPr lang="en-US" dirty="0"/>
              <a:t>For example, the function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</a:t>
            </a:r>
            <a:r>
              <a:rPr lang="en-US" dirty="0" err="1"/>
              <a:t>MyFunction</a:t>
            </a:r>
            <a:r>
              <a:rPr lang="en-US" dirty="0"/>
              <a:t>(string </a:t>
            </a:r>
            <a:r>
              <a:rPr lang="en-US" dirty="0" err="1"/>
              <a:t>myString</a:t>
            </a:r>
            <a:r>
              <a:rPr lang="en-US" dirty="0"/>
              <a:t>, double </a:t>
            </a:r>
            <a:r>
              <a:rPr lang="en-US" dirty="0" err="1"/>
              <a:t>myDouble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can’t be called using the following: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MyFunction</a:t>
            </a:r>
            <a:r>
              <a:rPr lang="en-US" dirty="0" smtClean="0"/>
              <a:t>(2.6</a:t>
            </a:r>
            <a:r>
              <a:rPr lang="en-US" dirty="0"/>
              <a:t>, "Hello");</a:t>
            </a:r>
          </a:p>
        </p:txBody>
      </p:sp>
    </p:spTree>
    <p:extLst>
      <p:ext uri="{BB962C8B-B14F-4D97-AF65-F5344CB8AC3E}">
        <p14:creationId xmlns:p14="http://schemas.microsoft.com/office/powerpoint/2010/main" val="18665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times, while declaring a method, </a:t>
            </a:r>
            <a:r>
              <a:rPr lang="en-US" b="1" dirty="0"/>
              <a:t>you are not sure of the number of arguments passed as a parameter</a:t>
            </a:r>
            <a:r>
              <a:rPr lang="en-US" dirty="0"/>
              <a:t>. C# </a:t>
            </a:r>
            <a:r>
              <a:rPr lang="en-US" dirty="0" err="1"/>
              <a:t>paramarrays</a:t>
            </a:r>
            <a:r>
              <a:rPr lang="en-US" dirty="0"/>
              <a:t> (or parameter arrays) come into help at such times</a:t>
            </a:r>
            <a:endParaRPr lang="en-US" dirty="0" smtClean="0"/>
          </a:p>
          <a:p>
            <a:r>
              <a:rPr lang="en-US" dirty="0" smtClean="0"/>
              <a:t>This parameter, which </a:t>
            </a:r>
            <a:r>
              <a:rPr lang="en-US" dirty="0"/>
              <a:t>must be </a:t>
            </a:r>
            <a:r>
              <a:rPr lang="en-US" b="1" dirty="0"/>
              <a:t>the last parameter </a:t>
            </a:r>
            <a:r>
              <a:rPr lang="en-US" dirty="0"/>
              <a:t>in the function definition, is known as a </a:t>
            </a:r>
            <a:r>
              <a:rPr lang="en-US" i="1" dirty="0"/>
              <a:t>parameter </a:t>
            </a:r>
            <a:r>
              <a:rPr lang="en-US" i="1" dirty="0" smtClean="0"/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Parameter </a:t>
            </a:r>
            <a:r>
              <a:rPr lang="en-US" dirty="0"/>
              <a:t>arrays can be a useful way to simplify your code because you don’t have to pass </a:t>
            </a:r>
            <a:r>
              <a:rPr lang="en-US" dirty="0" smtClean="0"/>
              <a:t>arrays from </a:t>
            </a:r>
            <a:r>
              <a:rPr lang="en-US" dirty="0"/>
              <a:t>your calling code. Instead, you pass several arguments of the same type, which are placed </a:t>
            </a:r>
            <a:r>
              <a:rPr lang="en-US" dirty="0" smtClean="0"/>
              <a:t>in an </a:t>
            </a:r>
            <a:r>
              <a:rPr lang="en-US" dirty="0"/>
              <a:t>array you can use from within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42012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1" y="1825625"/>
            <a:ext cx="1164154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following code is required to define a function that uses a parameter array:</a:t>
            </a:r>
          </a:p>
          <a:p>
            <a:pPr marL="0" indent="0">
              <a:buNone/>
            </a:pPr>
            <a:r>
              <a:rPr lang="en-US" sz="2600" dirty="0" smtClean="0"/>
              <a:t>static </a:t>
            </a:r>
            <a:r>
              <a:rPr lang="en-US" sz="2600" dirty="0"/>
              <a:t>&lt;</a:t>
            </a:r>
            <a:r>
              <a:rPr lang="en-US" sz="2600" i="1" dirty="0" err="1"/>
              <a:t>returnType</a:t>
            </a:r>
            <a:r>
              <a:rPr lang="en-US" sz="2600" dirty="0"/>
              <a:t>&gt; &lt;</a:t>
            </a:r>
            <a:r>
              <a:rPr lang="en-US" sz="2600" i="1" dirty="0" err="1"/>
              <a:t>FunctionName</a:t>
            </a:r>
            <a:r>
              <a:rPr lang="en-US" sz="2600" dirty="0"/>
              <a:t>&gt;(&lt;</a:t>
            </a:r>
            <a:r>
              <a:rPr lang="en-US" sz="2600" i="1" dirty="0"/>
              <a:t>p1Type</a:t>
            </a:r>
            <a:r>
              <a:rPr lang="en-US" sz="2600" dirty="0"/>
              <a:t>&gt; &lt;</a:t>
            </a:r>
            <a:r>
              <a:rPr lang="en-US" sz="2600" i="1" dirty="0"/>
              <a:t>p1Name</a:t>
            </a:r>
            <a:r>
              <a:rPr lang="en-US" sz="2600" dirty="0"/>
              <a:t>&gt;, </a:t>
            </a:r>
            <a:r>
              <a:rPr lang="en-US" sz="2600" dirty="0" smtClean="0"/>
              <a:t>..., </a:t>
            </a:r>
            <a:r>
              <a:rPr lang="en-US" sz="2600" dirty="0" err="1" smtClean="0"/>
              <a:t>params</a:t>
            </a:r>
            <a:r>
              <a:rPr lang="en-US" sz="2600" dirty="0" smtClean="0"/>
              <a:t> </a:t>
            </a:r>
            <a:r>
              <a:rPr lang="en-US" sz="2600" dirty="0"/>
              <a:t>&lt;</a:t>
            </a:r>
            <a:r>
              <a:rPr lang="en-US" sz="2600" i="1" dirty="0"/>
              <a:t>type</a:t>
            </a:r>
            <a:r>
              <a:rPr lang="en-US" sz="2600" dirty="0"/>
              <a:t>&gt;[] &lt;</a:t>
            </a:r>
            <a:r>
              <a:rPr lang="en-US" sz="2600" i="1" dirty="0"/>
              <a:t>name</a:t>
            </a:r>
            <a:r>
              <a:rPr lang="en-US" sz="2600" dirty="0" smtClean="0"/>
              <a:t>&gt;)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&lt;</a:t>
            </a:r>
            <a:r>
              <a:rPr lang="en-US" i="1" dirty="0" err="1"/>
              <a:t>returnValue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call this function using code like the following: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i="1" dirty="0" err="1"/>
              <a:t>FunctionName</a:t>
            </a:r>
            <a:r>
              <a:rPr lang="en-US" dirty="0"/>
              <a:t>&gt;(&lt;</a:t>
            </a:r>
            <a:r>
              <a:rPr lang="en-US" i="1" dirty="0"/>
              <a:t>p1</a:t>
            </a:r>
            <a:r>
              <a:rPr lang="en-US" dirty="0"/>
              <a:t>&gt;, ..., &lt;</a:t>
            </a:r>
            <a:r>
              <a:rPr lang="en-US" i="1" dirty="0"/>
              <a:t>val1</a:t>
            </a:r>
            <a:r>
              <a:rPr lang="en-US" dirty="0"/>
              <a:t>&gt;, &lt;</a:t>
            </a:r>
            <a:r>
              <a:rPr lang="en-US" i="1" dirty="0"/>
              <a:t>val2</a:t>
            </a:r>
            <a:r>
              <a:rPr lang="en-US" dirty="0"/>
              <a:t>&gt;, ...)</a:t>
            </a:r>
          </a:p>
          <a:p>
            <a:r>
              <a:rPr lang="en-US" i="1" dirty="0"/>
              <a:t>&lt;val1&gt;</a:t>
            </a:r>
            <a:r>
              <a:rPr lang="en-US" dirty="0"/>
              <a:t>, &lt;</a:t>
            </a:r>
            <a:r>
              <a:rPr lang="en-US" i="1" dirty="0"/>
              <a:t>val2</a:t>
            </a:r>
            <a:r>
              <a:rPr lang="en-US" dirty="0"/>
              <a:t>&gt;, and so on are values of type &lt;</a:t>
            </a:r>
            <a:r>
              <a:rPr lang="en-US" i="1" dirty="0"/>
              <a:t>type</a:t>
            </a:r>
            <a:r>
              <a:rPr lang="en-US" dirty="0"/>
              <a:t>&gt;, which are used to initialize the </a:t>
            </a:r>
            <a:r>
              <a:rPr lang="en-US" i="1" dirty="0"/>
              <a:t>&lt;name&gt; </a:t>
            </a:r>
            <a:r>
              <a:rPr lang="en-US" dirty="0"/>
              <a:t>array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smtClean="0"/>
              <a:t>static </a:t>
            </a:r>
            <a:r>
              <a:rPr lang="en-US" b="1" dirty="0"/>
              <a:t>int </a:t>
            </a:r>
            <a:r>
              <a:rPr lang="en-US" b="1" dirty="0" err="1"/>
              <a:t>SumVals</a:t>
            </a:r>
            <a:r>
              <a:rPr lang="en-US" b="1" dirty="0"/>
              <a:t>(</a:t>
            </a:r>
            <a:r>
              <a:rPr lang="en-US" b="1" dirty="0" err="1"/>
              <a:t>params</a:t>
            </a:r>
            <a:r>
              <a:rPr lang="en-US" b="1" dirty="0"/>
              <a:t> int[] </a:t>
            </a:r>
            <a:r>
              <a:rPr lang="en-US" b="1" dirty="0" err="1"/>
              <a:t>vals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	{</a:t>
            </a:r>
            <a:r>
              <a:rPr lang="en-US" b="1" dirty="0"/>
              <a:t>	</a:t>
            </a:r>
            <a:r>
              <a:rPr lang="en-US" b="1" dirty="0" smtClean="0"/>
              <a:t>int </a:t>
            </a:r>
            <a:r>
              <a:rPr lang="en-US" b="1" dirty="0"/>
              <a:t>sum = 0;</a:t>
            </a:r>
          </a:p>
          <a:p>
            <a:pPr marL="0" indent="0">
              <a:buNone/>
            </a:pPr>
            <a:r>
              <a:rPr lang="sv-SE" b="1" dirty="0" smtClean="0"/>
              <a:t>		foreach </a:t>
            </a:r>
            <a:r>
              <a:rPr lang="sv-SE" b="1" dirty="0"/>
              <a:t>(int val in vals)</a:t>
            </a:r>
          </a:p>
          <a:p>
            <a:pPr marL="0" indent="0">
              <a:buNone/>
            </a:pPr>
            <a:r>
              <a:rPr lang="en-US" b="1" dirty="0" smtClean="0"/>
              <a:t>		{</a:t>
            </a:r>
            <a:r>
              <a:rPr lang="en-US" b="1" dirty="0"/>
              <a:t>	</a:t>
            </a:r>
            <a:r>
              <a:rPr lang="en-US" b="1" dirty="0" smtClean="0"/>
              <a:t>sum </a:t>
            </a:r>
            <a:r>
              <a:rPr lang="en-US" b="1" dirty="0"/>
              <a:t>+= </a:t>
            </a:r>
            <a:r>
              <a:rPr lang="en-US" b="1" dirty="0" err="1"/>
              <a:t>val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return </a:t>
            </a:r>
            <a:r>
              <a:rPr lang="en-US" b="1" dirty="0"/>
              <a:t>sum;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b="1" dirty="0" smtClean="0"/>
              <a:t>int </a:t>
            </a:r>
            <a:r>
              <a:rPr lang="en-US" b="1" dirty="0"/>
              <a:t>sum = </a:t>
            </a:r>
            <a:r>
              <a:rPr lang="en-US" b="1" dirty="0" err="1"/>
              <a:t>SumVals</a:t>
            </a:r>
            <a:r>
              <a:rPr lang="en-US" b="1" dirty="0"/>
              <a:t>(1, 5, 2, 9, 8);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WriteLine</a:t>
            </a:r>
            <a:r>
              <a:rPr lang="en-US" b="1" dirty="0"/>
              <a:t>($"Summed Values = {sum}");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ReadKey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Value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Parameters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That is, when you </a:t>
            </a:r>
            <a:r>
              <a:rPr lang="en-US" dirty="0" smtClean="0"/>
              <a:t>have used </a:t>
            </a:r>
            <a:r>
              <a:rPr lang="en-US" dirty="0"/>
              <a:t>parameters, you have passed a value into a variable used by the function. Any changes </a:t>
            </a:r>
            <a:r>
              <a:rPr lang="en-US" dirty="0" smtClean="0"/>
              <a:t>made to </a:t>
            </a:r>
            <a:r>
              <a:rPr lang="en-US" dirty="0"/>
              <a:t>this variable in the function have no effect on the argument specified in the function call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Reference Parameters:</a:t>
            </a:r>
          </a:p>
          <a:p>
            <a:pPr marL="457200" lvl="1" indent="0">
              <a:buNone/>
            </a:pPr>
            <a:r>
              <a:rPr lang="en-US" dirty="0"/>
              <a:t>the function will work </a:t>
            </a:r>
            <a:r>
              <a:rPr lang="en-US" dirty="0" smtClean="0"/>
              <a:t>with exactly </a:t>
            </a:r>
            <a:r>
              <a:rPr lang="en-US" dirty="0"/>
              <a:t>the same variable as the one used in the function call, not just a variable that has the </a:t>
            </a:r>
            <a:r>
              <a:rPr lang="en-US" dirty="0" smtClean="0"/>
              <a:t>same value</a:t>
            </a:r>
            <a:r>
              <a:rPr lang="en-US" dirty="0"/>
              <a:t>. Any changes made to this variable will, therefore, be reflected in the value of the variable </a:t>
            </a:r>
            <a:r>
              <a:rPr lang="en-US" dirty="0" smtClean="0"/>
              <a:t>used as </a:t>
            </a:r>
            <a:r>
              <a:rPr lang="en-US" dirty="0"/>
              <a:t>an argument.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93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Parameters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</a:t>
            </a:r>
            <a:r>
              <a:rPr lang="en-US" dirty="0" err="1"/>
              <a:t>ShowDouble</a:t>
            </a:r>
            <a:r>
              <a:rPr lang="en-US" dirty="0"/>
              <a:t>(int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*= </a:t>
            </a:r>
            <a:r>
              <a:rPr lang="en-US" dirty="0" smtClean="0"/>
              <a:t>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</a:t>
            </a:r>
            <a:r>
              <a:rPr lang="en-US" dirty="0" err="1"/>
              <a:t>val</a:t>
            </a:r>
            <a:r>
              <a:rPr lang="en-US" dirty="0"/>
              <a:t> doubled = {</a:t>
            </a:r>
            <a:r>
              <a:rPr lang="en-US" dirty="0" err="1"/>
              <a:t>val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Here, the parameter, </a:t>
            </a:r>
            <a:r>
              <a:rPr lang="en-US" dirty="0" err="1"/>
              <a:t>val</a:t>
            </a:r>
            <a:r>
              <a:rPr lang="en-US" dirty="0"/>
              <a:t>, is doubled in this function. If you call it like this,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myNumber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</a:t>
            </a:r>
            <a:r>
              <a:rPr lang="en-US" dirty="0" err="1"/>
              <a:t>myNumber</a:t>
            </a:r>
            <a:r>
              <a:rPr lang="en-US" dirty="0"/>
              <a:t> = {</a:t>
            </a:r>
            <a:r>
              <a:rPr lang="en-US" dirty="0" err="1"/>
              <a:t>myNumber</a:t>
            </a:r>
            <a:r>
              <a:rPr lang="en-US" dirty="0"/>
              <a:t>}");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ShowDouble</a:t>
            </a:r>
            <a:r>
              <a:rPr lang="en-US" dirty="0" smtClean="0"/>
              <a:t>(</a:t>
            </a:r>
            <a:r>
              <a:rPr lang="en-US" dirty="0" err="1" smtClean="0"/>
              <a:t>myNumber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</a:t>
            </a:r>
            <a:r>
              <a:rPr lang="en-US" dirty="0" err="1"/>
              <a:t>myNumber</a:t>
            </a:r>
            <a:r>
              <a:rPr lang="en-US" dirty="0"/>
              <a:t> = {</a:t>
            </a:r>
            <a:r>
              <a:rPr lang="en-US" dirty="0" err="1"/>
              <a:t>myNumber</a:t>
            </a:r>
            <a:r>
              <a:rPr lang="en-US" dirty="0"/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32040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	static </a:t>
            </a:r>
            <a:r>
              <a:rPr lang="en-US" b="1" dirty="0"/>
              <a:t>void </a:t>
            </a:r>
            <a:r>
              <a:rPr lang="en-US" b="1" dirty="0" err="1"/>
              <a:t>ShowDouble</a:t>
            </a:r>
            <a:r>
              <a:rPr lang="en-US" b="1" dirty="0"/>
              <a:t>(ref int </a:t>
            </a:r>
            <a:r>
              <a:rPr lang="en-US" b="1" dirty="0" err="1"/>
              <a:t>val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*= </a:t>
            </a:r>
            <a:r>
              <a:rPr lang="en-US" dirty="0" smtClean="0"/>
              <a:t>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</a:t>
            </a:r>
            <a:r>
              <a:rPr lang="en-US" dirty="0" err="1"/>
              <a:t>val</a:t>
            </a:r>
            <a:r>
              <a:rPr lang="en-US" dirty="0"/>
              <a:t> doubled = {</a:t>
            </a:r>
            <a:r>
              <a:rPr lang="en-US" dirty="0" err="1"/>
              <a:t>val</a:t>
            </a:r>
            <a:r>
              <a:rPr lang="en-US" dirty="0"/>
              <a:t>}");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Then, specify it again in the function call (this is mandatory):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myNumber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</a:t>
            </a:r>
            <a:r>
              <a:rPr lang="en-US" dirty="0" err="1"/>
              <a:t>myNumber</a:t>
            </a:r>
            <a:r>
              <a:rPr lang="en-US" dirty="0"/>
              <a:t> = {</a:t>
            </a:r>
            <a:r>
              <a:rPr lang="en-US" dirty="0" err="1"/>
              <a:t>myNumber</a:t>
            </a:r>
            <a:r>
              <a:rPr lang="en-US" dirty="0"/>
              <a:t>}");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ShowDouble</a:t>
            </a:r>
            <a:r>
              <a:rPr lang="en-US" b="1" dirty="0" smtClean="0"/>
              <a:t>(ref </a:t>
            </a:r>
            <a:r>
              <a:rPr lang="en-US" b="1" dirty="0" err="1"/>
              <a:t>myNumber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</a:t>
            </a:r>
            <a:r>
              <a:rPr lang="en-US" dirty="0" err="1"/>
              <a:t>myNumber</a:t>
            </a:r>
            <a:r>
              <a:rPr lang="en-US" dirty="0"/>
              <a:t> = {</a:t>
            </a:r>
            <a:r>
              <a:rPr lang="en-US" dirty="0" err="1"/>
              <a:t>myNumber</a:t>
            </a:r>
            <a:r>
              <a:rPr lang="en-US" dirty="0"/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2807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Value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 </a:t>
            </a:r>
            <a:r>
              <a:rPr lang="en-US" dirty="0"/>
              <a:t>two limitations on the variable used as a ref </a:t>
            </a:r>
            <a:r>
              <a:rPr lang="en-US" dirty="0" smtClean="0"/>
              <a:t>parameter:</a:t>
            </a:r>
          </a:p>
          <a:p>
            <a:r>
              <a:rPr lang="en-US" dirty="0"/>
              <a:t>First, the function might result in </a:t>
            </a:r>
            <a:r>
              <a:rPr lang="en-US" dirty="0" smtClean="0"/>
              <a:t>a change </a:t>
            </a:r>
            <a:r>
              <a:rPr lang="en-US" dirty="0"/>
              <a:t>to the value of a reference parameter, so you must use </a:t>
            </a:r>
            <a:r>
              <a:rPr lang="en-US" b="1" dirty="0"/>
              <a:t>a </a:t>
            </a:r>
            <a:r>
              <a:rPr lang="en-US" b="1" i="1" dirty="0" err="1"/>
              <a:t>nonconstant</a:t>
            </a:r>
            <a:r>
              <a:rPr lang="en-US" b="1" i="1" dirty="0"/>
              <a:t> </a:t>
            </a:r>
            <a:r>
              <a:rPr lang="en-US" b="1" dirty="0"/>
              <a:t>variable </a:t>
            </a:r>
            <a:r>
              <a:rPr lang="en-US" dirty="0"/>
              <a:t>in the </a:t>
            </a:r>
            <a:r>
              <a:rPr lang="en-US" dirty="0" smtClean="0"/>
              <a:t>function call</a:t>
            </a:r>
            <a:r>
              <a:rPr lang="en-US" dirty="0"/>
              <a:t>. The following is therefore illegal: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int </a:t>
            </a:r>
            <a:r>
              <a:rPr lang="en-US" b="1" dirty="0" err="1"/>
              <a:t>myNumber</a:t>
            </a:r>
            <a:r>
              <a:rPr lang="en-US" b="1" dirty="0"/>
              <a:t> = 5;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</a:t>
            </a:r>
            <a:r>
              <a:rPr lang="en-US" dirty="0" err="1"/>
              <a:t>myNumber</a:t>
            </a:r>
            <a:r>
              <a:rPr lang="en-US" dirty="0"/>
              <a:t> = {</a:t>
            </a:r>
            <a:r>
              <a:rPr lang="en-US" dirty="0" err="1"/>
              <a:t>myNumber</a:t>
            </a:r>
            <a:r>
              <a:rPr lang="en-US" dirty="0"/>
              <a:t>}");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ShowDouble</a:t>
            </a:r>
            <a:r>
              <a:rPr lang="en-US" dirty="0" smtClean="0"/>
              <a:t>(ref </a:t>
            </a:r>
            <a:r>
              <a:rPr lang="en-US" dirty="0" err="1"/>
              <a:t>myNumber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</a:t>
            </a:r>
            <a:r>
              <a:rPr lang="en-US" dirty="0" err="1"/>
              <a:t>myNumber</a:t>
            </a:r>
            <a:r>
              <a:rPr lang="en-US" dirty="0"/>
              <a:t> = {</a:t>
            </a:r>
            <a:r>
              <a:rPr lang="en-US" dirty="0" err="1"/>
              <a:t>myNumber</a:t>
            </a:r>
            <a:r>
              <a:rPr lang="en-US" dirty="0"/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18587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Value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 </a:t>
            </a:r>
            <a:r>
              <a:rPr lang="en-US" dirty="0"/>
              <a:t>two limitations on the variable used as a ref </a:t>
            </a:r>
            <a:r>
              <a:rPr lang="en-US" dirty="0" smtClean="0"/>
              <a:t>parameter:</a:t>
            </a:r>
          </a:p>
          <a:p>
            <a:r>
              <a:rPr lang="en-US" dirty="0"/>
              <a:t>Second, you must use </a:t>
            </a:r>
            <a:r>
              <a:rPr lang="en-US" b="1" dirty="0"/>
              <a:t>an initialized variable</a:t>
            </a:r>
            <a:r>
              <a:rPr lang="en-US" dirty="0"/>
              <a:t>. C# doesn’t allow you to assume that a ref </a:t>
            </a:r>
            <a:r>
              <a:rPr lang="en-US" dirty="0" smtClean="0"/>
              <a:t>parameter will </a:t>
            </a:r>
            <a:r>
              <a:rPr lang="en-US" dirty="0"/>
              <a:t>be initialized in the function that uses it. The following code is also </a:t>
            </a:r>
            <a:r>
              <a:rPr lang="en-US" dirty="0" smtClean="0"/>
              <a:t>illegal: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int </a:t>
            </a:r>
            <a:r>
              <a:rPr lang="en-US" b="1" dirty="0" err="1"/>
              <a:t>myNumber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ShowDouble</a:t>
            </a:r>
            <a:r>
              <a:rPr lang="en-US" dirty="0" smtClean="0"/>
              <a:t>(ref </a:t>
            </a:r>
            <a:r>
              <a:rPr lang="en-US" dirty="0" err="1"/>
              <a:t>myNumber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("</a:t>
            </a:r>
            <a:r>
              <a:rPr lang="en-US" dirty="0" err="1"/>
              <a:t>myNumber</a:t>
            </a:r>
            <a:r>
              <a:rPr lang="en-US" dirty="0"/>
              <a:t> = {</a:t>
            </a:r>
            <a:r>
              <a:rPr lang="en-US" dirty="0" err="1"/>
              <a:t>myNumber</a:t>
            </a:r>
            <a:r>
              <a:rPr lang="en-US" dirty="0"/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12912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Value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also possible to use </a:t>
            </a:r>
            <a:r>
              <a:rPr lang="en-US" b="1" dirty="0"/>
              <a:t>the ref keyword as a return type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Notice in the following code the ref keyword identifies the return type as ref </a:t>
            </a:r>
            <a:r>
              <a:rPr lang="en-US" dirty="0" err="1"/>
              <a:t>int</a:t>
            </a:r>
            <a:r>
              <a:rPr lang="en-US" dirty="0"/>
              <a:t>, and is also in the code body, which instructs the function to return ref val.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b="1" dirty="0"/>
              <a:t>ref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ShowDouble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	</a:t>
            </a:r>
            <a:r>
              <a:rPr lang="en-US" dirty="0" err="1"/>
              <a:t>val</a:t>
            </a:r>
            <a:r>
              <a:rPr lang="en-US" dirty="0"/>
              <a:t> *= 2;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b="1" dirty="0"/>
              <a:t>ref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If you attempted to compile the previous function you would </a:t>
            </a:r>
            <a:r>
              <a:rPr lang="en-US" b="1" dirty="0"/>
              <a:t>receive an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9301"/>
            <a:ext cx="10515600" cy="15719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Value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reason is that </a:t>
            </a:r>
            <a:r>
              <a:rPr lang="en-US" dirty="0" smtClean="0"/>
              <a:t>you cannot </a:t>
            </a:r>
            <a:r>
              <a:rPr lang="en-US" dirty="0"/>
              <a:t>pass a variable type as a function parameter by reference without prefixing the ref </a:t>
            </a:r>
            <a:r>
              <a:rPr lang="en-US" dirty="0" smtClean="0"/>
              <a:t>keyword to </a:t>
            </a:r>
            <a:r>
              <a:rPr lang="en-US" dirty="0"/>
              <a:t>the variable declaration. See the following code snippet where the ref keyword is </a:t>
            </a:r>
            <a:r>
              <a:rPr lang="en-US" dirty="0" smtClean="0"/>
              <a:t>added—that function </a:t>
            </a:r>
            <a:r>
              <a:rPr lang="en-US" dirty="0"/>
              <a:t>would compile and run as expected.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b="1" dirty="0"/>
              <a:t>ref</a:t>
            </a:r>
            <a:r>
              <a:rPr lang="en-US" dirty="0"/>
              <a:t> int </a:t>
            </a:r>
            <a:r>
              <a:rPr lang="en-US" dirty="0" err="1"/>
              <a:t>ShowDouble</a:t>
            </a:r>
            <a:r>
              <a:rPr lang="en-US" dirty="0"/>
              <a:t>(</a:t>
            </a:r>
            <a:r>
              <a:rPr lang="en-US" b="1" dirty="0"/>
              <a:t>ref </a:t>
            </a:r>
            <a:r>
              <a:rPr lang="en-US" dirty="0"/>
              <a:t>int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*= 2;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b="1" dirty="0"/>
              <a:t>ref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specify that a given parameter is an </a:t>
            </a:r>
            <a:r>
              <a:rPr lang="en-US" b="1" i="1" dirty="0"/>
              <a:t>out </a:t>
            </a:r>
            <a:r>
              <a:rPr lang="en-US" i="1" dirty="0" smtClean="0"/>
              <a:t>parameter </a:t>
            </a:r>
            <a:r>
              <a:rPr lang="en-US" dirty="0" smtClean="0"/>
              <a:t>by </a:t>
            </a:r>
            <a:r>
              <a:rPr lang="en-US" dirty="0"/>
              <a:t>using the </a:t>
            </a:r>
            <a:r>
              <a:rPr lang="en-US" b="1" dirty="0"/>
              <a:t>out</a:t>
            </a:r>
            <a:r>
              <a:rPr lang="en-US" dirty="0"/>
              <a:t> keyword, which is used in the </a:t>
            </a:r>
            <a:r>
              <a:rPr lang="en-US" b="1" dirty="0"/>
              <a:t>same way as the ref keyword </a:t>
            </a:r>
            <a:r>
              <a:rPr lang="en-US" dirty="0"/>
              <a:t>(as a modifier </a:t>
            </a:r>
            <a:r>
              <a:rPr lang="en-US" dirty="0" smtClean="0"/>
              <a:t>to the </a:t>
            </a:r>
            <a:r>
              <a:rPr lang="en-US" dirty="0"/>
              <a:t>parameter in the function definition and in the function call</a:t>
            </a:r>
            <a:r>
              <a:rPr lang="en-US" dirty="0" smtClean="0"/>
              <a:t>).</a:t>
            </a:r>
          </a:p>
          <a:p>
            <a:r>
              <a:rPr lang="en-US" dirty="0"/>
              <a:t>However, there </a:t>
            </a:r>
            <a:r>
              <a:rPr lang="en-US" dirty="0" smtClean="0"/>
              <a:t>are important </a:t>
            </a:r>
            <a:r>
              <a:rPr lang="en-US" dirty="0"/>
              <a:t>differences: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Whereas it is illegal to use an unassigned variable as a ref parameter, you can use an </a:t>
            </a:r>
            <a:r>
              <a:rPr lang="en-US" dirty="0" smtClean="0"/>
              <a:t>unassigned variable </a:t>
            </a:r>
            <a:r>
              <a:rPr lang="en-US" dirty="0"/>
              <a:t>as an out parameter.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An out parameter must be </a:t>
            </a:r>
            <a:r>
              <a:rPr lang="en-US" dirty="0" smtClean="0"/>
              <a:t>treated as </a:t>
            </a:r>
            <a:r>
              <a:rPr lang="en-US" dirty="0"/>
              <a:t>an unassigned value by the function that uses it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means that while it is permissible in calling code to use an assigned variable as an out </a:t>
            </a:r>
            <a:r>
              <a:rPr lang="en-US" dirty="0" smtClean="0"/>
              <a:t>parameter, the </a:t>
            </a:r>
            <a:r>
              <a:rPr lang="en-US" dirty="0"/>
              <a:t>value stored in this variable is lost when the function executes.</a:t>
            </a:r>
          </a:p>
        </p:txBody>
      </p:sp>
    </p:spTree>
    <p:extLst>
      <p:ext uri="{BB962C8B-B14F-4D97-AF65-F5344CB8AC3E}">
        <p14:creationId xmlns:p14="http://schemas.microsoft.com/office/powerpoint/2010/main" val="23395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96292"/>
          </a:xfrm>
        </p:spPr>
        <p:txBody>
          <a:bodyPr/>
          <a:lstStyle/>
          <a:p>
            <a:r>
              <a:rPr lang="en-US" dirty="0"/>
              <a:t>Out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5" y="1039090"/>
            <a:ext cx="11610109" cy="58189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MaxValue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[] </a:t>
            </a:r>
            <a:r>
              <a:rPr lang="en-US" b="1" dirty="0" err="1"/>
              <a:t>intArray</a:t>
            </a:r>
            <a:r>
              <a:rPr lang="en-US" b="1" dirty="0"/>
              <a:t>, out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maxIndex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maxVal</a:t>
            </a:r>
            <a:r>
              <a:rPr lang="en-US" dirty="0"/>
              <a:t> = </a:t>
            </a:r>
            <a:r>
              <a:rPr lang="en-US" dirty="0" err="1"/>
              <a:t>intArray</a:t>
            </a:r>
            <a:r>
              <a:rPr lang="en-US" dirty="0"/>
              <a:t>[0];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maxIndex</a:t>
            </a:r>
            <a:r>
              <a:rPr lang="en-US" b="1" dirty="0" smtClean="0"/>
              <a:t> </a:t>
            </a:r>
            <a:r>
              <a:rPr lang="en-US" b="1" dirty="0"/>
              <a:t>= 0;</a:t>
            </a:r>
          </a:p>
          <a:p>
            <a:pPr marL="0" indent="0">
              <a:buNone/>
            </a:pPr>
            <a:r>
              <a:rPr lang="nn-NO" dirty="0" smtClean="0"/>
              <a:t>	for </a:t>
            </a:r>
            <a:r>
              <a:rPr lang="nn-NO" dirty="0"/>
              <a:t>(int i = 1; i &lt; intArray.Length; i++)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intArray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		{</a:t>
            </a:r>
            <a:r>
              <a:rPr lang="en-US" b="1" dirty="0"/>
              <a:t>	</a:t>
            </a:r>
            <a:r>
              <a:rPr lang="en-US" dirty="0" err="1" smtClean="0"/>
              <a:t>maxVal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intArray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maxIndex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	}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/>
              <a:t>maxVal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/>
              <a:t>You might use the function like this: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[] </a:t>
            </a:r>
            <a:r>
              <a:rPr lang="en-US" dirty="0" err="1"/>
              <a:t>myArray</a:t>
            </a:r>
            <a:r>
              <a:rPr lang="en-US" dirty="0"/>
              <a:t> = { 1, 8, 3, 6, 2, 5, 9, 3, 0, 2 };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("The maximum value in </a:t>
            </a:r>
            <a:r>
              <a:rPr lang="en-US" dirty="0" err="1"/>
              <a:t>myArray</a:t>
            </a:r>
            <a:r>
              <a:rPr lang="en-US" dirty="0"/>
              <a:t> is " </a:t>
            </a:r>
            <a:r>
              <a:rPr lang="en-US" dirty="0" smtClean="0"/>
              <a:t>+$"{</a:t>
            </a:r>
            <a:r>
              <a:rPr lang="en-US" dirty="0" err="1"/>
              <a:t>MaxValue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, out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maxIndex</a:t>
            </a:r>
            <a:r>
              <a:rPr lang="en-US" dirty="0"/>
              <a:t>)}");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("The first occurrence of this value is " </a:t>
            </a:r>
            <a:r>
              <a:rPr lang="en-US" dirty="0" smtClean="0"/>
              <a:t>+$" </a:t>
            </a:r>
            <a:r>
              <a:rPr lang="en-US" dirty="0"/>
              <a:t>at element {</a:t>
            </a:r>
            <a:r>
              <a:rPr lang="en-US" dirty="0" err="1"/>
              <a:t>maxIndex</a:t>
            </a:r>
            <a:r>
              <a:rPr lang="en-US" dirty="0"/>
              <a:t> + 1}");</a:t>
            </a:r>
          </a:p>
        </p:txBody>
      </p:sp>
    </p:spTree>
    <p:extLst>
      <p:ext uri="{BB962C8B-B14F-4D97-AF65-F5344CB8AC3E}">
        <p14:creationId xmlns:p14="http://schemas.microsoft.com/office/powerpoint/2010/main" val="18656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79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variables </a:t>
            </a:r>
            <a:r>
              <a:rPr lang="en-US" dirty="0"/>
              <a:t>in C# are accessible only from localized regions of code. </a:t>
            </a:r>
            <a:r>
              <a:rPr lang="en-US" dirty="0" smtClean="0"/>
              <a:t>A given </a:t>
            </a:r>
            <a:r>
              <a:rPr lang="en-US" dirty="0"/>
              <a:t>variable is said to have a </a:t>
            </a:r>
            <a:r>
              <a:rPr lang="en-US" b="1" i="1" dirty="0"/>
              <a:t>scope</a:t>
            </a:r>
            <a:r>
              <a:rPr lang="en-US" i="1" dirty="0"/>
              <a:t> </a:t>
            </a:r>
            <a:r>
              <a:rPr lang="en-US" dirty="0"/>
              <a:t>from which it is accessible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 smtClean="0"/>
              <a:t>{	static </a:t>
            </a:r>
            <a:r>
              <a:rPr lang="en-US" dirty="0"/>
              <a:t>void Write()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b="1" dirty="0" err="1" smtClean="0"/>
              <a:t>WriteLine</a:t>
            </a:r>
            <a:r>
              <a:rPr lang="en-US" b="1" dirty="0"/>
              <a:t>($"</a:t>
            </a:r>
            <a:r>
              <a:rPr lang="en-US" b="1" dirty="0" err="1"/>
              <a:t>myString</a:t>
            </a:r>
            <a:r>
              <a:rPr lang="en-US" b="1" dirty="0"/>
              <a:t> = {</a:t>
            </a:r>
            <a:r>
              <a:rPr lang="en-US" b="1" dirty="0" err="1"/>
              <a:t>myString</a:t>
            </a:r>
            <a:r>
              <a:rPr lang="en-US" b="1" dirty="0"/>
              <a:t>}");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b="1" dirty="0" smtClean="0"/>
              <a:t>string </a:t>
            </a:r>
            <a:r>
              <a:rPr lang="en-US" b="1" dirty="0" err="1"/>
              <a:t>myString</a:t>
            </a:r>
            <a:r>
              <a:rPr lang="en-US" b="1" dirty="0"/>
              <a:t> = "String defined in Main()";</a:t>
            </a:r>
          </a:p>
          <a:p>
            <a:pPr marL="0" indent="0">
              <a:buNone/>
            </a:pPr>
            <a:r>
              <a:rPr lang="en-US" dirty="0" smtClean="0"/>
              <a:t>		Write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/>
              <a:t>Compile the code and note the error and warning that appear in the error list:</a:t>
            </a:r>
          </a:p>
          <a:p>
            <a:pPr marL="0" indent="0">
              <a:buNone/>
            </a:pPr>
            <a:r>
              <a:rPr lang="en-US" dirty="0"/>
              <a:t>The name '</a:t>
            </a:r>
            <a:r>
              <a:rPr lang="en-US" dirty="0" err="1"/>
              <a:t>myString</a:t>
            </a:r>
            <a:r>
              <a:rPr lang="en-US" dirty="0"/>
              <a:t>' does not exist in the current </a:t>
            </a:r>
            <a:r>
              <a:rPr lang="en-US" dirty="0" smtClean="0"/>
              <a:t>context The </a:t>
            </a:r>
            <a:r>
              <a:rPr lang="en-US" dirty="0"/>
              <a:t>variable '</a:t>
            </a:r>
            <a:r>
              <a:rPr lang="en-US" dirty="0" err="1"/>
              <a:t>myString</a:t>
            </a:r>
            <a:r>
              <a:rPr lang="en-US" dirty="0"/>
              <a:t>' is assigned but its value is never used</a:t>
            </a:r>
          </a:p>
        </p:txBody>
      </p:sp>
    </p:spTree>
    <p:extLst>
      <p:ext uri="{BB962C8B-B14F-4D97-AF65-F5344CB8AC3E}">
        <p14:creationId xmlns:p14="http://schemas.microsoft.com/office/powerpoint/2010/main" val="41084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3564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1164"/>
            <a:ext cx="10515600" cy="620683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Variables whose scopes cover a single function in this way are known as </a:t>
            </a:r>
            <a:r>
              <a:rPr lang="en-US" b="1" i="1" dirty="0"/>
              <a:t>local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also </a:t>
            </a:r>
            <a:r>
              <a:rPr lang="en-US" dirty="0" smtClean="0"/>
              <a:t>possible to </a:t>
            </a:r>
            <a:r>
              <a:rPr lang="en-US" dirty="0"/>
              <a:t>have </a:t>
            </a:r>
            <a:r>
              <a:rPr lang="en-US" b="1" i="1" dirty="0"/>
              <a:t>global variables</a:t>
            </a:r>
            <a:r>
              <a:rPr lang="en-US" dirty="0"/>
              <a:t>, whose scopes cover multiple functions. Modify the code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smtClean="0"/>
              <a:t>static </a:t>
            </a:r>
            <a:r>
              <a:rPr lang="en-US" b="1" dirty="0"/>
              <a:t>string </a:t>
            </a:r>
            <a:r>
              <a:rPr lang="en-US" b="1" dirty="0" err="1"/>
              <a:t>myString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Write()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/>
              <a:t>myString</a:t>
            </a:r>
            <a:r>
              <a:rPr lang="en-US" dirty="0"/>
              <a:t> = "String defined in Write()";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WriteLine</a:t>
            </a:r>
            <a:r>
              <a:rPr lang="en-US" dirty="0"/>
              <a:t>("Now in Write()");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WriteLine</a:t>
            </a:r>
            <a:r>
              <a:rPr lang="en-US" b="1" dirty="0"/>
              <a:t>($"Local </a:t>
            </a:r>
            <a:r>
              <a:rPr lang="en-US" b="1" dirty="0" err="1"/>
              <a:t>myString</a:t>
            </a:r>
            <a:r>
              <a:rPr lang="en-US" b="1" dirty="0"/>
              <a:t> = {</a:t>
            </a:r>
            <a:r>
              <a:rPr lang="en-US" b="1" dirty="0" err="1"/>
              <a:t>myString</a:t>
            </a:r>
            <a:r>
              <a:rPr lang="en-US" b="1" dirty="0"/>
              <a:t>}");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WriteLine</a:t>
            </a:r>
            <a:r>
              <a:rPr lang="en-US" b="1" dirty="0"/>
              <a:t>($"Global </a:t>
            </a:r>
            <a:r>
              <a:rPr lang="en-US" b="1" dirty="0" err="1"/>
              <a:t>myString</a:t>
            </a:r>
            <a:r>
              <a:rPr lang="en-US" b="1" dirty="0"/>
              <a:t> = {</a:t>
            </a:r>
            <a:r>
              <a:rPr lang="en-US" b="1" dirty="0" err="1"/>
              <a:t>Program.myString</a:t>
            </a:r>
            <a:r>
              <a:rPr lang="en-US" b="1" dirty="0"/>
              <a:t>}");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/>
              <a:t>myString</a:t>
            </a:r>
            <a:r>
              <a:rPr lang="en-US" dirty="0"/>
              <a:t> = "String defined in Main()";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Program.myString</a:t>
            </a:r>
            <a:r>
              <a:rPr lang="en-US" b="1" dirty="0" smtClean="0"/>
              <a:t> </a:t>
            </a:r>
            <a:r>
              <a:rPr lang="en-US" b="1" dirty="0"/>
              <a:t>= "Global string";</a:t>
            </a:r>
          </a:p>
          <a:p>
            <a:pPr marL="0" indent="0">
              <a:buNone/>
            </a:pPr>
            <a:r>
              <a:rPr lang="en-US" dirty="0" smtClean="0"/>
              <a:t>		Write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WriteLine</a:t>
            </a:r>
            <a:r>
              <a:rPr lang="en-US" dirty="0"/>
              <a:t>("\</a:t>
            </a:r>
            <a:r>
              <a:rPr lang="en-US" dirty="0" err="1"/>
              <a:t>nNow</a:t>
            </a:r>
            <a:r>
              <a:rPr lang="en-US" dirty="0"/>
              <a:t> in Main()");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WriteLine</a:t>
            </a:r>
            <a:r>
              <a:rPr lang="en-US" b="1" dirty="0"/>
              <a:t>($"Local </a:t>
            </a:r>
            <a:r>
              <a:rPr lang="en-US" b="1" dirty="0" err="1"/>
              <a:t>myString</a:t>
            </a:r>
            <a:r>
              <a:rPr lang="en-US" b="1" dirty="0"/>
              <a:t> = {</a:t>
            </a:r>
            <a:r>
              <a:rPr lang="en-US" b="1" dirty="0" err="1"/>
              <a:t>myString</a:t>
            </a:r>
            <a:r>
              <a:rPr lang="en-US" b="1" dirty="0"/>
              <a:t>}");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WriteLine</a:t>
            </a:r>
            <a:r>
              <a:rPr lang="en-US" b="1" dirty="0"/>
              <a:t>($"Global </a:t>
            </a:r>
            <a:r>
              <a:rPr lang="en-US" b="1" dirty="0" err="1"/>
              <a:t>myString</a:t>
            </a:r>
            <a:r>
              <a:rPr lang="en-US" b="1" dirty="0"/>
              <a:t> = {</a:t>
            </a:r>
            <a:r>
              <a:rPr lang="en-US" b="1" dirty="0" err="1"/>
              <a:t>Program.myString</a:t>
            </a:r>
            <a:r>
              <a:rPr lang="en-US" b="1" dirty="0"/>
              <a:t>}");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3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3564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4"/>
            <a:ext cx="10515600" cy="57773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might be wondering why you shouldn’t just use this technique to exchange data with </a:t>
            </a:r>
            <a:r>
              <a:rPr lang="en-US" dirty="0" smtClean="0"/>
              <a:t>functions, rather </a:t>
            </a:r>
            <a:r>
              <a:rPr lang="en-US" dirty="0"/>
              <a:t>than the parameter passing shown earlier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For example, a global variable can be written to and read from numerous methods within a class </a:t>
            </a:r>
            <a:r>
              <a:rPr lang="en-US" dirty="0" smtClean="0"/>
              <a:t>or from </a:t>
            </a:r>
            <a:r>
              <a:rPr lang="en-US" dirty="0"/>
              <a:t>different threads. Can you be certain that the value in the global variable contains valid data </a:t>
            </a:r>
            <a:r>
              <a:rPr lang="en-US" dirty="0" smtClean="0"/>
              <a:t>if numerous </a:t>
            </a:r>
            <a:r>
              <a:rPr lang="en-US" dirty="0"/>
              <a:t>threads and methods can write to it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Without some extra synchronization code, </a:t>
            </a:r>
            <a:r>
              <a:rPr lang="en-US" b="1" dirty="0"/>
              <a:t>the </a:t>
            </a:r>
            <a:r>
              <a:rPr lang="en-US" b="1" dirty="0" smtClean="0"/>
              <a:t>answer is </a:t>
            </a:r>
            <a:r>
              <a:rPr lang="en-US" b="1" dirty="0"/>
              <a:t>probably not</a:t>
            </a:r>
            <a:r>
              <a:rPr lang="en-US" dirty="0"/>
              <a:t>. Additionally, over time it is possible the actual intent of the global variable is </a:t>
            </a:r>
            <a:r>
              <a:rPr lang="en-US" dirty="0" smtClean="0"/>
              <a:t>forgotten and </a:t>
            </a:r>
            <a:r>
              <a:rPr lang="en-US" dirty="0"/>
              <a:t>used later for some other reason. Therefore, the choice of whether to use global variables </a:t>
            </a:r>
            <a:r>
              <a:rPr lang="en-US" dirty="0" smtClean="0"/>
              <a:t>depends on </a:t>
            </a:r>
            <a:r>
              <a:rPr lang="en-US" dirty="0"/>
              <a:t>the intended use of the function in question.</a:t>
            </a:r>
          </a:p>
        </p:txBody>
      </p:sp>
    </p:spTree>
    <p:extLst>
      <p:ext uri="{BB962C8B-B14F-4D97-AF65-F5344CB8AC3E}">
        <p14:creationId xmlns:p14="http://schemas.microsoft.com/office/powerpoint/2010/main" val="19328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Other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code: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nn-NO" dirty="0" smtClean="0"/>
              <a:t>for </a:t>
            </a:r>
            <a:r>
              <a:rPr lang="nn-NO" dirty="0"/>
              <a:t>(i = 0; i &lt; 10; i</a:t>
            </a:r>
            <a:r>
              <a:rPr lang="nn-NO" dirty="0" smtClean="0"/>
              <a:t>++)</a:t>
            </a:r>
          </a:p>
          <a:p>
            <a:pPr marL="0" indent="0">
              <a:buNone/>
            </a:pPr>
            <a:r>
              <a:rPr lang="nn-NO" dirty="0"/>
              <a:t>	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/>
              <a:t>text = $"Line {</a:t>
            </a:r>
            <a:r>
              <a:rPr lang="en-US" dirty="0" err="1"/>
              <a:t>Convert.ToString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)}";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WriteLine</a:t>
            </a:r>
            <a:r>
              <a:rPr lang="en-US" dirty="0"/>
              <a:t>($"{text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($"Last text output in loop: {text</a:t>
            </a:r>
            <a:r>
              <a:rPr lang="en-US" dirty="0" smtClean="0"/>
              <a:t>}");</a:t>
            </a:r>
          </a:p>
          <a:p>
            <a:r>
              <a:rPr lang="en-US" dirty="0"/>
              <a:t>Here, the string variable text is local to the for loop</a:t>
            </a:r>
            <a:r>
              <a:rPr lang="en-US" b="1" dirty="0"/>
              <a:t>. This code won’t compile</a:t>
            </a:r>
            <a:r>
              <a:rPr lang="en-US" dirty="0"/>
              <a:t> because the </a:t>
            </a:r>
            <a:r>
              <a:rPr lang="en-US" dirty="0" smtClean="0"/>
              <a:t>call to </a:t>
            </a:r>
            <a:r>
              <a:rPr lang="en-US" dirty="0" err="1"/>
              <a:t>WriteLine</a:t>
            </a:r>
            <a:r>
              <a:rPr lang="en-US" dirty="0"/>
              <a:t>() that occurs outside of this loop attempts to use the variable text, which is out </a:t>
            </a:r>
            <a:r>
              <a:rPr lang="en-US" dirty="0" smtClean="0"/>
              <a:t>of scope </a:t>
            </a:r>
            <a:r>
              <a:rPr lang="en-US" dirty="0"/>
              <a:t>outside of the loop.</a:t>
            </a:r>
          </a:p>
        </p:txBody>
      </p:sp>
    </p:spTree>
    <p:extLst>
      <p:ext uri="{BB962C8B-B14F-4D97-AF65-F5344CB8AC3E}">
        <p14:creationId xmlns:p14="http://schemas.microsoft.com/office/powerpoint/2010/main" val="32785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Other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make the following change: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string </a:t>
            </a:r>
            <a:r>
              <a:rPr lang="en-US" b="1" dirty="0"/>
              <a:t>text = "";</a:t>
            </a:r>
          </a:p>
          <a:p>
            <a:pPr marL="0" indent="0">
              <a:buNone/>
            </a:pPr>
            <a:r>
              <a:rPr lang="nn-NO" dirty="0" smtClean="0"/>
              <a:t>	for </a:t>
            </a:r>
            <a:r>
              <a:rPr lang="nn-NO" dirty="0"/>
              <a:t>(i = 0; i &lt; 10; i++)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text </a:t>
            </a:r>
            <a:r>
              <a:rPr lang="en-US" dirty="0"/>
              <a:t>= $"Line {</a:t>
            </a:r>
            <a:r>
              <a:rPr lang="en-US" dirty="0" err="1"/>
              <a:t>Convert.ToString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)}";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WriteLine</a:t>
            </a:r>
            <a:r>
              <a:rPr lang="en-US" dirty="0"/>
              <a:t>($"{text}");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($"Last text output in loop: {text}");</a:t>
            </a:r>
          </a:p>
        </p:txBody>
      </p:sp>
    </p:spTree>
    <p:extLst>
      <p:ext uri="{BB962C8B-B14F-4D97-AF65-F5344CB8AC3E}">
        <p14:creationId xmlns:p14="http://schemas.microsoft.com/office/powerpoint/2010/main" val="23360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saw that Main() is the entry point for a C# application and that execution of this </a:t>
            </a:r>
            <a:r>
              <a:rPr lang="en-US" dirty="0" smtClean="0"/>
              <a:t>function encompasses </a:t>
            </a:r>
            <a:r>
              <a:rPr lang="en-US" dirty="0"/>
              <a:t>the execution of the application. That is, when execution is initiated, the Main</a:t>
            </a:r>
            <a:r>
              <a:rPr lang="en-US" dirty="0" smtClean="0"/>
              <a:t>() function </a:t>
            </a:r>
            <a:r>
              <a:rPr lang="en-US" dirty="0"/>
              <a:t>executes, and when the Main() function finishes, execution ends</a:t>
            </a:r>
            <a:r>
              <a:rPr lang="en-US" dirty="0" smtClean="0"/>
              <a:t>.</a:t>
            </a:r>
          </a:p>
          <a:p>
            <a:r>
              <a:rPr lang="en-US" dirty="0"/>
              <a:t>The Main() function can return either void or </a:t>
            </a:r>
            <a:r>
              <a:rPr lang="en-US" dirty="0" err="1"/>
              <a:t>int</a:t>
            </a:r>
            <a:r>
              <a:rPr lang="en-US" dirty="0"/>
              <a:t>, and can optionally include a string[] </a:t>
            </a:r>
            <a:r>
              <a:rPr lang="en-US" dirty="0" err="1" smtClean="0"/>
              <a:t>args</a:t>
            </a:r>
            <a:r>
              <a:rPr lang="en-US" dirty="0"/>
              <a:t> </a:t>
            </a:r>
            <a:r>
              <a:rPr lang="en-US" dirty="0" smtClean="0"/>
              <a:t>parameter</a:t>
            </a:r>
            <a:r>
              <a:rPr lang="en-US" dirty="0"/>
              <a:t>, so you can use any of the following versions: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third and fourth versions </a:t>
            </a:r>
            <a:r>
              <a:rPr lang="en-US" b="1" dirty="0"/>
              <a:t>return an </a:t>
            </a:r>
            <a:r>
              <a:rPr lang="en-US" b="1" dirty="0" err="1"/>
              <a:t>int</a:t>
            </a:r>
            <a:r>
              <a:rPr lang="en-US" b="1" dirty="0"/>
              <a:t> value</a:t>
            </a:r>
            <a:r>
              <a:rPr lang="en-US" dirty="0"/>
              <a:t>, which can be used to signify how the </a:t>
            </a:r>
            <a:r>
              <a:rPr lang="en-US" dirty="0" smtClean="0"/>
              <a:t>application terminates</a:t>
            </a:r>
            <a:r>
              <a:rPr lang="en-US" dirty="0"/>
              <a:t>, and often is used as an indication of an error (although this is by no means mandatory).</a:t>
            </a:r>
          </a:p>
          <a:p>
            <a:r>
              <a:rPr lang="en-US" dirty="0"/>
              <a:t>In general, </a:t>
            </a:r>
            <a:r>
              <a:rPr lang="en-US" b="1" dirty="0"/>
              <a:t>returning a value of 0 reflects normal termination </a:t>
            </a:r>
            <a:r>
              <a:rPr lang="en-US" dirty="0"/>
              <a:t>(that is, the application has </a:t>
            </a:r>
            <a:r>
              <a:rPr lang="en-US" dirty="0" smtClean="0"/>
              <a:t>completed and </a:t>
            </a:r>
            <a:r>
              <a:rPr lang="en-US" dirty="0"/>
              <a:t>can terminate safely).</a:t>
            </a:r>
          </a:p>
        </p:txBody>
      </p:sp>
    </p:spTree>
    <p:extLst>
      <p:ext uri="{BB962C8B-B14F-4D97-AF65-F5344CB8AC3E}">
        <p14:creationId xmlns:p14="http://schemas.microsoft.com/office/powerpoint/2010/main" val="25702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/>
          </a:bodyPr>
          <a:lstStyle/>
          <a:p>
            <a:r>
              <a:rPr lang="en-US" dirty="0"/>
              <a:t>Functions in C# are a means of providing blocks </a:t>
            </a:r>
            <a:r>
              <a:rPr lang="en-US" dirty="0" smtClean="0"/>
              <a:t>of code </a:t>
            </a:r>
            <a:r>
              <a:rPr lang="en-US" dirty="0"/>
              <a:t>that can be executed at any point in an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600" b="1" dirty="0" smtClean="0"/>
              <a:t>advantages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r>
              <a:rPr lang="en-US" dirty="0"/>
              <a:t>1.They let you divide complicated programs into </a:t>
            </a:r>
            <a:r>
              <a:rPr lang="en-US" b="1" dirty="0" smtClean="0"/>
              <a:t>manageable </a:t>
            </a:r>
            <a:r>
              <a:rPr lang="en-US" dirty="0" smtClean="0"/>
              <a:t>pieces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2.While working on one function, you can </a:t>
            </a:r>
            <a:r>
              <a:rPr lang="en-US" b="1" dirty="0"/>
              <a:t>focus on just that part </a:t>
            </a:r>
            <a:r>
              <a:rPr lang="en-US" dirty="0"/>
              <a:t>of the program and construct it, debug it, and perfect it.</a:t>
            </a:r>
          </a:p>
          <a:p>
            <a:pPr marL="0" indent="0">
              <a:buNone/>
            </a:pPr>
            <a:r>
              <a:rPr lang="en-US" dirty="0"/>
              <a:t>3.Different people can </a:t>
            </a:r>
            <a:r>
              <a:rPr lang="en-US" b="1" dirty="0"/>
              <a:t>work on different functions simultaneously.</a:t>
            </a:r>
          </a:p>
          <a:p>
            <a:pPr marL="0" indent="0">
              <a:buNone/>
            </a:pPr>
            <a:r>
              <a:rPr lang="en-US" dirty="0"/>
              <a:t>4.you can write it once and </a:t>
            </a:r>
            <a:r>
              <a:rPr lang="en-US" b="1" dirty="0"/>
              <a:t>use it many times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5.Using functions greatly enhances the program’s </a:t>
            </a:r>
            <a:r>
              <a:rPr lang="en-US" b="1" dirty="0" smtClean="0"/>
              <a:t>readability </a:t>
            </a:r>
            <a:r>
              <a:rPr lang="en-US" dirty="0" smtClean="0"/>
              <a:t>because </a:t>
            </a:r>
            <a:r>
              <a:rPr lang="en-US" dirty="0"/>
              <a:t>it reduces the complexity of the function main.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optional </a:t>
            </a:r>
            <a:r>
              <a:rPr lang="en-US" dirty="0" err="1"/>
              <a:t>args</a:t>
            </a:r>
            <a:r>
              <a:rPr lang="en-US" dirty="0"/>
              <a:t> parameter of Main() provides you with a way to obtain information from </a:t>
            </a:r>
            <a:r>
              <a:rPr lang="en-US" dirty="0" smtClean="0"/>
              <a:t>outside the </a:t>
            </a:r>
            <a:r>
              <a:rPr lang="en-US" dirty="0"/>
              <a:t>application, specified at runtime. This information takes the form of </a:t>
            </a:r>
            <a:r>
              <a:rPr lang="en-US" b="1" i="1" dirty="0"/>
              <a:t>command</a:t>
            </a:r>
            <a:r>
              <a:rPr lang="en-US" b="1" dirty="0"/>
              <a:t>-</a:t>
            </a:r>
            <a:r>
              <a:rPr lang="en-US" b="1" i="1" dirty="0"/>
              <a:t>line parameters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When a console application is executed, any specified command-line parameters are placed in </a:t>
            </a:r>
            <a:r>
              <a:rPr lang="en-US" dirty="0" smtClean="0"/>
              <a:t>this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array. You can then use these parameters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6686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292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 smtClean="0"/>
              <a:t>{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b="1" dirty="0" err="1" smtClean="0"/>
              <a:t>WriteLine</a:t>
            </a:r>
            <a:r>
              <a:rPr lang="en-US" b="1" dirty="0"/>
              <a:t>($"{</a:t>
            </a:r>
            <a:r>
              <a:rPr lang="en-US" b="1" dirty="0" err="1"/>
              <a:t>args.Length</a:t>
            </a:r>
            <a:r>
              <a:rPr lang="en-US" b="1" dirty="0"/>
              <a:t>} command line arguments were specified:");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b="1" dirty="0"/>
              <a:t>(string </a:t>
            </a:r>
            <a:r>
              <a:rPr lang="en-US" b="1" dirty="0" err="1"/>
              <a:t>arg</a:t>
            </a:r>
            <a:r>
              <a:rPr lang="en-US" b="1" dirty="0"/>
              <a:t> in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WriteLine</a:t>
            </a:r>
            <a:r>
              <a:rPr lang="en-US" b="1" dirty="0" smtClean="0"/>
              <a:t>(</a:t>
            </a:r>
            <a:r>
              <a:rPr lang="en-US" b="1" dirty="0" err="1" smtClean="0"/>
              <a:t>arg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ReadKey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 </a:t>
            </a:r>
            <a:r>
              <a:rPr lang="en-US" dirty="0"/>
              <a:t>Open the property pages for the project (right-click on the </a:t>
            </a:r>
            <a:r>
              <a:rPr lang="en-US" dirty="0" smtClean="0"/>
              <a:t>project </a:t>
            </a:r>
            <a:r>
              <a:rPr lang="en-US" dirty="0"/>
              <a:t>name in the </a:t>
            </a:r>
            <a:r>
              <a:rPr lang="en-US" dirty="0" smtClean="0"/>
              <a:t>Solution Explorer </a:t>
            </a:r>
            <a:r>
              <a:rPr lang="en-US" dirty="0"/>
              <a:t>window and select Properties).</a:t>
            </a:r>
          </a:p>
          <a:p>
            <a:r>
              <a:rPr lang="en-US" dirty="0" smtClean="0"/>
              <a:t>Select </a:t>
            </a:r>
            <a:r>
              <a:rPr lang="en-US" dirty="0"/>
              <a:t>the Debug page and add any command-line arguments you want to the Command </a:t>
            </a:r>
            <a:r>
              <a:rPr lang="en-US" dirty="0" smtClean="0"/>
              <a:t>Line Arguments </a:t>
            </a:r>
            <a:r>
              <a:rPr lang="en-US" dirty="0"/>
              <a:t>setting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types for storing multiple data elements in one place. </a:t>
            </a:r>
            <a:r>
              <a:rPr lang="en-US" dirty="0" err="1"/>
              <a:t>Structs</a:t>
            </a:r>
            <a:r>
              <a:rPr lang="en-US" dirty="0"/>
              <a:t> </a:t>
            </a:r>
            <a:r>
              <a:rPr lang="en-US" dirty="0" smtClean="0"/>
              <a:t>are actually </a:t>
            </a:r>
            <a:r>
              <a:rPr lang="en-US" dirty="0"/>
              <a:t>capable of a lot more than this. For example, they can contain functions as well as data.</a:t>
            </a:r>
          </a:p>
          <a:p>
            <a:r>
              <a:rPr lang="en-US" dirty="0"/>
              <a:t>That might seem a little strange at first, but it is, in fact, very useful. As a simple example, </a:t>
            </a:r>
            <a:r>
              <a:rPr lang="en-US" dirty="0" smtClean="0"/>
              <a:t>consider the </a:t>
            </a:r>
            <a:r>
              <a:rPr lang="en-US" dirty="0"/>
              <a:t>following </a:t>
            </a:r>
            <a:r>
              <a:rPr lang="en-US" dirty="0" err="1"/>
              <a:t>struct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CustomerName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If you have variables of type </a:t>
            </a:r>
            <a:r>
              <a:rPr lang="en-US" dirty="0" err="1"/>
              <a:t>CustomerName</a:t>
            </a:r>
            <a:r>
              <a:rPr lang="en-US" dirty="0"/>
              <a:t> and you want to output a full name to the </a:t>
            </a:r>
            <a:r>
              <a:rPr lang="en-US" dirty="0" smtClean="0"/>
              <a:t>console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 err="1"/>
              <a:t>myCustomer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myCustomer.firstName</a:t>
            </a:r>
            <a:r>
              <a:rPr lang="en-US" dirty="0" smtClean="0"/>
              <a:t> </a:t>
            </a:r>
            <a:r>
              <a:rPr lang="en-US" dirty="0"/>
              <a:t>= "John";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myCustomer.lastName</a:t>
            </a:r>
            <a:r>
              <a:rPr lang="en-US" dirty="0" smtClean="0"/>
              <a:t> </a:t>
            </a:r>
            <a:r>
              <a:rPr lang="en-US" dirty="0"/>
              <a:t>= "Franklin";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($"{</a:t>
            </a:r>
            <a:r>
              <a:rPr lang="en-US" dirty="0" err="1"/>
              <a:t>myCustomer.firstName</a:t>
            </a:r>
            <a:r>
              <a:rPr lang="en-US" dirty="0"/>
              <a:t>} {</a:t>
            </a:r>
            <a:r>
              <a:rPr lang="en-US" dirty="0" err="1"/>
              <a:t>myCustomer.lastName</a:t>
            </a:r>
            <a:r>
              <a:rPr lang="en-US" dirty="0"/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42499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adding functions to </a:t>
            </a:r>
            <a:r>
              <a:rPr lang="en-US" dirty="0" err="1"/>
              <a:t>structs</a:t>
            </a:r>
            <a:r>
              <a:rPr lang="en-US" dirty="0"/>
              <a:t>, you can simplify this by centralizing the processing of </a:t>
            </a:r>
            <a:r>
              <a:rPr lang="en-US" dirty="0" smtClean="0"/>
              <a:t>common tasks</a:t>
            </a:r>
            <a:r>
              <a:rPr lang="en-US" dirty="0"/>
              <a:t>. For example, you can add a suitable function to the </a:t>
            </a:r>
            <a:r>
              <a:rPr lang="en-US" dirty="0" err="1"/>
              <a:t>struct</a:t>
            </a:r>
            <a:r>
              <a:rPr lang="en-US" dirty="0"/>
              <a:t> type as follows: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CustomerName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public </a:t>
            </a:r>
            <a:r>
              <a:rPr lang="en-US" b="1" dirty="0"/>
              <a:t>string Name() =&gt; </a:t>
            </a:r>
            <a:r>
              <a:rPr lang="en-US" b="1" dirty="0" err="1"/>
              <a:t>firstName</a:t>
            </a:r>
            <a:r>
              <a:rPr lang="en-US" b="1" dirty="0"/>
              <a:t> + " " + </a:t>
            </a:r>
            <a:r>
              <a:rPr lang="en-US" b="1" dirty="0" err="1"/>
              <a:t>lastName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You can use this function as follows: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 err="1"/>
              <a:t>myCustomer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myCustomer.firstName</a:t>
            </a:r>
            <a:r>
              <a:rPr lang="en-US" dirty="0" smtClean="0"/>
              <a:t> </a:t>
            </a:r>
            <a:r>
              <a:rPr lang="en-US" dirty="0"/>
              <a:t>= "John";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myCustomer.lastName</a:t>
            </a:r>
            <a:r>
              <a:rPr lang="en-US" dirty="0" smtClean="0"/>
              <a:t> </a:t>
            </a:r>
            <a:r>
              <a:rPr lang="en-US" dirty="0"/>
              <a:t>= "Franklin";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WriteLine</a:t>
            </a:r>
            <a:r>
              <a:rPr lang="en-US" b="1" dirty="0" smtClean="0"/>
              <a:t>(</a:t>
            </a:r>
            <a:r>
              <a:rPr lang="en-US" b="1" dirty="0" err="1" smtClean="0"/>
              <a:t>myCustomer.Name</a:t>
            </a:r>
            <a:r>
              <a:rPr lang="en-US" b="1" dirty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/>
              <a:t>C# delegates are similar to pointers to functions, in C or C++. A </a:t>
            </a:r>
            <a:r>
              <a:rPr lang="en-US" b="1" dirty="0"/>
              <a:t>delegate</a:t>
            </a:r>
            <a:r>
              <a:rPr lang="en-US" dirty="0"/>
              <a:t> is a reference type variable that holds the reference to a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Delegates are especially used for implementing events and the call-back methods. All delegates are implicitly derived from the </a:t>
            </a:r>
            <a:r>
              <a:rPr lang="en-US" b="1" dirty="0" err="1"/>
              <a:t>System.Delegate</a:t>
            </a:r>
            <a:r>
              <a:rPr lang="en-US" dirty="0"/>
              <a:t> class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/>
              <a:t>The most important purpose of delegates </a:t>
            </a:r>
            <a:r>
              <a:rPr lang="en-US" dirty="0" smtClean="0"/>
              <a:t>will become </a:t>
            </a:r>
            <a:r>
              <a:rPr lang="en-US" dirty="0"/>
              <a:t>clear later in the book when you look at </a:t>
            </a:r>
            <a:r>
              <a:rPr lang="en-US" b="1" dirty="0"/>
              <a:t>events and event handling</a:t>
            </a:r>
            <a:r>
              <a:rPr lang="en-US" dirty="0"/>
              <a:t>, but it’s useful to </a:t>
            </a:r>
            <a:r>
              <a:rPr lang="en-US" dirty="0" smtClean="0"/>
              <a:t>briefly consider </a:t>
            </a:r>
            <a:r>
              <a:rPr lang="en-US" dirty="0"/>
              <a:t>them here</a:t>
            </a:r>
            <a:r>
              <a:rPr lang="en-US" dirty="0" smtClean="0"/>
              <a:t>.</a:t>
            </a:r>
          </a:p>
          <a:p>
            <a:r>
              <a:rPr lang="en-US" dirty="0"/>
              <a:t>Delegates are declared much like functions, but with no function body </a:t>
            </a:r>
            <a:r>
              <a:rPr lang="en-US" dirty="0" smtClean="0"/>
              <a:t>and using </a:t>
            </a:r>
            <a:r>
              <a:rPr lang="en-US" dirty="0"/>
              <a:t>the delegate keyword. The delegate declaration specifies a return type and parameter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{</a:t>
            </a:r>
            <a:r>
              <a:rPr lang="en-US" dirty="0"/>
              <a:t>access-modifier} delegate {return-type} {name}([parameters]);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14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example, consider a delegate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delegate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MethodPointer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number1, </a:t>
            </a:r>
            <a:r>
              <a:rPr lang="en-US" dirty="0" err="1"/>
              <a:t>int</a:t>
            </a:r>
            <a:r>
              <a:rPr lang="en-US" dirty="0"/>
              <a:t> number2);</a:t>
            </a:r>
          </a:p>
          <a:p>
            <a:pPr marL="0" indent="0">
              <a:buNone/>
            </a:pPr>
            <a:r>
              <a:rPr lang="en-US" dirty="0"/>
              <a:t>The preceding delegate can be used to reference any method that have two </a:t>
            </a:r>
            <a:r>
              <a:rPr lang="en-US" dirty="0" err="1"/>
              <a:t>int</a:t>
            </a:r>
            <a:r>
              <a:rPr lang="en-US" dirty="0"/>
              <a:t> parameter and returns an </a:t>
            </a:r>
            <a:r>
              <a:rPr lang="en-US" dirty="0" err="1"/>
              <a:t>int</a:t>
            </a:r>
            <a:r>
              <a:rPr lang="en-US" dirty="0"/>
              <a:t> type variable.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defining a delegate, you can </a:t>
            </a:r>
            <a:r>
              <a:rPr lang="en-US" b="1" dirty="0"/>
              <a:t>declare a variable </a:t>
            </a:r>
            <a:r>
              <a:rPr lang="en-US" dirty="0"/>
              <a:t>with the type of that delegate. You can </a:t>
            </a:r>
            <a:r>
              <a:rPr lang="en-US" dirty="0" smtClean="0"/>
              <a:t>then initialize </a:t>
            </a:r>
            <a:r>
              <a:rPr lang="en-US" dirty="0"/>
              <a:t>the variable as a reference to any function that has the same return type and parameter </a:t>
            </a:r>
            <a:r>
              <a:rPr lang="en-US" dirty="0" smtClean="0"/>
              <a:t>list as </a:t>
            </a:r>
            <a:r>
              <a:rPr lang="en-US" dirty="0"/>
              <a:t>that delegate. Once you have done this, you can call that function by using the delegate variable </a:t>
            </a:r>
            <a:r>
              <a:rPr lang="en-US" dirty="0" smtClean="0"/>
              <a:t>as if </a:t>
            </a:r>
            <a:r>
              <a:rPr lang="en-US" dirty="0"/>
              <a:t>it were a function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74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Once a delegate type is declared, a delegate object must be created with the </a:t>
            </a:r>
            <a:r>
              <a:rPr lang="en-US" b="1" dirty="0"/>
              <a:t>new </a:t>
            </a:r>
            <a:r>
              <a:rPr lang="en-US" dirty="0"/>
              <a:t>keyword and be associated with a particular method. When creating a delegate, the argument passed to the </a:t>
            </a:r>
            <a:r>
              <a:rPr lang="en-US" b="1" dirty="0"/>
              <a:t>new</a:t>
            </a:r>
            <a:r>
              <a:rPr lang="en-US" dirty="0"/>
              <a:t> expression is written similar to a method call, but without the arguments to the method. For example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public </a:t>
            </a:r>
            <a:r>
              <a:rPr lang="en-US" dirty="0"/>
              <a:t>delegate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MethodPointer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number1, </a:t>
            </a:r>
            <a:r>
              <a:rPr lang="en-US" dirty="0" err="1"/>
              <a:t>int</a:t>
            </a:r>
            <a:r>
              <a:rPr lang="en-US" dirty="0"/>
              <a:t> number2);</a:t>
            </a:r>
          </a:p>
          <a:p>
            <a:pPr marL="457200" lvl="1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int</a:t>
            </a:r>
            <a:r>
              <a:rPr lang="en-US" dirty="0"/>
              <a:t> number1, </a:t>
            </a:r>
            <a:r>
              <a:rPr lang="en-US" dirty="0" err="1"/>
              <a:t>int</a:t>
            </a:r>
            <a:r>
              <a:rPr lang="en-US" dirty="0"/>
              <a:t> number2)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return number1 + number2;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MethodPointer</a:t>
            </a:r>
            <a:r>
              <a:rPr lang="en-US" dirty="0"/>
              <a:t> pointer = new </a:t>
            </a:r>
            <a:r>
              <a:rPr lang="en-US" dirty="0" err="1"/>
              <a:t>MethodPointer</a:t>
            </a:r>
            <a:r>
              <a:rPr lang="en-US" dirty="0"/>
              <a:t>( Sum);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(pointer(2, 5));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8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7055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smtClean="0"/>
              <a:t>delegate </a:t>
            </a:r>
            <a:r>
              <a:rPr lang="en-US" b="1" dirty="0"/>
              <a:t>double </a:t>
            </a:r>
            <a:r>
              <a:rPr lang="en-US" b="1" dirty="0" err="1"/>
              <a:t>ProcessDelegate</a:t>
            </a:r>
            <a:r>
              <a:rPr lang="en-US" b="1" dirty="0"/>
              <a:t>(double param1, double param2);</a:t>
            </a:r>
          </a:p>
          <a:p>
            <a:pPr marL="0" indent="0">
              <a:buNone/>
            </a:pPr>
            <a:r>
              <a:rPr lang="en-US" b="1" dirty="0" smtClean="0"/>
              <a:t>	static </a:t>
            </a:r>
            <a:r>
              <a:rPr lang="en-US" b="1" dirty="0"/>
              <a:t>double Multiply(double param1, double param2) =&gt; param1 * param2;</a:t>
            </a:r>
          </a:p>
          <a:p>
            <a:pPr marL="0" indent="0">
              <a:buNone/>
            </a:pPr>
            <a:r>
              <a:rPr lang="en-US" b="1" dirty="0" smtClean="0"/>
              <a:t>	static </a:t>
            </a:r>
            <a:r>
              <a:rPr lang="en-US" b="1" dirty="0"/>
              <a:t>double Divide(double param1, double param2) =&gt; param1 / param2;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b="1" dirty="0" err="1" smtClean="0"/>
              <a:t>ProcessDelegate</a:t>
            </a:r>
            <a:r>
              <a:rPr lang="en-US" b="1" dirty="0" smtClean="0"/>
              <a:t> </a:t>
            </a:r>
            <a:r>
              <a:rPr lang="en-US" b="1" dirty="0"/>
              <a:t>process;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WriteLine</a:t>
            </a:r>
            <a:r>
              <a:rPr lang="en-US" b="1" dirty="0"/>
              <a:t>("Enter 2 numbers separated with a comma:");</a:t>
            </a:r>
          </a:p>
          <a:p>
            <a:pPr marL="0" indent="0">
              <a:buNone/>
            </a:pPr>
            <a:r>
              <a:rPr lang="en-US" b="1" dirty="0" smtClean="0"/>
              <a:t>		string </a:t>
            </a:r>
            <a:r>
              <a:rPr lang="en-US" b="1" dirty="0"/>
              <a:t>input = </a:t>
            </a:r>
            <a:r>
              <a:rPr lang="en-US" b="1" dirty="0" err="1"/>
              <a:t>ReadLine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commaPos</a:t>
            </a:r>
            <a:r>
              <a:rPr lang="en-US" b="1" dirty="0"/>
              <a:t> = </a:t>
            </a:r>
            <a:r>
              <a:rPr lang="en-US" b="1" dirty="0" err="1"/>
              <a:t>input.IndexOf</a:t>
            </a:r>
            <a:r>
              <a:rPr lang="en-US" b="1" dirty="0"/>
              <a:t>(',');</a:t>
            </a:r>
          </a:p>
          <a:p>
            <a:pPr marL="0" indent="0">
              <a:buNone/>
            </a:pPr>
            <a:r>
              <a:rPr lang="en-US" b="1" dirty="0" smtClean="0"/>
              <a:t>		double </a:t>
            </a:r>
            <a:r>
              <a:rPr lang="en-US" b="1" dirty="0"/>
              <a:t>param1 = </a:t>
            </a:r>
            <a:r>
              <a:rPr lang="en-US" b="1" dirty="0" err="1"/>
              <a:t>ToDouble</a:t>
            </a:r>
            <a:r>
              <a:rPr lang="en-US" b="1" dirty="0"/>
              <a:t>(</a:t>
            </a:r>
            <a:r>
              <a:rPr lang="en-US" b="1" dirty="0" err="1"/>
              <a:t>input.Substring</a:t>
            </a:r>
            <a:r>
              <a:rPr lang="en-US" b="1" dirty="0"/>
              <a:t>(0, </a:t>
            </a:r>
            <a:r>
              <a:rPr lang="en-US" b="1" dirty="0" err="1"/>
              <a:t>commaPos</a:t>
            </a:r>
            <a:r>
              <a:rPr lang="en-US" b="1" dirty="0"/>
              <a:t>));</a:t>
            </a:r>
          </a:p>
          <a:p>
            <a:pPr marL="0" indent="0">
              <a:buNone/>
            </a:pPr>
            <a:r>
              <a:rPr lang="en-US" b="1" dirty="0" smtClean="0"/>
              <a:t>		double </a:t>
            </a:r>
            <a:r>
              <a:rPr lang="en-US" b="1" dirty="0"/>
              <a:t>param2 = </a:t>
            </a:r>
            <a:r>
              <a:rPr lang="en-US" b="1" dirty="0" err="1"/>
              <a:t>ToDouble</a:t>
            </a:r>
            <a:r>
              <a:rPr lang="en-US" b="1" dirty="0"/>
              <a:t>(</a:t>
            </a:r>
            <a:r>
              <a:rPr lang="en-US" b="1" dirty="0" err="1"/>
              <a:t>input.Substring</a:t>
            </a:r>
            <a:r>
              <a:rPr lang="en-US" b="1" dirty="0"/>
              <a:t>(</a:t>
            </a:r>
            <a:r>
              <a:rPr lang="en-US" b="1" dirty="0" err="1"/>
              <a:t>commaPos</a:t>
            </a:r>
            <a:r>
              <a:rPr lang="en-US" b="1" dirty="0"/>
              <a:t> + </a:t>
            </a:r>
            <a:r>
              <a:rPr lang="en-US" b="1" dirty="0" smtClean="0"/>
              <a:t>1,input.Length </a:t>
            </a:r>
            <a:r>
              <a:rPr lang="en-US" b="1" dirty="0"/>
              <a:t>- </a:t>
            </a:r>
            <a:r>
              <a:rPr lang="en-US" b="1" dirty="0" err="1"/>
              <a:t>commaPos</a:t>
            </a:r>
            <a:r>
              <a:rPr lang="en-US" b="1" dirty="0"/>
              <a:t> - 1));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WriteLine</a:t>
            </a:r>
            <a:r>
              <a:rPr lang="en-US" b="1" dirty="0"/>
              <a:t>("Enter M to multiply or D to divide:");</a:t>
            </a:r>
          </a:p>
          <a:p>
            <a:pPr marL="0" indent="0">
              <a:buNone/>
            </a:pPr>
            <a:r>
              <a:rPr lang="en-US" b="1" dirty="0" smtClean="0"/>
              <a:t>		input </a:t>
            </a:r>
            <a:r>
              <a:rPr lang="en-US" b="1" dirty="0"/>
              <a:t>= </a:t>
            </a:r>
            <a:r>
              <a:rPr lang="en-US" b="1" dirty="0" err="1"/>
              <a:t>ReadLine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 smtClean="0"/>
              <a:t>		if </a:t>
            </a:r>
            <a:r>
              <a:rPr lang="en-US" b="1" dirty="0"/>
              <a:t>(input == "M")</a:t>
            </a:r>
          </a:p>
          <a:p>
            <a:pPr marL="0" indent="0">
              <a:buNone/>
            </a:pPr>
            <a:r>
              <a:rPr lang="en-US" b="1" dirty="0" smtClean="0"/>
              <a:t>			process </a:t>
            </a:r>
            <a:r>
              <a:rPr lang="en-US" b="1" dirty="0"/>
              <a:t>= new </a:t>
            </a:r>
            <a:r>
              <a:rPr lang="en-US" b="1" dirty="0" err="1"/>
              <a:t>ProcessDelegate</a:t>
            </a:r>
            <a:r>
              <a:rPr lang="en-US" b="1" dirty="0"/>
              <a:t>(Multiply);</a:t>
            </a:r>
          </a:p>
          <a:p>
            <a:pPr marL="0" indent="0">
              <a:buNone/>
            </a:pPr>
            <a:r>
              <a:rPr lang="en-US" b="1" dirty="0" smtClean="0"/>
              <a:t>		else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	process </a:t>
            </a:r>
            <a:r>
              <a:rPr lang="en-US" b="1" dirty="0"/>
              <a:t>= new </a:t>
            </a:r>
            <a:r>
              <a:rPr lang="en-US" b="1" dirty="0" err="1"/>
              <a:t>ProcessDelegate</a:t>
            </a:r>
            <a:r>
              <a:rPr lang="en-US" b="1" dirty="0"/>
              <a:t>(Divide);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WriteLine</a:t>
            </a:r>
            <a:r>
              <a:rPr lang="en-US" b="1" dirty="0"/>
              <a:t>($"Result: {process(param1, param2)}");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ReadKey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3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28"/>
            <a:ext cx="10515600" cy="1297854"/>
          </a:xfrm>
        </p:spPr>
        <p:txBody>
          <a:bodyPr/>
          <a:lstStyle/>
          <a:p>
            <a:r>
              <a:rPr lang="en-US" b="1" dirty="0"/>
              <a:t>Multicasting of a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278581"/>
          </a:xfrm>
        </p:spPr>
        <p:txBody>
          <a:bodyPr>
            <a:normAutofit/>
          </a:bodyPr>
          <a:lstStyle/>
          <a:p>
            <a:r>
              <a:rPr lang="en-US" dirty="0"/>
              <a:t>Delegate objects can be composed using the "+" operator. A composed delegate calls the two delegates it was composed from. Only delegates of the same type can be composed. The "-" operator can be used to remove a component delegate from a composed delegate.</a:t>
            </a:r>
          </a:p>
          <a:p>
            <a:r>
              <a:rPr lang="en-US" dirty="0"/>
              <a:t>Using this property of delegates you can create an invocation list of methods that will be called when a delegate is invoked. This is called </a:t>
            </a:r>
            <a:r>
              <a:rPr lang="en-US" b="1" dirty="0"/>
              <a:t>multicasting</a:t>
            </a:r>
            <a:r>
              <a:rPr lang="en-US" dirty="0"/>
              <a:t> of a delegate. The next slide program demonstrates multicasting of a delegate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44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code terms, this looks like the following in a console application function of the type you’ve </a:t>
            </a:r>
            <a:r>
              <a:rPr lang="en-US" dirty="0" smtClean="0"/>
              <a:t>been looking </a:t>
            </a:r>
            <a:r>
              <a:rPr lang="en-US" dirty="0"/>
              <a:t>at:</a:t>
            </a:r>
          </a:p>
          <a:p>
            <a:pPr marL="0" indent="0">
              <a:buNone/>
            </a:pPr>
            <a:r>
              <a:rPr lang="en-US" dirty="0"/>
              <a:t>static &lt;</a:t>
            </a:r>
            <a:r>
              <a:rPr lang="en-US" i="1" dirty="0" err="1"/>
              <a:t>returnType</a:t>
            </a:r>
            <a:r>
              <a:rPr lang="en-US" dirty="0"/>
              <a:t>&gt; &lt;</a:t>
            </a:r>
            <a:r>
              <a:rPr lang="en-US" i="1" dirty="0" err="1"/>
              <a:t>FunctionName</a:t>
            </a:r>
            <a:r>
              <a:rPr lang="en-US" dirty="0"/>
              <a:t>&gt;(&lt;</a:t>
            </a:r>
            <a:r>
              <a:rPr lang="en-US" i="1" dirty="0" err="1"/>
              <a:t>paramType</a:t>
            </a:r>
            <a:r>
              <a:rPr lang="en-US" dirty="0"/>
              <a:t>&gt; &lt;</a:t>
            </a:r>
            <a:r>
              <a:rPr lang="en-US" i="1" dirty="0" err="1"/>
              <a:t>paramName</a:t>
            </a:r>
            <a:r>
              <a:rPr lang="en-US" dirty="0"/>
              <a:t>&gt;, ...)</a:t>
            </a:r>
          </a:p>
          <a:p>
            <a:pPr marL="0" indent="0">
              <a:buNone/>
            </a:pPr>
            <a:r>
              <a:rPr lang="en-US" dirty="0" smtClean="0"/>
              <a:t>{	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&lt;</a:t>
            </a:r>
            <a:r>
              <a:rPr lang="en-US" i="1" dirty="0" err="1"/>
              <a:t>returnValue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The </a:t>
            </a:r>
            <a:r>
              <a:rPr lang="en-US" dirty="0"/>
              <a:t>function definition consists of the following: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Two keywords: static and void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A function name followed by </a:t>
            </a:r>
            <a:r>
              <a:rPr lang="en-US" dirty="0" smtClean="0"/>
              <a:t>parentheses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A block of code to execute, enclosed in curly braces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2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28"/>
            <a:ext cx="10515600" cy="1297854"/>
          </a:xfrm>
        </p:spPr>
        <p:txBody>
          <a:bodyPr/>
          <a:lstStyle/>
          <a:p>
            <a:r>
              <a:rPr lang="en-US" b="1" dirty="0"/>
              <a:t>Multicasting of a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4"/>
            <a:ext cx="10515600" cy="55695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delegate </a:t>
            </a:r>
            <a:r>
              <a:rPr lang="en-US" dirty="0" smtClean="0"/>
              <a:t>void </a:t>
            </a:r>
            <a:r>
              <a:rPr lang="en-US" dirty="0" err="1"/>
              <a:t>MethodPointer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number1, </a:t>
            </a:r>
            <a:r>
              <a:rPr lang="en-US" dirty="0" err="1"/>
              <a:t>int</a:t>
            </a:r>
            <a:r>
              <a:rPr lang="en-US" dirty="0"/>
              <a:t> number2); </a:t>
            </a:r>
          </a:p>
          <a:p>
            <a:pPr marL="0" indent="0">
              <a:buNone/>
            </a:pPr>
            <a:r>
              <a:rPr lang="en-US" dirty="0"/>
              <a:t>public static void Sum(</a:t>
            </a:r>
            <a:r>
              <a:rPr lang="en-US" dirty="0" err="1"/>
              <a:t>int</a:t>
            </a:r>
            <a:r>
              <a:rPr lang="en-US" dirty="0"/>
              <a:t> number1, </a:t>
            </a:r>
            <a:r>
              <a:rPr lang="en-US" dirty="0" err="1"/>
              <a:t>int</a:t>
            </a:r>
            <a:r>
              <a:rPr lang="en-US" dirty="0"/>
              <a:t> number2)</a:t>
            </a:r>
          </a:p>
          <a:p>
            <a:pPr marL="0" indent="0">
              <a:buNone/>
            </a:pPr>
            <a:r>
              <a:rPr lang="en-US" dirty="0"/>
              <a:t>    {	</a:t>
            </a:r>
            <a:r>
              <a:rPr lang="en-US" dirty="0" err="1"/>
              <a:t>Console.WriteLine</a:t>
            </a:r>
            <a:r>
              <a:rPr lang="en-US" dirty="0"/>
              <a:t>(number1 + number2);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Substract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number1, </a:t>
            </a:r>
            <a:r>
              <a:rPr lang="en-US" dirty="0" err="1"/>
              <a:t>int</a:t>
            </a:r>
            <a:r>
              <a:rPr lang="en-US" dirty="0"/>
              <a:t> number2)</a:t>
            </a:r>
          </a:p>
          <a:p>
            <a:pPr marL="0" indent="0">
              <a:buNone/>
            </a:pPr>
            <a:r>
              <a:rPr lang="en-US" dirty="0"/>
              <a:t>    {	 </a:t>
            </a:r>
            <a:r>
              <a:rPr lang="en-US" dirty="0" err="1"/>
              <a:t>Console.WriteLine</a:t>
            </a:r>
            <a:r>
              <a:rPr lang="en-US" dirty="0"/>
              <a:t>(number1 - number2);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	</a:t>
            </a:r>
            <a:r>
              <a:rPr lang="en-US" dirty="0" err="1"/>
              <a:t>MethodPointer</a:t>
            </a:r>
            <a:r>
              <a:rPr lang="en-US" dirty="0"/>
              <a:t> pointer = new </a:t>
            </a:r>
            <a:r>
              <a:rPr lang="en-US" dirty="0" err="1"/>
              <a:t>MethodPointer</a:t>
            </a:r>
            <a:r>
              <a:rPr lang="en-US" dirty="0"/>
              <a:t>( Sum);</a:t>
            </a:r>
          </a:p>
          <a:p>
            <a:pPr marL="0" indent="0">
              <a:buNone/>
            </a:pPr>
            <a:r>
              <a:rPr lang="en-US" dirty="0"/>
              <a:t>        	pointer += </a:t>
            </a:r>
            <a:r>
              <a:rPr lang="en-US" dirty="0" err="1"/>
              <a:t>Substract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	pointer(8, 3);</a:t>
            </a:r>
          </a:p>
          <a:p>
            <a:pPr marL="0" indent="0">
              <a:buNone/>
            </a:pPr>
            <a:r>
              <a:rPr lang="en-US" dirty="0"/>
              <a:t>        	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71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 the following code to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smtClean="0"/>
              <a:t>static </a:t>
            </a:r>
            <a:r>
              <a:rPr lang="en-US" b="1" dirty="0"/>
              <a:t>void Write()</a:t>
            </a:r>
          </a:p>
          <a:p>
            <a:pPr marL="0" indent="0">
              <a:buNone/>
            </a:pPr>
            <a:r>
              <a:rPr lang="en-US" b="1" dirty="0" smtClean="0"/>
              <a:t>	{</a:t>
            </a:r>
            <a:r>
              <a:rPr lang="en-US" b="1" dirty="0"/>
              <a:t>	</a:t>
            </a:r>
            <a:r>
              <a:rPr lang="en-US" b="1" dirty="0" err="1" smtClean="0"/>
              <a:t>WriteLine</a:t>
            </a:r>
            <a:r>
              <a:rPr lang="en-US" b="1" dirty="0"/>
              <a:t>("Text output from function.");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b="1" dirty="0" smtClean="0"/>
              <a:t>Write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ReadKey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5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/>
          </a:bodyPr>
          <a:lstStyle/>
          <a:p>
            <a:r>
              <a:rPr lang="en-US" dirty="0"/>
              <a:t>When a function returns a value, you have to modify your function in two ways: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Specify the type of the return value in the function declaration instead of using the </a:t>
            </a:r>
            <a:r>
              <a:rPr lang="en-US" dirty="0" smtClean="0"/>
              <a:t>void keyword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Use the return keyword to end the function execution and transfer the return value to </a:t>
            </a:r>
            <a:r>
              <a:rPr lang="en-US" dirty="0" smtClean="0"/>
              <a:t>the calling </a:t>
            </a:r>
            <a:r>
              <a:rPr lang="en-US" dirty="0"/>
              <a:t>code</a:t>
            </a:r>
            <a:r>
              <a:rPr lang="en-US" dirty="0" smtClean="0"/>
              <a:t>.</a:t>
            </a:r>
          </a:p>
          <a:p>
            <a:r>
              <a:rPr lang="en-US" dirty="0"/>
              <a:t>This might be as simple as the following:</a:t>
            </a:r>
          </a:p>
          <a:p>
            <a:pPr marL="0" indent="0">
              <a:buNone/>
            </a:pPr>
            <a:r>
              <a:rPr lang="en-US" dirty="0" smtClean="0"/>
              <a:t>		static </a:t>
            </a:r>
            <a:r>
              <a:rPr lang="en-US" dirty="0"/>
              <a:t>double </a:t>
            </a:r>
            <a:r>
              <a:rPr lang="en-US" dirty="0" err="1"/>
              <a:t>GetVal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	{	return </a:t>
            </a:r>
            <a:r>
              <a:rPr lang="en-US" dirty="0"/>
              <a:t>3.2;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1185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Functions that execute a </a:t>
            </a:r>
            <a:r>
              <a:rPr lang="en-US" b="1" dirty="0"/>
              <a:t>single line </a:t>
            </a:r>
            <a:r>
              <a:rPr lang="en-US" dirty="0"/>
              <a:t>of code can use a feature introduced in C# 6 called </a:t>
            </a:r>
            <a:r>
              <a:rPr lang="en-US" b="1" dirty="0" smtClean="0"/>
              <a:t>expression bodied methods</a:t>
            </a:r>
            <a:r>
              <a:rPr lang="en-US" dirty="0"/>
              <a:t>. The following function pattern uses a =&gt; (lambda arrow) to implement </a:t>
            </a:r>
            <a:r>
              <a:rPr lang="en-US" dirty="0" smtClean="0"/>
              <a:t>this feature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&lt;</a:t>
            </a:r>
            <a:r>
              <a:rPr lang="en-US" i="1" dirty="0" err="1"/>
              <a:t>returnType</a:t>
            </a:r>
            <a:r>
              <a:rPr lang="en-US" dirty="0"/>
              <a:t>&gt; &lt;</a:t>
            </a:r>
            <a:r>
              <a:rPr lang="en-US" i="1" dirty="0" err="1"/>
              <a:t>FunctionName</a:t>
            </a:r>
            <a:r>
              <a:rPr lang="en-US" dirty="0"/>
              <a:t>&gt;() =&gt; </a:t>
            </a:r>
            <a:r>
              <a:rPr lang="en-US" dirty="0" smtClean="0"/>
              <a:t>&lt;</a:t>
            </a:r>
            <a:r>
              <a:rPr lang="en-US" b="1" dirty="0"/>
              <a:t> </a:t>
            </a:r>
            <a:r>
              <a:rPr lang="en-US" dirty="0"/>
              <a:t>single </a:t>
            </a:r>
            <a:r>
              <a:rPr lang="en-US" dirty="0" smtClean="0"/>
              <a:t>line </a:t>
            </a:r>
            <a:r>
              <a:rPr lang="en-US" dirty="0"/>
              <a:t>of code</a:t>
            </a:r>
            <a:r>
              <a:rPr lang="en-US" b="1" dirty="0" smtClean="0"/>
              <a:t> </a:t>
            </a:r>
            <a:r>
              <a:rPr lang="en-US" dirty="0" smtClean="0"/>
              <a:t>&gt;;</a:t>
            </a:r>
            <a:endParaRPr lang="en-US" dirty="0"/>
          </a:p>
          <a:p>
            <a:r>
              <a:rPr lang="en-US" dirty="0"/>
              <a:t>For example, a Multiply() function which prior to C# 6 is written like this:</a:t>
            </a:r>
          </a:p>
          <a:p>
            <a:pPr marL="0" indent="0">
              <a:buNone/>
            </a:pPr>
            <a:r>
              <a:rPr lang="en-US" dirty="0" smtClean="0"/>
              <a:t>		static </a:t>
            </a:r>
            <a:r>
              <a:rPr lang="en-US" dirty="0"/>
              <a:t>double Multiply(double myVal1, double myVal2)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myVal1 * myVal2;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r>
              <a:rPr lang="en-US" dirty="0"/>
              <a:t>Can now be written using the =&gt; (lambda arrow). The result of the code written here expresses </a:t>
            </a:r>
            <a:r>
              <a:rPr lang="en-US" dirty="0" smtClean="0"/>
              <a:t>the	intent </a:t>
            </a:r>
            <a:r>
              <a:rPr lang="en-US" dirty="0"/>
              <a:t>of the method in a much simpler and consolidated way.</a:t>
            </a:r>
          </a:p>
          <a:p>
            <a:pPr marL="0" indent="0">
              <a:buNone/>
            </a:pPr>
            <a:r>
              <a:rPr lang="en-US" dirty="0" smtClean="0"/>
              <a:t>  static </a:t>
            </a:r>
            <a:r>
              <a:rPr lang="en-US" dirty="0"/>
              <a:t>double Multiply(double myVal1, double myVal2) =&gt; mVal1 * MyVal2;</a:t>
            </a:r>
          </a:p>
        </p:txBody>
      </p:sp>
    </p:spTree>
    <p:extLst>
      <p:ext uri="{BB962C8B-B14F-4D97-AF65-F5344CB8AC3E}">
        <p14:creationId xmlns:p14="http://schemas.microsoft.com/office/powerpoint/2010/main" val="12348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needs to accept parameters, you must specify the following:</a:t>
            </a:r>
          </a:p>
          <a:p>
            <a:pPr marL="0" indent="0">
              <a:buNone/>
            </a:pPr>
            <a:r>
              <a:rPr lang="en-US" dirty="0"/>
              <a:t>➤ A list of the parameters accepted by the function in its </a:t>
            </a:r>
            <a:r>
              <a:rPr lang="en-US" dirty="0" smtClean="0"/>
              <a:t>definition</a:t>
            </a:r>
            <a:r>
              <a:rPr lang="en-US" dirty="0"/>
              <a:t>, along with the types of </a:t>
            </a:r>
            <a:r>
              <a:rPr lang="en-US" dirty="0" smtClean="0"/>
              <a:t>those parameters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➤ A matching list of arguments in each function call</a:t>
            </a:r>
          </a:p>
        </p:txBody>
      </p:sp>
    </p:spTree>
    <p:extLst>
      <p:ext uri="{BB962C8B-B14F-4D97-AF65-F5344CB8AC3E}">
        <p14:creationId xmlns:p14="http://schemas.microsoft.com/office/powerpoint/2010/main" val="26690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4275"/>
          </a:xfrm>
        </p:spPr>
        <p:txBody>
          <a:bodyPr/>
          <a:lstStyle/>
          <a:p>
            <a:r>
              <a:rPr lang="en-US" dirty="0"/>
              <a:t>Try It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274"/>
            <a:ext cx="10515600" cy="6093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 smtClean="0"/>
              <a:t>	static </a:t>
            </a:r>
            <a:r>
              <a:rPr lang="en-US" b="1" dirty="0"/>
              <a:t>int </a:t>
            </a:r>
            <a:r>
              <a:rPr lang="en-US" b="1" dirty="0" err="1"/>
              <a:t>MaxValue</a:t>
            </a:r>
            <a:r>
              <a:rPr lang="en-US" b="1" dirty="0"/>
              <a:t>(int[] </a:t>
            </a:r>
            <a:r>
              <a:rPr lang="en-US" b="1" dirty="0" err="1"/>
              <a:t>intArray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	{</a:t>
            </a:r>
            <a:r>
              <a:rPr lang="en-US" b="1" dirty="0"/>
              <a:t>	</a:t>
            </a:r>
            <a:r>
              <a:rPr lang="en-US" b="1" dirty="0" smtClean="0"/>
              <a:t>int </a:t>
            </a:r>
            <a:r>
              <a:rPr lang="en-US" b="1" dirty="0" err="1"/>
              <a:t>maxVal</a:t>
            </a:r>
            <a:r>
              <a:rPr lang="en-US" b="1" dirty="0"/>
              <a:t> = </a:t>
            </a:r>
            <a:r>
              <a:rPr lang="en-US" b="1" dirty="0" err="1"/>
              <a:t>intArray</a:t>
            </a:r>
            <a:r>
              <a:rPr lang="en-US" b="1" dirty="0"/>
              <a:t>[0];</a:t>
            </a:r>
          </a:p>
          <a:p>
            <a:pPr marL="0" indent="0">
              <a:buNone/>
            </a:pPr>
            <a:r>
              <a:rPr lang="nn-NO" b="1" dirty="0" smtClean="0"/>
              <a:t>		for </a:t>
            </a:r>
            <a:r>
              <a:rPr lang="nn-NO" b="1" dirty="0"/>
              <a:t>(int i = 1; i &lt; intArray.Length; i++)</a:t>
            </a:r>
          </a:p>
          <a:p>
            <a:pPr marL="0" indent="0">
              <a:buNone/>
            </a:pPr>
            <a:r>
              <a:rPr lang="en-US" b="1" dirty="0" smtClean="0"/>
              <a:t>		{</a:t>
            </a:r>
            <a:r>
              <a:rPr lang="en-US" b="1" dirty="0"/>
              <a:t>	</a:t>
            </a:r>
            <a:r>
              <a:rPr lang="en-US" b="1" dirty="0" smtClean="0"/>
              <a:t>if </a:t>
            </a:r>
            <a:r>
              <a:rPr lang="en-US" b="1" dirty="0"/>
              <a:t>(</a:t>
            </a:r>
            <a:r>
              <a:rPr lang="en-US" b="1" dirty="0" err="1"/>
              <a:t>intArray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&gt; </a:t>
            </a:r>
            <a:r>
              <a:rPr lang="en-US" b="1" dirty="0" err="1"/>
              <a:t>maxVal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maxVal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intArray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];</a:t>
            </a:r>
          </a:p>
          <a:p>
            <a:pPr marL="0" indent="0">
              <a:buNone/>
            </a:pPr>
            <a:r>
              <a:rPr lang="en-US" b="1" dirty="0" smtClean="0"/>
              <a:t>	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return </a:t>
            </a:r>
            <a:r>
              <a:rPr lang="en-US" b="1" dirty="0" err="1"/>
              <a:t>maxVal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	</a:t>
            </a:r>
            <a:r>
              <a:rPr lang="en-US" b="1" dirty="0" smtClean="0"/>
              <a:t>int</a:t>
            </a:r>
            <a:r>
              <a:rPr lang="en-US" b="1" dirty="0"/>
              <a:t>[] </a:t>
            </a:r>
            <a:r>
              <a:rPr lang="en-US" b="1" dirty="0" err="1"/>
              <a:t>myArray</a:t>
            </a:r>
            <a:r>
              <a:rPr lang="en-US" b="1" dirty="0"/>
              <a:t> = { 1, 8, 3, 6, 2, 5, 9, 3, 0, 2 };</a:t>
            </a:r>
          </a:p>
          <a:p>
            <a:pPr marL="0" indent="0">
              <a:buNone/>
            </a:pPr>
            <a:r>
              <a:rPr lang="en-US" b="1" dirty="0" smtClean="0"/>
              <a:t>		int </a:t>
            </a:r>
            <a:r>
              <a:rPr lang="en-US" b="1" dirty="0" err="1"/>
              <a:t>maxVal</a:t>
            </a:r>
            <a:r>
              <a:rPr lang="en-US" b="1" dirty="0"/>
              <a:t> = </a:t>
            </a:r>
            <a:r>
              <a:rPr lang="en-US" b="1" dirty="0" err="1"/>
              <a:t>MaxValue</a:t>
            </a:r>
            <a:r>
              <a:rPr lang="en-US" b="1" dirty="0"/>
              <a:t>(</a:t>
            </a:r>
            <a:r>
              <a:rPr lang="en-US" b="1" dirty="0" err="1"/>
              <a:t>myArray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WriteLine</a:t>
            </a:r>
            <a:r>
              <a:rPr lang="en-US" b="1" dirty="0"/>
              <a:t>($"The maximum value in </a:t>
            </a:r>
            <a:r>
              <a:rPr lang="en-US" b="1" dirty="0" err="1"/>
              <a:t>myArray</a:t>
            </a:r>
            <a:r>
              <a:rPr lang="en-US" b="1" dirty="0"/>
              <a:t> is {</a:t>
            </a:r>
            <a:r>
              <a:rPr lang="en-US" b="1" dirty="0" err="1"/>
              <a:t>maxVal</a:t>
            </a:r>
            <a:r>
              <a:rPr lang="en-US" b="1" dirty="0"/>
              <a:t>}");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ReadKey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8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1905</Words>
  <Application>Microsoft Office PowerPoint</Application>
  <PresentationFormat>Widescreen</PresentationFormat>
  <Paragraphs>362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B Nazanin</vt:lpstr>
      <vt:lpstr>Calibri</vt:lpstr>
      <vt:lpstr>Calibri Light</vt:lpstr>
      <vt:lpstr>Office Theme</vt:lpstr>
      <vt:lpstr>Visual Programming-I </vt:lpstr>
      <vt:lpstr>methods and Arrays</vt:lpstr>
      <vt:lpstr>Functions</vt:lpstr>
      <vt:lpstr>DEFINING AND USING FUNCTIONS</vt:lpstr>
      <vt:lpstr>DEFINING AND USING FUNCTIONS</vt:lpstr>
      <vt:lpstr>Return Values</vt:lpstr>
      <vt:lpstr>Return Values</vt:lpstr>
      <vt:lpstr>Parameters</vt:lpstr>
      <vt:lpstr>Try It Out</vt:lpstr>
      <vt:lpstr>Parameter Arrays</vt:lpstr>
      <vt:lpstr>paramarrays</vt:lpstr>
      <vt:lpstr>paramarrays</vt:lpstr>
      <vt:lpstr>paramarrays</vt:lpstr>
      <vt:lpstr>Reference and Value Parameters</vt:lpstr>
      <vt:lpstr>Value Parameters:</vt:lpstr>
      <vt:lpstr>Reference Parameters:</vt:lpstr>
      <vt:lpstr>Reference and Value Parameters</vt:lpstr>
      <vt:lpstr>Reference and Value Parameters</vt:lpstr>
      <vt:lpstr>Reference and Value Parameters</vt:lpstr>
      <vt:lpstr>Reference and Value Parameters</vt:lpstr>
      <vt:lpstr>Out Parameters</vt:lpstr>
      <vt:lpstr>Out Parameters</vt:lpstr>
      <vt:lpstr>VARIABLE SCOPE</vt:lpstr>
      <vt:lpstr>VARIABLE SCOPE</vt:lpstr>
      <vt:lpstr>VARIABLE SCOPE</vt:lpstr>
      <vt:lpstr>Variable Scope in Other Structures</vt:lpstr>
      <vt:lpstr>Variable Scope in Other Structures</vt:lpstr>
      <vt:lpstr>THE MAIN() FUNCTION</vt:lpstr>
      <vt:lpstr>THE MAIN() FUNCTION</vt:lpstr>
      <vt:lpstr>THE MAIN() FUNCTION</vt:lpstr>
      <vt:lpstr>THE MAIN() FUNCTION</vt:lpstr>
      <vt:lpstr>STRUCT FUNCTIONS</vt:lpstr>
      <vt:lpstr>STRUCT FUNCTIONS</vt:lpstr>
      <vt:lpstr>STRUCT FUNCTIONS</vt:lpstr>
      <vt:lpstr>USING DELEGATES</vt:lpstr>
      <vt:lpstr>USING DELEGATES</vt:lpstr>
      <vt:lpstr>USING DELEGATES</vt:lpstr>
      <vt:lpstr>PowerPoint Presentation</vt:lpstr>
      <vt:lpstr>Multicasting of a Delegate</vt:lpstr>
      <vt:lpstr>Multicasting of a Delegate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110</cp:revision>
  <dcterms:created xsi:type="dcterms:W3CDTF">2017-04-08T18:39:57Z</dcterms:created>
  <dcterms:modified xsi:type="dcterms:W3CDTF">2018-10-02T01:27:45Z</dcterms:modified>
</cp:coreProperties>
</file>