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8" r:id="rId3"/>
    <p:sldId id="279" r:id="rId4"/>
    <p:sldId id="288" r:id="rId5"/>
    <p:sldId id="289" r:id="rId6"/>
    <p:sldId id="280" r:id="rId7"/>
    <p:sldId id="281" r:id="rId8"/>
    <p:sldId id="282" r:id="rId9"/>
    <p:sldId id="283" r:id="rId10"/>
    <p:sldId id="284" r:id="rId11"/>
    <p:sldId id="285" r:id="rId12"/>
    <p:sldId id="287" r:id="rId13"/>
    <p:sldId id="290" r:id="rId14"/>
    <p:sldId id="291" r:id="rId15"/>
    <p:sldId id="292" r:id="rId16"/>
    <p:sldId id="293" r:id="rId17"/>
    <p:sldId id="294" r:id="rId18"/>
    <p:sldId id="295" r:id="rId19"/>
    <p:sldId id="296" r:id="rId20"/>
    <p:sldId id="297" r:id="rId21"/>
    <p:sldId id="298" r:id="rId22"/>
    <p:sldId id="299" r:id="rId23"/>
    <p:sldId id="301" r:id="rId24"/>
    <p:sldId id="302" r:id="rId25"/>
    <p:sldId id="300" r:id="rId26"/>
    <p:sldId id="303" r:id="rId27"/>
    <p:sldId id="304" r:id="rId28"/>
    <p:sldId id="305" r:id="rId29"/>
    <p:sldId id="306" r:id="rId30"/>
    <p:sldId id="307" r:id="rId31"/>
    <p:sldId id="308" r:id="rId32"/>
    <p:sldId id="309" r:id="rId33"/>
    <p:sldId id="310" r:id="rId34"/>
    <p:sldId id="311" r:id="rId35"/>
    <p:sldId id="312" r:id="rId36"/>
    <p:sldId id="313" r:id="rId37"/>
    <p:sldId id="318" r:id="rId38"/>
    <p:sldId id="316" r:id="rId39"/>
    <p:sldId id="320" r:id="rId40"/>
    <p:sldId id="319" r:id="rId41"/>
    <p:sldId id="32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CBAB-F028-46F8-8CBD-D36F63293D07}"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266F-E73E-4B52-92CD-04A1DD050EE2}" type="slidenum">
              <a:rPr lang="en-US" smtClean="0"/>
              <a:t>‹#›</a:t>
            </a:fld>
            <a:endParaRPr lang="en-US"/>
          </a:p>
        </p:txBody>
      </p:sp>
    </p:spTree>
    <p:extLst>
      <p:ext uri="{BB962C8B-B14F-4D97-AF65-F5344CB8AC3E}">
        <p14:creationId xmlns:p14="http://schemas.microsoft.com/office/powerpoint/2010/main" val="3437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1266F-E73E-4B52-92CD-04A1DD050EE2}" type="slidenum">
              <a:rPr lang="en-US" smtClean="0"/>
              <a:t>25</a:t>
            </a:fld>
            <a:endParaRPr lang="en-US"/>
          </a:p>
        </p:txBody>
      </p:sp>
    </p:spTree>
    <p:extLst>
      <p:ext uri="{BB962C8B-B14F-4D97-AF65-F5344CB8AC3E}">
        <p14:creationId xmlns:p14="http://schemas.microsoft.com/office/powerpoint/2010/main" val="333950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1207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704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7335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936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503E1-FFBB-42A7-B5E3-BE5EA0D91690}"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89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503E1-FFBB-42A7-B5E3-BE5EA0D91690}"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58760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503E1-FFBB-42A7-B5E3-BE5EA0D91690}"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0522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503E1-FFBB-42A7-B5E3-BE5EA0D91690}"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9464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503E1-FFBB-42A7-B5E3-BE5EA0D91690}"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271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138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235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503E1-FFBB-42A7-B5E3-BE5EA0D91690}" type="datetimeFigureOut">
              <a:rPr lang="en-US" smtClean="0"/>
              <a:t>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45638-365A-40D9-AB72-D011282655E0}" type="slidenum">
              <a:rPr lang="en-US" smtClean="0"/>
              <a:t>‹#›</a:t>
            </a:fld>
            <a:endParaRPr lang="en-US"/>
          </a:p>
        </p:txBody>
      </p:sp>
    </p:spTree>
    <p:extLst>
      <p:ext uri="{BB962C8B-B14F-4D97-AF65-F5344CB8AC3E}">
        <p14:creationId xmlns:p14="http://schemas.microsoft.com/office/powerpoint/2010/main" val="2554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0060"/>
            <a:ext cx="9144000" cy="3029903"/>
          </a:xfrm>
        </p:spPr>
        <p:txBody>
          <a:bodyPr>
            <a:normAutofit/>
          </a:bodyPr>
          <a:lstStyle/>
          <a:p>
            <a:pPr lvl="1" algn="ctr" rtl="0">
              <a:lnSpc>
                <a:spcPct val="90000"/>
              </a:lnSpc>
              <a:spcBef>
                <a:spcPct val="0"/>
              </a:spcBef>
            </a:pPr>
            <a:r>
              <a:rPr lang="en-US" sz="4000" b="1" dirty="0"/>
              <a:t>Visual </a:t>
            </a:r>
            <a:r>
              <a:rPr lang="en-US" sz="4000" b="1" dirty="0" smtClean="0"/>
              <a:t>Programming-I</a:t>
            </a:r>
            <a:r>
              <a:rPr lang="en-US" sz="4000" b="1" dirty="0"/>
              <a:t/>
            </a:r>
            <a:br>
              <a:rPr lang="en-US" sz="4000" b="1" dirty="0"/>
            </a:br>
            <a:endParaRPr lang="en-US" sz="4000" dirty="0">
              <a:cs typeface="B Nazanin" panose="00000400000000000000" pitchFamily="2" charset="-78"/>
            </a:endParaRPr>
          </a:p>
        </p:txBody>
      </p:sp>
      <p:sp>
        <p:nvSpPr>
          <p:cNvPr id="3" name="Subtitle 2"/>
          <p:cNvSpPr>
            <a:spLocks noGrp="1"/>
          </p:cNvSpPr>
          <p:nvPr>
            <p:ph type="subTitle" idx="1"/>
          </p:nvPr>
        </p:nvSpPr>
        <p:spPr>
          <a:xfrm>
            <a:off x="1493520" y="4655582"/>
            <a:ext cx="9144000" cy="1655762"/>
          </a:xfrm>
        </p:spPr>
        <p:txBody>
          <a:bodyPr>
            <a:normAutofit lnSpcReduction="10000"/>
          </a:bodyPr>
          <a:lstStyle/>
          <a:p>
            <a:r>
              <a:rPr lang="fa-IR" dirty="0" smtClean="0"/>
              <a:t>توسط : صفری</a:t>
            </a:r>
          </a:p>
          <a:p>
            <a:endParaRPr lang="fa-IR" dirty="0"/>
          </a:p>
          <a:p>
            <a:endParaRPr lang="fa-IR" dirty="0" smtClean="0"/>
          </a:p>
          <a:p>
            <a:r>
              <a:rPr lang="fa-IR" dirty="0" smtClean="0"/>
              <a:t>خزان1397</a:t>
            </a:r>
            <a:endParaRPr lang="en-US" dirty="0"/>
          </a:p>
        </p:txBody>
      </p:sp>
      <p:sp>
        <p:nvSpPr>
          <p:cNvPr id="4" name="TextBox 3"/>
          <p:cNvSpPr txBox="1"/>
          <p:nvPr/>
        </p:nvSpPr>
        <p:spPr>
          <a:xfrm>
            <a:off x="4530090" y="1625679"/>
            <a:ext cx="3131820" cy="369332"/>
          </a:xfrm>
          <a:prstGeom prst="rect">
            <a:avLst/>
          </a:prstGeom>
          <a:noFill/>
        </p:spPr>
        <p:txBody>
          <a:bodyPr wrap="square" rtlCol="0">
            <a:spAutoFit/>
          </a:bodyPr>
          <a:lstStyle/>
          <a:p>
            <a:pPr algn="ctr"/>
            <a:r>
              <a:rPr lang="fa-IR" dirty="0" smtClean="0"/>
              <a:t>عنوان مضمون</a:t>
            </a:r>
            <a:endParaRPr lang="en-US" dirty="0"/>
          </a:p>
        </p:txBody>
      </p:sp>
    </p:spTree>
    <p:extLst>
      <p:ext uri="{BB962C8B-B14F-4D97-AF65-F5344CB8AC3E}">
        <p14:creationId xmlns:p14="http://schemas.microsoft.com/office/powerpoint/2010/main" val="43596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a:t>
            </a:r>
            <a:r>
              <a:rPr lang="en-US" dirty="0" err="1"/>
              <a:t>Nonbreak</a:t>
            </a:r>
            <a:r>
              <a:rPr lang="en-US" dirty="0"/>
              <a:t> (Normal) Mode</a:t>
            </a:r>
          </a:p>
        </p:txBody>
      </p:sp>
      <p:sp>
        <p:nvSpPr>
          <p:cNvPr id="3" name="Content Placeholder 2"/>
          <p:cNvSpPr>
            <a:spLocks noGrp="1"/>
          </p:cNvSpPr>
          <p:nvPr>
            <p:ph idx="1"/>
          </p:nvPr>
        </p:nvSpPr>
        <p:spPr>
          <a:xfrm>
            <a:off x="838200" y="1482436"/>
            <a:ext cx="10515600" cy="5181599"/>
          </a:xfrm>
        </p:spPr>
        <p:txBody>
          <a:bodyPr>
            <a:normAutofit fontScale="85000" lnSpcReduction="20000"/>
          </a:bodyPr>
          <a:lstStyle/>
          <a:p>
            <a:pPr marL="514350" indent="-514350">
              <a:buFont typeface="+mj-lt"/>
              <a:buAutoNum type="arabicPeriod"/>
            </a:pPr>
            <a:r>
              <a:rPr lang="en-US" dirty="0"/>
              <a:t>One of the commands you’ve been using throughout this book is the </a:t>
            </a:r>
            <a:r>
              <a:rPr lang="en-US" dirty="0" err="1"/>
              <a:t>WriteLine</a:t>
            </a:r>
            <a:r>
              <a:rPr lang="en-US" dirty="0"/>
              <a:t>()function, </a:t>
            </a:r>
            <a:r>
              <a:rPr lang="en-US" dirty="0" smtClean="0"/>
              <a:t>which outputs </a:t>
            </a:r>
            <a:r>
              <a:rPr lang="en-US" dirty="0"/>
              <a:t>text to the console. As you are developing applications, this function comes in handy </a:t>
            </a:r>
            <a:r>
              <a:rPr lang="en-US" dirty="0" smtClean="0"/>
              <a:t>for getting </a:t>
            </a:r>
            <a:r>
              <a:rPr lang="en-US" dirty="0"/>
              <a:t>extra feedback about </a:t>
            </a:r>
            <a:r>
              <a:rPr lang="en-US" dirty="0" smtClean="0"/>
              <a:t>operations: </a:t>
            </a:r>
          </a:p>
          <a:p>
            <a:pPr marL="0" indent="0">
              <a:buNone/>
            </a:pPr>
            <a:r>
              <a:rPr lang="en-US" dirty="0"/>
              <a:t>	</a:t>
            </a:r>
            <a:r>
              <a:rPr lang="en-US" dirty="0" err="1" smtClean="0"/>
              <a:t>WriteLine</a:t>
            </a:r>
            <a:r>
              <a:rPr lang="en-US" dirty="0"/>
              <a:t>("</a:t>
            </a:r>
            <a:r>
              <a:rPr lang="en-US" dirty="0" err="1"/>
              <a:t>MyFunc</a:t>
            </a:r>
            <a:r>
              <a:rPr lang="en-US" dirty="0"/>
              <a:t>() Function is about to be called</a:t>
            </a:r>
            <a:r>
              <a:rPr lang="en-US" dirty="0" smtClean="0"/>
              <a:t>.");</a:t>
            </a:r>
          </a:p>
          <a:p>
            <a:pPr marL="0" indent="0">
              <a:buNone/>
            </a:pPr>
            <a:r>
              <a:rPr lang="en-US" dirty="0" smtClean="0"/>
              <a:t>	</a:t>
            </a:r>
            <a:r>
              <a:rPr lang="en-US" dirty="0" err="1" smtClean="0"/>
              <a:t>MyFunc</a:t>
            </a:r>
            <a:r>
              <a:rPr lang="en-US" dirty="0"/>
              <a:t>("Do something</a:t>
            </a:r>
            <a:r>
              <a:rPr lang="en-US" dirty="0" smtClean="0"/>
              <a:t>.");</a:t>
            </a:r>
          </a:p>
          <a:p>
            <a:pPr marL="0" indent="0">
              <a:buNone/>
            </a:pPr>
            <a:r>
              <a:rPr lang="en-US" dirty="0"/>
              <a:t>	</a:t>
            </a:r>
            <a:r>
              <a:rPr lang="en-US" dirty="0" err="1" smtClean="0"/>
              <a:t>WriteLine</a:t>
            </a:r>
            <a:r>
              <a:rPr lang="en-US" dirty="0"/>
              <a:t>("</a:t>
            </a:r>
            <a:r>
              <a:rPr lang="en-US" dirty="0" err="1"/>
              <a:t>MyFunc</a:t>
            </a:r>
            <a:r>
              <a:rPr lang="en-US" dirty="0"/>
              <a:t>() Function execution completed</a:t>
            </a:r>
            <a:r>
              <a:rPr lang="en-US" dirty="0" smtClean="0"/>
              <a:t>.");</a:t>
            </a:r>
          </a:p>
          <a:p>
            <a:pPr marL="0" indent="0">
              <a:buNone/>
            </a:pPr>
            <a:endParaRPr lang="en-US" dirty="0"/>
          </a:p>
          <a:p>
            <a:pPr marL="0" indent="0">
              <a:buNone/>
            </a:pPr>
            <a:endParaRPr lang="en-US" dirty="0" smtClean="0"/>
          </a:p>
          <a:p>
            <a:pPr marL="0" indent="0">
              <a:buNone/>
            </a:pPr>
            <a:r>
              <a:rPr lang="en-US" dirty="0" smtClean="0"/>
              <a:t>Disadvantage:</a:t>
            </a:r>
            <a:endParaRPr lang="en-US" dirty="0"/>
          </a:p>
          <a:p>
            <a:r>
              <a:rPr lang="en-US" dirty="0"/>
              <a:t>This code snippet shows how you can get extra information concerning a function </a:t>
            </a:r>
            <a:r>
              <a:rPr lang="en-US" dirty="0" smtClean="0"/>
              <a:t>called </a:t>
            </a:r>
            <a:r>
              <a:rPr lang="en-US" dirty="0" err="1" smtClean="0"/>
              <a:t>MyFunc</a:t>
            </a:r>
            <a:r>
              <a:rPr lang="en-US" dirty="0"/>
              <a:t>(). This is all very well, but it can make your console output a bit </a:t>
            </a:r>
            <a:r>
              <a:rPr lang="en-US" b="1" dirty="0"/>
              <a:t>cluttered</a:t>
            </a:r>
            <a:r>
              <a:rPr lang="en-US" dirty="0" smtClean="0"/>
              <a:t>;</a:t>
            </a:r>
          </a:p>
          <a:p>
            <a:r>
              <a:rPr lang="en-US" dirty="0" smtClean="0"/>
              <a:t>when you develop </a:t>
            </a:r>
            <a:r>
              <a:rPr lang="en-US" dirty="0"/>
              <a:t>other types of applications, such as desktop applications, you </a:t>
            </a:r>
            <a:r>
              <a:rPr lang="en-US" b="1" dirty="0"/>
              <a:t>won’t have a console to </a:t>
            </a:r>
            <a:r>
              <a:rPr lang="en-US" b="1" dirty="0" smtClean="0"/>
              <a:t>output information</a:t>
            </a:r>
            <a:r>
              <a:rPr lang="en-US" dirty="0" smtClean="0"/>
              <a:t>.</a:t>
            </a:r>
            <a:endParaRPr lang="en-US" dirty="0"/>
          </a:p>
        </p:txBody>
      </p:sp>
    </p:spTree>
    <p:extLst>
      <p:ext uri="{BB962C8B-B14F-4D97-AF65-F5344CB8AC3E}">
        <p14:creationId xmlns:p14="http://schemas.microsoft.com/office/powerpoint/2010/main" val="239367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a:t>
            </a:r>
            <a:r>
              <a:rPr lang="en-US" dirty="0" err="1"/>
              <a:t>Nonbreak</a:t>
            </a:r>
            <a:r>
              <a:rPr lang="en-US" dirty="0"/>
              <a:t> (Normal) Mode</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US" dirty="0"/>
              <a:t>Outputting Debugging </a:t>
            </a:r>
            <a:r>
              <a:rPr lang="en-US" dirty="0" smtClean="0"/>
              <a:t>Information:</a:t>
            </a:r>
          </a:p>
          <a:p>
            <a:r>
              <a:rPr lang="en-US" dirty="0"/>
              <a:t>Writing text to the Output window at runtime is easy. You simply replace calls to </a:t>
            </a:r>
            <a:r>
              <a:rPr lang="en-US" dirty="0" err="1"/>
              <a:t>WriteLine</a:t>
            </a:r>
            <a:r>
              <a:rPr lang="en-US" dirty="0"/>
              <a:t>() </a:t>
            </a:r>
            <a:r>
              <a:rPr lang="en-US" dirty="0" smtClean="0"/>
              <a:t>with the </a:t>
            </a:r>
            <a:r>
              <a:rPr lang="en-US" dirty="0"/>
              <a:t>required call to write text where you want it. There are two commands you can use to do this:</a:t>
            </a:r>
          </a:p>
          <a:p>
            <a:pPr marL="0" indent="0">
              <a:buNone/>
            </a:pPr>
            <a:r>
              <a:rPr lang="en-US" dirty="0" smtClean="0"/>
              <a:t>	➤ </a:t>
            </a:r>
            <a:r>
              <a:rPr lang="en-US" dirty="0" err="1"/>
              <a:t>Debug.WriteLine</a:t>
            </a:r>
            <a:r>
              <a:rPr lang="en-US" dirty="0" smtClean="0"/>
              <a:t>()</a:t>
            </a:r>
          </a:p>
          <a:p>
            <a:pPr marL="457200" lvl="1" indent="0">
              <a:buNone/>
            </a:pPr>
            <a:r>
              <a:rPr lang="en-US" dirty="0" smtClean="0"/>
              <a:t>		works </a:t>
            </a:r>
            <a:r>
              <a:rPr lang="en-US" dirty="0"/>
              <a:t>in debug builds only</a:t>
            </a:r>
          </a:p>
          <a:p>
            <a:pPr marL="0" indent="0">
              <a:buNone/>
            </a:pPr>
            <a:r>
              <a:rPr lang="en-US" dirty="0"/>
              <a:t>	</a:t>
            </a:r>
            <a:r>
              <a:rPr lang="en-US" dirty="0" smtClean="0"/>
              <a:t>➤ </a:t>
            </a:r>
            <a:r>
              <a:rPr lang="en-US" dirty="0" err="1"/>
              <a:t>Trace.WriteLine</a:t>
            </a:r>
            <a:r>
              <a:rPr lang="en-US" dirty="0" smtClean="0"/>
              <a:t>()</a:t>
            </a:r>
          </a:p>
          <a:p>
            <a:pPr marL="457200" lvl="1" indent="0">
              <a:buNone/>
            </a:pPr>
            <a:r>
              <a:rPr lang="en-US" dirty="0"/>
              <a:t>	</a:t>
            </a:r>
            <a:r>
              <a:rPr lang="en-US" dirty="0" smtClean="0"/>
              <a:t>	</a:t>
            </a:r>
            <a:r>
              <a:rPr lang="en-US" dirty="0"/>
              <a:t> works for release builds as </a:t>
            </a:r>
            <a:r>
              <a:rPr lang="en-US" dirty="0" smtClean="0"/>
              <a:t>well</a:t>
            </a:r>
          </a:p>
          <a:p>
            <a:r>
              <a:rPr lang="en-US" sz="3200" i="1" dirty="0"/>
              <a:t>Both </a:t>
            </a:r>
            <a:r>
              <a:rPr lang="en-US" sz="3200" i="1" dirty="0" smtClean="0"/>
              <a:t>methods </a:t>
            </a:r>
            <a:r>
              <a:rPr lang="en-US" sz="3200" i="1" dirty="0"/>
              <a:t>are </a:t>
            </a:r>
            <a:r>
              <a:rPr lang="en-US" sz="3200" i="1" dirty="0" smtClean="0"/>
              <a:t>contained within </a:t>
            </a:r>
            <a:r>
              <a:rPr lang="en-US" sz="3200" i="1" dirty="0"/>
              <a:t>the </a:t>
            </a:r>
            <a:r>
              <a:rPr lang="en-US" b="1" dirty="0" err="1"/>
              <a:t>System.Diagnostics</a:t>
            </a:r>
            <a:r>
              <a:rPr lang="en-US" b="1" dirty="0"/>
              <a:t> </a:t>
            </a:r>
            <a:r>
              <a:rPr lang="en-US" sz="3200" i="1" dirty="0"/>
              <a:t>namespace</a:t>
            </a:r>
            <a:r>
              <a:rPr lang="en-US" sz="3200" i="1" dirty="0" smtClean="0"/>
              <a:t>.</a:t>
            </a:r>
            <a:endParaRPr lang="en-US" dirty="0"/>
          </a:p>
        </p:txBody>
      </p:sp>
    </p:spTree>
    <p:extLst>
      <p:ext uri="{BB962C8B-B14F-4D97-AF65-F5344CB8AC3E}">
        <p14:creationId xmlns:p14="http://schemas.microsoft.com/office/powerpoint/2010/main" val="563958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a:t>
            </a:r>
            <a:r>
              <a:rPr lang="en-US" dirty="0" err="1"/>
              <a:t>Nonbreak</a:t>
            </a:r>
            <a:r>
              <a:rPr lang="en-US" dirty="0"/>
              <a:t> (Normal) Mode</a:t>
            </a:r>
          </a:p>
        </p:txBody>
      </p:sp>
      <p:sp>
        <p:nvSpPr>
          <p:cNvPr id="3" name="Content Placeholder 2"/>
          <p:cNvSpPr>
            <a:spLocks noGrp="1"/>
          </p:cNvSpPr>
          <p:nvPr>
            <p:ph idx="1"/>
          </p:nvPr>
        </p:nvSpPr>
        <p:spPr>
          <a:xfrm>
            <a:off x="838200" y="1825624"/>
            <a:ext cx="10515600" cy="4935393"/>
          </a:xfrm>
        </p:spPr>
        <p:txBody>
          <a:bodyPr>
            <a:normAutofit fontScale="85000" lnSpcReduction="20000"/>
          </a:bodyPr>
          <a:lstStyle/>
          <a:p>
            <a:pPr marL="514350" indent="-514350">
              <a:buFont typeface="+mj-lt"/>
              <a:buAutoNum type="arabicPeriod" startAt="3"/>
            </a:pPr>
            <a:r>
              <a:rPr lang="en-US" sz="3600" dirty="0" err="1"/>
              <a:t>Tracepoints</a:t>
            </a:r>
            <a:r>
              <a:rPr lang="en-US" sz="3600" dirty="0"/>
              <a:t>:</a:t>
            </a:r>
          </a:p>
          <a:p>
            <a:pPr marL="457200" lvl="1" indent="0">
              <a:buNone/>
            </a:pPr>
            <a:r>
              <a:rPr lang="en-US" dirty="0"/>
              <a:t>Essentially, they enable you to output debugging information </a:t>
            </a:r>
            <a:r>
              <a:rPr lang="en-US" b="1" dirty="0"/>
              <a:t>without modifying your code</a:t>
            </a:r>
            <a:r>
              <a:rPr lang="en-US" dirty="0" smtClean="0"/>
              <a:t>.</a:t>
            </a:r>
          </a:p>
          <a:p>
            <a:r>
              <a:rPr lang="en-US" dirty="0"/>
              <a:t>The </a:t>
            </a:r>
            <a:r>
              <a:rPr lang="en-US" dirty="0" smtClean="0"/>
              <a:t>process for </a:t>
            </a:r>
            <a:r>
              <a:rPr lang="en-US" dirty="0"/>
              <a:t>adding a </a:t>
            </a:r>
            <a:r>
              <a:rPr lang="en-US" dirty="0" err="1"/>
              <a:t>tracepoint</a:t>
            </a:r>
            <a:r>
              <a:rPr lang="en-US" dirty="0"/>
              <a:t> is as follows:</a:t>
            </a:r>
          </a:p>
          <a:p>
            <a:pPr marL="0" indent="0">
              <a:buNone/>
            </a:pPr>
            <a:r>
              <a:rPr lang="en-US" dirty="0" smtClean="0"/>
              <a:t>	1</a:t>
            </a:r>
            <a:r>
              <a:rPr lang="en-US" dirty="0"/>
              <a:t>. Position the cursor at the line where you want the </a:t>
            </a:r>
            <a:r>
              <a:rPr lang="en-US" dirty="0" err="1"/>
              <a:t>tracepoint</a:t>
            </a:r>
            <a:r>
              <a:rPr lang="en-US" dirty="0"/>
              <a:t> to be </a:t>
            </a:r>
            <a:r>
              <a:rPr lang="en-US" dirty="0" smtClean="0"/>
              <a:t>        	inserted</a:t>
            </a:r>
          </a:p>
          <a:p>
            <a:pPr marL="457200" lvl="1" indent="0">
              <a:buNone/>
            </a:pPr>
            <a:r>
              <a:rPr lang="en-US" dirty="0" smtClean="0"/>
              <a:t>           The </a:t>
            </a:r>
            <a:r>
              <a:rPr lang="en-US" dirty="0" err="1"/>
              <a:t>tracepoint</a:t>
            </a:r>
            <a:r>
              <a:rPr lang="en-US" dirty="0"/>
              <a:t> will be processed </a:t>
            </a:r>
            <a:r>
              <a:rPr lang="en-US" i="1" dirty="0"/>
              <a:t>before </a:t>
            </a:r>
            <a:r>
              <a:rPr lang="en-US" dirty="0"/>
              <a:t>this line of code is executed.</a:t>
            </a:r>
          </a:p>
          <a:p>
            <a:pPr marL="0" indent="0">
              <a:buNone/>
            </a:pPr>
            <a:r>
              <a:rPr lang="en-US" dirty="0" smtClean="0"/>
              <a:t>	2</a:t>
            </a:r>
            <a:r>
              <a:rPr lang="en-US" dirty="0"/>
              <a:t>. To the left of the line number, click the side bar and a red circle appears. </a:t>
            </a:r>
            <a:r>
              <a:rPr lang="en-US" dirty="0" smtClean="0"/>
              <a:t>	Hover 	your mouse pointer </a:t>
            </a:r>
            <a:r>
              <a:rPr lang="en-US" dirty="0"/>
              <a:t>over the red circle placed next to the line of </a:t>
            </a:r>
            <a:r>
              <a:rPr lang="en-US" dirty="0" smtClean="0"/>
              <a:t>	code </a:t>
            </a:r>
            <a:r>
              <a:rPr lang="en-US" dirty="0"/>
              <a:t>and select </a:t>
            </a:r>
            <a:r>
              <a:rPr lang="en-US" dirty="0" smtClean="0"/>
              <a:t>the </a:t>
            </a:r>
            <a:r>
              <a:rPr lang="en-US" dirty="0"/>
              <a:t>Settings menu item.</a:t>
            </a:r>
          </a:p>
          <a:p>
            <a:pPr marL="0" indent="0">
              <a:buNone/>
            </a:pPr>
            <a:r>
              <a:rPr lang="en-US" dirty="0" smtClean="0"/>
              <a:t>	3</a:t>
            </a:r>
            <a:r>
              <a:rPr lang="en-US" dirty="0"/>
              <a:t>. Check the Actions checkbox and type the string to be output in the </a:t>
            </a:r>
            <a:r>
              <a:rPr lang="en-US" dirty="0" smtClean="0"/>
              <a:t>	Message </a:t>
            </a:r>
            <a:r>
              <a:rPr lang="en-US" dirty="0"/>
              <a:t>text </a:t>
            </a:r>
            <a:r>
              <a:rPr lang="en-US" dirty="0" smtClean="0"/>
              <a:t>	box </a:t>
            </a:r>
            <a:r>
              <a:rPr lang="en-US" dirty="0"/>
              <a:t>in </a:t>
            </a:r>
            <a:r>
              <a:rPr lang="en-US" dirty="0" smtClean="0"/>
              <a:t>the Log </a:t>
            </a:r>
            <a:r>
              <a:rPr lang="en-US" dirty="0"/>
              <a:t>a message section. If you want to output </a:t>
            </a:r>
            <a:r>
              <a:rPr lang="en-US" dirty="0" smtClean="0"/>
              <a:t>	variable </a:t>
            </a:r>
            <a:r>
              <a:rPr lang="en-US" dirty="0"/>
              <a:t>values, enclose </a:t>
            </a:r>
            <a:r>
              <a:rPr lang="en-US" dirty="0" smtClean="0"/>
              <a:t>the </a:t>
            </a:r>
            <a:r>
              <a:rPr lang="en-US" dirty="0"/>
              <a:t>variable name </a:t>
            </a:r>
            <a:r>
              <a:rPr lang="en-US" dirty="0" smtClean="0"/>
              <a:t>in curly </a:t>
            </a:r>
            <a:r>
              <a:rPr lang="en-US" dirty="0"/>
              <a:t>braces.</a:t>
            </a:r>
          </a:p>
          <a:p>
            <a:pPr marL="0" indent="0">
              <a:buNone/>
            </a:pPr>
            <a:r>
              <a:rPr lang="en-US" dirty="0" smtClean="0"/>
              <a:t>	4</a:t>
            </a:r>
            <a:r>
              <a:rPr lang="en-US" dirty="0"/>
              <a:t>. Click OK. The red circle changes into a red diamond to the left of the line </a:t>
            </a:r>
            <a:r>
              <a:rPr lang="en-US" dirty="0" smtClean="0"/>
              <a:t>	of </a:t>
            </a:r>
            <a:r>
              <a:rPr lang="en-US" dirty="0"/>
              <a:t>code </a:t>
            </a:r>
            <a:r>
              <a:rPr lang="en-US" dirty="0" smtClean="0"/>
              <a:t>containing a </a:t>
            </a:r>
            <a:r>
              <a:rPr lang="en-US" dirty="0" err="1"/>
              <a:t>tracepoint</a:t>
            </a:r>
            <a:r>
              <a:rPr lang="en-US" dirty="0"/>
              <a:t>, and the highlighting of the line of code </a:t>
            </a:r>
            <a:r>
              <a:rPr lang="en-US" dirty="0" smtClean="0"/>
              <a:t>	itself </a:t>
            </a:r>
            <a:r>
              <a:rPr lang="en-US" dirty="0"/>
              <a:t>changes from </a:t>
            </a:r>
            <a:r>
              <a:rPr lang="en-US" dirty="0" smtClean="0"/>
              <a:t>red </a:t>
            </a:r>
            <a:r>
              <a:rPr lang="en-US" dirty="0"/>
              <a:t>to white.</a:t>
            </a:r>
            <a:endParaRPr lang="en-US" dirty="0" smtClean="0"/>
          </a:p>
          <a:p>
            <a:pPr marL="0" indent="0">
              <a:buNone/>
            </a:pPr>
            <a:endParaRPr lang="en-US" dirty="0"/>
          </a:p>
        </p:txBody>
      </p:sp>
    </p:spTree>
    <p:extLst>
      <p:ext uri="{BB962C8B-B14F-4D97-AF65-F5344CB8AC3E}">
        <p14:creationId xmlns:p14="http://schemas.microsoft.com/office/powerpoint/2010/main" val="264149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a:t>
            </a:r>
            <a:r>
              <a:rPr lang="en-US" dirty="0" err="1"/>
              <a:t>Nonbreak</a:t>
            </a:r>
            <a:r>
              <a:rPr lang="en-US" dirty="0"/>
              <a:t> (Normal) Mode</a:t>
            </a:r>
          </a:p>
        </p:txBody>
      </p:sp>
      <p:pic>
        <p:nvPicPr>
          <p:cNvPr id="4" name="Content Placeholder 3"/>
          <p:cNvPicPr>
            <a:picLocks noGrp="1" noChangeAspect="1"/>
          </p:cNvPicPr>
          <p:nvPr>
            <p:ph idx="1"/>
          </p:nvPr>
        </p:nvPicPr>
        <p:blipFill>
          <a:blip r:embed="rId2"/>
          <a:stretch>
            <a:fillRect/>
          </a:stretch>
        </p:blipFill>
        <p:spPr>
          <a:xfrm>
            <a:off x="838200" y="1799840"/>
            <a:ext cx="4763250" cy="1442124"/>
          </a:xfrm>
          <a:prstGeom prst="rect">
            <a:avLst/>
          </a:prstGeom>
        </p:spPr>
      </p:pic>
      <p:pic>
        <p:nvPicPr>
          <p:cNvPr id="5" name="Picture 4"/>
          <p:cNvPicPr>
            <a:picLocks noChangeAspect="1"/>
          </p:cNvPicPr>
          <p:nvPr/>
        </p:nvPicPr>
        <p:blipFill>
          <a:blip r:embed="rId3"/>
          <a:stretch>
            <a:fillRect/>
          </a:stretch>
        </p:blipFill>
        <p:spPr>
          <a:xfrm>
            <a:off x="6612832" y="1799840"/>
            <a:ext cx="5094259" cy="4917200"/>
          </a:xfrm>
          <a:prstGeom prst="rect">
            <a:avLst/>
          </a:prstGeom>
        </p:spPr>
      </p:pic>
    </p:spTree>
    <p:extLst>
      <p:ext uri="{BB962C8B-B14F-4D97-AF65-F5344CB8AC3E}">
        <p14:creationId xmlns:p14="http://schemas.microsoft.com/office/powerpoint/2010/main" val="1885357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Output Versus </a:t>
            </a:r>
            <a:r>
              <a:rPr lang="en-US" dirty="0" err="1"/>
              <a:t>Tracepoints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that you have seen two methods of outputting essentially the same information, consider </a:t>
            </a:r>
            <a:r>
              <a:rPr lang="en-US" dirty="0" smtClean="0"/>
              <a:t>the pros </a:t>
            </a:r>
            <a:r>
              <a:rPr lang="en-US" dirty="0"/>
              <a:t>and cons of </a:t>
            </a:r>
            <a:r>
              <a:rPr lang="en-US" dirty="0" smtClean="0"/>
              <a:t>each.</a:t>
            </a:r>
          </a:p>
          <a:p>
            <a:pPr marL="514350" indent="-514350">
              <a:buFont typeface="+mj-lt"/>
              <a:buAutoNum type="arabicPeriod"/>
            </a:pPr>
            <a:r>
              <a:rPr lang="en-US" dirty="0" smtClean="0"/>
              <a:t>First</a:t>
            </a:r>
            <a:r>
              <a:rPr lang="en-US" dirty="0"/>
              <a:t>, </a:t>
            </a:r>
            <a:r>
              <a:rPr lang="en-US" dirty="0" err="1"/>
              <a:t>tracepoints</a:t>
            </a:r>
            <a:r>
              <a:rPr lang="en-US" dirty="0"/>
              <a:t> have no equivalent to the Trace commands</a:t>
            </a:r>
            <a:r>
              <a:rPr lang="en-US" dirty="0" smtClean="0"/>
              <a:t>;</a:t>
            </a:r>
          </a:p>
          <a:p>
            <a:pPr marL="457200" lvl="1" indent="0">
              <a:buNone/>
            </a:pPr>
            <a:r>
              <a:rPr lang="en-US" dirty="0"/>
              <a:t> </a:t>
            </a:r>
            <a:r>
              <a:rPr lang="en-US" dirty="0" smtClean="0"/>
              <a:t>      there is </a:t>
            </a:r>
            <a:r>
              <a:rPr lang="en-US" dirty="0"/>
              <a:t>no way to output </a:t>
            </a:r>
            <a:r>
              <a:rPr lang="en-US" dirty="0" smtClean="0"/>
              <a:t>information </a:t>
            </a:r>
            <a:r>
              <a:rPr lang="en-US" dirty="0"/>
              <a:t>in a release build using </a:t>
            </a:r>
            <a:r>
              <a:rPr lang="en-US" dirty="0" err="1"/>
              <a:t>tracepoints</a:t>
            </a:r>
            <a:r>
              <a:rPr lang="en-US" dirty="0" smtClean="0"/>
              <a:t>.</a:t>
            </a:r>
          </a:p>
          <a:p>
            <a:pPr marL="514350" indent="-514350">
              <a:buFont typeface="+mj-lt"/>
              <a:buAutoNum type="arabicPeriod"/>
            </a:pPr>
            <a:r>
              <a:rPr lang="en-US" dirty="0"/>
              <a:t>Deleting a </a:t>
            </a:r>
            <a:r>
              <a:rPr lang="en-US" dirty="0" err="1"/>
              <a:t>tracepoint</a:t>
            </a:r>
            <a:r>
              <a:rPr lang="en-US" dirty="0"/>
              <a:t> is as simple as clicking on the red </a:t>
            </a:r>
            <a:r>
              <a:rPr lang="en-US" dirty="0" smtClean="0"/>
              <a:t>diamond indicating </a:t>
            </a:r>
            <a:r>
              <a:rPr lang="en-US" dirty="0"/>
              <a:t>its position, which can be annoying if you are outputting </a:t>
            </a:r>
            <a:r>
              <a:rPr lang="en-US" dirty="0" smtClean="0"/>
              <a:t>a complicated </a:t>
            </a:r>
            <a:r>
              <a:rPr lang="en-US" dirty="0"/>
              <a:t>string </a:t>
            </a:r>
            <a:r>
              <a:rPr lang="en-US" dirty="0" smtClean="0"/>
              <a:t>of information.</a:t>
            </a:r>
          </a:p>
          <a:p>
            <a:pPr marL="514350" indent="-514350">
              <a:buFont typeface="+mj-lt"/>
              <a:buAutoNum type="arabicPeriod"/>
            </a:pPr>
            <a:r>
              <a:rPr lang="en-US" dirty="0"/>
              <a:t>One bonus of </a:t>
            </a:r>
            <a:r>
              <a:rPr lang="en-US" dirty="0" err="1"/>
              <a:t>tracepoints</a:t>
            </a:r>
            <a:r>
              <a:rPr lang="en-US" dirty="0"/>
              <a:t>, though, is the additional information that can be easily added</a:t>
            </a:r>
            <a:r>
              <a:rPr lang="en-US" dirty="0" smtClean="0"/>
              <a:t>,</a:t>
            </a:r>
          </a:p>
          <a:p>
            <a:pPr marL="457200" lvl="1" indent="0">
              <a:buNone/>
            </a:pPr>
            <a:r>
              <a:rPr lang="en-US" dirty="0" smtClean="0"/>
              <a:t> </a:t>
            </a:r>
            <a:r>
              <a:rPr lang="en-US" dirty="0"/>
              <a:t>such </a:t>
            </a:r>
            <a:r>
              <a:rPr lang="en-US" dirty="0" smtClean="0"/>
              <a:t>as $FUNCTION </a:t>
            </a:r>
            <a:r>
              <a:rPr lang="en-US" dirty="0"/>
              <a:t>which adds the current function name to the output message. Although this </a:t>
            </a:r>
            <a:r>
              <a:rPr lang="en-US" dirty="0" smtClean="0"/>
              <a:t>information is </a:t>
            </a:r>
            <a:r>
              <a:rPr lang="en-US" dirty="0"/>
              <a:t>available to code written using Debug and Trace commands, it is trickier to obtain.</a:t>
            </a:r>
          </a:p>
        </p:txBody>
      </p:sp>
    </p:spTree>
    <p:extLst>
      <p:ext uri="{BB962C8B-B14F-4D97-AF65-F5344CB8AC3E}">
        <p14:creationId xmlns:p14="http://schemas.microsoft.com/office/powerpoint/2010/main" val="4094684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lstStyle/>
          <a:p>
            <a:r>
              <a:rPr lang="en-US" dirty="0"/>
              <a:t>This mode </a:t>
            </a:r>
            <a:r>
              <a:rPr lang="en-US" dirty="0" smtClean="0"/>
              <a:t>can be </a:t>
            </a:r>
            <a:r>
              <a:rPr lang="en-US" dirty="0"/>
              <a:t>entered in several ways, all of which result in the </a:t>
            </a:r>
            <a:r>
              <a:rPr lang="en-US" dirty="0" smtClean="0"/>
              <a:t>program </a:t>
            </a:r>
            <a:r>
              <a:rPr lang="en-US" dirty="0"/>
              <a:t>pausing in some way</a:t>
            </a:r>
            <a:r>
              <a:rPr lang="en-US" dirty="0" smtClean="0"/>
              <a:t>.</a:t>
            </a:r>
          </a:p>
          <a:p>
            <a:endParaRPr lang="en-US" dirty="0"/>
          </a:p>
          <a:p>
            <a:pPr marL="514350" indent="-514350">
              <a:buFont typeface="+mj-lt"/>
              <a:buAutoNum type="arabicPeriod"/>
            </a:pPr>
            <a:r>
              <a:rPr lang="en-US" dirty="0"/>
              <a:t>Entering Break Mode(Pause button )</a:t>
            </a:r>
            <a:endParaRPr lang="en-US" dirty="0" smtClean="0"/>
          </a:p>
          <a:p>
            <a:pPr marL="514350" indent="-514350">
              <a:buFont typeface="+mj-lt"/>
              <a:buAutoNum type="arabicPeriod"/>
            </a:pPr>
            <a:r>
              <a:rPr lang="en-US" dirty="0" smtClean="0"/>
              <a:t>Breakpoints</a:t>
            </a:r>
          </a:p>
          <a:p>
            <a:pPr marL="514350" indent="-514350">
              <a:buFont typeface="+mj-lt"/>
              <a:buAutoNum type="arabicPeriod"/>
            </a:pPr>
            <a:r>
              <a:rPr lang="en-US" dirty="0"/>
              <a:t>when an assertion is </a:t>
            </a:r>
            <a:r>
              <a:rPr lang="en-US" dirty="0" smtClean="0"/>
              <a:t>generated</a:t>
            </a:r>
          </a:p>
          <a:p>
            <a:pPr marL="514350" indent="-514350">
              <a:buFont typeface="+mj-lt"/>
              <a:buAutoNum type="arabicPeriod"/>
            </a:pPr>
            <a:r>
              <a:rPr lang="en-US" dirty="0" smtClean="0"/>
              <a:t>when </a:t>
            </a:r>
            <a:r>
              <a:rPr lang="en-US" dirty="0"/>
              <a:t>an unhandled exception is thrown. </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7573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fontScale="92500" lnSpcReduction="10000"/>
          </a:bodyPr>
          <a:lstStyle/>
          <a:p>
            <a:r>
              <a:rPr lang="en-US" dirty="0"/>
              <a:t>This mode </a:t>
            </a:r>
            <a:r>
              <a:rPr lang="en-US" dirty="0" smtClean="0"/>
              <a:t>can be </a:t>
            </a:r>
            <a:r>
              <a:rPr lang="en-US" dirty="0"/>
              <a:t>entered in several ways, all of which result in the </a:t>
            </a:r>
            <a:r>
              <a:rPr lang="en-US" dirty="0" smtClean="0"/>
              <a:t>program </a:t>
            </a:r>
            <a:r>
              <a:rPr lang="en-US" dirty="0"/>
              <a:t>pausing in some way</a:t>
            </a:r>
            <a:r>
              <a:rPr lang="en-US" dirty="0" smtClean="0"/>
              <a:t>.</a:t>
            </a:r>
          </a:p>
          <a:p>
            <a:pPr marL="0" indent="0">
              <a:buNone/>
            </a:pPr>
            <a:endParaRPr lang="en-US" dirty="0"/>
          </a:p>
          <a:p>
            <a:pPr marL="514350" indent="-514350">
              <a:buFont typeface="+mj-lt"/>
              <a:buAutoNum type="arabicPeriod"/>
            </a:pPr>
            <a:r>
              <a:rPr lang="en-US" dirty="0"/>
              <a:t>Entering Break </a:t>
            </a:r>
            <a:r>
              <a:rPr lang="en-US" dirty="0" smtClean="0"/>
              <a:t>Mode:</a:t>
            </a:r>
          </a:p>
          <a:p>
            <a:r>
              <a:rPr lang="en-US" dirty="0"/>
              <a:t>The simplest way to enter break mode is to click the Pause button in the IDE </a:t>
            </a:r>
            <a:r>
              <a:rPr lang="en-US" dirty="0" smtClean="0"/>
              <a:t>while </a:t>
            </a:r>
            <a:r>
              <a:rPr lang="en-US" dirty="0"/>
              <a:t>an </a:t>
            </a:r>
            <a:r>
              <a:rPr lang="en-US" dirty="0" smtClean="0"/>
              <a:t>application is </a:t>
            </a:r>
            <a:r>
              <a:rPr lang="en-US" dirty="0"/>
              <a:t>running</a:t>
            </a:r>
            <a:r>
              <a:rPr lang="en-US" dirty="0" smtClean="0"/>
              <a:t>.  </a:t>
            </a:r>
          </a:p>
          <a:p>
            <a:endParaRPr lang="en-US" dirty="0"/>
          </a:p>
          <a:p>
            <a:r>
              <a:rPr lang="en-US" dirty="0"/>
              <a:t>Pausing the application is perhaps the simplest way to enter break mode, but it doesn’t give you </a:t>
            </a:r>
            <a:r>
              <a:rPr lang="en-US" dirty="0" smtClean="0"/>
              <a:t>fine grained control </a:t>
            </a:r>
            <a:r>
              <a:rPr lang="en-US" dirty="0"/>
              <a:t>over exactly where to stop</a:t>
            </a:r>
            <a:r>
              <a:rPr lang="en-US" dirty="0" smtClean="0"/>
              <a:t>.</a:t>
            </a:r>
          </a:p>
          <a:p>
            <a:pPr marL="457200" lvl="1" indent="0">
              <a:buNone/>
            </a:pPr>
            <a:r>
              <a:rPr lang="en-US" dirty="0"/>
              <a:t>You might also be able to enter break mode during </a:t>
            </a:r>
            <a:r>
              <a:rPr lang="en-US" dirty="0" smtClean="0"/>
              <a:t>a lengthy </a:t>
            </a:r>
            <a:r>
              <a:rPr lang="en-US" dirty="0"/>
              <a:t>operation, or a long loop, but the exact stop point is likely </a:t>
            </a:r>
            <a:r>
              <a:rPr lang="en-US" b="1" dirty="0"/>
              <a:t>to be fairly random</a:t>
            </a:r>
            <a:r>
              <a:rPr lang="en-US" dirty="0"/>
              <a:t>.</a:t>
            </a:r>
          </a:p>
        </p:txBody>
      </p:sp>
      <p:pic>
        <p:nvPicPr>
          <p:cNvPr id="4" name="Picture 3"/>
          <p:cNvPicPr>
            <a:picLocks noChangeAspect="1"/>
          </p:cNvPicPr>
          <p:nvPr/>
        </p:nvPicPr>
        <p:blipFill>
          <a:blip r:embed="rId2"/>
          <a:stretch>
            <a:fillRect/>
          </a:stretch>
        </p:blipFill>
        <p:spPr>
          <a:xfrm>
            <a:off x="7744356" y="4116482"/>
            <a:ext cx="3048668" cy="342984"/>
          </a:xfrm>
          <a:prstGeom prst="rect">
            <a:avLst/>
          </a:prstGeom>
        </p:spPr>
      </p:pic>
    </p:spTree>
    <p:extLst>
      <p:ext uri="{BB962C8B-B14F-4D97-AF65-F5344CB8AC3E}">
        <p14:creationId xmlns:p14="http://schemas.microsoft.com/office/powerpoint/2010/main" val="329792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2"/>
            </a:pPr>
            <a:r>
              <a:rPr lang="en-US" dirty="0" smtClean="0"/>
              <a:t>Breakpoints</a:t>
            </a:r>
          </a:p>
          <a:p>
            <a:pPr marL="457200" lvl="1" indent="0">
              <a:buNone/>
            </a:pPr>
            <a:r>
              <a:rPr lang="en-US" dirty="0" smtClean="0"/>
              <a:t>A </a:t>
            </a:r>
            <a:r>
              <a:rPr lang="en-US" i="1" dirty="0"/>
              <a:t>breakpoint </a:t>
            </a:r>
            <a:r>
              <a:rPr lang="en-US" dirty="0"/>
              <a:t>is a marker in your source code that triggers automatic entry into break mode.</a:t>
            </a:r>
          </a:p>
          <a:p>
            <a:r>
              <a:rPr lang="en-US" dirty="0"/>
              <a:t>Breakpoints can be configured to do the following:</a:t>
            </a:r>
          </a:p>
          <a:p>
            <a:pPr marL="0" indent="0">
              <a:buNone/>
            </a:pPr>
            <a:r>
              <a:rPr lang="en-US" dirty="0" smtClean="0"/>
              <a:t>➤ </a:t>
            </a:r>
            <a:r>
              <a:rPr lang="en-US" dirty="0"/>
              <a:t>Enter break mode immediately when the breakpoint is reached.</a:t>
            </a:r>
          </a:p>
          <a:p>
            <a:pPr marL="0" indent="0">
              <a:buNone/>
            </a:pPr>
            <a:r>
              <a:rPr lang="en-US" dirty="0" smtClean="0"/>
              <a:t>➤ </a:t>
            </a:r>
            <a:r>
              <a:rPr lang="en-US" dirty="0"/>
              <a:t>Enter break mode when the breakpoint is reached if a Boolean expression </a:t>
            </a:r>
            <a:r>
              <a:rPr lang="en-US" dirty="0" smtClean="0"/>
              <a:t>    evaluates </a:t>
            </a:r>
            <a:r>
              <a:rPr lang="en-US" dirty="0"/>
              <a:t>to true.</a:t>
            </a:r>
          </a:p>
          <a:p>
            <a:pPr marL="0" indent="0">
              <a:buNone/>
            </a:pPr>
            <a:r>
              <a:rPr lang="en-US" dirty="0" smtClean="0"/>
              <a:t>➤ </a:t>
            </a:r>
            <a:r>
              <a:rPr lang="en-US" dirty="0"/>
              <a:t>Enter break mode once the breakpoint is reached a set number of times.</a:t>
            </a:r>
          </a:p>
          <a:p>
            <a:pPr marL="0" indent="0">
              <a:buNone/>
            </a:pPr>
            <a:r>
              <a:rPr lang="en-US" dirty="0" smtClean="0"/>
              <a:t>➤ </a:t>
            </a:r>
            <a:r>
              <a:rPr lang="en-US" dirty="0"/>
              <a:t>Enter break mode once the breakpoint is reached and a variable value has changed since </a:t>
            </a:r>
            <a:r>
              <a:rPr lang="en-US" dirty="0" smtClean="0"/>
              <a:t>the last </a:t>
            </a:r>
            <a:r>
              <a:rPr lang="en-US" dirty="0"/>
              <a:t>time the breakpoint was reached.</a:t>
            </a:r>
          </a:p>
        </p:txBody>
      </p:sp>
    </p:spTree>
    <p:extLst>
      <p:ext uri="{BB962C8B-B14F-4D97-AF65-F5344CB8AC3E}">
        <p14:creationId xmlns:p14="http://schemas.microsoft.com/office/powerpoint/2010/main" val="337316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a:bodyPr>
          <a:lstStyle/>
          <a:p>
            <a:r>
              <a:rPr lang="en-US" dirty="0"/>
              <a:t>Enter break mode immediately when the breakpoint is reached</a:t>
            </a:r>
            <a:r>
              <a:rPr lang="en-US" dirty="0" smtClean="0"/>
              <a:t>.</a:t>
            </a:r>
          </a:p>
          <a:p>
            <a:pPr lvl="1">
              <a:buFont typeface="Wingdings" panose="05000000000000000000" pitchFamily="2" charset="2"/>
              <a:buChar char="q"/>
            </a:pPr>
            <a:r>
              <a:rPr lang="en-US" dirty="0" smtClean="0"/>
              <a:t>just </a:t>
            </a:r>
            <a:r>
              <a:rPr lang="en-US" dirty="0"/>
              <a:t>left-click on the far left of the line of code</a:t>
            </a:r>
            <a:r>
              <a:rPr lang="en-US" dirty="0" smtClean="0"/>
              <a:t>.</a:t>
            </a:r>
          </a:p>
          <a:p>
            <a:pPr lvl="1">
              <a:buFont typeface="Wingdings" panose="05000000000000000000" pitchFamily="2" charset="2"/>
              <a:buChar char="q"/>
            </a:pPr>
            <a:r>
              <a:rPr lang="en-US" dirty="0" smtClean="0"/>
              <a:t>you </a:t>
            </a:r>
            <a:r>
              <a:rPr lang="en-US" dirty="0"/>
              <a:t>can select the menu </a:t>
            </a:r>
            <a:r>
              <a:rPr lang="en-US" dirty="0" smtClean="0"/>
              <a:t>item Debug </a:t>
            </a:r>
            <a:r>
              <a:rPr lang="en-US" dirty="0"/>
              <a:t>➪ Toggle Breakpoint from the menu, or press F9 and the breakpoint is placed on the line </a:t>
            </a:r>
            <a:r>
              <a:rPr lang="en-US" dirty="0" smtClean="0"/>
              <a:t>of code </a:t>
            </a:r>
            <a:r>
              <a:rPr lang="en-US" dirty="0"/>
              <a:t>which has focus.</a:t>
            </a:r>
          </a:p>
        </p:txBody>
      </p:sp>
      <p:pic>
        <p:nvPicPr>
          <p:cNvPr id="4" name="Picture 3"/>
          <p:cNvPicPr>
            <a:picLocks noChangeAspect="1"/>
          </p:cNvPicPr>
          <p:nvPr/>
        </p:nvPicPr>
        <p:blipFill>
          <a:blip r:embed="rId2"/>
          <a:stretch>
            <a:fillRect/>
          </a:stretch>
        </p:blipFill>
        <p:spPr>
          <a:xfrm>
            <a:off x="2344956" y="3695999"/>
            <a:ext cx="7824280" cy="2762772"/>
          </a:xfrm>
          <a:prstGeom prst="rect">
            <a:avLst/>
          </a:prstGeom>
        </p:spPr>
      </p:pic>
    </p:spTree>
    <p:extLst>
      <p:ext uri="{BB962C8B-B14F-4D97-AF65-F5344CB8AC3E}">
        <p14:creationId xmlns:p14="http://schemas.microsoft.com/office/powerpoint/2010/main" val="41212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lnSpcReduction="10000"/>
          </a:bodyPr>
          <a:lstStyle/>
          <a:p>
            <a:r>
              <a:rPr lang="en-US" dirty="0"/>
              <a:t>You can </a:t>
            </a:r>
            <a:r>
              <a:rPr lang="en-US" dirty="0" smtClean="0"/>
              <a:t>see </a:t>
            </a:r>
            <a:r>
              <a:rPr lang="en-US" dirty="0"/>
              <a:t>information about a file’s breakpoints using the </a:t>
            </a:r>
            <a:r>
              <a:rPr lang="en-US" b="1" dirty="0"/>
              <a:t>Breakpoints </a:t>
            </a:r>
            <a:r>
              <a:rPr lang="en-US" b="1" dirty="0" smtClean="0"/>
              <a:t>window:</a:t>
            </a:r>
          </a:p>
          <a:p>
            <a:pPr>
              <a:buFont typeface="Wingdings" panose="05000000000000000000" pitchFamily="2" charset="2"/>
              <a:buChar char="ü"/>
            </a:pPr>
            <a:r>
              <a:rPr lang="en-US" b="1" dirty="0" smtClean="0"/>
              <a:t> </a:t>
            </a:r>
            <a:r>
              <a:rPr lang="en-US" dirty="0" smtClean="0"/>
              <a:t>You </a:t>
            </a:r>
            <a:r>
              <a:rPr lang="en-US" dirty="0"/>
              <a:t>can use the Breakpoints window to disable breakpoints</a:t>
            </a:r>
            <a:r>
              <a:rPr lang="en-US" dirty="0" smtClean="0"/>
              <a:t>,</a:t>
            </a:r>
          </a:p>
          <a:p>
            <a:pPr>
              <a:buFont typeface="Wingdings" panose="05000000000000000000" pitchFamily="2" charset="2"/>
              <a:buChar char="ü"/>
            </a:pPr>
            <a:r>
              <a:rPr lang="en-US" dirty="0" smtClean="0"/>
              <a:t> to delete </a:t>
            </a:r>
            <a:r>
              <a:rPr lang="en-US" dirty="0"/>
              <a:t>breakpoints</a:t>
            </a:r>
            <a:r>
              <a:rPr lang="en-US" dirty="0" smtClean="0"/>
              <a:t>,</a:t>
            </a:r>
          </a:p>
          <a:p>
            <a:pPr>
              <a:buFont typeface="Wingdings" panose="05000000000000000000" pitchFamily="2" charset="2"/>
              <a:buChar char="ü"/>
            </a:pPr>
            <a:r>
              <a:rPr lang="en-US" dirty="0" smtClean="0"/>
              <a:t> to </a:t>
            </a:r>
            <a:r>
              <a:rPr lang="en-US" dirty="0"/>
              <a:t>edit the properties of breakpoints</a:t>
            </a:r>
            <a:r>
              <a:rPr lang="en-US" dirty="0" smtClean="0"/>
              <a:t>.</a:t>
            </a:r>
          </a:p>
          <a:p>
            <a:pPr>
              <a:buFont typeface="Wingdings" panose="05000000000000000000" pitchFamily="2" charset="2"/>
              <a:buChar char="ü"/>
            </a:pPr>
            <a:r>
              <a:rPr lang="en-US" dirty="0" smtClean="0"/>
              <a:t> </a:t>
            </a:r>
            <a:r>
              <a:rPr lang="en-US" dirty="0"/>
              <a:t>You can also add labels to </a:t>
            </a:r>
            <a:r>
              <a:rPr lang="en-US" dirty="0" smtClean="0"/>
              <a:t>breakpoints, which </a:t>
            </a:r>
            <a:r>
              <a:rPr lang="en-US" dirty="0"/>
              <a:t>is a handy way to group selected breakpoints</a:t>
            </a:r>
            <a:r>
              <a:rPr lang="en-US" dirty="0" smtClean="0"/>
              <a:t>.</a:t>
            </a:r>
          </a:p>
          <a:p>
            <a:pPr marL="0" indent="0">
              <a:buNone/>
            </a:pPr>
            <a:r>
              <a:rPr lang="en-US" dirty="0" smtClean="0"/>
              <a:t> </a:t>
            </a:r>
            <a:r>
              <a:rPr lang="en-US" dirty="0"/>
              <a:t>Notice that by removing the tick to the </a:t>
            </a:r>
            <a:r>
              <a:rPr lang="en-US" dirty="0" smtClean="0"/>
              <a:t>left of </a:t>
            </a:r>
            <a:r>
              <a:rPr lang="en-US" dirty="0"/>
              <a:t>a description, a disabled breakpoint shows up as an unfilled red circle. You can see labels in </a:t>
            </a:r>
            <a:r>
              <a:rPr lang="en-US" dirty="0" smtClean="0"/>
              <a:t>the Labels </a:t>
            </a:r>
            <a:r>
              <a:rPr lang="en-US" dirty="0"/>
              <a:t>column and filter the items shown in this window by label.</a:t>
            </a:r>
          </a:p>
        </p:txBody>
      </p:sp>
    </p:spTree>
    <p:extLst>
      <p:ext uri="{BB962C8B-B14F-4D97-AF65-F5344CB8AC3E}">
        <p14:creationId xmlns:p14="http://schemas.microsoft.com/office/powerpoint/2010/main" val="47872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9301"/>
            <a:ext cx="10515600" cy="1571993"/>
          </a:xfrm>
        </p:spPr>
        <p:txBody>
          <a:bodyPr>
            <a:normAutofit/>
          </a:bodyPr>
          <a:lstStyle/>
          <a:p>
            <a:pPr algn="ctr"/>
            <a:r>
              <a:rPr lang="en-US" dirty="0"/>
              <a:t>Exception handling</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57608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a:bodyPr>
          <a:lstStyle/>
          <a:p>
            <a:r>
              <a:rPr lang="en-US" dirty="0"/>
              <a:t>The other columns shown in this window, </a:t>
            </a:r>
            <a:r>
              <a:rPr lang="en-US" b="1" dirty="0"/>
              <a:t>Condition</a:t>
            </a:r>
            <a:r>
              <a:rPr lang="en-US" dirty="0"/>
              <a:t> and </a:t>
            </a:r>
            <a:r>
              <a:rPr lang="en-US" b="1" dirty="0"/>
              <a:t>Hit Count</a:t>
            </a:r>
            <a:r>
              <a:rPr lang="en-US" dirty="0"/>
              <a:t>, are only two of the </a:t>
            </a:r>
            <a:r>
              <a:rPr lang="en-US" dirty="0" smtClean="0"/>
              <a:t>available ones</a:t>
            </a:r>
            <a:r>
              <a:rPr lang="en-US" dirty="0"/>
              <a:t>, but they are the most useful. You can edit these by right-clicking a breakpoint and </a:t>
            </a:r>
            <a:r>
              <a:rPr lang="en-US" dirty="0" smtClean="0"/>
              <a:t>selecting Conditions</a:t>
            </a:r>
            <a:r>
              <a:rPr lang="en-US" dirty="0"/>
              <a:t>…. Expanding the drop-down box displays the following options:</a:t>
            </a:r>
          </a:p>
          <a:p>
            <a:pPr marL="0" indent="0">
              <a:buNone/>
            </a:pPr>
            <a:r>
              <a:rPr lang="en-US" dirty="0" smtClean="0"/>
              <a:t>➤ </a:t>
            </a:r>
            <a:r>
              <a:rPr lang="en-US" dirty="0"/>
              <a:t>Conditional Expression</a:t>
            </a:r>
          </a:p>
          <a:p>
            <a:pPr marL="0" indent="0">
              <a:buNone/>
            </a:pPr>
            <a:r>
              <a:rPr lang="en-US" dirty="0" smtClean="0"/>
              <a:t>➤ </a:t>
            </a:r>
            <a:r>
              <a:rPr lang="en-US" dirty="0"/>
              <a:t>Hit Count</a:t>
            </a:r>
          </a:p>
          <a:p>
            <a:pPr marL="0" indent="0">
              <a:buNone/>
            </a:pPr>
            <a:r>
              <a:rPr lang="en-US" dirty="0" smtClean="0"/>
              <a:t>➤ </a:t>
            </a:r>
            <a:r>
              <a:rPr lang="en-US" dirty="0"/>
              <a:t>Filter</a:t>
            </a:r>
          </a:p>
        </p:txBody>
      </p:sp>
    </p:spTree>
    <p:extLst>
      <p:ext uri="{BB962C8B-B14F-4D97-AF65-F5344CB8AC3E}">
        <p14:creationId xmlns:p14="http://schemas.microsoft.com/office/powerpoint/2010/main" val="2120565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a:bodyPr>
          <a:lstStyle/>
          <a:p>
            <a:r>
              <a:rPr lang="en-US" dirty="0"/>
              <a:t>Selecting Conditions… </a:t>
            </a:r>
            <a:endParaRPr lang="en-US" dirty="0" smtClean="0"/>
          </a:p>
          <a:p>
            <a:pPr marL="0" indent="0">
              <a:buNone/>
            </a:pPr>
            <a:r>
              <a:rPr lang="en-US" dirty="0" smtClean="0"/>
              <a:t>opens </a:t>
            </a:r>
            <a:r>
              <a:rPr lang="en-US" dirty="0"/>
              <a:t>a dialog box in which you can type any Boolean expression, </a:t>
            </a:r>
            <a:r>
              <a:rPr lang="en-US" dirty="0" smtClean="0"/>
              <a:t>which may </a:t>
            </a:r>
            <a:r>
              <a:rPr lang="en-US" dirty="0"/>
              <a:t>involve any variables in scope at the breakpoint. </a:t>
            </a:r>
            <a:endParaRPr lang="en-US" dirty="0" smtClean="0"/>
          </a:p>
          <a:p>
            <a:pPr marL="457200" lvl="1" indent="0">
              <a:buNone/>
            </a:pPr>
            <a:r>
              <a:rPr lang="en-US" dirty="0" smtClean="0"/>
              <a:t>For </a:t>
            </a:r>
            <a:r>
              <a:rPr lang="en-US" dirty="0"/>
              <a:t>example, you could configure a </a:t>
            </a:r>
            <a:r>
              <a:rPr lang="en-US" dirty="0" smtClean="0"/>
              <a:t>breakpoint that </a:t>
            </a:r>
            <a:r>
              <a:rPr lang="en-US" dirty="0"/>
              <a:t>triggers when it is reached and the value of </a:t>
            </a:r>
            <a:r>
              <a:rPr lang="en-US" dirty="0" err="1"/>
              <a:t>maxVal</a:t>
            </a:r>
            <a:r>
              <a:rPr lang="en-US" dirty="0"/>
              <a:t> is greater than 4 by entering the </a:t>
            </a:r>
            <a:r>
              <a:rPr lang="en-US" dirty="0" smtClean="0"/>
              <a:t>expression "</a:t>
            </a:r>
            <a:r>
              <a:rPr lang="en-US" dirty="0" err="1" smtClean="0"/>
              <a:t>maxVal</a:t>
            </a:r>
            <a:r>
              <a:rPr lang="en-US" dirty="0" smtClean="0"/>
              <a:t> </a:t>
            </a:r>
            <a:r>
              <a:rPr lang="en-US" dirty="0"/>
              <a:t>&gt; 4" and selecting the Is true option. You can also check whether the value of this </a:t>
            </a:r>
            <a:r>
              <a:rPr lang="en-US" dirty="0" smtClean="0"/>
              <a:t>expression has </a:t>
            </a:r>
            <a:r>
              <a:rPr lang="en-US" dirty="0"/>
              <a:t>changed and only trigger the breakpoint then (you might trigger it if </a:t>
            </a:r>
            <a:r>
              <a:rPr lang="en-US" dirty="0" err="1"/>
              <a:t>maxVal</a:t>
            </a:r>
            <a:r>
              <a:rPr lang="en-US" dirty="0"/>
              <a:t> changed </a:t>
            </a:r>
            <a:r>
              <a:rPr lang="en-US" dirty="0" smtClean="0"/>
              <a:t>from 2 </a:t>
            </a:r>
            <a:r>
              <a:rPr lang="en-US" dirty="0"/>
              <a:t>to 6 between breakpoint encounters, for example).</a:t>
            </a:r>
          </a:p>
        </p:txBody>
      </p:sp>
    </p:spTree>
    <p:extLst>
      <p:ext uri="{BB962C8B-B14F-4D97-AF65-F5344CB8AC3E}">
        <p14:creationId xmlns:p14="http://schemas.microsoft.com/office/powerpoint/2010/main" val="22395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fontScale="85000" lnSpcReduction="20000"/>
          </a:bodyPr>
          <a:lstStyle/>
          <a:p>
            <a:r>
              <a:rPr lang="en-US" dirty="0"/>
              <a:t>Selecting Hit </a:t>
            </a:r>
            <a:r>
              <a:rPr lang="en-US" dirty="0" smtClean="0"/>
              <a:t>Count</a:t>
            </a:r>
          </a:p>
          <a:p>
            <a:pPr marL="0" indent="0">
              <a:buNone/>
            </a:pPr>
            <a:r>
              <a:rPr lang="en-US" dirty="0" smtClean="0"/>
              <a:t> </a:t>
            </a:r>
            <a:r>
              <a:rPr lang="en-US" dirty="0"/>
              <a:t>from the drop-down list opens a dialog box in which you can specify </a:t>
            </a:r>
            <a:r>
              <a:rPr lang="en-US" dirty="0" smtClean="0"/>
              <a:t>how many </a:t>
            </a:r>
            <a:r>
              <a:rPr lang="en-US" dirty="0"/>
              <a:t>times a breakpoint needs to be hit before it is triggered. A drop-down list offers the </a:t>
            </a:r>
            <a:r>
              <a:rPr lang="en-US" dirty="0" smtClean="0"/>
              <a:t>following options</a:t>
            </a:r>
            <a:r>
              <a:rPr lang="en-US" dirty="0"/>
              <a:t>:</a:t>
            </a:r>
          </a:p>
          <a:p>
            <a:pPr marL="0" indent="0">
              <a:buNone/>
            </a:pPr>
            <a:r>
              <a:rPr lang="en-US" dirty="0" smtClean="0"/>
              <a:t>➤ </a:t>
            </a:r>
            <a:r>
              <a:rPr lang="en-US" dirty="0"/>
              <a:t>Break always (default value</a:t>
            </a:r>
            <a:r>
              <a:rPr lang="en-US" dirty="0" smtClean="0"/>
              <a:t>)</a:t>
            </a:r>
          </a:p>
          <a:p>
            <a:pPr marL="0" indent="0">
              <a:buNone/>
            </a:pPr>
            <a:r>
              <a:rPr lang="en-US" dirty="0" smtClean="0"/>
              <a:t>➤ </a:t>
            </a:r>
            <a:r>
              <a:rPr lang="en-US" dirty="0"/>
              <a:t>Break when the hit count is equal to</a:t>
            </a:r>
          </a:p>
          <a:p>
            <a:pPr marL="0" indent="0">
              <a:buNone/>
            </a:pPr>
            <a:r>
              <a:rPr lang="en-US" dirty="0" smtClean="0"/>
              <a:t>➤ </a:t>
            </a:r>
            <a:r>
              <a:rPr lang="en-US" dirty="0"/>
              <a:t>Break when the hit count is a multiple of</a:t>
            </a:r>
          </a:p>
          <a:p>
            <a:pPr marL="0" indent="0">
              <a:buNone/>
            </a:pPr>
            <a:r>
              <a:rPr lang="en-US" dirty="0" smtClean="0"/>
              <a:t>➤ </a:t>
            </a:r>
            <a:r>
              <a:rPr lang="en-US" dirty="0"/>
              <a:t>Break when the hit count is greater than or equal </a:t>
            </a:r>
            <a:r>
              <a:rPr lang="en-US" dirty="0" smtClean="0"/>
              <a:t>to</a:t>
            </a:r>
          </a:p>
          <a:p>
            <a:r>
              <a:rPr lang="en-US" dirty="0"/>
              <a:t>The option you choose, combined with the value entered in the text box next to the options, </a:t>
            </a:r>
            <a:r>
              <a:rPr lang="en-US" dirty="0" smtClean="0"/>
              <a:t>determines the </a:t>
            </a:r>
            <a:r>
              <a:rPr lang="en-US" dirty="0"/>
              <a:t>behavior of the breakpoint. </a:t>
            </a:r>
            <a:endParaRPr lang="en-US" dirty="0" smtClean="0"/>
          </a:p>
          <a:p>
            <a:r>
              <a:rPr lang="en-US" dirty="0" smtClean="0"/>
              <a:t>The </a:t>
            </a:r>
            <a:r>
              <a:rPr lang="en-US" dirty="0"/>
              <a:t>hit count is useful in long loops, when you might </a:t>
            </a:r>
            <a:r>
              <a:rPr lang="en-US" dirty="0" smtClean="0"/>
              <a:t>want to break after, say, the first 5,000 cycles. It would be a pain to break and restart 5,000 times if you couldn’t </a:t>
            </a:r>
            <a:r>
              <a:rPr lang="en-US" dirty="0"/>
              <a:t>do this!</a:t>
            </a:r>
          </a:p>
        </p:txBody>
      </p:sp>
    </p:spTree>
    <p:extLst>
      <p:ext uri="{BB962C8B-B14F-4D97-AF65-F5344CB8AC3E}">
        <p14:creationId xmlns:p14="http://schemas.microsoft.com/office/powerpoint/2010/main" val="109637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3"/>
            </a:pPr>
            <a:r>
              <a:rPr lang="en-US" dirty="0"/>
              <a:t>Assertion :</a:t>
            </a:r>
            <a:endParaRPr lang="en-US" i="1" dirty="0" smtClean="0"/>
          </a:p>
          <a:p>
            <a:pPr marL="457200" lvl="1" indent="0">
              <a:buNone/>
            </a:pPr>
            <a:r>
              <a:rPr lang="en-US" i="1" dirty="0" smtClean="0"/>
              <a:t>Assertions </a:t>
            </a:r>
            <a:r>
              <a:rPr lang="en-US" dirty="0"/>
              <a:t>are instructions that can interrupt application execution with a user-defined </a:t>
            </a:r>
            <a:r>
              <a:rPr lang="en-US" dirty="0" smtClean="0"/>
              <a:t>message.</a:t>
            </a:r>
          </a:p>
          <a:p>
            <a:pPr marL="0" indent="0">
              <a:buNone/>
            </a:pPr>
            <a:r>
              <a:rPr lang="en-US" dirty="0" smtClean="0"/>
              <a:t>They </a:t>
            </a:r>
            <a:r>
              <a:rPr lang="en-US" dirty="0"/>
              <a:t>are often used during application development to test whether things are going smoothly. </a:t>
            </a:r>
            <a:r>
              <a:rPr lang="en-US" dirty="0" smtClean="0"/>
              <a:t>For example</a:t>
            </a:r>
            <a:r>
              <a:rPr lang="en-US" dirty="0"/>
              <a:t>, at some point in your application you might require a given variable to have a value </a:t>
            </a:r>
            <a:r>
              <a:rPr lang="en-US" dirty="0" smtClean="0"/>
              <a:t>less than </a:t>
            </a:r>
            <a:r>
              <a:rPr lang="en-US" dirty="0"/>
              <a:t>10. You can use an assertion to confirm that this is true, interrupting the program if it </a:t>
            </a:r>
            <a:r>
              <a:rPr lang="en-US" dirty="0" smtClean="0"/>
              <a:t>isn’t. </a:t>
            </a:r>
          </a:p>
          <a:p>
            <a:r>
              <a:rPr lang="en-US" dirty="0" smtClean="0"/>
              <a:t>When </a:t>
            </a:r>
            <a:r>
              <a:rPr lang="en-US" dirty="0"/>
              <a:t>the assertion occurs you have the option to :</a:t>
            </a:r>
            <a:endParaRPr lang="en-US" dirty="0" smtClean="0"/>
          </a:p>
          <a:p>
            <a:pPr>
              <a:buFont typeface="Wingdings" panose="05000000000000000000" pitchFamily="2" charset="2"/>
              <a:buChar char="q"/>
            </a:pPr>
            <a:r>
              <a:rPr lang="en-US" dirty="0" smtClean="0"/>
              <a:t>Abort</a:t>
            </a:r>
            <a:r>
              <a:rPr lang="en-US" dirty="0"/>
              <a:t>, which terminates the application; </a:t>
            </a:r>
            <a:endParaRPr lang="en-US" dirty="0" smtClean="0"/>
          </a:p>
          <a:p>
            <a:pPr>
              <a:buFont typeface="Wingdings" panose="05000000000000000000" pitchFamily="2" charset="2"/>
              <a:buChar char="q"/>
            </a:pPr>
            <a:r>
              <a:rPr lang="en-US" dirty="0" smtClean="0"/>
              <a:t>Retry, which </a:t>
            </a:r>
            <a:r>
              <a:rPr lang="en-US" dirty="0"/>
              <a:t>causes break mode to be entered</a:t>
            </a:r>
            <a:r>
              <a:rPr lang="en-US" dirty="0" smtClean="0"/>
              <a:t>;</a:t>
            </a:r>
          </a:p>
          <a:p>
            <a:pPr>
              <a:buFont typeface="Wingdings" panose="05000000000000000000" pitchFamily="2" charset="2"/>
              <a:buChar char="q"/>
            </a:pPr>
            <a:r>
              <a:rPr lang="en-US" dirty="0" smtClean="0"/>
              <a:t> </a:t>
            </a:r>
            <a:r>
              <a:rPr lang="en-US" dirty="0"/>
              <a:t>Ignore, which causes the application to continue </a:t>
            </a:r>
            <a:r>
              <a:rPr lang="en-US" dirty="0" smtClean="0"/>
              <a:t>as normal</a:t>
            </a:r>
            <a:r>
              <a:rPr lang="en-US" dirty="0"/>
              <a:t>.</a:t>
            </a:r>
          </a:p>
        </p:txBody>
      </p:sp>
      <p:pic>
        <p:nvPicPr>
          <p:cNvPr id="4" name="Picture 3"/>
          <p:cNvPicPr>
            <a:picLocks noChangeAspect="1"/>
          </p:cNvPicPr>
          <p:nvPr/>
        </p:nvPicPr>
        <p:blipFill>
          <a:blip r:embed="rId2"/>
          <a:stretch>
            <a:fillRect/>
          </a:stretch>
        </p:blipFill>
        <p:spPr>
          <a:xfrm>
            <a:off x="7030531" y="165379"/>
            <a:ext cx="4788584" cy="1954368"/>
          </a:xfrm>
          <a:prstGeom prst="rect">
            <a:avLst/>
          </a:prstGeom>
        </p:spPr>
      </p:pic>
    </p:spTree>
    <p:extLst>
      <p:ext uri="{BB962C8B-B14F-4D97-AF65-F5344CB8AC3E}">
        <p14:creationId xmlns:p14="http://schemas.microsoft.com/office/powerpoint/2010/main" val="36047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Break Mode</a:t>
            </a:r>
          </a:p>
        </p:txBody>
      </p:sp>
      <p:sp>
        <p:nvSpPr>
          <p:cNvPr id="3" name="Content Placeholder 2"/>
          <p:cNvSpPr>
            <a:spLocks noGrp="1"/>
          </p:cNvSpPr>
          <p:nvPr>
            <p:ph idx="1"/>
          </p:nvPr>
        </p:nvSpPr>
        <p:spPr/>
        <p:txBody>
          <a:bodyPr>
            <a:normAutofit fontScale="77500" lnSpcReduction="20000"/>
          </a:bodyPr>
          <a:lstStyle/>
          <a:p>
            <a:r>
              <a:rPr lang="en-US" dirty="0"/>
              <a:t>As with the debug output functions shown earlier, there are </a:t>
            </a:r>
            <a:r>
              <a:rPr lang="en-US" dirty="0" smtClean="0"/>
              <a:t>two versions </a:t>
            </a:r>
            <a:r>
              <a:rPr lang="en-US" dirty="0"/>
              <a:t>of the assertion function:</a:t>
            </a:r>
          </a:p>
          <a:p>
            <a:pPr marL="0" indent="0">
              <a:buNone/>
            </a:pPr>
            <a:r>
              <a:rPr lang="en-US" dirty="0" smtClean="0"/>
              <a:t>➤ </a:t>
            </a:r>
            <a:r>
              <a:rPr lang="en-US" dirty="0" err="1"/>
              <a:t>Debug.Assert</a:t>
            </a:r>
            <a:r>
              <a:rPr lang="en-US" dirty="0"/>
              <a:t>()</a:t>
            </a:r>
          </a:p>
          <a:p>
            <a:pPr marL="0" indent="0">
              <a:buNone/>
            </a:pPr>
            <a:r>
              <a:rPr lang="en-US" dirty="0" smtClean="0"/>
              <a:t>➤ </a:t>
            </a:r>
            <a:r>
              <a:rPr lang="en-US" dirty="0" err="1"/>
              <a:t>Trace.Assert</a:t>
            </a:r>
            <a:r>
              <a:rPr lang="en-US" dirty="0" smtClean="0"/>
              <a:t>()</a:t>
            </a:r>
          </a:p>
          <a:p>
            <a:pPr marL="0" indent="0">
              <a:buNone/>
            </a:pPr>
            <a:r>
              <a:rPr lang="en-US" dirty="0"/>
              <a:t>The Debug class is only compiled into debug builds, while Trace exists in release builds</a:t>
            </a:r>
            <a:r>
              <a:rPr lang="en-US" dirty="0" smtClean="0"/>
              <a:t>.</a:t>
            </a:r>
          </a:p>
          <a:p>
            <a:r>
              <a:rPr lang="en-US" dirty="0"/>
              <a:t>These functions take three </a:t>
            </a:r>
            <a:r>
              <a:rPr lang="en-US" dirty="0" smtClean="0"/>
              <a:t>parameters</a:t>
            </a:r>
            <a:r>
              <a:rPr lang="en-US" dirty="0"/>
              <a:t>:</a:t>
            </a:r>
            <a:endParaRPr lang="en-US" dirty="0" smtClean="0"/>
          </a:p>
          <a:p>
            <a:pPr marL="0" indent="0">
              <a:buNone/>
            </a:pPr>
            <a:r>
              <a:rPr lang="en-US" dirty="0" smtClean="0"/>
              <a:t>     1-The </a:t>
            </a:r>
            <a:r>
              <a:rPr lang="en-US" dirty="0"/>
              <a:t>first is a Boolean value, whereby a value of false </a:t>
            </a:r>
            <a:r>
              <a:rPr lang="en-US" dirty="0" smtClean="0"/>
              <a:t>causes the </a:t>
            </a:r>
            <a:r>
              <a:rPr lang="en-US" dirty="0"/>
              <a:t>assertion to trigger</a:t>
            </a:r>
            <a:r>
              <a:rPr lang="en-US" dirty="0" smtClean="0"/>
              <a:t>.</a:t>
            </a:r>
          </a:p>
          <a:p>
            <a:pPr marL="0" indent="0">
              <a:buNone/>
            </a:pPr>
            <a:r>
              <a:rPr lang="en-US" dirty="0" smtClean="0"/>
              <a:t>     2,3- </a:t>
            </a:r>
            <a:r>
              <a:rPr lang="en-US" dirty="0"/>
              <a:t>The second and third are string parameters to write information both to </a:t>
            </a:r>
            <a:r>
              <a:rPr lang="en-US" dirty="0" smtClean="0"/>
              <a:t>a pop-up </a:t>
            </a:r>
            <a:r>
              <a:rPr lang="en-US" dirty="0"/>
              <a:t>dialog box and the Output window</a:t>
            </a:r>
            <a:r>
              <a:rPr lang="en-US" dirty="0" smtClean="0"/>
              <a:t>.</a:t>
            </a:r>
          </a:p>
          <a:p>
            <a:pPr marL="457200" lvl="1" indent="0">
              <a:buNone/>
            </a:pPr>
            <a:r>
              <a:rPr lang="en-US" dirty="0" smtClean="0"/>
              <a:t> </a:t>
            </a:r>
            <a:r>
              <a:rPr lang="en-US" dirty="0"/>
              <a:t>The preceding example would need a function call </a:t>
            </a:r>
            <a:r>
              <a:rPr lang="en-US" dirty="0" smtClean="0"/>
              <a:t>such as </a:t>
            </a:r>
            <a:r>
              <a:rPr lang="en-US" dirty="0"/>
              <a:t>the following</a:t>
            </a:r>
            <a:r>
              <a:rPr lang="en-US" dirty="0" smtClean="0"/>
              <a:t>:</a:t>
            </a:r>
          </a:p>
          <a:p>
            <a:pPr marL="457200" lvl="1" indent="0">
              <a:buNone/>
            </a:pPr>
            <a:endParaRPr lang="en-US" dirty="0"/>
          </a:p>
          <a:p>
            <a:pPr marL="0" indent="0">
              <a:buNone/>
            </a:pPr>
            <a:r>
              <a:rPr lang="en-US" dirty="0" smtClean="0"/>
              <a:t>     </a:t>
            </a:r>
            <a:r>
              <a:rPr lang="en-US" dirty="0" err="1" smtClean="0"/>
              <a:t>Debug.Assert</a:t>
            </a:r>
            <a:r>
              <a:rPr lang="en-US" dirty="0" smtClean="0"/>
              <a:t>(</a:t>
            </a:r>
            <a:r>
              <a:rPr lang="en-US" dirty="0" err="1" smtClean="0"/>
              <a:t>myVar</a:t>
            </a:r>
            <a:r>
              <a:rPr lang="en-US" dirty="0" smtClean="0"/>
              <a:t> </a:t>
            </a:r>
            <a:r>
              <a:rPr lang="en-US" dirty="0"/>
              <a:t>&lt; 10, "</a:t>
            </a:r>
            <a:r>
              <a:rPr lang="en-US" dirty="0" err="1"/>
              <a:t>myVar</a:t>
            </a:r>
            <a:r>
              <a:rPr lang="en-US" dirty="0"/>
              <a:t> is 10 or greater</a:t>
            </a:r>
            <a:r>
              <a:rPr lang="en-US" dirty="0" smtClean="0"/>
              <a:t>.", "</a:t>
            </a:r>
            <a:r>
              <a:rPr lang="en-US" dirty="0"/>
              <a:t>Assertion occurred in Main().");</a:t>
            </a:r>
          </a:p>
        </p:txBody>
      </p:sp>
    </p:spTree>
    <p:extLst>
      <p:ext uri="{BB962C8B-B14F-4D97-AF65-F5344CB8AC3E}">
        <p14:creationId xmlns:p14="http://schemas.microsoft.com/office/powerpoint/2010/main" val="1202606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Variable Content</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The easiest way to check the value of a variable is to hover the mouse over its </a:t>
            </a:r>
            <a:r>
              <a:rPr lang="en-US" dirty="0" smtClean="0"/>
              <a:t>name in </a:t>
            </a:r>
            <a:r>
              <a:rPr lang="en-US" dirty="0"/>
              <a:t>the source code while in break mode. </a:t>
            </a:r>
            <a:endParaRPr lang="en-US" dirty="0" smtClean="0"/>
          </a:p>
          <a:p>
            <a:r>
              <a:rPr lang="en-US" dirty="0" smtClean="0"/>
              <a:t>You </a:t>
            </a:r>
            <a:r>
              <a:rPr lang="en-US" dirty="0"/>
              <a:t>may have noticed that when you run an application, the layout of the various windows in </a:t>
            </a:r>
            <a:r>
              <a:rPr lang="en-US" dirty="0" smtClean="0"/>
              <a:t>the IDE </a:t>
            </a:r>
            <a:r>
              <a:rPr lang="en-US" dirty="0"/>
              <a:t>changes</a:t>
            </a:r>
            <a:r>
              <a:rPr lang="en-US" dirty="0" smtClean="0"/>
              <a:t>.</a:t>
            </a:r>
          </a:p>
          <a:p>
            <a:pPr>
              <a:buFont typeface="Wingdings" panose="05000000000000000000" pitchFamily="2" charset="2"/>
              <a:buChar char="q"/>
            </a:pPr>
            <a:r>
              <a:rPr lang="en-US" dirty="0"/>
              <a:t>The new window that appears in the bottom-left corner is particularly useful for debugging. </a:t>
            </a:r>
            <a:r>
              <a:rPr lang="en-US" dirty="0" smtClean="0"/>
              <a:t>It enables </a:t>
            </a:r>
            <a:r>
              <a:rPr lang="en-US" dirty="0"/>
              <a:t>you to keep tabs on the values of variables in your application when in break mode:</a:t>
            </a:r>
          </a:p>
          <a:p>
            <a:pPr marL="0" indent="0">
              <a:buNone/>
            </a:pPr>
            <a:r>
              <a:rPr lang="en-US" dirty="0" smtClean="0"/>
              <a:t>➤ </a:t>
            </a:r>
            <a:r>
              <a:rPr lang="en-US" b="1" dirty="0"/>
              <a:t>Autos</a:t>
            </a:r>
            <a:r>
              <a:rPr lang="en-US" dirty="0"/>
              <a:t>—Variables in use in the current and previous statements (</a:t>
            </a:r>
            <a:r>
              <a:rPr lang="en-US" dirty="0" err="1"/>
              <a:t>Ctrl+D</a:t>
            </a:r>
            <a:r>
              <a:rPr lang="en-US" dirty="0"/>
              <a:t>, A)</a:t>
            </a:r>
          </a:p>
          <a:p>
            <a:pPr marL="0" indent="0">
              <a:buNone/>
            </a:pPr>
            <a:r>
              <a:rPr lang="en-US" dirty="0" smtClean="0"/>
              <a:t>➤ </a:t>
            </a:r>
            <a:r>
              <a:rPr lang="en-US" b="1" dirty="0"/>
              <a:t>Locals</a:t>
            </a:r>
            <a:r>
              <a:rPr lang="en-US" dirty="0"/>
              <a:t>—All variables in scope (</a:t>
            </a:r>
            <a:r>
              <a:rPr lang="en-US" dirty="0" err="1"/>
              <a:t>Ctrl+D</a:t>
            </a:r>
            <a:r>
              <a:rPr lang="en-US" dirty="0"/>
              <a:t>, L)</a:t>
            </a:r>
          </a:p>
          <a:p>
            <a:pPr marL="0" indent="0">
              <a:buNone/>
            </a:pPr>
            <a:r>
              <a:rPr lang="en-US" dirty="0" smtClean="0"/>
              <a:t>➤ </a:t>
            </a:r>
            <a:r>
              <a:rPr lang="en-US" b="1" dirty="0"/>
              <a:t>Watch </a:t>
            </a:r>
            <a:r>
              <a:rPr lang="en-US" b="1" i="1" dirty="0"/>
              <a:t>N</a:t>
            </a:r>
            <a:r>
              <a:rPr lang="en-US" dirty="0"/>
              <a:t>—Customizable variable and expression display (where N is 1 to 4, found on </a:t>
            </a:r>
            <a:r>
              <a:rPr lang="en-US" dirty="0" smtClean="0"/>
              <a:t>Debug ➪ </a:t>
            </a:r>
            <a:r>
              <a:rPr lang="en-US" dirty="0"/>
              <a:t>Windows ➪ Watch</a:t>
            </a:r>
            <a:r>
              <a:rPr lang="en-US" dirty="0" smtClean="0"/>
              <a:t>)</a:t>
            </a:r>
          </a:p>
          <a:p>
            <a:r>
              <a:rPr lang="en-US" dirty="0"/>
              <a:t>You can also edit the content of variables from this view. </a:t>
            </a:r>
            <a:endParaRPr lang="en-US" dirty="0" smtClean="0"/>
          </a:p>
          <a:p>
            <a:pPr marL="457200" lvl="1" indent="0">
              <a:buNone/>
            </a:pPr>
            <a:r>
              <a:rPr lang="en-US" dirty="0" smtClean="0"/>
              <a:t>To </a:t>
            </a:r>
            <a:r>
              <a:rPr lang="en-US" dirty="0"/>
              <a:t>do this, simply type a new value </a:t>
            </a:r>
            <a:r>
              <a:rPr lang="en-US" dirty="0" smtClean="0"/>
              <a:t>into the </a:t>
            </a:r>
            <a:r>
              <a:rPr lang="en-US" dirty="0"/>
              <a:t>Value column for the variable you want to edit. </a:t>
            </a:r>
          </a:p>
        </p:txBody>
      </p:sp>
    </p:spTree>
    <p:extLst>
      <p:ext uri="{BB962C8B-B14F-4D97-AF65-F5344CB8AC3E}">
        <p14:creationId xmlns:p14="http://schemas.microsoft.com/office/powerpoint/2010/main" val="2747756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Variable Content</a:t>
            </a:r>
          </a:p>
        </p:txBody>
      </p:sp>
      <p:sp>
        <p:nvSpPr>
          <p:cNvPr id="3" name="Content Placeholder 2"/>
          <p:cNvSpPr>
            <a:spLocks noGrp="1"/>
          </p:cNvSpPr>
          <p:nvPr>
            <p:ph idx="1"/>
          </p:nvPr>
        </p:nvSpPr>
        <p:spPr/>
        <p:txBody>
          <a:bodyPr>
            <a:normAutofit/>
          </a:bodyPr>
          <a:lstStyle/>
          <a:p>
            <a:r>
              <a:rPr lang="en-US" dirty="0"/>
              <a:t>The </a:t>
            </a:r>
            <a:r>
              <a:rPr lang="en-US" b="1" dirty="0"/>
              <a:t>Watch window </a:t>
            </a:r>
            <a:r>
              <a:rPr lang="en-US" dirty="0"/>
              <a:t>enables you to monitor specific variables, or expressions involving </a:t>
            </a:r>
            <a:r>
              <a:rPr lang="en-US" dirty="0" smtClean="0"/>
              <a:t>specific variables.</a:t>
            </a:r>
          </a:p>
          <a:p>
            <a:pPr marL="457200" lvl="1" indent="0">
              <a:buNone/>
            </a:pPr>
            <a:r>
              <a:rPr lang="en-US" dirty="0" smtClean="0"/>
              <a:t> </a:t>
            </a:r>
            <a:r>
              <a:rPr lang="en-US" dirty="0"/>
              <a:t>To use this window, type the name of a variable or expression into the Name </a:t>
            </a:r>
            <a:r>
              <a:rPr lang="en-US" dirty="0" smtClean="0"/>
              <a:t>column and </a:t>
            </a:r>
            <a:r>
              <a:rPr lang="en-US" dirty="0"/>
              <a:t>view the results. </a:t>
            </a:r>
            <a:endParaRPr lang="en-US" dirty="0" smtClean="0"/>
          </a:p>
          <a:p>
            <a:pPr marL="457200" lvl="1" indent="0">
              <a:buNone/>
            </a:pPr>
            <a:r>
              <a:rPr lang="en-US" dirty="0" smtClean="0"/>
              <a:t>Note </a:t>
            </a:r>
            <a:r>
              <a:rPr lang="en-US" dirty="0"/>
              <a:t>that not all variables in an application are in scope all the time, </a:t>
            </a:r>
            <a:r>
              <a:rPr lang="en-US" dirty="0" smtClean="0"/>
              <a:t>and are </a:t>
            </a:r>
            <a:r>
              <a:rPr lang="en-US" dirty="0"/>
              <a:t>labeled as such in a Watch window</a:t>
            </a:r>
            <a:r>
              <a:rPr lang="en-US" dirty="0" smtClean="0"/>
              <a:t>.</a:t>
            </a:r>
          </a:p>
          <a:p>
            <a:pPr marL="457200" lvl="1" indent="0">
              <a:buNone/>
            </a:pPr>
            <a:r>
              <a:rPr lang="en-US" dirty="0" smtClean="0"/>
              <a:t> </a:t>
            </a:r>
            <a:r>
              <a:rPr lang="en-US" dirty="0"/>
              <a:t>For example, Figure </a:t>
            </a:r>
            <a:r>
              <a:rPr lang="en-US" dirty="0" smtClean="0"/>
              <a:t>shows </a:t>
            </a:r>
            <a:r>
              <a:rPr lang="en-US" dirty="0"/>
              <a:t>a Watch window with </a:t>
            </a:r>
            <a:r>
              <a:rPr lang="en-US" dirty="0" smtClean="0"/>
              <a:t>a few </a:t>
            </a:r>
            <a:r>
              <a:rPr lang="en-US" dirty="0"/>
              <a:t>sample variables and expressions in it, obtained when a breakpoint just before the end of </a:t>
            </a:r>
            <a:r>
              <a:rPr lang="en-US" dirty="0" smtClean="0"/>
              <a:t>the Maxima</a:t>
            </a:r>
            <a:r>
              <a:rPr lang="en-US" dirty="0"/>
              <a:t>() function is reached.</a:t>
            </a:r>
          </a:p>
        </p:txBody>
      </p:sp>
      <p:pic>
        <p:nvPicPr>
          <p:cNvPr id="4" name="Picture 3"/>
          <p:cNvPicPr>
            <a:picLocks noChangeAspect="1"/>
          </p:cNvPicPr>
          <p:nvPr/>
        </p:nvPicPr>
        <p:blipFill>
          <a:blip r:embed="rId2"/>
          <a:stretch>
            <a:fillRect/>
          </a:stretch>
        </p:blipFill>
        <p:spPr>
          <a:xfrm>
            <a:off x="5716486" y="4911969"/>
            <a:ext cx="5494103" cy="1846885"/>
          </a:xfrm>
          <a:prstGeom prst="rect">
            <a:avLst/>
          </a:prstGeom>
        </p:spPr>
      </p:pic>
    </p:spTree>
    <p:extLst>
      <p:ext uri="{BB962C8B-B14F-4D97-AF65-F5344CB8AC3E}">
        <p14:creationId xmlns:p14="http://schemas.microsoft.com/office/powerpoint/2010/main" val="2245732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through Code</a:t>
            </a:r>
          </a:p>
        </p:txBody>
      </p:sp>
      <p:sp>
        <p:nvSpPr>
          <p:cNvPr id="3" name="Content Placeholder 2"/>
          <p:cNvSpPr>
            <a:spLocks noGrp="1"/>
          </p:cNvSpPr>
          <p:nvPr>
            <p:ph idx="1"/>
          </p:nvPr>
        </p:nvSpPr>
        <p:spPr/>
        <p:txBody>
          <a:bodyPr/>
          <a:lstStyle/>
          <a:p>
            <a:r>
              <a:rPr lang="en-US" dirty="0"/>
              <a:t>When Visual Studio enters break mode, a yellow arrow cursor appears to the left of the code </a:t>
            </a:r>
            <a:r>
              <a:rPr lang="en-US" dirty="0" smtClean="0"/>
              <a:t>view next </a:t>
            </a:r>
            <a:r>
              <a:rPr lang="en-US" dirty="0"/>
              <a:t>to the line of code that is about to be executed, as shown in </a:t>
            </a:r>
            <a:r>
              <a:rPr lang="en-US" dirty="0" smtClean="0"/>
              <a:t>Figure</a:t>
            </a:r>
          </a:p>
          <a:p>
            <a:endParaRPr lang="en-US" dirty="0"/>
          </a:p>
        </p:txBody>
      </p:sp>
      <p:pic>
        <p:nvPicPr>
          <p:cNvPr id="4" name="Picture 3"/>
          <p:cNvPicPr>
            <a:picLocks noChangeAspect="1"/>
          </p:cNvPicPr>
          <p:nvPr/>
        </p:nvPicPr>
        <p:blipFill>
          <a:blip r:embed="rId2"/>
          <a:stretch>
            <a:fillRect/>
          </a:stretch>
        </p:blipFill>
        <p:spPr>
          <a:xfrm>
            <a:off x="1622617" y="3191546"/>
            <a:ext cx="8946766" cy="2985417"/>
          </a:xfrm>
          <a:prstGeom prst="rect">
            <a:avLst/>
          </a:prstGeom>
        </p:spPr>
      </p:pic>
    </p:spTree>
    <p:extLst>
      <p:ext uri="{BB962C8B-B14F-4D97-AF65-F5344CB8AC3E}">
        <p14:creationId xmlns:p14="http://schemas.microsoft.com/office/powerpoint/2010/main" val="4179629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through Code</a:t>
            </a:r>
          </a:p>
        </p:txBody>
      </p:sp>
      <p:sp>
        <p:nvSpPr>
          <p:cNvPr id="3" name="Content Placeholder 2"/>
          <p:cNvSpPr>
            <a:spLocks noGrp="1"/>
          </p:cNvSpPr>
          <p:nvPr>
            <p:ph idx="1"/>
          </p:nvPr>
        </p:nvSpPr>
        <p:spPr/>
        <p:txBody>
          <a:bodyPr/>
          <a:lstStyle/>
          <a:p>
            <a:r>
              <a:rPr lang="en-US" dirty="0"/>
              <a:t>The sixth, seventh, and eighth icons control program flow in break mode. In order, they are </a:t>
            </a:r>
            <a:r>
              <a:rPr lang="en-US" dirty="0" smtClean="0"/>
              <a:t>as follows:</a:t>
            </a:r>
          </a:p>
          <a:p>
            <a:endParaRPr lang="en-US" dirty="0"/>
          </a:p>
          <a:p>
            <a:pPr marL="0" indent="0">
              <a:buNone/>
            </a:pPr>
            <a:r>
              <a:rPr lang="en-US" dirty="0" smtClean="0"/>
              <a:t>➤ </a:t>
            </a:r>
            <a:r>
              <a:rPr lang="en-US" b="1" dirty="0"/>
              <a:t>Step Into</a:t>
            </a:r>
            <a:r>
              <a:rPr lang="en-US" dirty="0"/>
              <a:t>—Execute and move to the next statement to execute</a:t>
            </a:r>
            <a:r>
              <a:rPr lang="en-US" dirty="0" smtClean="0"/>
              <a:t>.(F11)</a:t>
            </a:r>
            <a:endParaRPr lang="en-US" dirty="0"/>
          </a:p>
          <a:p>
            <a:pPr marL="0" indent="0">
              <a:buNone/>
            </a:pPr>
            <a:r>
              <a:rPr lang="en-US" dirty="0" smtClean="0"/>
              <a:t>➤ </a:t>
            </a:r>
            <a:r>
              <a:rPr lang="en-US" b="1" dirty="0"/>
              <a:t>Step Over</a:t>
            </a:r>
            <a:r>
              <a:rPr lang="en-US" dirty="0"/>
              <a:t>—Similar to Step Into, but won’t enter nested blocks of code, including functions</a:t>
            </a:r>
            <a:r>
              <a:rPr lang="en-US" dirty="0" smtClean="0"/>
              <a:t>.(F10)</a:t>
            </a:r>
            <a:endParaRPr lang="en-US" dirty="0"/>
          </a:p>
          <a:p>
            <a:pPr marL="0" indent="0">
              <a:buNone/>
            </a:pPr>
            <a:r>
              <a:rPr lang="en-US" dirty="0" smtClean="0"/>
              <a:t>➤ </a:t>
            </a:r>
            <a:r>
              <a:rPr lang="en-US" b="1" dirty="0"/>
              <a:t>Step Out</a:t>
            </a:r>
            <a:r>
              <a:rPr lang="en-US" dirty="0"/>
              <a:t>—Run to the end of the code block and resume break mode at the statement </a:t>
            </a:r>
            <a:r>
              <a:rPr lang="en-US" smtClean="0"/>
              <a:t>that follows.(shift+F11</a:t>
            </a:r>
            <a:r>
              <a:rPr lang="en-US"/>
              <a:t>)</a:t>
            </a:r>
            <a:endParaRPr lang="en-US" dirty="0"/>
          </a:p>
        </p:txBody>
      </p:sp>
      <p:pic>
        <p:nvPicPr>
          <p:cNvPr id="5" name="Picture 4"/>
          <p:cNvPicPr>
            <a:picLocks noChangeAspect="1"/>
          </p:cNvPicPr>
          <p:nvPr/>
        </p:nvPicPr>
        <p:blipFill>
          <a:blip r:embed="rId2"/>
          <a:stretch>
            <a:fillRect/>
          </a:stretch>
        </p:blipFill>
        <p:spPr>
          <a:xfrm>
            <a:off x="7028460" y="2550331"/>
            <a:ext cx="3760024" cy="482719"/>
          </a:xfrm>
          <a:prstGeom prst="rect">
            <a:avLst/>
          </a:prstGeom>
        </p:spPr>
      </p:pic>
    </p:spTree>
    <p:extLst>
      <p:ext uri="{BB962C8B-B14F-4D97-AF65-F5344CB8AC3E}">
        <p14:creationId xmlns:p14="http://schemas.microsoft.com/office/powerpoint/2010/main" val="20387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through Code</a:t>
            </a:r>
          </a:p>
        </p:txBody>
      </p:sp>
      <p:sp>
        <p:nvSpPr>
          <p:cNvPr id="3" name="Content Placeholder 2"/>
          <p:cNvSpPr>
            <a:spLocks noGrp="1"/>
          </p:cNvSpPr>
          <p:nvPr>
            <p:ph idx="1"/>
          </p:nvPr>
        </p:nvSpPr>
        <p:spPr/>
        <p:txBody>
          <a:bodyPr>
            <a:normAutofit/>
          </a:bodyPr>
          <a:lstStyle/>
          <a:p>
            <a:r>
              <a:rPr lang="en-US" dirty="0"/>
              <a:t>In code that has semantic errors, these techniques may be the most useful ones at your </a:t>
            </a:r>
            <a:r>
              <a:rPr lang="en-US" dirty="0" smtClean="0"/>
              <a:t>disposal. </a:t>
            </a:r>
          </a:p>
          <a:p>
            <a:r>
              <a:rPr lang="en-US" dirty="0" smtClean="0"/>
              <a:t>You </a:t>
            </a:r>
            <a:r>
              <a:rPr lang="en-US" dirty="0"/>
              <a:t>can step through code right up to the point where you expect problems to occur, and the </a:t>
            </a:r>
            <a:r>
              <a:rPr lang="en-US" dirty="0" smtClean="0"/>
              <a:t>errors will </a:t>
            </a:r>
            <a:r>
              <a:rPr lang="en-US" dirty="0"/>
              <a:t>be generated as if you were running the program </a:t>
            </a:r>
            <a:r>
              <a:rPr lang="en-US" dirty="0" smtClean="0"/>
              <a:t>normally</a:t>
            </a:r>
            <a:endParaRPr lang="en-US" dirty="0"/>
          </a:p>
        </p:txBody>
      </p:sp>
    </p:spTree>
    <p:extLst>
      <p:ext uri="{BB962C8B-B14F-4D97-AF65-F5344CB8AC3E}">
        <p14:creationId xmlns:p14="http://schemas.microsoft.com/office/powerpoint/2010/main" val="235494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normAutofit/>
          </a:bodyPr>
          <a:lstStyle/>
          <a:p>
            <a:r>
              <a:rPr lang="en-US" dirty="0"/>
              <a:t>Errors in code are something that will always be with you. No matter how good a </a:t>
            </a:r>
            <a:r>
              <a:rPr lang="en-US" dirty="0" smtClean="0"/>
              <a:t>programmer is</a:t>
            </a:r>
            <a:r>
              <a:rPr lang="en-US" dirty="0"/>
              <a:t>, problems will always slip through, and part of being a good programmer is </a:t>
            </a:r>
            <a:r>
              <a:rPr lang="en-US" dirty="0" smtClean="0"/>
              <a:t>realizing this </a:t>
            </a:r>
            <a:r>
              <a:rPr lang="en-US" dirty="0"/>
              <a:t>and being prepared to deal with it.</a:t>
            </a:r>
          </a:p>
        </p:txBody>
      </p:sp>
    </p:spTree>
    <p:extLst>
      <p:ext uri="{BB962C8B-B14F-4D97-AF65-F5344CB8AC3E}">
        <p14:creationId xmlns:p14="http://schemas.microsoft.com/office/powerpoint/2010/main" val="3857053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484870"/>
            <a:ext cx="10515600" cy="1325563"/>
          </a:xfrm>
        </p:spPr>
        <p:txBody>
          <a:bodyPr/>
          <a:lstStyle/>
          <a:p>
            <a:pPr algn="ctr"/>
            <a:r>
              <a:rPr lang="en-US" dirty="0"/>
              <a:t>ERROR HANDLING</a:t>
            </a:r>
          </a:p>
        </p:txBody>
      </p:sp>
    </p:spTree>
    <p:extLst>
      <p:ext uri="{BB962C8B-B14F-4D97-AF65-F5344CB8AC3E}">
        <p14:creationId xmlns:p14="http://schemas.microsoft.com/office/powerpoint/2010/main" val="3153019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Sometimes, however, </a:t>
            </a:r>
            <a:r>
              <a:rPr lang="en-US" b="1" dirty="0"/>
              <a:t>you know that errors </a:t>
            </a:r>
            <a:r>
              <a:rPr lang="en-US" b="1" dirty="0" smtClean="0"/>
              <a:t>are likely </a:t>
            </a:r>
            <a:r>
              <a:rPr lang="en-US" b="1" dirty="0"/>
              <a:t>to occur </a:t>
            </a:r>
            <a:r>
              <a:rPr lang="en-US" dirty="0"/>
              <a:t>and there is </a:t>
            </a:r>
            <a:r>
              <a:rPr lang="en-US" b="1" dirty="0"/>
              <a:t>no way to be 100 percent sure that they won’t</a:t>
            </a:r>
            <a:r>
              <a:rPr lang="en-US" dirty="0"/>
              <a:t>. </a:t>
            </a:r>
            <a:endParaRPr lang="en-US" dirty="0" smtClean="0"/>
          </a:p>
          <a:p>
            <a:r>
              <a:rPr lang="en-US" dirty="0" smtClean="0"/>
              <a:t>In </a:t>
            </a:r>
            <a:r>
              <a:rPr lang="en-US" dirty="0"/>
              <a:t>those situations, it </a:t>
            </a:r>
            <a:r>
              <a:rPr lang="en-US" dirty="0" smtClean="0"/>
              <a:t>may be </a:t>
            </a:r>
            <a:r>
              <a:rPr lang="en-US" dirty="0" smtClean="0"/>
              <a:t>preferable </a:t>
            </a:r>
            <a:r>
              <a:rPr lang="en-US" dirty="0"/>
              <a:t>to anticipate problems and </a:t>
            </a:r>
            <a:r>
              <a:rPr lang="en-US" b="1" dirty="0"/>
              <a:t>write code that is robust enough to deal </a:t>
            </a:r>
            <a:r>
              <a:rPr lang="en-US" dirty="0"/>
              <a:t>with these </a:t>
            </a:r>
            <a:r>
              <a:rPr lang="en-US" dirty="0" smtClean="0"/>
              <a:t>errors gracefully</a:t>
            </a:r>
            <a:r>
              <a:rPr lang="en-US" dirty="0"/>
              <a:t>, without interrupting execution</a:t>
            </a:r>
            <a:r>
              <a:rPr lang="en-US" dirty="0" smtClean="0"/>
              <a:t>.</a:t>
            </a:r>
          </a:p>
          <a:p>
            <a:r>
              <a:rPr lang="en-US" b="1" i="1" dirty="0"/>
              <a:t>Error handling </a:t>
            </a:r>
            <a:r>
              <a:rPr lang="en-US" dirty="0"/>
              <a:t>is the term for all techniques of this nature, and this section looks at exceptions </a:t>
            </a:r>
            <a:r>
              <a:rPr lang="en-US" dirty="0" smtClean="0"/>
              <a:t>and how </a:t>
            </a:r>
            <a:r>
              <a:rPr lang="en-US" dirty="0"/>
              <a:t>you can deal with them</a:t>
            </a:r>
            <a:r>
              <a:rPr lang="en-US" dirty="0" smtClean="0"/>
              <a:t>.</a:t>
            </a:r>
          </a:p>
          <a:p>
            <a:r>
              <a:rPr lang="en-US" dirty="0"/>
              <a:t>An </a:t>
            </a:r>
            <a:r>
              <a:rPr lang="en-US" b="1" dirty="0"/>
              <a:t>exception</a:t>
            </a:r>
            <a:r>
              <a:rPr lang="en-US" dirty="0"/>
              <a:t> is an error generated either in your code or in a </a:t>
            </a:r>
            <a:r>
              <a:rPr lang="en-US" dirty="0" smtClean="0"/>
              <a:t>function called </a:t>
            </a:r>
            <a:r>
              <a:rPr lang="en-US" dirty="0"/>
              <a:t>by your code that </a:t>
            </a:r>
            <a:r>
              <a:rPr lang="en-US" b="1" dirty="0"/>
              <a:t>occurs at runtime</a:t>
            </a:r>
            <a:r>
              <a:rPr lang="en-US" dirty="0"/>
              <a:t>.</a:t>
            </a:r>
          </a:p>
        </p:txBody>
      </p:sp>
    </p:spTree>
    <p:extLst>
      <p:ext uri="{BB962C8B-B14F-4D97-AF65-F5344CB8AC3E}">
        <p14:creationId xmlns:p14="http://schemas.microsoft.com/office/powerpoint/2010/main" val="565302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dirty="0" err="1" smtClean="0"/>
              <a:t>int</a:t>
            </a:r>
            <a:r>
              <a:rPr lang="en-US" dirty="0"/>
              <a:t>[] </a:t>
            </a:r>
            <a:r>
              <a:rPr lang="en-US" dirty="0" err="1"/>
              <a:t>myArray</a:t>
            </a:r>
            <a:r>
              <a:rPr lang="en-US" dirty="0"/>
              <a:t> = { 1, 2, 3, 4 };</a:t>
            </a:r>
          </a:p>
          <a:p>
            <a:pPr marL="0" indent="0">
              <a:buNone/>
            </a:pPr>
            <a:r>
              <a:rPr lang="en-US" dirty="0" smtClean="0"/>
              <a:t>		</a:t>
            </a:r>
            <a:r>
              <a:rPr lang="en-US" dirty="0" err="1" smtClean="0"/>
              <a:t>int</a:t>
            </a:r>
            <a:r>
              <a:rPr lang="en-US" dirty="0" smtClean="0"/>
              <a:t> </a:t>
            </a:r>
            <a:r>
              <a:rPr lang="en-US" dirty="0" err="1"/>
              <a:t>myElem</a:t>
            </a:r>
            <a:r>
              <a:rPr lang="en-US" dirty="0"/>
              <a:t> = </a:t>
            </a:r>
            <a:r>
              <a:rPr lang="en-US" dirty="0" err="1"/>
              <a:t>myArray</a:t>
            </a:r>
            <a:r>
              <a:rPr lang="en-US" dirty="0"/>
              <a:t>[4];</a:t>
            </a:r>
          </a:p>
          <a:p>
            <a:r>
              <a:rPr lang="en-US" dirty="0"/>
              <a:t>This outputs the following exception message and then terminates the application:</a:t>
            </a:r>
          </a:p>
          <a:p>
            <a:pPr marL="0" indent="0">
              <a:buNone/>
            </a:pPr>
            <a:r>
              <a:rPr lang="en-US" dirty="0" smtClean="0"/>
              <a:t>		Index </a:t>
            </a:r>
            <a:r>
              <a:rPr lang="en-US" dirty="0"/>
              <a:t>was outside the bounds of the array</a:t>
            </a:r>
            <a:r>
              <a:rPr lang="en-US" dirty="0" smtClean="0"/>
              <a:t>.</a:t>
            </a:r>
          </a:p>
          <a:p>
            <a:r>
              <a:rPr lang="en-US" dirty="0"/>
              <a:t>Exceptions are defined in namespaces, and most have names that make their purpose clear. In </a:t>
            </a:r>
            <a:r>
              <a:rPr lang="en-US" dirty="0" smtClean="0"/>
              <a:t>this example</a:t>
            </a:r>
            <a:r>
              <a:rPr lang="en-US" dirty="0"/>
              <a:t>, the exception generated is called </a:t>
            </a:r>
            <a:r>
              <a:rPr lang="en-US" dirty="0" err="1"/>
              <a:t>System.IndexOutOfRangeException</a:t>
            </a:r>
            <a:r>
              <a:rPr lang="en-US" dirty="0"/>
              <a:t>,</a:t>
            </a:r>
          </a:p>
        </p:txBody>
      </p:sp>
    </p:spTree>
    <p:extLst>
      <p:ext uri="{BB962C8B-B14F-4D97-AF65-F5344CB8AC3E}">
        <p14:creationId xmlns:p14="http://schemas.microsoft.com/office/powerpoint/2010/main" val="41969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try…catch…finally</a:t>
            </a:r>
          </a:p>
        </p:txBody>
      </p:sp>
      <p:sp>
        <p:nvSpPr>
          <p:cNvPr id="3" name="Content Placeholder 2"/>
          <p:cNvSpPr>
            <a:spLocks noGrp="1"/>
          </p:cNvSpPr>
          <p:nvPr>
            <p:ph idx="1"/>
          </p:nvPr>
        </p:nvSpPr>
        <p:spPr>
          <a:xfrm>
            <a:off x="512618" y="1330036"/>
            <a:ext cx="10841182" cy="4846927"/>
          </a:xfrm>
        </p:spPr>
        <p:txBody>
          <a:bodyPr>
            <a:normAutofit/>
          </a:bodyPr>
          <a:lstStyle/>
          <a:p>
            <a:r>
              <a:rPr lang="en-US" dirty="0"/>
              <a:t>The C# language includes syntax for </a:t>
            </a:r>
            <a:r>
              <a:rPr lang="en-US" i="1" dirty="0"/>
              <a:t>structured exception handling </a:t>
            </a:r>
            <a:r>
              <a:rPr lang="en-US" dirty="0"/>
              <a:t>(SEH</a:t>
            </a:r>
            <a:r>
              <a:rPr lang="en-US" dirty="0" smtClean="0"/>
              <a:t>).</a:t>
            </a:r>
          </a:p>
          <a:p>
            <a:r>
              <a:rPr lang="en-US" dirty="0" smtClean="0"/>
              <a:t> </a:t>
            </a:r>
            <a:r>
              <a:rPr lang="en-US" dirty="0"/>
              <a:t>Three keywords </a:t>
            </a:r>
            <a:r>
              <a:rPr lang="en-US" dirty="0" smtClean="0"/>
              <a:t>mark code </a:t>
            </a:r>
            <a:r>
              <a:rPr lang="en-US" dirty="0"/>
              <a:t>as being able to handle exceptions, along with instructions specifying what to do when </a:t>
            </a:r>
            <a:r>
              <a:rPr lang="en-US" dirty="0" smtClean="0"/>
              <a:t>an exception </a:t>
            </a:r>
            <a:r>
              <a:rPr lang="en-US" dirty="0"/>
              <a:t>occurs</a:t>
            </a:r>
            <a:r>
              <a:rPr lang="en-US" dirty="0" smtClean="0"/>
              <a:t>: </a:t>
            </a:r>
            <a:r>
              <a:rPr lang="en-US" b="1" dirty="0"/>
              <a:t>try, catch</a:t>
            </a:r>
            <a:r>
              <a:rPr lang="en-US" dirty="0"/>
              <a:t>, and </a:t>
            </a:r>
            <a:r>
              <a:rPr lang="en-US" b="1" dirty="0" smtClean="0"/>
              <a:t>finally</a:t>
            </a:r>
          </a:p>
          <a:p>
            <a:r>
              <a:rPr lang="en-US" dirty="0"/>
              <a:t>Each of these has an associated code block and must </a:t>
            </a:r>
            <a:r>
              <a:rPr lang="en-US" dirty="0" smtClean="0"/>
              <a:t>be used </a:t>
            </a:r>
            <a:r>
              <a:rPr lang="en-US" dirty="0"/>
              <a:t>in consecutive lines of code. The basic structure is as follows</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4543425" y="3907848"/>
            <a:ext cx="2882611" cy="3006404"/>
          </a:xfrm>
          <a:prstGeom prst="rect">
            <a:avLst/>
          </a:prstGeom>
        </p:spPr>
      </p:pic>
    </p:spTree>
    <p:extLst>
      <p:ext uri="{BB962C8B-B14F-4D97-AF65-F5344CB8AC3E}">
        <p14:creationId xmlns:p14="http://schemas.microsoft.com/office/powerpoint/2010/main" val="3989411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try…catch…finally</a:t>
            </a:r>
          </a:p>
        </p:txBody>
      </p:sp>
      <p:sp>
        <p:nvSpPr>
          <p:cNvPr id="3" name="Content Placeholder 2"/>
          <p:cNvSpPr>
            <a:spLocks noGrp="1"/>
          </p:cNvSpPr>
          <p:nvPr>
            <p:ph idx="1"/>
          </p:nvPr>
        </p:nvSpPr>
        <p:spPr/>
        <p:txBody>
          <a:bodyPr>
            <a:normAutofit fontScale="92500" lnSpcReduction="10000"/>
          </a:bodyPr>
          <a:lstStyle/>
          <a:p>
            <a:r>
              <a:rPr lang="en-US" dirty="0"/>
              <a:t>It is also possible, however, </a:t>
            </a:r>
            <a:r>
              <a:rPr lang="en-US" b="1" dirty="0"/>
              <a:t>to have a try block </a:t>
            </a:r>
            <a:r>
              <a:rPr lang="en-US" dirty="0"/>
              <a:t>and a </a:t>
            </a:r>
            <a:r>
              <a:rPr lang="en-US" b="1" dirty="0"/>
              <a:t>finally block with no catch </a:t>
            </a:r>
            <a:r>
              <a:rPr lang="en-US" b="1" dirty="0" smtClean="0"/>
              <a:t>block</a:t>
            </a:r>
            <a:r>
              <a:rPr lang="en-US" dirty="0" smtClean="0"/>
              <a:t>, or </a:t>
            </a:r>
            <a:r>
              <a:rPr lang="en-US" b="1" dirty="0" smtClean="0"/>
              <a:t>a try </a:t>
            </a:r>
            <a:r>
              <a:rPr lang="en-US" b="1" dirty="0"/>
              <a:t>block with multiple catch blocks</a:t>
            </a:r>
            <a:r>
              <a:rPr lang="en-US" dirty="0"/>
              <a:t>. </a:t>
            </a:r>
            <a:endParaRPr lang="en-US" dirty="0" smtClean="0"/>
          </a:p>
          <a:p>
            <a:r>
              <a:rPr lang="en-US" dirty="0" smtClean="0"/>
              <a:t>If </a:t>
            </a:r>
            <a:r>
              <a:rPr lang="en-US" dirty="0"/>
              <a:t>one or more catch blocks exist, then the finally block </a:t>
            </a:r>
            <a:r>
              <a:rPr lang="en-US" dirty="0" smtClean="0"/>
              <a:t>is optional</a:t>
            </a:r>
            <a:r>
              <a:rPr lang="en-US" dirty="0"/>
              <a:t>; </a:t>
            </a:r>
            <a:r>
              <a:rPr lang="en-US" dirty="0" smtClean="0"/>
              <a:t>otherwise</a:t>
            </a:r>
            <a:r>
              <a:rPr lang="en-US" dirty="0"/>
              <a:t>, it is mandatory</a:t>
            </a:r>
            <a:r>
              <a:rPr lang="en-US" dirty="0" smtClean="0"/>
              <a:t>.</a:t>
            </a:r>
          </a:p>
          <a:p>
            <a:pPr marL="0" indent="0">
              <a:buNone/>
            </a:pPr>
            <a:r>
              <a:rPr lang="en-US" dirty="0"/>
              <a:t>➤</a:t>
            </a:r>
            <a:r>
              <a:rPr lang="en-US" dirty="0" smtClean="0"/>
              <a:t>try—Contains </a:t>
            </a:r>
            <a:r>
              <a:rPr lang="en-US" dirty="0"/>
              <a:t>code that might throw exceptions (“throw” is the C# way of saying “</a:t>
            </a:r>
            <a:r>
              <a:rPr lang="en-US" dirty="0" smtClean="0"/>
              <a:t>generate” or </a:t>
            </a:r>
            <a:r>
              <a:rPr lang="en-US" dirty="0"/>
              <a:t>“cause” when talking about exceptions).</a:t>
            </a:r>
          </a:p>
          <a:p>
            <a:pPr marL="0" indent="0">
              <a:buNone/>
            </a:pPr>
            <a:r>
              <a:rPr lang="en-US" dirty="0" smtClean="0"/>
              <a:t>➤ catch—</a:t>
            </a:r>
            <a:r>
              <a:rPr lang="en-US" dirty="0"/>
              <a:t>Contains code to execute when exceptions are thrown. </a:t>
            </a:r>
            <a:endParaRPr lang="en-US" dirty="0" smtClean="0"/>
          </a:p>
          <a:p>
            <a:pPr marL="0" indent="0">
              <a:buNone/>
            </a:pPr>
            <a:r>
              <a:rPr lang="en-US" dirty="0" smtClean="0"/>
              <a:t>catch </a:t>
            </a:r>
            <a:r>
              <a:rPr lang="en-US" dirty="0"/>
              <a:t>blocks can respond only </a:t>
            </a:r>
            <a:r>
              <a:rPr lang="en-US" dirty="0" smtClean="0"/>
              <a:t>to specific </a:t>
            </a:r>
            <a:r>
              <a:rPr lang="en-US" dirty="0"/>
              <a:t>exception types (such as </a:t>
            </a:r>
            <a:r>
              <a:rPr lang="en-US" dirty="0" err="1"/>
              <a:t>System.IndexOutOfRangeException</a:t>
            </a:r>
            <a:r>
              <a:rPr lang="en-US" dirty="0"/>
              <a:t>) using &lt;</a:t>
            </a:r>
            <a:r>
              <a:rPr lang="en-US" i="1" dirty="0" err="1"/>
              <a:t>exceptionType</a:t>
            </a:r>
            <a:r>
              <a:rPr lang="en-US" dirty="0" smtClean="0"/>
              <a:t>&gt;, hence </a:t>
            </a:r>
            <a:r>
              <a:rPr lang="en-US" dirty="0"/>
              <a:t>the ability to provide multiple catch blocks. It is also possible to omit this parameter </a:t>
            </a:r>
            <a:r>
              <a:rPr lang="en-US" dirty="0" smtClean="0"/>
              <a:t>entirely, to </a:t>
            </a:r>
            <a:r>
              <a:rPr lang="en-US" dirty="0"/>
              <a:t>get a general catch block that responds to all exceptions.</a:t>
            </a:r>
          </a:p>
        </p:txBody>
      </p:sp>
    </p:spTree>
    <p:extLst>
      <p:ext uri="{BB962C8B-B14F-4D97-AF65-F5344CB8AC3E}">
        <p14:creationId xmlns:p14="http://schemas.microsoft.com/office/powerpoint/2010/main" val="1320886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try…catch…finally</a:t>
            </a:r>
          </a:p>
        </p:txBody>
      </p:sp>
      <p:sp>
        <p:nvSpPr>
          <p:cNvPr id="3" name="Content Placeholder 2"/>
          <p:cNvSpPr>
            <a:spLocks noGrp="1"/>
          </p:cNvSpPr>
          <p:nvPr>
            <p:ph idx="1"/>
          </p:nvPr>
        </p:nvSpPr>
        <p:spPr/>
        <p:txBody>
          <a:bodyPr>
            <a:normAutofit/>
          </a:bodyPr>
          <a:lstStyle/>
          <a:p>
            <a:r>
              <a:rPr lang="en-US" dirty="0"/>
              <a:t>➤ </a:t>
            </a:r>
            <a:r>
              <a:rPr lang="en-US" dirty="0" smtClean="0"/>
              <a:t>finally </a:t>
            </a:r>
            <a:r>
              <a:rPr lang="en-US" dirty="0"/>
              <a:t>— Contains code that is always executed</a:t>
            </a:r>
            <a:r>
              <a:rPr lang="en-US" dirty="0" smtClean="0"/>
              <a:t>,</a:t>
            </a:r>
          </a:p>
          <a:p>
            <a:r>
              <a:rPr lang="en-US" dirty="0" smtClean="0"/>
              <a:t> </a:t>
            </a:r>
            <a:r>
              <a:rPr lang="en-US" dirty="0"/>
              <a:t>either after the try block if no exception </a:t>
            </a:r>
            <a:r>
              <a:rPr lang="en-US" dirty="0" smtClean="0"/>
              <a:t>occurs,</a:t>
            </a:r>
          </a:p>
          <a:p>
            <a:r>
              <a:rPr lang="en-US" dirty="0" smtClean="0"/>
              <a:t> after </a:t>
            </a:r>
            <a:r>
              <a:rPr lang="en-US" dirty="0"/>
              <a:t>a catch block if an exception is handled</a:t>
            </a:r>
            <a:r>
              <a:rPr lang="en-US" dirty="0" smtClean="0"/>
              <a:t>,</a:t>
            </a:r>
          </a:p>
          <a:p>
            <a:r>
              <a:rPr lang="en-US" dirty="0" smtClean="0"/>
              <a:t> </a:t>
            </a:r>
            <a:r>
              <a:rPr lang="en-US" dirty="0"/>
              <a:t>or just before an unhandled exception </a:t>
            </a:r>
            <a:r>
              <a:rPr lang="en-US" dirty="0" smtClean="0"/>
              <a:t>moves “up </a:t>
            </a:r>
            <a:r>
              <a:rPr lang="en-US" dirty="0"/>
              <a:t>the call stack.” This phrase means that SEH allows you to nest try…catch…finally </a:t>
            </a:r>
            <a:r>
              <a:rPr lang="en-US" dirty="0" smtClean="0"/>
              <a:t>blocks inside </a:t>
            </a:r>
            <a:r>
              <a:rPr lang="en-US" dirty="0"/>
              <a:t>one another, either directly or because of a call to a function within a try block</a:t>
            </a:r>
            <a:r>
              <a:rPr lang="en-US" dirty="0" smtClean="0"/>
              <a:t>.</a:t>
            </a:r>
          </a:p>
          <a:p>
            <a:pPr marL="457200" lvl="1" indent="0">
              <a:buNone/>
            </a:pPr>
            <a:r>
              <a:rPr lang="en-US" dirty="0"/>
              <a:t>For </a:t>
            </a:r>
            <a:r>
              <a:rPr lang="en-US" dirty="0" smtClean="0"/>
              <a:t>example, if </a:t>
            </a:r>
            <a:r>
              <a:rPr lang="en-US" dirty="0"/>
              <a:t>an exception isn’t handled by any catch blocks in the called function, it might be handled by </a:t>
            </a:r>
            <a:r>
              <a:rPr lang="en-US" dirty="0" smtClean="0"/>
              <a:t>a catch </a:t>
            </a:r>
            <a:r>
              <a:rPr lang="en-US" dirty="0"/>
              <a:t>block in the calling code. Eventually, if no catch blocks are matched, then the application </a:t>
            </a:r>
            <a:r>
              <a:rPr lang="en-US" dirty="0" smtClean="0"/>
              <a:t>will terminate</a:t>
            </a:r>
            <a:r>
              <a:rPr lang="en-US" dirty="0"/>
              <a:t>.</a:t>
            </a:r>
          </a:p>
        </p:txBody>
      </p:sp>
    </p:spTree>
    <p:extLst>
      <p:ext uri="{BB962C8B-B14F-4D97-AF65-F5344CB8AC3E}">
        <p14:creationId xmlns:p14="http://schemas.microsoft.com/office/powerpoint/2010/main" val="3227012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try…catch…finally</a:t>
            </a:r>
          </a:p>
        </p:txBody>
      </p:sp>
      <p:sp>
        <p:nvSpPr>
          <p:cNvPr id="3" name="Content Placeholder 2"/>
          <p:cNvSpPr>
            <a:spLocks noGrp="1"/>
          </p:cNvSpPr>
          <p:nvPr>
            <p:ph idx="1"/>
          </p:nvPr>
        </p:nvSpPr>
        <p:spPr/>
        <p:txBody>
          <a:bodyPr>
            <a:normAutofit fontScale="92500" lnSpcReduction="20000"/>
          </a:bodyPr>
          <a:lstStyle/>
          <a:p>
            <a:r>
              <a:rPr lang="en-US" dirty="0"/>
              <a:t>Here’s the sequence of events that occurs after an exception occurs in code in a try block:</a:t>
            </a:r>
          </a:p>
          <a:p>
            <a:pPr marL="0" indent="0">
              <a:buNone/>
            </a:pPr>
            <a:r>
              <a:rPr lang="en-US" dirty="0"/>
              <a:t>➤ The try block terminates at the point where the exception occurred.</a:t>
            </a:r>
          </a:p>
          <a:p>
            <a:pPr marL="0" indent="0">
              <a:buNone/>
            </a:pPr>
            <a:r>
              <a:rPr lang="en-US" dirty="0"/>
              <a:t>➤ If a catch block exists, then a check is made to determine whether the block matches the type </a:t>
            </a:r>
            <a:r>
              <a:rPr lang="en-US" dirty="0" smtClean="0"/>
              <a:t>of exception </a:t>
            </a:r>
            <a:r>
              <a:rPr lang="en-US" dirty="0"/>
              <a:t>that was thrown. If no catch block exists, then the finally block (which must be </a:t>
            </a:r>
            <a:r>
              <a:rPr lang="en-US" dirty="0" smtClean="0"/>
              <a:t>present if </a:t>
            </a:r>
            <a:r>
              <a:rPr lang="en-US" dirty="0"/>
              <a:t>there are no catch blocks) executes</a:t>
            </a:r>
            <a:r>
              <a:rPr lang="en-US" dirty="0" smtClean="0"/>
              <a:t>.</a:t>
            </a:r>
          </a:p>
          <a:p>
            <a:pPr marL="0" indent="0">
              <a:buNone/>
            </a:pPr>
            <a:r>
              <a:rPr lang="en-US" dirty="0" smtClean="0"/>
              <a:t>➤ If a catch block exists but there is no match, then a check is made for other catch blocks.</a:t>
            </a:r>
          </a:p>
          <a:p>
            <a:pPr marL="0" indent="0">
              <a:buNone/>
            </a:pPr>
            <a:r>
              <a:rPr lang="en-US" dirty="0" smtClean="0"/>
              <a:t>➤ </a:t>
            </a:r>
            <a:r>
              <a:rPr lang="en-US" dirty="0"/>
              <a:t>If a catch block matches the exception type, then the code it contains executes, and then the </a:t>
            </a:r>
            <a:r>
              <a:rPr lang="en-US" dirty="0" smtClean="0"/>
              <a:t>finally block </a:t>
            </a:r>
            <a:r>
              <a:rPr lang="en-US" dirty="0"/>
              <a:t>executes if it is present</a:t>
            </a:r>
            <a:r>
              <a:rPr lang="en-US" dirty="0" smtClean="0"/>
              <a:t>.</a:t>
            </a:r>
          </a:p>
          <a:p>
            <a:pPr marL="0" indent="0">
              <a:buNone/>
            </a:pPr>
            <a:r>
              <a:rPr lang="en-US" dirty="0" smtClean="0"/>
              <a:t>➤ </a:t>
            </a:r>
            <a:r>
              <a:rPr lang="en-US" dirty="0"/>
              <a:t>If no catch blocks match the exception type, then the finally block of code executes if it is present</a:t>
            </a:r>
          </a:p>
        </p:txBody>
      </p:sp>
    </p:spTree>
    <p:extLst>
      <p:ext uri="{BB962C8B-B14F-4D97-AF65-F5344CB8AC3E}">
        <p14:creationId xmlns:p14="http://schemas.microsoft.com/office/powerpoint/2010/main" val="1365408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sequence of events that occurs after an exception occurs in code in a try block</a:t>
            </a:r>
            <a:endParaRPr lang="en-US" dirty="0"/>
          </a:p>
        </p:txBody>
      </p:sp>
      <p:pic>
        <p:nvPicPr>
          <p:cNvPr id="4" name="Content Placeholder 3"/>
          <p:cNvPicPr>
            <a:picLocks noGrp="1" noChangeAspect="1"/>
          </p:cNvPicPr>
          <p:nvPr>
            <p:ph idx="1"/>
          </p:nvPr>
        </p:nvPicPr>
        <p:blipFill>
          <a:blip r:embed="rId2"/>
          <a:stretch>
            <a:fillRect/>
          </a:stretch>
        </p:blipFill>
        <p:spPr>
          <a:xfrm>
            <a:off x="2798618" y="1509327"/>
            <a:ext cx="6894064" cy="5210128"/>
          </a:xfrm>
          <a:prstGeom prst="rect">
            <a:avLst/>
          </a:prstGeom>
        </p:spPr>
      </p:pic>
    </p:spTree>
    <p:extLst>
      <p:ext uri="{BB962C8B-B14F-4D97-AF65-F5344CB8AC3E}">
        <p14:creationId xmlns:p14="http://schemas.microsoft.com/office/powerpoint/2010/main" val="3555237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836"/>
            <a:ext cx="10515600" cy="6650182"/>
          </a:xfrm>
        </p:spPr>
        <p:txBody>
          <a:bodyPr>
            <a:normAutofit fontScale="55000" lnSpcReduction="20000"/>
          </a:bodyPr>
          <a:lstStyle/>
          <a:p>
            <a:pPr marL="0" indent="0">
              <a:buNone/>
            </a:pPr>
            <a:r>
              <a:rPr lang="en-US" dirty="0" smtClean="0"/>
              <a:t>class Program</a:t>
            </a:r>
            <a:endParaRPr lang="en-US" dirty="0" smtClean="0"/>
          </a:p>
          <a:p>
            <a:pPr marL="0" indent="0">
              <a:buNone/>
            </a:pPr>
            <a:r>
              <a:rPr lang="en-US" dirty="0" smtClean="0"/>
              <a:t> {	</a:t>
            </a:r>
            <a:r>
              <a:rPr lang="en-US" dirty="0" err="1" smtClean="0"/>
              <a:t>int</a:t>
            </a:r>
            <a:r>
              <a:rPr lang="en-US" dirty="0" smtClean="0"/>
              <a:t> </a:t>
            </a:r>
            <a:r>
              <a:rPr lang="en-US" dirty="0"/>
              <a:t>result</a:t>
            </a:r>
            <a:r>
              <a:rPr lang="en-US" dirty="0" smtClean="0"/>
              <a:t>;</a:t>
            </a:r>
            <a:endParaRPr lang="en-US" dirty="0"/>
          </a:p>
          <a:p>
            <a:pPr marL="0" indent="0">
              <a:buNone/>
            </a:pPr>
            <a:r>
              <a:rPr lang="en-US" dirty="0"/>
              <a:t>     </a:t>
            </a:r>
            <a:r>
              <a:rPr lang="en-US" dirty="0" smtClean="0"/>
              <a:t>	Program</a:t>
            </a:r>
            <a:r>
              <a:rPr lang="en-US" dirty="0" smtClean="0"/>
              <a:t> </a:t>
            </a:r>
            <a:r>
              <a:rPr lang="en-US" dirty="0" smtClean="0"/>
              <a:t>()</a:t>
            </a:r>
          </a:p>
          <a:p>
            <a:pPr marL="0" indent="0">
              <a:buNone/>
            </a:pPr>
            <a:r>
              <a:rPr lang="en-US" dirty="0"/>
              <a:t>	</a:t>
            </a:r>
            <a:r>
              <a:rPr lang="en-US" dirty="0" smtClean="0"/>
              <a:t> {	result </a:t>
            </a:r>
            <a:r>
              <a:rPr lang="en-US" dirty="0"/>
              <a:t>= 0;</a:t>
            </a:r>
          </a:p>
          <a:p>
            <a:pPr marL="0" indent="0">
              <a:buNone/>
            </a:pPr>
            <a:r>
              <a:rPr lang="en-US" dirty="0"/>
              <a:t>     </a:t>
            </a:r>
            <a:r>
              <a:rPr lang="en-US" dirty="0" smtClean="0"/>
              <a:t>	 </a:t>
            </a:r>
            <a:r>
              <a:rPr lang="en-US" dirty="0"/>
              <a:t>}</a:t>
            </a:r>
          </a:p>
          <a:p>
            <a:pPr marL="0" indent="0">
              <a:buNone/>
            </a:pPr>
            <a:r>
              <a:rPr lang="en-US" dirty="0"/>
              <a:t>     </a:t>
            </a:r>
            <a:r>
              <a:rPr lang="en-US" dirty="0" smtClean="0"/>
              <a:t>	 </a:t>
            </a:r>
            <a:r>
              <a:rPr lang="en-US" dirty="0"/>
              <a:t>public void division(</a:t>
            </a:r>
            <a:r>
              <a:rPr lang="en-US" dirty="0" err="1"/>
              <a:t>int</a:t>
            </a:r>
            <a:r>
              <a:rPr lang="en-US" dirty="0"/>
              <a:t> num1, </a:t>
            </a:r>
            <a:r>
              <a:rPr lang="en-US" dirty="0" err="1"/>
              <a:t>int</a:t>
            </a:r>
            <a:r>
              <a:rPr lang="en-US" dirty="0"/>
              <a:t> num2) </a:t>
            </a:r>
            <a:endParaRPr lang="en-US" dirty="0" smtClean="0"/>
          </a:p>
          <a:p>
            <a:pPr marL="0" indent="0">
              <a:buNone/>
            </a:pPr>
            <a:r>
              <a:rPr lang="en-US" dirty="0"/>
              <a:t>	</a:t>
            </a:r>
            <a:r>
              <a:rPr lang="en-US" dirty="0" smtClean="0"/>
              <a:t>{</a:t>
            </a:r>
            <a:r>
              <a:rPr lang="en-US" dirty="0"/>
              <a:t>	</a:t>
            </a:r>
            <a:r>
              <a:rPr lang="en-US" dirty="0" smtClean="0"/>
              <a:t>try </a:t>
            </a:r>
            <a:r>
              <a:rPr lang="en-US" dirty="0"/>
              <a:t>{</a:t>
            </a:r>
          </a:p>
          <a:p>
            <a:pPr marL="0" indent="0">
              <a:buNone/>
            </a:pPr>
            <a:r>
              <a:rPr lang="en-US" dirty="0"/>
              <a:t>            </a:t>
            </a:r>
            <a:r>
              <a:rPr lang="en-US" dirty="0" smtClean="0"/>
              <a:t>		result </a:t>
            </a:r>
            <a:r>
              <a:rPr lang="en-US" dirty="0"/>
              <a:t>= num1 / num2;</a:t>
            </a:r>
          </a:p>
          <a:p>
            <a:pPr marL="0" indent="0">
              <a:buNone/>
            </a:pPr>
            <a:r>
              <a:rPr lang="en-US" dirty="0"/>
              <a:t>         </a:t>
            </a:r>
            <a:r>
              <a:rPr lang="en-US" dirty="0" smtClean="0"/>
              <a:t>		}</a:t>
            </a:r>
          </a:p>
          <a:p>
            <a:pPr marL="0" indent="0">
              <a:buNone/>
            </a:pPr>
            <a:r>
              <a:rPr lang="en-US" dirty="0" smtClean="0"/>
              <a:t>       		catch</a:t>
            </a:r>
          </a:p>
          <a:p>
            <a:pPr marL="0" indent="0">
              <a:buNone/>
            </a:pPr>
            <a:r>
              <a:rPr lang="en-US" dirty="0" smtClean="0"/>
              <a:t>         		{       </a:t>
            </a:r>
            <a:r>
              <a:rPr lang="en-US" dirty="0" err="1" smtClean="0"/>
              <a:t>Console.WriteLine</a:t>
            </a:r>
            <a:r>
              <a:rPr lang="en-US" dirty="0"/>
              <a:t>("Something went wrong!");</a:t>
            </a:r>
          </a:p>
          <a:p>
            <a:pPr marL="0" indent="0">
              <a:buNone/>
            </a:pPr>
            <a:r>
              <a:rPr lang="en-US" dirty="0" smtClean="0"/>
              <a:t>        		} </a:t>
            </a:r>
            <a:endParaRPr lang="en-US" dirty="0" smtClean="0"/>
          </a:p>
          <a:p>
            <a:pPr marL="0" indent="0">
              <a:buNone/>
            </a:pPr>
            <a:r>
              <a:rPr lang="en-US" dirty="0" smtClean="0"/>
              <a:t>       		finally </a:t>
            </a:r>
          </a:p>
          <a:p>
            <a:pPr marL="0" indent="0">
              <a:buNone/>
            </a:pPr>
            <a:r>
              <a:rPr lang="en-US" dirty="0"/>
              <a:t>	</a:t>
            </a:r>
            <a:r>
              <a:rPr lang="en-US" dirty="0" smtClean="0"/>
              <a:t>	</a:t>
            </a:r>
            <a:r>
              <a:rPr lang="en-US" dirty="0" smtClean="0"/>
              <a:t>{	</a:t>
            </a:r>
            <a:r>
              <a:rPr lang="en-US" dirty="0" err="1" smtClean="0"/>
              <a:t>Console.WriteLine</a:t>
            </a:r>
            <a:r>
              <a:rPr lang="en-US" dirty="0" smtClean="0"/>
              <a:t>("Result: {0}", result);</a:t>
            </a:r>
          </a:p>
          <a:p>
            <a:pPr marL="0" indent="0">
              <a:buNone/>
            </a:pPr>
            <a:r>
              <a:rPr lang="en-US" dirty="0" smtClean="0"/>
              <a:t>         		}</a:t>
            </a:r>
          </a:p>
          <a:p>
            <a:pPr marL="0" indent="0">
              <a:buNone/>
            </a:pPr>
            <a:r>
              <a:rPr lang="en-US" dirty="0" smtClean="0"/>
              <a:t>     	 }</a:t>
            </a:r>
          </a:p>
          <a:p>
            <a:pPr marL="0" indent="0">
              <a:buNone/>
            </a:pPr>
            <a:endParaRPr lang="en-US" dirty="0" smtClean="0"/>
          </a:p>
          <a:p>
            <a:pPr marL="0" indent="0">
              <a:buNone/>
            </a:pPr>
            <a:r>
              <a:rPr lang="en-US" dirty="0" smtClean="0"/>
              <a:t>    	  </a:t>
            </a:r>
            <a:r>
              <a:rPr lang="en-US" dirty="0"/>
              <a:t>static void Main(string[] </a:t>
            </a:r>
            <a:r>
              <a:rPr lang="en-US" dirty="0" err="1"/>
              <a:t>args</a:t>
            </a:r>
            <a:r>
              <a:rPr lang="en-US" dirty="0"/>
              <a:t>) </a:t>
            </a:r>
          </a:p>
          <a:p>
            <a:pPr marL="0" indent="0">
              <a:buNone/>
            </a:pPr>
            <a:r>
              <a:rPr lang="en-US" dirty="0"/>
              <a:t>        </a:t>
            </a:r>
            <a:r>
              <a:rPr lang="en-US" dirty="0" smtClean="0"/>
              <a:t>	{	 Program </a:t>
            </a:r>
            <a:r>
              <a:rPr lang="en-US" dirty="0"/>
              <a:t>d = new </a:t>
            </a:r>
            <a:r>
              <a:rPr lang="en-US" dirty="0" smtClean="0"/>
              <a:t>Program</a:t>
            </a:r>
            <a:r>
              <a:rPr lang="en-US" dirty="0" smtClean="0"/>
              <a:t> </a:t>
            </a:r>
            <a:r>
              <a:rPr lang="en-US" dirty="0" smtClean="0"/>
              <a:t>();</a:t>
            </a:r>
            <a:endParaRPr lang="en-US" dirty="0"/>
          </a:p>
          <a:p>
            <a:pPr marL="0" indent="0">
              <a:buNone/>
            </a:pPr>
            <a:r>
              <a:rPr lang="en-US" dirty="0"/>
              <a:t>        </a:t>
            </a:r>
            <a:r>
              <a:rPr lang="en-US" dirty="0" smtClean="0"/>
              <a:t>		 </a:t>
            </a:r>
            <a:r>
              <a:rPr lang="en-US" dirty="0" err="1"/>
              <a:t>d.division</a:t>
            </a:r>
            <a:r>
              <a:rPr lang="en-US" dirty="0"/>
              <a:t>(25, 0);</a:t>
            </a:r>
          </a:p>
          <a:p>
            <a:pPr marL="0" indent="0">
              <a:buNone/>
            </a:pPr>
            <a:r>
              <a:rPr lang="en-US" dirty="0"/>
              <a:t>        </a:t>
            </a:r>
            <a:r>
              <a:rPr lang="en-US" dirty="0" smtClean="0"/>
              <a:t>		 </a:t>
            </a:r>
            <a:r>
              <a:rPr lang="en-US" dirty="0" err="1"/>
              <a:t>Console.ReadKey</a:t>
            </a:r>
            <a:r>
              <a:rPr lang="en-US" dirty="0"/>
              <a:t>();</a:t>
            </a:r>
          </a:p>
          <a:p>
            <a:pPr marL="0" indent="0">
              <a:buNone/>
            </a:pPr>
            <a:r>
              <a:rPr lang="en-US" dirty="0"/>
              <a:t>    </a:t>
            </a:r>
            <a:r>
              <a:rPr lang="en-US" dirty="0" smtClean="0"/>
              <a:t>	  </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837723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836"/>
            <a:ext cx="10515600" cy="6650182"/>
          </a:xfrm>
        </p:spPr>
        <p:txBody>
          <a:bodyPr>
            <a:normAutofit fontScale="55000" lnSpcReduction="20000"/>
          </a:bodyPr>
          <a:lstStyle/>
          <a:p>
            <a:pPr marL="0" indent="0">
              <a:buNone/>
            </a:pPr>
            <a:r>
              <a:rPr lang="en-US" dirty="0" smtClean="0"/>
              <a:t>class </a:t>
            </a:r>
            <a:r>
              <a:rPr lang="en-US" dirty="0" smtClean="0"/>
              <a:t>program</a:t>
            </a:r>
            <a:endParaRPr lang="en-US" dirty="0" smtClean="0"/>
          </a:p>
          <a:p>
            <a:pPr marL="0" indent="0">
              <a:buNone/>
            </a:pPr>
            <a:r>
              <a:rPr lang="en-US" dirty="0" smtClean="0"/>
              <a:t> {	</a:t>
            </a:r>
            <a:r>
              <a:rPr lang="en-US" dirty="0" err="1" smtClean="0"/>
              <a:t>int</a:t>
            </a:r>
            <a:r>
              <a:rPr lang="en-US" dirty="0" smtClean="0"/>
              <a:t> </a:t>
            </a:r>
            <a:r>
              <a:rPr lang="en-US" dirty="0"/>
              <a:t>result</a:t>
            </a:r>
            <a:r>
              <a:rPr lang="en-US" dirty="0" smtClean="0"/>
              <a:t>;</a:t>
            </a:r>
            <a:endParaRPr lang="en-US" dirty="0"/>
          </a:p>
          <a:p>
            <a:pPr marL="0" indent="0">
              <a:buNone/>
            </a:pPr>
            <a:r>
              <a:rPr lang="en-US" dirty="0"/>
              <a:t>     </a:t>
            </a:r>
            <a:r>
              <a:rPr lang="en-US" dirty="0" smtClean="0"/>
              <a:t>	program()</a:t>
            </a:r>
          </a:p>
          <a:p>
            <a:pPr marL="0" indent="0">
              <a:buNone/>
            </a:pPr>
            <a:r>
              <a:rPr lang="en-US" dirty="0"/>
              <a:t>	</a:t>
            </a:r>
            <a:r>
              <a:rPr lang="en-US" dirty="0" smtClean="0"/>
              <a:t> {	result </a:t>
            </a:r>
            <a:r>
              <a:rPr lang="en-US" dirty="0"/>
              <a:t>= 0;</a:t>
            </a:r>
          </a:p>
          <a:p>
            <a:pPr marL="0" indent="0">
              <a:buNone/>
            </a:pPr>
            <a:r>
              <a:rPr lang="en-US" dirty="0"/>
              <a:t>     </a:t>
            </a:r>
            <a:r>
              <a:rPr lang="en-US" dirty="0" smtClean="0"/>
              <a:t>	 </a:t>
            </a:r>
            <a:r>
              <a:rPr lang="en-US" dirty="0"/>
              <a:t>}</a:t>
            </a:r>
          </a:p>
          <a:p>
            <a:pPr marL="0" indent="0">
              <a:buNone/>
            </a:pPr>
            <a:r>
              <a:rPr lang="en-US" dirty="0"/>
              <a:t>     </a:t>
            </a:r>
            <a:r>
              <a:rPr lang="en-US" dirty="0" smtClean="0"/>
              <a:t>	 </a:t>
            </a:r>
            <a:r>
              <a:rPr lang="en-US" dirty="0"/>
              <a:t>public void division(</a:t>
            </a:r>
            <a:r>
              <a:rPr lang="en-US" dirty="0" err="1"/>
              <a:t>int</a:t>
            </a:r>
            <a:r>
              <a:rPr lang="en-US" dirty="0"/>
              <a:t> num1, </a:t>
            </a:r>
            <a:r>
              <a:rPr lang="en-US" dirty="0" err="1"/>
              <a:t>int</a:t>
            </a:r>
            <a:r>
              <a:rPr lang="en-US" dirty="0"/>
              <a:t> num2) </a:t>
            </a:r>
            <a:endParaRPr lang="en-US" dirty="0" smtClean="0"/>
          </a:p>
          <a:p>
            <a:pPr marL="0" indent="0">
              <a:buNone/>
            </a:pPr>
            <a:r>
              <a:rPr lang="en-US" dirty="0"/>
              <a:t>	</a:t>
            </a:r>
            <a:r>
              <a:rPr lang="en-US" dirty="0" smtClean="0"/>
              <a:t>{</a:t>
            </a:r>
            <a:r>
              <a:rPr lang="en-US" dirty="0"/>
              <a:t>	</a:t>
            </a:r>
            <a:r>
              <a:rPr lang="en-US" dirty="0" smtClean="0"/>
              <a:t>try </a:t>
            </a:r>
            <a:endParaRPr lang="en-US" dirty="0"/>
          </a:p>
          <a:p>
            <a:pPr marL="0" indent="0">
              <a:buNone/>
            </a:pPr>
            <a:r>
              <a:rPr lang="en-US" dirty="0"/>
              <a:t>            </a:t>
            </a:r>
            <a:r>
              <a:rPr lang="en-US" dirty="0" smtClean="0"/>
              <a:t>		{	result </a:t>
            </a:r>
            <a:r>
              <a:rPr lang="en-US" dirty="0"/>
              <a:t>= num1 / num2;</a:t>
            </a:r>
          </a:p>
          <a:p>
            <a:pPr marL="0" indent="0">
              <a:buNone/>
            </a:pPr>
            <a:r>
              <a:rPr lang="en-US" dirty="0"/>
              <a:t>         </a:t>
            </a:r>
            <a:r>
              <a:rPr lang="en-US" dirty="0" smtClean="0"/>
              <a:t>		}</a:t>
            </a:r>
          </a:p>
          <a:p>
            <a:pPr marL="0" indent="0">
              <a:buNone/>
            </a:pPr>
            <a:r>
              <a:rPr lang="en-US" dirty="0" smtClean="0"/>
              <a:t>       		catch(Exception </a:t>
            </a:r>
            <a:r>
              <a:rPr lang="en-US" dirty="0"/>
              <a:t>ex)</a:t>
            </a:r>
          </a:p>
          <a:p>
            <a:pPr marL="0" indent="0">
              <a:buNone/>
            </a:pPr>
            <a:r>
              <a:rPr lang="en-US" dirty="0"/>
              <a:t>            </a:t>
            </a:r>
            <a:r>
              <a:rPr lang="en-US" dirty="0" smtClean="0"/>
              <a:t>		{ 	</a:t>
            </a:r>
            <a:r>
              <a:rPr lang="en-US" dirty="0" err="1" smtClean="0"/>
              <a:t>Console.WriteLine</a:t>
            </a:r>
            <a:r>
              <a:rPr lang="en-US" dirty="0"/>
              <a:t>("An error </a:t>
            </a:r>
            <a:r>
              <a:rPr lang="en-US" dirty="0" err="1"/>
              <a:t>occured</a:t>
            </a:r>
            <a:r>
              <a:rPr lang="en-US" dirty="0"/>
              <a:t>: " + </a:t>
            </a:r>
            <a:r>
              <a:rPr lang="en-US" dirty="0" err="1"/>
              <a:t>ex.Message</a:t>
            </a:r>
            <a:r>
              <a:rPr lang="en-US" dirty="0"/>
              <a:t>);</a:t>
            </a:r>
          </a:p>
          <a:p>
            <a:pPr marL="0" indent="0">
              <a:buNone/>
            </a:pPr>
            <a:r>
              <a:rPr lang="en-US" dirty="0"/>
              <a:t>            </a:t>
            </a:r>
            <a:r>
              <a:rPr lang="en-US" dirty="0" smtClean="0"/>
              <a:t>		}       </a:t>
            </a:r>
            <a:r>
              <a:rPr lang="en-US" dirty="0" smtClean="0"/>
              <a:t>		</a:t>
            </a:r>
          </a:p>
          <a:p>
            <a:pPr marL="0" indent="0">
              <a:buNone/>
            </a:pPr>
            <a:r>
              <a:rPr lang="en-US" dirty="0"/>
              <a:t>	</a:t>
            </a:r>
            <a:r>
              <a:rPr lang="en-US" dirty="0" smtClean="0"/>
              <a:t>	</a:t>
            </a:r>
            <a:r>
              <a:rPr lang="en-US" dirty="0" smtClean="0"/>
              <a:t>finally </a:t>
            </a:r>
          </a:p>
          <a:p>
            <a:pPr marL="0" indent="0">
              <a:buNone/>
            </a:pPr>
            <a:r>
              <a:rPr lang="en-US" dirty="0"/>
              <a:t>	</a:t>
            </a:r>
            <a:r>
              <a:rPr lang="en-US" dirty="0" smtClean="0"/>
              <a:t>	</a:t>
            </a:r>
            <a:r>
              <a:rPr lang="en-US" dirty="0" smtClean="0"/>
              <a:t>{	</a:t>
            </a:r>
            <a:r>
              <a:rPr lang="en-US" dirty="0" err="1" smtClean="0"/>
              <a:t>Console.WriteLine</a:t>
            </a:r>
            <a:r>
              <a:rPr lang="en-US" dirty="0" smtClean="0"/>
              <a:t>("Result: {0}", result);</a:t>
            </a:r>
          </a:p>
          <a:p>
            <a:pPr marL="0" indent="0">
              <a:buNone/>
            </a:pPr>
            <a:r>
              <a:rPr lang="en-US" dirty="0" smtClean="0"/>
              <a:t>         		}</a:t>
            </a:r>
          </a:p>
          <a:p>
            <a:pPr marL="0" indent="0">
              <a:buNone/>
            </a:pPr>
            <a:r>
              <a:rPr lang="en-US" dirty="0" smtClean="0"/>
              <a:t>     	 }</a:t>
            </a:r>
          </a:p>
          <a:p>
            <a:pPr marL="0" indent="0">
              <a:buNone/>
            </a:pPr>
            <a:r>
              <a:rPr lang="en-US" dirty="0" smtClean="0"/>
              <a:t>    	  </a:t>
            </a:r>
            <a:r>
              <a:rPr lang="en-US" dirty="0"/>
              <a:t>static void Main(string[] </a:t>
            </a:r>
            <a:r>
              <a:rPr lang="en-US" dirty="0" err="1"/>
              <a:t>args</a:t>
            </a:r>
            <a:r>
              <a:rPr lang="en-US" dirty="0"/>
              <a:t>) </a:t>
            </a:r>
          </a:p>
          <a:p>
            <a:pPr marL="0" indent="0">
              <a:buNone/>
            </a:pPr>
            <a:r>
              <a:rPr lang="en-US" dirty="0"/>
              <a:t>        </a:t>
            </a:r>
            <a:r>
              <a:rPr lang="en-US" dirty="0" smtClean="0"/>
              <a:t>	  {	 </a:t>
            </a:r>
            <a:r>
              <a:rPr lang="en-US" dirty="0" smtClean="0"/>
              <a:t>program</a:t>
            </a:r>
            <a:r>
              <a:rPr lang="en-US" dirty="0" smtClean="0"/>
              <a:t> </a:t>
            </a:r>
            <a:r>
              <a:rPr lang="en-US" dirty="0"/>
              <a:t>d = new </a:t>
            </a:r>
            <a:r>
              <a:rPr lang="en-US" dirty="0" smtClean="0"/>
              <a:t>program</a:t>
            </a:r>
            <a:r>
              <a:rPr lang="en-US" dirty="0" smtClean="0"/>
              <a:t>();</a:t>
            </a:r>
            <a:endParaRPr lang="en-US" dirty="0"/>
          </a:p>
          <a:p>
            <a:pPr marL="0" indent="0">
              <a:buNone/>
            </a:pPr>
            <a:r>
              <a:rPr lang="en-US" dirty="0"/>
              <a:t>        </a:t>
            </a:r>
            <a:r>
              <a:rPr lang="en-US" dirty="0" smtClean="0"/>
              <a:t>		 </a:t>
            </a:r>
            <a:r>
              <a:rPr lang="en-US" dirty="0" err="1"/>
              <a:t>d.division</a:t>
            </a:r>
            <a:r>
              <a:rPr lang="en-US" dirty="0"/>
              <a:t>(25, 0);</a:t>
            </a:r>
          </a:p>
          <a:p>
            <a:pPr marL="0" indent="0">
              <a:buNone/>
            </a:pPr>
            <a:r>
              <a:rPr lang="en-US" dirty="0"/>
              <a:t>        </a:t>
            </a:r>
            <a:r>
              <a:rPr lang="en-US" dirty="0" smtClean="0"/>
              <a:t>		 </a:t>
            </a:r>
            <a:r>
              <a:rPr lang="en-US" dirty="0" err="1"/>
              <a:t>Console.ReadKey</a:t>
            </a:r>
            <a:r>
              <a:rPr lang="en-US" dirty="0"/>
              <a:t>();</a:t>
            </a:r>
          </a:p>
          <a:p>
            <a:pPr marL="0" indent="0">
              <a:buNone/>
            </a:pPr>
            <a:r>
              <a:rPr lang="en-US" dirty="0"/>
              <a:t>    </a:t>
            </a:r>
            <a:r>
              <a:rPr lang="en-US" dirty="0" smtClean="0"/>
              <a:t>	  </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403340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Type of Error</a:t>
            </a:r>
            <a:endParaRPr lang="en-US" dirty="0"/>
          </a:p>
        </p:txBody>
      </p:sp>
      <p:sp>
        <p:nvSpPr>
          <p:cNvPr id="3" name="Content Placeholder 2"/>
          <p:cNvSpPr>
            <a:spLocks noGrp="1"/>
          </p:cNvSpPr>
          <p:nvPr>
            <p:ph idx="1"/>
          </p:nvPr>
        </p:nvSpPr>
        <p:spPr>
          <a:xfrm>
            <a:off x="838200" y="1136072"/>
            <a:ext cx="11090564" cy="5721927"/>
          </a:xfrm>
        </p:spPr>
        <p:txBody>
          <a:bodyPr>
            <a:normAutofit/>
          </a:bodyPr>
          <a:lstStyle/>
          <a:p>
            <a:r>
              <a:rPr lang="en-US" dirty="0"/>
              <a:t>syntax errors </a:t>
            </a:r>
            <a:r>
              <a:rPr lang="en-US" dirty="0" smtClean="0"/>
              <a:t>: (</a:t>
            </a:r>
            <a:r>
              <a:rPr lang="en-US" i="1" dirty="0" smtClean="0"/>
              <a:t>fatal errors</a:t>
            </a:r>
            <a:r>
              <a:rPr lang="en-US" dirty="0" smtClean="0"/>
              <a:t>)</a:t>
            </a:r>
          </a:p>
          <a:p>
            <a:pPr marL="457200" lvl="1" indent="0">
              <a:buNone/>
            </a:pPr>
            <a:r>
              <a:rPr lang="en-US" dirty="0" smtClean="0"/>
              <a:t>some </a:t>
            </a:r>
            <a:r>
              <a:rPr lang="en-US" dirty="0"/>
              <a:t>problems are minor </a:t>
            </a:r>
            <a:r>
              <a:rPr lang="en-US" dirty="0" smtClean="0"/>
              <a:t>such </a:t>
            </a:r>
            <a:r>
              <a:rPr lang="en-US" dirty="0"/>
              <a:t>as a spelling mistake on a button</a:t>
            </a:r>
            <a:r>
              <a:rPr lang="en-US" dirty="0" smtClean="0"/>
              <a:t>, </a:t>
            </a:r>
            <a:r>
              <a:rPr lang="en-US" dirty="0"/>
              <a:t>that prevent </a:t>
            </a:r>
            <a:r>
              <a:rPr lang="en-US" dirty="0" smtClean="0"/>
              <a:t>compilation.</a:t>
            </a:r>
          </a:p>
          <a:p>
            <a:pPr marL="914400" lvl="2" indent="0">
              <a:buNone/>
            </a:pPr>
            <a:r>
              <a:rPr lang="en-US" dirty="0"/>
              <a:t>Ex: When you forgot to type a semicolon (;) </a:t>
            </a:r>
            <a:r>
              <a:rPr lang="en-US" dirty="0" smtClean="0"/>
              <a:t> </a:t>
            </a:r>
          </a:p>
          <a:p>
            <a:r>
              <a:rPr lang="en-US" i="1" dirty="0"/>
              <a:t>semantic </a:t>
            </a:r>
            <a:r>
              <a:rPr lang="en-US" i="1" dirty="0" smtClean="0"/>
              <a:t>errors : (logic errors)</a:t>
            </a:r>
          </a:p>
          <a:p>
            <a:pPr marL="457200" lvl="1" indent="0">
              <a:buNone/>
            </a:pPr>
            <a:r>
              <a:rPr lang="en-US" dirty="0"/>
              <a:t>Your code may compile and run without any Syntax </a:t>
            </a:r>
            <a:r>
              <a:rPr lang="en-US" dirty="0" smtClean="0"/>
              <a:t>Errors  </a:t>
            </a:r>
            <a:r>
              <a:rPr lang="en-US" dirty="0"/>
              <a:t>but the output of an operation may produce unwanted or unexpected results in response to user actions. </a:t>
            </a:r>
            <a:r>
              <a:rPr lang="en-US" dirty="0" smtClean="0"/>
              <a:t>These </a:t>
            </a:r>
            <a:r>
              <a:rPr lang="en-US" dirty="0"/>
              <a:t>are generally the hardest type to </a:t>
            </a:r>
            <a:r>
              <a:rPr lang="en-US" dirty="0" smtClean="0"/>
              <a:t>fix.</a:t>
            </a:r>
          </a:p>
          <a:p>
            <a:pPr marL="914400" lvl="2" indent="0">
              <a:buNone/>
            </a:pPr>
            <a:r>
              <a:rPr lang="en-US" dirty="0" smtClean="0"/>
              <a:t>EX1: if(value/ 2==0)             (odd or even)</a:t>
            </a:r>
          </a:p>
          <a:p>
            <a:pPr marL="914400" lvl="2" indent="0">
              <a:buNone/>
            </a:pPr>
            <a:r>
              <a:rPr lang="en-US" dirty="0" smtClean="0"/>
              <a:t>EX2: your application fails </a:t>
            </a:r>
            <a:r>
              <a:rPr lang="en-US" dirty="0"/>
              <a:t>to add a record to a database because a requested field </a:t>
            </a:r>
            <a:r>
              <a:rPr lang="en-US" dirty="0" smtClean="0"/>
              <a:t>is missing</a:t>
            </a:r>
            <a:r>
              <a:rPr lang="en-US" dirty="0"/>
              <a:t>, </a:t>
            </a:r>
          </a:p>
          <a:p>
            <a:pPr marL="914400" lvl="2" indent="0">
              <a:buNone/>
            </a:pPr>
            <a:r>
              <a:rPr lang="en-US" dirty="0" smtClean="0"/>
              <a:t>EX3:adds </a:t>
            </a:r>
            <a:r>
              <a:rPr lang="en-US" dirty="0"/>
              <a:t>a </a:t>
            </a:r>
            <a:r>
              <a:rPr lang="en-US" dirty="0" smtClean="0"/>
              <a:t>record with </a:t>
            </a:r>
            <a:r>
              <a:rPr lang="en-US" dirty="0"/>
              <a:t>the wrong data in other restricted circumstances.</a:t>
            </a:r>
            <a:endParaRPr lang="en-US" dirty="0" smtClean="0"/>
          </a:p>
          <a:p>
            <a:r>
              <a:rPr lang="en-US" i="1" dirty="0"/>
              <a:t>Run-time Errors</a:t>
            </a:r>
            <a:r>
              <a:rPr lang="en-US" i="1" dirty="0" smtClean="0"/>
              <a:t>:</a:t>
            </a:r>
          </a:p>
          <a:p>
            <a:pPr marL="457200" lvl="1" indent="0">
              <a:buNone/>
            </a:pPr>
            <a:r>
              <a:rPr lang="en-US" dirty="0"/>
              <a:t>Run-time errors are those that appear only after you compile and run your code. It will occur when your program attempts an operation that is impossible to carry out. </a:t>
            </a:r>
            <a:endParaRPr lang="en-US" dirty="0" smtClean="0"/>
          </a:p>
          <a:p>
            <a:pPr marL="914400" lvl="2" indent="0">
              <a:buNone/>
            </a:pPr>
            <a:r>
              <a:rPr lang="en-US" dirty="0" smtClean="0"/>
              <a:t>EX: </a:t>
            </a:r>
            <a:r>
              <a:rPr lang="en-US" dirty="0" err="1" smtClean="0"/>
              <a:t>int</a:t>
            </a:r>
            <a:r>
              <a:rPr lang="en-US" dirty="0" smtClean="0"/>
              <a:t> </a:t>
            </a:r>
            <a:r>
              <a:rPr lang="en-US" dirty="0"/>
              <a:t>a = 5; </a:t>
            </a:r>
            <a:r>
              <a:rPr lang="en-US" dirty="0" err="1"/>
              <a:t>int</a:t>
            </a:r>
            <a:r>
              <a:rPr lang="en-US" dirty="0"/>
              <a:t> b = 0; </a:t>
            </a:r>
            <a:r>
              <a:rPr lang="en-US" dirty="0" err="1"/>
              <a:t>int</a:t>
            </a:r>
            <a:r>
              <a:rPr lang="en-US" dirty="0"/>
              <a:t> c = a /b;</a:t>
            </a:r>
            <a:endParaRPr lang="en-US" b="1" dirty="0" smtClean="0"/>
          </a:p>
          <a:p>
            <a:pPr marL="457200" lvl="1" indent="0">
              <a:buNone/>
            </a:pPr>
            <a:endParaRPr lang="en-US" b="1" dirty="0"/>
          </a:p>
          <a:p>
            <a:pPr marL="457200" lvl="1" indent="0">
              <a:buNone/>
            </a:pPr>
            <a:endParaRPr lang="en-US" dirty="0"/>
          </a:p>
        </p:txBody>
      </p:sp>
    </p:spTree>
    <p:extLst>
      <p:ext uri="{BB962C8B-B14F-4D97-AF65-F5344CB8AC3E}">
        <p14:creationId xmlns:p14="http://schemas.microsoft.com/office/powerpoint/2010/main" val="2368187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and Configuring Exceptions</a:t>
            </a:r>
            <a:endParaRPr lang="en-US" dirty="0"/>
          </a:p>
        </p:txBody>
      </p:sp>
      <p:sp>
        <p:nvSpPr>
          <p:cNvPr id="3" name="Content Placeholder 2"/>
          <p:cNvSpPr>
            <a:spLocks noGrp="1"/>
          </p:cNvSpPr>
          <p:nvPr>
            <p:ph idx="1"/>
          </p:nvPr>
        </p:nvSpPr>
        <p:spPr>
          <a:xfrm>
            <a:off x="838200" y="1427018"/>
            <a:ext cx="10515600" cy="4749945"/>
          </a:xfrm>
        </p:spPr>
        <p:txBody>
          <a:bodyPr/>
          <a:lstStyle/>
          <a:p>
            <a:r>
              <a:rPr lang="en-US" dirty="0"/>
              <a:t>The .NET Framework contains a host of exception types, and you are free to throw and handle </a:t>
            </a:r>
            <a:r>
              <a:rPr lang="en-US" dirty="0" smtClean="0"/>
              <a:t>any of </a:t>
            </a:r>
            <a:r>
              <a:rPr lang="en-US" dirty="0"/>
              <a:t>these in your own code. </a:t>
            </a:r>
            <a:endParaRPr lang="en-US" dirty="0" smtClean="0"/>
          </a:p>
          <a:p>
            <a:r>
              <a:rPr lang="en-US" dirty="0" smtClean="0"/>
              <a:t>The </a:t>
            </a:r>
            <a:r>
              <a:rPr lang="en-US" dirty="0"/>
              <a:t>IDE supplies a dialog box for examining and editing the </a:t>
            </a:r>
            <a:r>
              <a:rPr lang="en-US" dirty="0" smtClean="0"/>
              <a:t>available exceptions</a:t>
            </a:r>
            <a:r>
              <a:rPr lang="en-US" dirty="0"/>
              <a:t>, which can be called up with the Debug ➪ Windows ➪ Exception Settings menu item (</a:t>
            </a:r>
            <a:r>
              <a:rPr lang="en-US" dirty="0" smtClean="0"/>
              <a:t>or by </a:t>
            </a:r>
            <a:r>
              <a:rPr lang="en-US" dirty="0"/>
              <a:t>pressing </a:t>
            </a:r>
            <a:r>
              <a:rPr lang="en-US" dirty="0" err="1"/>
              <a:t>Ctrl+D</a:t>
            </a:r>
            <a:r>
              <a:rPr lang="en-US" dirty="0"/>
              <a:t>, E).</a:t>
            </a:r>
            <a:endParaRPr lang="en-US" dirty="0"/>
          </a:p>
        </p:txBody>
      </p:sp>
      <p:pic>
        <p:nvPicPr>
          <p:cNvPr id="4" name="Picture 3"/>
          <p:cNvPicPr>
            <a:picLocks noChangeAspect="1"/>
          </p:cNvPicPr>
          <p:nvPr/>
        </p:nvPicPr>
        <p:blipFill>
          <a:blip r:embed="rId2"/>
          <a:stretch>
            <a:fillRect/>
          </a:stretch>
        </p:blipFill>
        <p:spPr>
          <a:xfrm>
            <a:off x="7032967" y="3512435"/>
            <a:ext cx="4776247" cy="3442547"/>
          </a:xfrm>
          <a:prstGeom prst="rect">
            <a:avLst/>
          </a:prstGeom>
        </p:spPr>
      </p:pic>
    </p:spTree>
    <p:extLst>
      <p:ext uri="{BB962C8B-B14F-4D97-AF65-F5344CB8AC3E}">
        <p14:creationId xmlns:p14="http://schemas.microsoft.com/office/powerpoint/2010/main" val="2882139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836"/>
            <a:ext cx="10515600" cy="6650182"/>
          </a:xfrm>
        </p:spPr>
        <p:txBody>
          <a:bodyPr>
            <a:normAutofit fontScale="55000" lnSpcReduction="20000"/>
          </a:bodyPr>
          <a:lstStyle/>
          <a:p>
            <a:pPr marL="0" indent="0">
              <a:buNone/>
            </a:pPr>
            <a:r>
              <a:rPr lang="en-US" dirty="0" smtClean="0"/>
              <a:t>class </a:t>
            </a:r>
            <a:r>
              <a:rPr lang="en-US" dirty="0" smtClean="0"/>
              <a:t>program</a:t>
            </a:r>
            <a:endParaRPr lang="en-US" dirty="0" smtClean="0"/>
          </a:p>
          <a:p>
            <a:pPr marL="0" indent="0">
              <a:buNone/>
            </a:pPr>
            <a:r>
              <a:rPr lang="en-US" dirty="0" smtClean="0"/>
              <a:t> {	</a:t>
            </a:r>
            <a:r>
              <a:rPr lang="en-US" dirty="0" err="1" smtClean="0"/>
              <a:t>int</a:t>
            </a:r>
            <a:r>
              <a:rPr lang="en-US" dirty="0" smtClean="0"/>
              <a:t> </a:t>
            </a:r>
            <a:r>
              <a:rPr lang="en-US" dirty="0"/>
              <a:t>result</a:t>
            </a:r>
            <a:r>
              <a:rPr lang="en-US" dirty="0" smtClean="0"/>
              <a:t>;</a:t>
            </a:r>
            <a:endParaRPr lang="en-US" dirty="0"/>
          </a:p>
          <a:p>
            <a:pPr marL="0" indent="0">
              <a:buNone/>
            </a:pPr>
            <a:r>
              <a:rPr lang="en-US" dirty="0"/>
              <a:t>     </a:t>
            </a:r>
            <a:r>
              <a:rPr lang="en-US" dirty="0" smtClean="0"/>
              <a:t>	program()</a:t>
            </a:r>
          </a:p>
          <a:p>
            <a:pPr marL="0" indent="0">
              <a:buNone/>
            </a:pPr>
            <a:r>
              <a:rPr lang="en-US" dirty="0"/>
              <a:t>	</a:t>
            </a:r>
            <a:r>
              <a:rPr lang="en-US" dirty="0" smtClean="0"/>
              <a:t> {	result </a:t>
            </a:r>
            <a:r>
              <a:rPr lang="en-US" dirty="0"/>
              <a:t>= 0;</a:t>
            </a:r>
          </a:p>
          <a:p>
            <a:pPr marL="0" indent="0">
              <a:buNone/>
            </a:pPr>
            <a:r>
              <a:rPr lang="en-US" dirty="0"/>
              <a:t>     </a:t>
            </a:r>
            <a:r>
              <a:rPr lang="en-US" dirty="0" smtClean="0"/>
              <a:t>	 </a:t>
            </a:r>
            <a:r>
              <a:rPr lang="en-US" dirty="0"/>
              <a:t>}</a:t>
            </a:r>
          </a:p>
          <a:p>
            <a:pPr marL="0" indent="0">
              <a:buNone/>
            </a:pPr>
            <a:r>
              <a:rPr lang="en-US" dirty="0"/>
              <a:t>     </a:t>
            </a:r>
            <a:r>
              <a:rPr lang="en-US" dirty="0" smtClean="0"/>
              <a:t>	 </a:t>
            </a:r>
            <a:r>
              <a:rPr lang="en-US" dirty="0"/>
              <a:t>public void division(</a:t>
            </a:r>
            <a:r>
              <a:rPr lang="en-US" dirty="0" err="1"/>
              <a:t>int</a:t>
            </a:r>
            <a:r>
              <a:rPr lang="en-US" dirty="0"/>
              <a:t> num1, </a:t>
            </a:r>
            <a:r>
              <a:rPr lang="en-US" dirty="0" err="1"/>
              <a:t>int</a:t>
            </a:r>
            <a:r>
              <a:rPr lang="en-US" dirty="0"/>
              <a:t> num2) </a:t>
            </a:r>
            <a:endParaRPr lang="en-US" dirty="0" smtClean="0"/>
          </a:p>
          <a:p>
            <a:pPr marL="0" indent="0">
              <a:buNone/>
            </a:pPr>
            <a:r>
              <a:rPr lang="en-US" dirty="0"/>
              <a:t>	</a:t>
            </a:r>
            <a:r>
              <a:rPr lang="en-US" dirty="0" smtClean="0"/>
              <a:t>{</a:t>
            </a:r>
            <a:r>
              <a:rPr lang="en-US" dirty="0"/>
              <a:t>	</a:t>
            </a:r>
            <a:r>
              <a:rPr lang="en-US" dirty="0" smtClean="0"/>
              <a:t>try </a:t>
            </a:r>
            <a:endParaRPr lang="en-US" dirty="0"/>
          </a:p>
          <a:p>
            <a:pPr marL="0" indent="0">
              <a:buNone/>
            </a:pPr>
            <a:r>
              <a:rPr lang="en-US" dirty="0"/>
              <a:t>            </a:t>
            </a:r>
            <a:r>
              <a:rPr lang="en-US" dirty="0" smtClean="0"/>
              <a:t>		{	result </a:t>
            </a:r>
            <a:r>
              <a:rPr lang="en-US" dirty="0"/>
              <a:t>= num1 / num2;</a:t>
            </a:r>
          </a:p>
          <a:p>
            <a:pPr marL="0" indent="0">
              <a:buNone/>
            </a:pPr>
            <a:r>
              <a:rPr lang="en-US" dirty="0"/>
              <a:t>         </a:t>
            </a:r>
            <a:r>
              <a:rPr lang="en-US" dirty="0" smtClean="0"/>
              <a:t>		}</a:t>
            </a:r>
          </a:p>
          <a:p>
            <a:pPr marL="0" indent="0">
              <a:buNone/>
            </a:pPr>
            <a:r>
              <a:rPr lang="en-US" dirty="0" smtClean="0"/>
              <a:t>       		</a:t>
            </a:r>
            <a:r>
              <a:rPr lang="en-US" dirty="0"/>
              <a:t>catch (</a:t>
            </a:r>
            <a:r>
              <a:rPr lang="en-US" dirty="0" err="1"/>
              <a:t>DivideByZeroException</a:t>
            </a:r>
            <a:r>
              <a:rPr lang="en-US" dirty="0"/>
              <a:t> e) </a:t>
            </a:r>
            <a:endParaRPr lang="en-US" dirty="0" smtClean="0"/>
          </a:p>
          <a:p>
            <a:pPr marL="0" indent="0">
              <a:buNone/>
            </a:pPr>
            <a:r>
              <a:rPr lang="en-US" dirty="0"/>
              <a:t>	</a:t>
            </a:r>
            <a:r>
              <a:rPr lang="en-US" dirty="0" smtClean="0"/>
              <a:t>	{	</a:t>
            </a:r>
            <a:r>
              <a:rPr lang="en-US" dirty="0" err="1" smtClean="0"/>
              <a:t>Console.WriteLine</a:t>
            </a:r>
            <a:r>
              <a:rPr lang="en-US" dirty="0"/>
              <a:t>("Exception caught: {0}", e);</a:t>
            </a:r>
          </a:p>
          <a:p>
            <a:pPr marL="0" indent="0">
              <a:buNone/>
            </a:pPr>
            <a:r>
              <a:rPr lang="en-US" dirty="0"/>
              <a:t>        </a:t>
            </a:r>
            <a:r>
              <a:rPr lang="en-US" dirty="0" smtClean="0"/>
              <a:t>		} </a:t>
            </a:r>
            <a:endParaRPr lang="en-US" dirty="0" smtClean="0"/>
          </a:p>
          <a:p>
            <a:pPr marL="0" indent="0">
              <a:buNone/>
            </a:pPr>
            <a:r>
              <a:rPr lang="en-US" dirty="0"/>
              <a:t>	</a:t>
            </a:r>
            <a:r>
              <a:rPr lang="en-US" dirty="0" smtClean="0"/>
              <a:t>	</a:t>
            </a:r>
            <a:r>
              <a:rPr lang="en-US" dirty="0" smtClean="0"/>
              <a:t>finally </a:t>
            </a:r>
          </a:p>
          <a:p>
            <a:pPr marL="0" indent="0">
              <a:buNone/>
            </a:pPr>
            <a:r>
              <a:rPr lang="en-US" dirty="0"/>
              <a:t>	</a:t>
            </a:r>
            <a:r>
              <a:rPr lang="en-US" dirty="0" smtClean="0"/>
              <a:t>	</a:t>
            </a:r>
            <a:r>
              <a:rPr lang="en-US" dirty="0" smtClean="0"/>
              <a:t>{	</a:t>
            </a:r>
            <a:r>
              <a:rPr lang="en-US" dirty="0" err="1" smtClean="0"/>
              <a:t>Console.WriteLine</a:t>
            </a:r>
            <a:r>
              <a:rPr lang="en-US" dirty="0" smtClean="0"/>
              <a:t>("Result: {0}", result);</a:t>
            </a:r>
          </a:p>
          <a:p>
            <a:pPr marL="0" indent="0">
              <a:buNone/>
            </a:pPr>
            <a:r>
              <a:rPr lang="en-US" dirty="0" smtClean="0"/>
              <a:t>         		}</a:t>
            </a:r>
          </a:p>
          <a:p>
            <a:pPr marL="0" indent="0">
              <a:buNone/>
            </a:pPr>
            <a:r>
              <a:rPr lang="en-US" dirty="0" smtClean="0"/>
              <a:t>     	 }</a:t>
            </a:r>
          </a:p>
          <a:p>
            <a:pPr marL="0" indent="0">
              <a:buNone/>
            </a:pPr>
            <a:r>
              <a:rPr lang="en-US" dirty="0" smtClean="0"/>
              <a:t>    	  </a:t>
            </a:r>
            <a:r>
              <a:rPr lang="en-US" dirty="0"/>
              <a:t>static void Main(string[] </a:t>
            </a:r>
            <a:r>
              <a:rPr lang="en-US" dirty="0" err="1"/>
              <a:t>args</a:t>
            </a:r>
            <a:r>
              <a:rPr lang="en-US" dirty="0"/>
              <a:t>) </a:t>
            </a:r>
          </a:p>
          <a:p>
            <a:pPr marL="0" indent="0">
              <a:buNone/>
            </a:pPr>
            <a:r>
              <a:rPr lang="en-US" dirty="0"/>
              <a:t>        </a:t>
            </a:r>
            <a:r>
              <a:rPr lang="en-US" dirty="0" smtClean="0"/>
              <a:t>	{	 </a:t>
            </a:r>
            <a:r>
              <a:rPr lang="en-US" dirty="0" smtClean="0"/>
              <a:t>program</a:t>
            </a:r>
            <a:r>
              <a:rPr lang="en-US" dirty="0" smtClean="0"/>
              <a:t> </a:t>
            </a:r>
            <a:r>
              <a:rPr lang="en-US" dirty="0"/>
              <a:t>d = new </a:t>
            </a:r>
            <a:r>
              <a:rPr lang="en-US" dirty="0" smtClean="0"/>
              <a:t>program</a:t>
            </a:r>
            <a:r>
              <a:rPr lang="en-US" dirty="0" smtClean="0"/>
              <a:t>();</a:t>
            </a:r>
            <a:endParaRPr lang="en-US" dirty="0"/>
          </a:p>
          <a:p>
            <a:pPr marL="0" indent="0">
              <a:buNone/>
            </a:pPr>
            <a:r>
              <a:rPr lang="en-US" dirty="0"/>
              <a:t>        </a:t>
            </a:r>
            <a:r>
              <a:rPr lang="en-US" dirty="0" smtClean="0"/>
              <a:t>		 </a:t>
            </a:r>
            <a:r>
              <a:rPr lang="en-US" dirty="0" err="1"/>
              <a:t>d.division</a:t>
            </a:r>
            <a:r>
              <a:rPr lang="en-US" dirty="0"/>
              <a:t>(25, 0);</a:t>
            </a:r>
          </a:p>
          <a:p>
            <a:pPr marL="0" indent="0">
              <a:buNone/>
            </a:pPr>
            <a:r>
              <a:rPr lang="en-US" dirty="0"/>
              <a:t>        </a:t>
            </a:r>
            <a:r>
              <a:rPr lang="en-US" dirty="0" smtClean="0"/>
              <a:t>		 </a:t>
            </a:r>
            <a:r>
              <a:rPr lang="en-US" dirty="0" err="1"/>
              <a:t>Console.ReadKey</a:t>
            </a:r>
            <a:r>
              <a:rPr lang="en-US" dirty="0"/>
              <a:t>();</a:t>
            </a:r>
          </a:p>
          <a:p>
            <a:pPr marL="0" indent="0">
              <a:buNone/>
            </a:pPr>
            <a:r>
              <a:rPr lang="en-US" dirty="0"/>
              <a:t>    </a:t>
            </a:r>
            <a:r>
              <a:rPr lang="en-US" dirty="0" smtClean="0"/>
              <a:t>	  </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7637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Fix syntax </a:t>
            </a:r>
            <a:r>
              <a:rPr lang="en-US" dirty="0"/>
              <a:t>errors</a:t>
            </a:r>
          </a:p>
        </p:txBody>
      </p:sp>
      <p:sp>
        <p:nvSpPr>
          <p:cNvPr id="3" name="Content Placeholder 2"/>
          <p:cNvSpPr>
            <a:spLocks noGrp="1"/>
          </p:cNvSpPr>
          <p:nvPr>
            <p:ph idx="1"/>
          </p:nvPr>
        </p:nvSpPr>
        <p:spPr/>
        <p:txBody>
          <a:bodyPr/>
          <a:lstStyle/>
          <a:p>
            <a:r>
              <a:rPr lang="en-US" dirty="0"/>
              <a:t>When you compile your application in the development environment, the compiler would point out where the problem is so you can fix it instantly.</a:t>
            </a:r>
          </a:p>
        </p:txBody>
      </p:sp>
      <p:pic>
        <p:nvPicPr>
          <p:cNvPr id="4" name="Picture 3"/>
          <p:cNvPicPr>
            <a:picLocks noChangeAspect="1"/>
          </p:cNvPicPr>
          <p:nvPr/>
        </p:nvPicPr>
        <p:blipFill>
          <a:blip r:embed="rId2"/>
          <a:stretch>
            <a:fillRect/>
          </a:stretch>
        </p:blipFill>
        <p:spPr>
          <a:xfrm>
            <a:off x="2568719" y="3319463"/>
            <a:ext cx="5724525" cy="2857500"/>
          </a:xfrm>
          <a:prstGeom prst="rect">
            <a:avLst/>
          </a:prstGeom>
        </p:spPr>
      </p:pic>
    </p:spTree>
    <p:extLst>
      <p:ext uri="{BB962C8B-B14F-4D97-AF65-F5344CB8AC3E}">
        <p14:creationId xmlns:p14="http://schemas.microsoft.com/office/powerpoint/2010/main" val="28009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a:t>
            </a:r>
            <a:r>
              <a:rPr lang="en-US" i="1" dirty="0"/>
              <a:t>semantic errors and Run-time Errors</a:t>
            </a:r>
            <a:endParaRPr lang="en-US" dirty="0"/>
          </a:p>
        </p:txBody>
      </p:sp>
      <p:sp>
        <p:nvSpPr>
          <p:cNvPr id="3" name="Content Placeholder 2"/>
          <p:cNvSpPr>
            <a:spLocks noGrp="1"/>
          </p:cNvSpPr>
          <p:nvPr>
            <p:ph idx="1"/>
          </p:nvPr>
        </p:nvSpPr>
        <p:spPr/>
        <p:txBody>
          <a:bodyPr>
            <a:normAutofit/>
          </a:bodyPr>
          <a:lstStyle/>
          <a:p>
            <a:r>
              <a:rPr lang="en-US" dirty="0"/>
              <a:t>DEBUGGING </a:t>
            </a:r>
            <a:r>
              <a:rPr lang="en-US" dirty="0" smtClean="0"/>
              <a:t>:</a:t>
            </a:r>
          </a:p>
          <a:p>
            <a:pPr marL="457200" lvl="1" indent="0">
              <a:buNone/>
            </a:pPr>
            <a:r>
              <a:rPr lang="en-US" dirty="0" smtClean="0"/>
              <a:t>you </a:t>
            </a:r>
            <a:r>
              <a:rPr lang="en-US" dirty="0"/>
              <a:t>can use to identify and fix areas of code that don’t work as </a:t>
            </a:r>
            <a:r>
              <a:rPr lang="en-US" dirty="0" smtClean="0"/>
              <a:t>expected</a:t>
            </a:r>
          </a:p>
          <a:p>
            <a:r>
              <a:rPr lang="en-US" dirty="0" smtClean="0"/>
              <a:t>Earlier</a:t>
            </a:r>
            <a:r>
              <a:rPr lang="en-US" dirty="0"/>
              <a:t>, you learned that you can execute applications in two </a:t>
            </a:r>
            <a:r>
              <a:rPr lang="en-US" dirty="0" smtClean="0"/>
              <a:t>ways:</a:t>
            </a:r>
          </a:p>
          <a:p>
            <a:r>
              <a:rPr lang="en-US" dirty="0" smtClean="0"/>
              <a:t>with </a:t>
            </a:r>
            <a:r>
              <a:rPr lang="en-US" dirty="0"/>
              <a:t>debugging enabled </a:t>
            </a:r>
            <a:r>
              <a:rPr lang="en-US" dirty="0" smtClean="0"/>
              <a:t>:</a:t>
            </a:r>
          </a:p>
          <a:p>
            <a:pPr marL="457200" lvl="1" indent="0">
              <a:buNone/>
            </a:pPr>
            <a:r>
              <a:rPr lang="en-US" dirty="0"/>
              <a:t>By default, when you execute an application from Visual Studio (VS), it executes with debugging enabled. This happens, for example, when you press F5 or click the green Start arrow in the toolbar.</a:t>
            </a:r>
            <a:endParaRPr lang="en-US" dirty="0" smtClean="0"/>
          </a:p>
          <a:p>
            <a:r>
              <a:rPr lang="en-US" dirty="0" smtClean="0"/>
              <a:t>without </a:t>
            </a:r>
            <a:r>
              <a:rPr lang="en-US" dirty="0"/>
              <a:t>debugging enabled</a:t>
            </a:r>
            <a:r>
              <a:rPr lang="en-US" dirty="0" smtClean="0"/>
              <a:t>.</a:t>
            </a:r>
          </a:p>
          <a:p>
            <a:pPr marL="457200" lvl="1" indent="0">
              <a:buNone/>
            </a:pPr>
            <a:r>
              <a:rPr lang="en-US" dirty="0" smtClean="0"/>
              <a:t> To </a:t>
            </a:r>
            <a:r>
              <a:rPr lang="en-US" dirty="0"/>
              <a:t>execute an application without debugging enabled, </a:t>
            </a:r>
            <a:r>
              <a:rPr lang="en-US" dirty="0" smtClean="0"/>
              <a:t>choose Debug </a:t>
            </a:r>
            <a:r>
              <a:rPr lang="en-US" dirty="0"/>
              <a:t>➪ Start Without Debugging, or press Ctrl+F5.</a:t>
            </a:r>
          </a:p>
        </p:txBody>
      </p:sp>
    </p:spTree>
    <p:extLst>
      <p:ext uri="{BB962C8B-B14F-4D97-AF65-F5344CB8AC3E}">
        <p14:creationId xmlns:p14="http://schemas.microsoft.com/office/powerpoint/2010/main" val="2332522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debugging enabled</a:t>
            </a:r>
          </a:p>
        </p:txBody>
      </p:sp>
      <p:sp>
        <p:nvSpPr>
          <p:cNvPr id="3" name="Content Placeholder 2"/>
          <p:cNvSpPr>
            <a:spLocks noGrp="1"/>
          </p:cNvSpPr>
          <p:nvPr>
            <p:ph idx="1"/>
          </p:nvPr>
        </p:nvSpPr>
        <p:spPr/>
        <p:txBody>
          <a:bodyPr>
            <a:normAutofit lnSpcReduction="10000"/>
          </a:bodyPr>
          <a:lstStyle/>
          <a:p>
            <a:r>
              <a:rPr lang="en-US" dirty="0"/>
              <a:t>When you build an application in debug configuration and execute it in debug mode, more is </a:t>
            </a:r>
            <a:r>
              <a:rPr lang="en-US" dirty="0" smtClean="0"/>
              <a:t>going on </a:t>
            </a:r>
            <a:r>
              <a:rPr lang="en-US" dirty="0"/>
              <a:t>than the execution of your code</a:t>
            </a:r>
            <a:r>
              <a:rPr lang="en-US" dirty="0" smtClean="0"/>
              <a:t>.</a:t>
            </a:r>
          </a:p>
          <a:p>
            <a:r>
              <a:rPr lang="en-US" dirty="0" smtClean="0"/>
              <a:t> </a:t>
            </a:r>
            <a:r>
              <a:rPr lang="en-US" dirty="0"/>
              <a:t>Debug builds maintain </a:t>
            </a:r>
            <a:r>
              <a:rPr lang="en-US" b="1" i="1" dirty="0"/>
              <a:t>symbolic information </a:t>
            </a:r>
            <a:r>
              <a:rPr lang="en-US" dirty="0"/>
              <a:t>about your </a:t>
            </a:r>
            <a:r>
              <a:rPr lang="en-US" dirty="0" smtClean="0"/>
              <a:t>application, so </a:t>
            </a:r>
            <a:r>
              <a:rPr lang="en-US" dirty="0"/>
              <a:t>that the IDE knows exactly what is happening as each line of code is executed</a:t>
            </a:r>
            <a:r>
              <a:rPr lang="en-US" dirty="0" smtClean="0"/>
              <a:t>.</a:t>
            </a:r>
          </a:p>
          <a:p>
            <a:r>
              <a:rPr lang="en-US" dirty="0" smtClean="0"/>
              <a:t> </a:t>
            </a:r>
            <a:r>
              <a:rPr lang="en-US" b="1" dirty="0" smtClean="0"/>
              <a:t>Symbolic information </a:t>
            </a:r>
            <a:r>
              <a:rPr lang="en-US" dirty="0"/>
              <a:t>means keeping track of, for example, the names of variables used in </a:t>
            </a:r>
            <a:r>
              <a:rPr lang="en-US" dirty="0" err="1"/>
              <a:t>uncompiled</a:t>
            </a:r>
            <a:r>
              <a:rPr lang="en-US" dirty="0"/>
              <a:t> code,</a:t>
            </a:r>
          </a:p>
          <a:p>
            <a:r>
              <a:rPr lang="en-US" dirty="0"/>
              <a:t>so they can be matched to the values in the compiled machine code application, </a:t>
            </a:r>
            <a:r>
              <a:rPr lang="en-US" b="1" dirty="0"/>
              <a:t>which won’t </a:t>
            </a:r>
            <a:r>
              <a:rPr lang="en-US" b="1" dirty="0" smtClean="0"/>
              <a:t>contain such </a:t>
            </a:r>
            <a:r>
              <a:rPr lang="en-US" b="1" dirty="0"/>
              <a:t>human-readable information</a:t>
            </a:r>
            <a:r>
              <a:rPr lang="en-US" dirty="0"/>
              <a:t>. This information is contained in</a:t>
            </a:r>
            <a:r>
              <a:rPr lang="en-US" b="1" dirty="0"/>
              <a:t> .</a:t>
            </a:r>
            <a:r>
              <a:rPr lang="en-US" b="1" dirty="0" err="1"/>
              <a:t>pdb</a:t>
            </a:r>
            <a:r>
              <a:rPr lang="en-US" b="1" dirty="0"/>
              <a:t> </a:t>
            </a:r>
            <a:r>
              <a:rPr lang="en-US" dirty="0"/>
              <a:t>files, which you may </a:t>
            </a:r>
            <a:r>
              <a:rPr lang="en-US" dirty="0" smtClean="0"/>
              <a:t>have seen </a:t>
            </a:r>
            <a:r>
              <a:rPr lang="en-US" dirty="0"/>
              <a:t>in your computer’s Debug directories.</a:t>
            </a:r>
          </a:p>
        </p:txBody>
      </p:sp>
    </p:spTree>
    <p:extLst>
      <p:ext uri="{BB962C8B-B14F-4D97-AF65-F5344CB8AC3E}">
        <p14:creationId xmlns:p14="http://schemas.microsoft.com/office/powerpoint/2010/main" val="140762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debugging enabled</a:t>
            </a:r>
          </a:p>
        </p:txBody>
      </p:sp>
      <p:sp>
        <p:nvSpPr>
          <p:cNvPr id="3" name="Content Placeholder 2"/>
          <p:cNvSpPr>
            <a:spLocks noGrp="1"/>
          </p:cNvSpPr>
          <p:nvPr>
            <p:ph idx="1"/>
          </p:nvPr>
        </p:nvSpPr>
        <p:spPr/>
        <p:txBody>
          <a:bodyPr/>
          <a:lstStyle/>
          <a:p>
            <a:r>
              <a:rPr lang="en-US" dirty="0"/>
              <a:t>In the release configuration, application code is optimized, and you cannot perform these operations.</a:t>
            </a:r>
          </a:p>
          <a:p>
            <a:r>
              <a:rPr lang="en-US" dirty="0"/>
              <a:t>However, release builds </a:t>
            </a:r>
            <a:r>
              <a:rPr lang="en-US" b="1" dirty="0"/>
              <a:t>also run faster</a:t>
            </a:r>
            <a:r>
              <a:rPr lang="en-US" dirty="0"/>
              <a:t>; when you have finished developing an application, </a:t>
            </a:r>
            <a:r>
              <a:rPr lang="en-US" dirty="0" smtClean="0"/>
              <a:t>you will </a:t>
            </a:r>
            <a:r>
              <a:rPr lang="en-US" dirty="0"/>
              <a:t>typically supply users with release builds because they won’t require the symbolic </a:t>
            </a:r>
            <a:r>
              <a:rPr lang="en-US" dirty="0" smtClean="0"/>
              <a:t>information that </a:t>
            </a:r>
            <a:r>
              <a:rPr lang="en-US" dirty="0"/>
              <a:t>debug builds include.</a:t>
            </a:r>
          </a:p>
        </p:txBody>
      </p:sp>
    </p:spTree>
    <p:extLst>
      <p:ext uri="{BB962C8B-B14F-4D97-AF65-F5344CB8AC3E}">
        <p14:creationId xmlns:p14="http://schemas.microsoft.com/office/powerpoint/2010/main" val="2372878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normAutofit/>
          </a:bodyPr>
          <a:lstStyle/>
          <a:p>
            <a:pPr marL="457200" lvl="1" indent="0">
              <a:buNone/>
            </a:pPr>
            <a:endParaRPr lang="en-US" dirty="0"/>
          </a:p>
          <a:p>
            <a:pPr marL="0" indent="0">
              <a:buNone/>
            </a:pPr>
            <a:r>
              <a:rPr lang="en-US" dirty="0" smtClean="0"/>
              <a:t>The </a:t>
            </a:r>
            <a:r>
              <a:rPr lang="en-US" dirty="0"/>
              <a:t>techniques are grouped into two </a:t>
            </a:r>
            <a:r>
              <a:rPr lang="en-US" dirty="0" smtClean="0"/>
              <a:t>sections according </a:t>
            </a:r>
            <a:r>
              <a:rPr lang="en-US" dirty="0"/>
              <a:t>to how they are used</a:t>
            </a:r>
            <a:r>
              <a:rPr lang="en-US" dirty="0" smtClean="0"/>
              <a:t>.</a:t>
            </a:r>
          </a:p>
          <a:p>
            <a:r>
              <a:rPr lang="en-US" dirty="0" smtClean="0"/>
              <a:t> </a:t>
            </a:r>
            <a:r>
              <a:rPr lang="en-US" dirty="0"/>
              <a:t>Debugging in </a:t>
            </a:r>
            <a:r>
              <a:rPr lang="en-US" dirty="0" err="1"/>
              <a:t>Nonbreak</a:t>
            </a:r>
            <a:r>
              <a:rPr lang="en-US" dirty="0"/>
              <a:t> (Normal) </a:t>
            </a:r>
            <a:r>
              <a:rPr lang="en-US" dirty="0" smtClean="0"/>
              <a:t>Mode</a:t>
            </a:r>
          </a:p>
          <a:p>
            <a:pPr marL="457200" lvl="1" indent="0">
              <a:buNone/>
            </a:pPr>
            <a:r>
              <a:rPr lang="en-US" dirty="0"/>
              <a:t>In general, debugging is performed </a:t>
            </a:r>
            <a:r>
              <a:rPr lang="en-US" dirty="0" err="1"/>
              <a:t>eitherby</a:t>
            </a:r>
            <a:r>
              <a:rPr lang="en-US" dirty="0"/>
              <a:t> interrupting program</a:t>
            </a:r>
          </a:p>
          <a:p>
            <a:pPr marL="457200" lvl="1" indent="0">
              <a:buNone/>
            </a:pPr>
            <a:r>
              <a:rPr lang="en-US" dirty="0"/>
              <a:t>execution or by making notes for later analysis.</a:t>
            </a:r>
          </a:p>
          <a:p>
            <a:r>
              <a:rPr lang="en-US" dirty="0" smtClean="0"/>
              <a:t> </a:t>
            </a:r>
            <a:r>
              <a:rPr lang="en-US" dirty="0"/>
              <a:t>Debugging </a:t>
            </a:r>
            <a:r>
              <a:rPr lang="en-US" dirty="0" smtClean="0"/>
              <a:t>in </a:t>
            </a:r>
            <a:r>
              <a:rPr lang="en-US" dirty="0"/>
              <a:t>break </a:t>
            </a:r>
            <a:r>
              <a:rPr lang="en-US" dirty="0" smtClean="0"/>
              <a:t>mode</a:t>
            </a:r>
          </a:p>
          <a:p>
            <a:pPr marL="457200" lvl="1" indent="0">
              <a:buNone/>
            </a:pPr>
            <a:r>
              <a:rPr lang="en-US" dirty="0" smtClean="0"/>
              <a:t>that </a:t>
            </a:r>
            <a:r>
              <a:rPr lang="en-US" dirty="0"/>
              <a:t>is, normal execution is halted</a:t>
            </a:r>
            <a:r>
              <a:rPr lang="en-US" dirty="0" smtClean="0"/>
              <a:t>.</a:t>
            </a:r>
          </a:p>
        </p:txBody>
      </p:sp>
    </p:spTree>
    <p:extLst>
      <p:ext uri="{BB962C8B-B14F-4D97-AF65-F5344CB8AC3E}">
        <p14:creationId xmlns:p14="http://schemas.microsoft.com/office/powerpoint/2010/main" val="671936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4912</TotalTime>
  <Words>2969</Words>
  <Application>Microsoft Office PowerPoint</Application>
  <PresentationFormat>Widescreen</PresentationFormat>
  <Paragraphs>284</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 Nazanin</vt:lpstr>
      <vt:lpstr>Calibri</vt:lpstr>
      <vt:lpstr>Calibri Light</vt:lpstr>
      <vt:lpstr>Wingdings</vt:lpstr>
      <vt:lpstr>Office Theme</vt:lpstr>
      <vt:lpstr>Visual Programming-I </vt:lpstr>
      <vt:lpstr>Exception handling</vt:lpstr>
      <vt:lpstr>Error</vt:lpstr>
      <vt:lpstr>Type of Error</vt:lpstr>
      <vt:lpstr> Fix syntax errors</vt:lpstr>
      <vt:lpstr>Fix semantic errors and Run-time Errors</vt:lpstr>
      <vt:lpstr>with debugging enabled</vt:lpstr>
      <vt:lpstr>without debugging enabled</vt:lpstr>
      <vt:lpstr>Debugging</vt:lpstr>
      <vt:lpstr>Debugging in Nonbreak (Normal) Mode</vt:lpstr>
      <vt:lpstr>Debugging in Nonbreak (Normal) Mode</vt:lpstr>
      <vt:lpstr>Debugging in Nonbreak (Normal) Mode</vt:lpstr>
      <vt:lpstr>Debugging in Nonbreak (Normal) Mode</vt:lpstr>
      <vt:lpstr>Diagnostics Output Versus Tracepoints</vt:lpstr>
      <vt:lpstr>Debugging in Break Mode</vt:lpstr>
      <vt:lpstr>Debugging in Break Mode</vt:lpstr>
      <vt:lpstr>Debugging in Break Mode</vt:lpstr>
      <vt:lpstr>Debugging in Break Mode</vt:lpstr>
      <vt:lpstr>Debugging in Break Mode</vt:lpstr>
      <vt:lpstr>Debugging in Break Mode</vt:lpstr>
      <vt:lpstr>Debugging in Break Mode</vt:lpstr>
      <vt:lpstr>Debugging in Break Mode</vt:lpstr>
      <vt:lpstr>Debugging in Break Mode</vt:lpstr>
      <vt:lpstr>Debugging in Break Mode</vt:lpstr>
      <vt:lpstr>Monitoring Variable Content</vt:lpstr>
      <vt:lpstr>Monitoring Variable Content</vt:lpstr>
      <vt:lpstr>Stepping through Code</vt:lpstr>
      <vt:lpstr>Stepping through Code</vt:lpstr>
      <vt:lpstr>Stepping through Code</vt:lpstr>
      <vt:lpstr>ERROR HANDLING</vt:lpstr>
      <vt:lpstr>ERROR HANDLING</vt:lpstr>
      <vt:lpstr>PowerPoint Presentation</vt:lpstr>
      <vt:lpstr>try…catch…finally</vt:lpstr>
      <vt:lpstr>try…catch…finally</vt:lpstr>
      <vt:lpstr>try…catch…finally</vt:lpstr>
      <vt:lpstr>try…catch…finally</vt:lpstr>
      <vt:lpstr>the sequence of events that occurs after an exception occurs in code in a try block</vt:lpstr>
      <vt:lpstr>PowerPoint Presentation</vt:lpstr>
      <vt:lpstr>PowerPoint Presentation</vt:lpstr>
      <vt:lpstr>Listing and Configuring Exceptions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2</dc:title>
  <dc:creator>ali</dc:creator>
  <cp:lastModifiedBy>safari</cp:lastModifiedBy>
  <cp:revision>181</cp:revision>
  <dcterms:created xsi:type="dcterms:W3CDTF">2017-04-08T18:39:57Z</dcterms:created>
  <dcterms:modified xsi:type="dcterms:W3CDTF">2018-11-01T02:19:46Z</dcterms:modified>
</cp:coreProperties>
</file>