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8" r:id="rId3"/>
    <p:sldId id="279" r:id="rId4"/>
    <p:sldId id="322" r:id="rId5"/>
    <p:sldId id="323" r:id="rId6"/>
    <p:sldId id="327" r:id="rId7"/>
    <p:sldId id="328" r:id="rId8"/>
    <p:sldId id="324" r:id="rId9"/>
    <p:sldId id="289" r:id="rId10"/>
    <p:sldId id="329" r:id="rId11"/>
    <p:sldId id="330" r:id="rId12"/>
    <p:sldId id="331" r:id="rId13"/>
    <p:sldId id="332" r:id="rId14"/>
    <p:sldId id="333" r:id="rId15"/>
    <p:sldId id="334" r:id="rId16"/>
    <p:sldId id="335" r:id="rId17"/>
    <p:sldId id="336" r:id="rId18"/>
    <p:sldId id="340" r:id="rId19"/>
    <p:sldId id="341" r:id="rId20"/>
    <p:sldId id="342" r:id="rId21"/>
    <p:sldId id="343" r:id="rId22"/>
    <p:sldId id="344" r:id="rId23"/>
    <p:sldId id="345" r:id="rId24"/>
    <p:sldId id="346" r:id="rId25"/>
    <p:sldId id="347" r:id="rId26"/>
    <p:sldId id="348" r:id="rId27"/>
    <p:sldId id="349" r:id="rId28"/>
    <p:sldId id="350" r:id="rId29"/>
    <p:sldId id="351" r:id="rId30"/>
    <p:sldId id="352" r:id="rId31"/>
    <p:sldId id="337" r:id="rId32"/>
    <p:sldId id="33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9CBAB-F028-46F8-8CBD-D36F63293D07}" type="datetimeFigureOut">
              <a:rPr lang="en-US" smtClean="0"/>
              <a:t>11/22/2018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1266F-E73E-4B52-92CD-04A1DD050EE2}" type="slidenum">
              <a:rPr lang="en-US" smtClean="0"/>
              <a:t>‹#›</a:t>
            </a:fld>
            <a:endParaRPr lang="en-US"/>
          </a:p>
        </p:txBody>
      </p:sp>
    </p:spTree>
    <p:extLst>
      <p:ext uri="{BB962C8B-B14F-4D97-AF65-F5344CB8AC3E}">
        <p14:creationId xmlns:p14="http://schemas.microsoft.com/office/powerpoint/2010/main" val="343718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11266F-E73E-4B52-92CD-04A1DD050EE2}" type="slidenum">
              <a:rPr lang="en-US" smtClean="0"/>
              <a:t>14</a:t>
            </a:fld>
            <a:endParaRPr lang="en-US"/>
          </a:p>
        </p:txBody>
      </p:sp>
    </p:spTree>
    <p:extLst>
      <p:ext uri="{BB962C8B-B14F-4D97-AF65-F5344CB8AC3E}">
        <p14:creationId xmlns:p14="http://schemas.microsoft.com/office/powerpoint/2010/main" val="212925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412079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270449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173358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09365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8503E1-FFBB-42A7-B5E3-BE5EA0D91690}" type="datetimeFigureOut">
              <a:rPr lang="en-US" smtClean="0"/>
              <a:t>11/22/2018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89642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503E1-FFBB-42A7-B5E3-BE5EA0D91690}"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58760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503E1-FFBB-42A7-B5E3-BE5EA0D91690}" type="datetimeFigureOut">
              <a:rPr lang="en-US" smtClean="0"/>
              <a:t>11/22/2018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205220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503E1-FFBB-42A7-B5E3-BE5EA0D91690}" type="datetimeFigureOut">
              <a:rPr lang="en-US" smtClean="0"/>
              <a:t>11/22/2018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194640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503E1-FFBB-42A7-B5E3-BE5EA0D91690}" type="datetimeFigureOut">
              <a:rPr lang="en-US" smtClean="0"/>
              <a:t>11/22/2018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27102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503E1-FFBB-42A7-B5E3-BE5EA0D91690}"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01383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503E1-FFBB-42A7-B5E3-BE5EA0D91690}" type="datetimeFigureOut">
              <a:rPr lang="en-US" smtClean="0"/>
              <a:t>11/22/2018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4235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503E1-FFBB-42A7-B5E3-BE5EA0D91690}" type="datetimeFigureOut">
              <a:rPr lang="en-US" smtClean="0"/>
              <a:t>11/22/2018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45638-365A-40D9-AB72-D011282655E0}" type="slidenum">
              <a:rPr lang="en-US" smtClean="0"/>
              <a:t>‹#›</a:t>
            </a:fld>
            <a:endParaRPr lang="en-US"/>
          </a:p>
        </p:txBody>
      </p:sp>
    </p:spTree>
    <p:extLst>
      <p:ext uri="{BB962C8B-B14F-4D97-AF65-F5344CB8AC3E}">
        <p14:creationId xmlns:p14="http://schemas.microsoft.com/office/powerpoint/2010/main" val="25541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0060"/>
            <a:ext cx="9144000" cy="3029903"/>
          </a:xfrm>
        </p:spPr>
        <p:txBody>
          <a:bodyPr>
            <a:normAutofit/>
          </a:bodyPr>
          <a:lstStyle/>
          <a:p>
            <a:pPr lvl="1" algn="ctr" rtl="0">
              <a:lnSpc>
                <a:spcPct val="90000"/>
              </a:lnSpc>
              <a:spcBef>
                <a:spcPct val="0"/>
              </a:spcBef>
            </a:pPr>
            <a:r>
              <a:rPr lang="en-US" sz="4000" b="1" dirty="0"/>
              <a:t>Visual </a:t>
            </a:r>
            <a:r>
              <a:rPr lang="en-US" sz="4000" b="1" dirty="0" smtClean="0"/>
              <a:t>Programming-I</a:t>
            </a:r>
            <a:r>
              <a:rPr lang="en-US" sz="4000" b="1" dirty="0"/>
              <a:t/>
            </a:r>
            <a:br>
              <a:rPr lang="en-US" sz="4000" b="1" dirty="0"/>
            </a:br>
            <a:endParaRPr lang="en-US" sz="4000" dirty="0">
              <a:cs typeface="B Nazanin" panose="00000400000000000000" pitchFamily="2" charset="-78"/>
            </a:endParaRPr>
          </a:p>
        </p:txBody>
      </p:sp>
      <p:sp>
        <p:nvSpPr>
          <p:cNvPr id="3" name="Subtitle 2"/>
          <p:cNvSpPr>
            <a:spLocks noGrp="1"/>
          </p:cNvSpPr>
          <p:nvPr>
            <p:ph type="subTitle" idx="1"/>
          </p:nvPr>
        </p:nvSpPr>
        <p:spPr>
          <a:xfrm>
            <a:off x="1493520" y="4655582"/>
            <a:ext cx="9144000" cy="1655762"/>
          </a:xfrm>
        </p:spPr>
        <p:txBody>
          <a:bodyPr>
            <a:normAutofit lnSpcReduction="10000"/>
          </a:bodyPr>
          <a:lstStyle/>
          <a:p>
            <a:r>
              <a:rPr lang="fa-IR" dirty="0" smtClean="0"/>
              <a:t>توسط : صفری</a:t>
            </a:r>
          </a:p>
          <a:p>
            <a:endParaRPr lang="fa-IR" dirty="0"/>
          </a:p>
          <a:p>
            <a:endParaRPr lang="fa-IR" dirty="0" smtClean="0"/>
          </a:p>
          <a:p>
            <a:r>
              <a:rPr lang="fa-IR" dirty="0" smtClean="0"/>
              <a:t>خزان1397</a:t>
            </a:r>
            <a:endParaRPr lang="en-US" dirty="0"/>
          </a:p>
        </p:txBody>
      </p:sp>
      <p:sp>
        <p:nvSpPr>
          <p:cNvPr id="4" name="TextBox 3"/>
          <p:cNvSpPr txBox="1"/>
          <p:nvPr/>
        </p:nvSpPr>
        <p:spPr>
          <a:xfrm>
            <a:off x="4530090" y="1625679"/>
            <a:ext cx="3131820" cy="369332"/>
          </a:xfrm>
          <a:prstGeom prst="rect">
            <a:avLst/>
          </a:prstGeom>
          <a:noFill/>
        </p:spPr>
        <p:txBody>
          <a:bodyPr wrap="square" rtlCol="0">
            <a:spAutoFit/>
          </a:bodyPr>
          <a:lstStyle/>
          <a:p>
            <a:pPr algn="ctr"/>
            <a:r>
              <a:rPr lang="fa-IR" dirty="0" smtClean="0"/>
              <a:t>عنوان مضمون</a:t>
            </a:r>
            <a:endParaRPr lang="en-US" dirty="0"/>
          </a:p>
        </p:txBody>
      </p:sp>
    </p:spTree>
    <p:extLst>
      <p:ext uri="{BB962C8B-B14F-4D97-AF65-F5344CB8AC3E}">
        <p14:creationId xmlns:p14="http://schemas.microsoft.com/office/powerpoint/2010/main" val="435969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a:t>
            </a:r>
            <a:r>
              <a:rPr lang="en-US" b="1" dirty="0" smtClean="0"/>
              <a:t>Constructors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class </a:t>
            </a:r>
            <a:r>
              <a:rPr lang="en-US" b="1" dirty="0"/>
              <a:t>constructor</a:t>
            </a:r>
            <a:r>
              <a:rPr lang="en-US" dirty="0"/>
              <a:t> is a special member </a:t>
            </a:r>
            <a:r>
              <a:rPr lang="en-US" dirty="0" smtClean="0"/>
              <a:t>method </a:t>
            </a:r>
            <a:r>
              <a:rPr lang="en-US" dirty="0"/>
              <a:t>of a class that is executed whenever we create new objects of that class.</a:t>
            </a:r>
          </a:p>
          <a:p>
            <a:r>
              <a:rPr lang="en-US" dirty="0"/>
              <a:t>A constructor has exactly the same name as that of class and it does not have any return type</a:t>
            </a:r>
            <a:r>
              <a:rPr lang="en-US" dirty="0" smtClean="0"/>
              <a:t>.</a:t>
            </a:r>
          </a:p>
          <a:p>
            <a:endParaRPr lang="en-US" dirty="0"/>
          </a:p>
          <a:p>
            <a:pPr marL="0" indent="0">
              <a:buNone/>
            </a:pPr>
            <a:r>
              <a:rPr lang="en-US" b="1" dirty="0"/>
              <a:t>class </a:t>
            </a:r>
            <a:r>
              <a:rPr lang="en-US" b="1" dirty="0" smtClean="0"/>
              <a:t>class-name</a:t>
            </a:r>
            <a:endParaRPr lang="en-US" b="1" dirty="0"/>
          </a:p>
          <a:p>
            <a:pPr marL="0" indent="0">
              <a:buNone/>
            </a:pPr>
            <a:r>
              <a:rPr lang="en-US" b="1" dirty="0"/>
              <a:t>   {</a:t>
            </a:r>
          </a:p>
          <a:p>
            <a:pPr marL="0" indent="0">
              <a:buNone/>
            </a:pPr>
            <a:r>
              <a:rPr lang="en-US" b="1" dirty="0" smtClean="0"/>
              <a:t>      public class-name()</a:t>
            </a:r>
            <a:endParaRPr lang="en-US" b="1" dirty="0"/>
          </a:p>
          <a:p>
            <a:pPr marL="0" indent="0">
              <a:buNone/>
            </a:pPr>
            <a:r>
              <a:rPr lang="en-US" b="1" dirty="0"/>
              <a:t>      {</a:t>
            </a:r>
          </a:p>
          <a:p>
            <a:pPr marL="0" indent="0">
              <a:buNone/>
            </a:pPr>
            <a:r>
              <a:rPr lang="en-US" b="1" dirty="0"/>
              <a:t>         </a:t>
            </a:r>
            <a:r>
              <a:rPr lang="en-US" b="1" dirty="0" err="1"/>
              <a:t>Console.WriteLine</a:t>
            </a:r>
            <a:r>
              <a:rPr lang="en-US" b="1" dirty="0"/>
              <a:t>("Object is being created");</a:t>
            </a:r>
          </a:p>
          <a:p>
            <a:pPr marL="0" indent="0">
              <a:buNone/>
            </a:pPr>
            <a:r>
              <a:rPr lang="en-US" b="1" dirty="0"/>
              <a:t>      </a:t>
            </a:r>
            <a:r>
              <a:rPr lang="en-US" b="1" dirty="0" smtClean="0"/>
              <a:t>}</a:t>
            </a:r>
          </a:p>
          <a:p>
            <a:pPr marL="0" indent="0">
              <a:buNone/>
            </a:pPr>
            <a:r>
              <a:rPr lang="en-US" b="1" dirty="0" smtClean="0"/>
              <a:t>   }</a:t>
            </a:r>
            <a:endParaRPr lang="en-US" b="1" dirty="0"/>
          </a:p>
        </p:txBody>
      </p:sp>
      <p:sp>
        <p:nvSpPr>
          <p:cNvPr id="5" name="Slide Number Placeholder 4"/>
          <p:cNvSpPr>
            <a:spLocks noGrp="1"/>
          </p:cNvSpPr>
          <p:nvPr>
            <p:ph type="sldNum" sz="quarter" idx="12"/>
          </p:nvPr>
        </p:nvSpPr>
        <p:spPr/>
        <p:txBody>
          <a:bodyPr/>
          <a:lstStyle/>
          <a:p>
            <a:fld id="{B3045638-365A-40D9-AB72-D011282655E0}" type="slidenum">
              <a:rPr lang="en-US" smtClean="0"/>
              <a:t>10</a:t>
            </a:fld>
            <a:endParaRPr lang="en-US"/>
          </a:p>
        </p:txBody>
      </p:sp>
    </p:spTree>
    <p:extLst>
      <p:ext uri="{BB962C8B-B14F-4D97-AF65-F5344CB8AC3E}">
        <p14:creationId xmlns:p14="http://schemas.microsoft.com/office/powerpoint/2010/main" val="190614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02391180"/>
              </p:ext>
            </p:extLst>
          </p:nvPr>
        </p:nvGraphicFramePr>
        <p:xfrm>
          <a:off x="286602" y="300250"/>
          <a:ext cx="11696132" cy="5994293"/>
        </p:xfrm>
        <a:graphic>
          <a:graphicData uri="http://schemas.openxmlformats.org/drawingml/2006/table">
            <a:tbl>
              <a:tblPr firstRow="1" bandRow="1">
                <a:tableStyleId>{2D5ABB26-0587-4C30-8999-92F81FD0307C}</a:tableStyleId>
              </a:tblPr>
              <a:tblGrid>
                <a:gridCol w="5848066">
                  <a:extLst>
                    <a:ext uri="{9D8B030D-6E8A-4147-A177-3AD203B41FA5}">
                      <a16:colId xmlns:a16="http://schemas.microsoft.com/office/drawing/2014/main" val="20000"/>
                    </a:ext>
                  </a:extLst>
                </a:gridCol>
                <a:gridCol w="5848066">
                  <a:extLst>
                    <a:ext uri="{9D8B030D-6E8A-4147-A177-3AD203B41FA5}">
                      <a16:colId xmlns:a16="http://schemas.microsoft.com/office/drawing/2014/main" val="20001"/>
                    </a:ext>
                  </a:extLst>
                </a:gridCol>
              </a:tblGrid>
              <a:tr h="5994293">
                <a:tc>
                  <a:txBody>
                    <a:bodyPr/>
                    <a:lstStyle/>
                    <a:p>
                      <a:r>
                        <a:rPr lang="en-US" sz="2000" kern="1200" dirty="0" smtClean="0">
                          <a:solidFill>
                            <a:schemeClr val="tx1"/>
                          </a:solidFill>
                          <a:effectLst/>
                          <a:latin typeface="+mn-lt"/>
                          <a:ea typeface="+mn-ea"/>
                          <a:cs typeface="+mn-cs"/>
                        </a:rPr>
                        <a:t>class Line</a:t>
                      </a:r>
                    </a:p>
                    <a:p>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      private double length; </a:t>
                      </a:r>
                    </a:p>
                    <a:p>
                      <a:r>
                        <a:rPr lang="en-US" sz="2000" kern="1200" dirty="0" smtClean="0">
                          <a:solidFill>
                            <a:schemeClr val="tx1"/>
                          </a:solidFill>
                          <a:effectLst/>
                          <a:latin typeface="+mn-lt"/>
                          <a:ea typeface="+mn-ea"/>
                          <a:cs typeface="+mn-cs"/>
                        </a:rPr>
                        <a:t>      public Line()</a:t>
                      </a:r>
                    </a:p>
                    <a:p>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         </a:t>
                      </a:r>
                      <a:r>
                        <a:rPr lang="en-US" sz="2000" kern="1200" dirty="0" err="1" smtClean="0">
                          <a:solidFill>
                            <a:schemeClr val="tx1"/>
                          </a:solidFill>
                          <a:effectLst/>
                          <a:latin typeface="+mn-lt"/>
                          <a:ea typeface="+mn-ea"/>
                          <a:cs typeface="+mn-cs"/>
                        </a:rPr>
                        <a:t>Console.WriteLine</a:t>
                      </a:r>
                      <a:r>
                        <a:rPr lang="en-US" sz="2000" kern="1200" dirty="0" smtClean="0">
                          <a:solidFill>
                            <a:schemeClr val="tx1"/>
                          </a:solidFill>
                          <a:effectLst/>
                          <a:latin typeface="+mn-lt"/>
                          <a:ea typeface="+mn-ea"/>
                          <a:cs typeface="+mn-cs"/>
                        </a:rPr>
                        <a:t>("Object </a:t>
                      </a:r>
                      <a:r>
                        <a:rPr lang="en-US" sz="2000" kern="1200" dirty="0" err="1" smtClean="0">
                          <a:solidFill>
                            <a:schemeClr val="tx1"/>
                          </a:solidFill>
                          <a:effectLst/>
                          <a:latin typeface="+mn-lt"/>
                          <a:ea typeface="+mn-ea"/>
                          <a:cs typeface="+mn-cs"/>
                        </a:rPr>
                        <a:t>isbeingcreated</a:t>
                      </a:r>
                      <a:r>
                        <a:rPr lang="en-US" sz="2000" kern="1200" dirty="0" smtClean="0">
                          <a:solidFill>
                            <a:schemeClr val="tx1"/>
                          </a:solidFill>
                          <a:effectLst/>
                          <a:latin typeface="+mn-lt"/>
                          <a:ea typeface="+mn-ea"/>
                          <a:cs typeface="+mn-cs"/>
                        </a:rPr>
                        <a:t>");</a:t>
                      </a:r>
                    </a:p>
                    <a:p>
                      <a:r>
                        <a:rPr lang="en-US" sz="2000" kern="1200" dirty="0" smtClean="0">
                          <a:solidFill>
                            <a:schemeClr val="tx1"/>
                          </a:solidFill>
                          <a:effectLst/>
                          <a:latin typeface="+mn-lt"/>
                          <a:ea typeface="+mn-ea"/>
                          <a:cs typeface="+mn-cs"/>
                        </a:rPr>
                        <a:t>      }</a:t>
                      </a:r>
                    </a:p>
                    <a:p>
                      <a:endParaRPr lang="en-US" sz="2000" kern="1200" dirty="0" smtClean="0">
                        <a:solidFill>
                          <a:schemeClr val="tx1"/>
                        </a:solidFill>
                        <a:effectLst/>
                        <a:latin typeface="+mn-lt"/>
                        <a:ea typeface="+mn-ea"/>
                        <a:cs typeface="+mn-cs"/>
                      </a:endParaRPr>
                    </a:p>
                    <a:p>
                      <a:r>
                        <a:rPr lang="en-US" sz="2000" kern="1200" dirty="0" smtClean="0">
                          <a:solidFill>
                            <a:schemeClr val="tx1"/>
                          </a:solidFill>
                          <a:effectLst/>
                          <a:latin typeface="+mn-lt"/>
                          <a:ea typeface="+mn-ea"/>
                          <a:cs typeface="+mn-cs"/>
                        </a:rPr>
                        <a:t>      public void </a:t>
                      </a:r>
                      <a:r>
                        <a:rPr lang="en-US" sz="2000" kern="1200" dirty="0" err="1" smtClean="0">
                          <a:solidFill>
                            <a:schemeClr val="tx1"/>
                          </a:solidFill>
                          <a:effectLst/>
                          <a:latin typeface="+mn-lt"/>
                          <a:ea typeface="+mn-ea"/>
                          <a:cs typeface="+mn-cs"/>
                        </a:rPr>
                        <a:t>setLength</a:t>
                      </a:r>
                      <a:r>
                        <a:rPr lang="en-US" sz="2000" kern="1200" dirty="0" smtClean="0">
                          <a:solidFill>
                            <a:schemeClr val="tx1"/>
                          </a:solidFill>
                          <a:effectLst/>
                          <a:latin typeface="+mn-lt"/>
                          <a:ea typeface="+mn-ea"/>
                          <a:cs typeface="+mn-cs"/>
                        </a:rPr>
                        <a:t>( double </a:t>
                      </a:r>
                      <a:r>
                        <a:rPr lang="en-US" sz="2000" kern="1200" dirty="0" err="1" smtClean="0">
                          <a:solidFill>
                            <a:schemeClr val="tx1"/>
                          </a:solidFill>
                          <a:effectLst/>
                          <a:latin typeface="+mn-lt"/>
                          <a:ea typeface="+mn-ea"/>
                          <a:cs typeface="+mn-cs"/>
                        </a:rPr>
                        <a:t>len</a:t>
                      </a:r>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         length = </a:t>
                      </a:r>
                      <a:r>
                        <a:rPr lang="en-US" sz="2000" kern="1200" dirty="0" err="1" smtClean="0">
                          <a:solidFill>
                            <a:schemeClr val="tx1"/>
                          </a:solidFill>
                          <a:effectLst/>
                          <a:latin typeface="+mn-lt"/>
                          <a:ea typeface="+mn-ea"/>
                          <a:cs typeface="+mn-cs"/>
                        </a:rPr>
                        <a:t>len</a:t>
                      </a:r>
                      <a:r>
                        <a:rPr lang="en-US" sz="2000" kern="1200" dirty="0" smtClean="0">
                          <a:solidFill>
                            <a:schemeClr val="tx1"/>
                          </a:solidFill>
                          <a:effectLst/>
                          <a:latin typeface="+mn-lt"/>
                          <a:ea typeface="+mn-ea"/>
                          <a:cs typeface="+mn-cs"/>
                        </a:rPr>
                        <a:t>;</a:t>
                      </a:r>
                    </a:p>
                    <a:p>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 }</a:t>
                      </a:r>
                      <a:r>
                        <a:rPr lang="en-US" sz="2400" kern="1200" dirty="0" smtClean="0">
                          <a:solidFill>
                            <a:schemeClr val="tx1"/>
                          </a:solidFill>
                          <a:effectLst/>
                          <a:latin typeface="+mn-lt"/>
                          <a:ea typeface="+mn-ea"/>
                          <a:cs typeface="+mn-cs"/>
                        </a:rPr>
                        <a:t/>
                      </a:r>
                      <a:br>
                        <a:rPr lang="en-US" sz="2400" kern="1200" dirty="0" smtClean="0">
                          <a:solidFill>
                            <a:schemeClr val="tx1"/>
                          </a:solidFill>
                          <a:effectLst/>
                          <a:latin typeface="+mn-lt"/>
                          <a:ea typeface="+mn-ea"/>
                          <a:cs typeface="+mn-cs"/>
                        </a:rPr>
                      </a:b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effectLst/>
                          <a:latin typeface="+mn-lt"/>
                          <a:ea typeface="+mn-ea"/>
                          <a:cs typeface="+mn-cs"/>
                        </a:rPr>
                        <a:t> </a:t>
                      </a:r>
                      <a:r>
                        <a:rPr lang="en-US" sz="2000" kern="1200" dirty="0" smtClean="0">
                          <a:solidFill>
                            <a:schemeClr val="tx1"/>
                          </a:solidFill>
                          <a:effectLst/>
                          <a:latin typeface="+mn-lt"/>
                          <a:ea typeface="+mn-ea"/>
                          <a:cs typeface="+mn-cs"/>
                        </a:rPr>
                        <a:t>class program</a:t>
                      </a:r>
                    </a:p>
                    <a:p>
                      <a:r>
                        <a:rPr lang="en-US" sz="2000" kern="1200" dirty="0" smtClean="0">
                          <a:solidFill>
                            <a:schemeClr val="tx1"/>
                          </a:solidFill>
                          <a:effectLst/>
                          <a:latin typeface="+mn-lt"/>
                          <a:ea typeface="+mn-ea"/>
                          <a:cs typeface="+mn-cs"/>
                        </a:rPr>
                        <a:t>{</a:t>
                      </a:r>
                    </a:p>
                    <a:p>
                      <a:r>
                        <a:rPr lang="en-US" sz="2000" kern="1200" dirty="0" smtClean="0">
                          <a:solidFill>
                            <a:schemeClr val="tx1"/>
                          </a:solidFill>
                          <a:effectLst/>
                          <a:latin typeface="+mn-lt"/>
                          <a:ea typeface="+mn-ea"/>
                          <a:cs typeface="+mn-cs"/>
                        </a:rPr>
                        <a:t>static void Main(string[] </a:t>
                      </a:r>
                      <a:r>
                        <a:rPr lang="en-US" sz="2000" kern="1200" dirty="0" err="1" smtClean="0">
                          <a:solidFill>
                            <a:schemeClr val="tx1"/>
                          </a:solidFill>
                          <a:effectLst/>
                          <a:latin typeface="+mn-lt"/>
                          <a:ea typeface="+mn-ea"/>
                          <a:cs typeface="+mn-cs"/>
                        </a:rPr>
                        <a:t>args</a:t>
                      </a:r>
                      <a:r>
                        <a:rPr lang="en-US" sz="2000" kern="1200" dirty="0" smtClean="0">
                          <a:solidFill>
                            <a:schemeClr val="tx1"/>
                          </a:solidFill>
                          <a:effectLst/>
                          <a:latin typeface="+mn-lt"/>
                          <a:ea typeface="+mn-ea"/>
                          <a:cs typeface="+mn-cs"/>
                        </a:rPr>
                        <a:t>)</a:t>
                      </a:r>
                    </a:p>
                    <a:p>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         Line </a:t>
                      </a:r>
                      <a:r>
                        <a:rPr lang="en-US" sz="2000" kern="1200" dirty="0" err="1" smtClean="0">
                          <a:solidFill>
                            <a:schemeClr val="tx1"/>
                          </a:solidFill>
                          <a:effectLst/>
                          <a:latin typeface="+mn-lt"/>
                          <a:ea typeface="+mn-ea"/>
                          <a:cs typeface="+mn-cs"/>
                        </a:rPr>
                        <a:t>line</a:t>
                      </a:r>
                      <a:r>
                        <a:rPr lang="en-US" sz="2000" kern="1200" dirty="0" smtClean="0">
                          <a:solidFill>
                            <a:schemeClr val="tx1"/>
                          </a:solidFill>
                          <a:effectLst/>
                          <a:latin typeface="+mn-lt"/>
                          <a:ea typeface="+mn-ea"/>
                          <a:cs typeface="+mn-cs"/>
                        </a:rPr>
                        <a:t> = new Line();    </a:t>
                      </a:r>
                    </a:p>
                    <a:p>
                      <a:r>
                        <a:rPr lang="en-US" sz="2000" kern="1200" dirty="0" smtClean="0">
                          <a:solidFill>
                            <a:schemeClr val="tx1"/>
                          </a:solidFill>
                          <a:effectLst/>
                          <a:latin typeface="+mn-lt"/>
                          <a:ea typeface="+mn-ea"/>
                          <a:cs typeface="+mn-cs"/>
                        </a:rPr>
                        <a:t>         </a:t>
                      </a:r>
                      <a:r>
                        <a:rPr lang="en-US" sz="2000" kern="1200" dirty="0" err="1" smtClean="0">
                          <a:solidFill>
                            <a:schemeClr val="tx1"/>
                          </a:solidFill>
                          <a:effectLst/>
                          <a:latin typeface="+mn-lt"/>
                          <a:ea typeface="+mn-ea"/>
                          <a:cs typeface="+mn-cs"/>
                        </a:rPr>
                        <a:t>line.setLength</a:t>
                      </a:r>
                      <a:r>
                        <a:rPr lang="en-US" sz="2000" kern="1200" dirty="0" smtClean="0">
                          <a:solidFill>
                            <a:schemeClr val="tx1"/>
                          </a:solidFill>
                          <a:effectLst/>
                          <a:latin typeface="+mn-lt"/>
                          <a:ea typeface="+mn-ea"/>
                          <a:cs typeface="+mn-cs"/>
                        </a:rPr>
                        <a:t>(6.0);</a:t>
                      </a:r>
                    </a:p>
                    <a:p>
                      <a:r>
                        <a:rPr lang="en-US" sz="2000" kern="1200" dirty="0" smtClean="0">
                          <a:solidFill>
                            <a:schemeClr val="tx1"/>
                          </a:solidFill>
                          <a:effectLst/>
                          <a:latin typeface="+mn-lt"/>
                          <a:ea typeface="+mn-ea"/>
                          <a:cs typeface="+mn-cs"/>
                        </a:rPr>
                        <a:t>         </a:t>
                      </a:r>
                      <a:r>
                        <a:rPr lang="en-US" sz="2000" kern="1200" dirty="0" err="1" smtClean="0">
                          <a:solidFill>
                            <a:schemeClr val="tx1"/>
                          </a:solidFill>
                          <a:effectLst/>
                          <a:latin typeface="+mn-lt"/>
                          <a:ea typeface="+mn-ea"/>
                          <a:cs typeface="+mn-cs"/>
                        </a:rPr>
                        <a:t>Console.WriteLine</a:t>
                      </a:r>
                      <a:r>
                        <a:rPr lang="en-US" sz="2000" kern="1200" dirty="0" smtClean="0">
                          <a:solidFill>
                            <a:schemeClr val="tx1"/>
                          </a:solidFill>
                          <a:effectLst/>
                          <a:latin typeface="+mn-lt"/>
                          <a:ea typeface="+mn-ea"/>
                          <a:cs typeface="+mn-cs"/>
                        </a:rPr>
                        <a:t>("Length of line : {0}",     </a:t>
                      </a:r>
                      <a:r>
                        <a:rPr lang="en-US" sz="2000" kern="1200" dirty="0" err="1" smtClean="0">
                          <a:solidFill>
                            <a:schemeClr val="tx1"/>
                          </a:solidFill>
                          <a:effectLst/>
                          <a:latin typeface="+mn-lt"/>
                          <a:ea typeface="+mn-ea"/>
                          <a:cs typeface="+mn-cs"/>
                        </a:rPr>
                        <a:t>line.getLength</a:t>
                      </a:r>
                      <a:r>
                        <a:rPr lang="en-US" sz="2000" kern="1200" dirty="0" smtClean="0">
                          <a:solidFill>
                            <a:schemeClr val="tx1"/>
                          </a:solidFill>
                          <a:effectLst/>
                          <a:latin typeface="+mn-lt"/>
                          <a:ea typeface="+mn-ea"/>
                          <a:cs typeface="+mn-cs"/>
                        </a:rPr>
                        <a:t>());</a:t>
                      </a:r>
                    </a:p>
                    <a:p>
                      <a:r>
                        <a:rPr lang="en-US" sz="2000" kern="1200" dirty="0" smtClean="0">
                          <a:solidFill>
                            <a:schemeClr val="tx1"/>
                          </a:solidFill>
                          <a:effectLst/>
                          <a:latin typeface="+mn-lt"/>
                          <a:ea typeface="+mn-ea"/>
                          <a:cs typeface="+mn-cs"/>
                        </a:rPr>
                        <a:t>         </a:t>
                      </a:r>
                      <a:r>
                        <a:rPr lang="en-US" sz="2000" kern="1200" dirty="0" err="1" smtClean="0">
                          <a:solidFill>
                            <a:schemeClr val="tx1"/>
                          </a:solidFill>
                          <a:effectLst/>
                          <a:latin typeface="+mn-lt"/>
                          <a:ea typeface="+mn-ea"/>
                          <a:cs typeface="+mn-cs"/>
                        </a:rPr>
                        <a:t>Console.ReadKey</a:t>
                      </a:r>
                      <a:r>
                        <a:rPr lang="en-US" sz="2000" kern="1200" dirty="0" smtClean="0">
                          <a:solidFill>
                            <a:schemeClr val="tx1"/>
                          </a:solidFill>
                          <a:effectLst/>
                          <a:latin typeface="+mn-lt"/>
                          <a:ea typeface="+mn-ea"/>
                          <a:cs typeface="+mn-cs"/>
                        </a:rPr>
                        <a:t>();</a:t>
                      </a:r>
                    </a:p>
                    <a:p>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a:t>
                      </a:r>
                      <a:endParaRPr lang="en-US" sz="2000" dirty="0" smtClean="0"/>
                    </a:p>
                    <a:p>
                      <a:endParaRPr lang="en-US"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3045638-365A-40D9-AB72-D011282655E0}" type="slidenum">
              <a:rPr lang="en-US" smtClean="0"/>
              <a:t>11</a:t>
            </a:fld>
            <a:endParaRPr lang="en-US"/>
          </a:p>
        </p:txBody>
      </p:sp>
    </p:spTree>
    <p:extLst>
      <p:ext uri="{BB962C8B-B14F-4D97-AF65-F5344CB8AC3E}">
        <p14:creationId xmlns:p14="http://schemas.microsoft.com/office/powerpoint/2010/main" val="1379833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5835769"/>
          </a:xfrm>
        </p:spPr>
        <p:txBody>
          <a:bodyPr/>
          <a:lstStyle/>
          <a:p>
            <a:r>
              <a:rPr lang="en-US" dirty="0"/>
              <a:t>A </a:t>
            </a:r>
            <a:r>
              <a:rPr lang="en-US" b="1" dirty="0"/>
              <a:t>default constructor</a:t>
            </a:r>
            <a:r>
              <a:rPr lang="en-US" dirty="0"/>
              <a:t> does not have any parameter but if you need, a constructor can have parameters. Such constructors are called </a:t>
            </a:r>
            <a:r>
              <a:rPr lang="en-US" b="1" i="1" dirty="0" err="1"/>
              <a:t>nondefault</a:t>
            </a:r>
            <a:r>
              <a:rPr lang="en-US" b="1" i="1" dirty="0"/>
              <a:t> constructors</a:t>
            </a:r>
            <a:r>
              <a:rPr lang="en-US" dirty="0" smtClean="0"/>
              <a:t>. </a:t>
            </a:r>
            <a:r>
              <a:rPr lang="en-US" dirty="0"/>
              <a:t>This technique helps you to assign initial value to an object at the time of its </a:t>
            </a:r>
            <a:r>
              <a:rPr lang="en-US" dirty="0" smtClean="0"/>
              <a:t>creation</a:t>
            </a:r>
          </a:p>
          <a:p>
            <a:endParaRPr lang="en-US" b="1" dirty="0"/>
          </a:p>
        </p:txBody>
      </p:sp>
      <p:sp>
        <p:nvSpPr>
          <p:cNvPr id="4" name="Slide Number Placeholder 3"/>
          <p:cNvSpPr>
            <a:spLocks noGrp="1"/>
          </p:cNvSpPr>
          <p:nvPr>
            <p:ph type="sldNum" sz="quarter" idx="12"/>
          </p:nvPr>
        </p:nvSpPr>
        <p:spPr/>
        <p:txBody>
          <a:bodyPr/>
          <a:lstStyle/>
          <a:p>
            <a:fld id="{B3045638-365A-40D9-AB72-D011282655E0}" type="slidenum">
              <a:rPr lang="en-US" smtClean="0"/>
              <a:t>12</a:t>
            </a:fld>
            <a:endParaRPr lang="en-US"/>
          </a:p>
        </p:txBody>
      </p:sp>
      <p:graphicFrame>
        <p:nvGraphicFramePr>
          <p:cNvPr id="6" name="Table 5"/>
          <p:cNvGraphicFramePr>
            <a:graphicFrameLocks noGrp="1"/>
          </p:cNvGraphicFramePr>
          <p:nvPr>
            <p:extLst/>
          </p:nvPr>
        </p:nvGraphicFramePr>
        <p:xfrm>
          <a:off x="286601" y="1924334"/>
          <a:ext cx="11696132" cy="5353080"/>
        </p:xfrm>
        <a:graphic>
          <a:graphicData uri="http://schemas.openxmlformats.org/drawingml/2006/table">
            <a:tbl>
              <a:tblPr firstRow="1" bandRow="1">
                <a:tableStyleId>{2D5ABB26-0587-4C30-8999-92F81FD0307C}</a:tableStyleId>
              </a:tblPr>
              <a:tblGrid>
                <a:gridCol w="5527345">
                  <a:extLst>
                    <a:ext uri="{9D8B030D-6E8A-4147-A177-3AD203B41FA5}">
                      <a16:colId xmlns:a16="http://schemas.microsoft.com/office/drawing/2014/main" val="20000"/>
                    </a:ext>
                  </a:extLst>
                </a:gridCol>
                <a:gridCol w="6168787">
                  <a:extLst>
                    <a:ext uri="{9D8B030D-6E8A-4147-A177-3AD203B41FA5}">
                      <a16:colId xmlns:a16="http://schemas.microsoft.com/office/drawing/2014/main" val="20001"/>
                    </a:ext>
                  </a:extLst>
                </a:gridCol>
              </a:tblGrid>
              <a:tr h="5353080">
                <a:tc>
                  <a:txBody>
                    <a:bodyPr/>
                    <a:lstStyle/>
                    <a:p>
                      <a:r>
                        <a:rPr lang="en-US" dirty="0" smtClean="0"/>
                        <a:t>class Line</a:t>
                      </a:r>
                    </a:p>
                    <a:p>
                      <a:r>
                        <a:rPr lang="en-US" dirty="0" smtClean="0"/>
                        <a:t>   {</a:t>
                      </a:r>
                    </a:p>
                    <a:p>
                      <a:r>
                        <a:rPr lang="en-US" dirty="0" smtClean="0"/>
                        <a:t>      private double length;  </a:t>
                      </a:r>
                    </a:p>
                    <a:p>
                      <a:r>
                        <a:rPr lang="en-US" dirty="0" smtClean="0"/>
                        <a:t>      public Line(double </a:t>
                      </a:r>
                      <a:r>
                        <a:rPr lang="en-US" dirty="0" err="1" smtClean="0"/>
                        <a:t>len</a:t>
                      </a:r>
                      <a:r>
                        <a:rPr lang="en-US" dirty="0" smtClean="0"/>
                        <a:t>)  //Parameterized constructor</a:t>
                      </a:r>
                    </a:p>
                    <a:p>
                      <a:r>
                        <a:rPr lang="en-US" dirty="0" smtClean="0"/>
                        <a:t>      {</a:t>
                      </a:r>
                    </a:p>
                    <a:p>
                      <a:r>
                        <a:rPr lang="en-US" dirty="0" smtClean="0"/>
                        <a:t>         </a:t>
                      </a:r>
                      <a:r>
                        <a:rPr lang="en-US" dirty="0" err="1" smtClean="0"/>
                        <a:t>Console.WriteLine</a:t>
                      </a:r>
                      <a:r>
                        <a:rPr lang="en-US" dirty="0" smtClean="0"/>
                        <a:t>("Object is being created, length = {0}", </a:t>
                      </a:r>
                      <a:r>
                        <a:rPr lang="en-US" dirty="0" err="1" smtClean="0"/>
                        <a:t>len</a:t>
                      </a:r>
                      <a:r>
                        <a:rPr lang="en-US" dirty="0" smtClean="0"/>
                        <a:t>);</a:t>
                      </a:r>
                    </a:p>
                    <a:p>
                      <a:r>
                        <a:rPr lang="en-US" dirty="0" smtClean="0"/>
                        <a:t>         length = </a:t>
                      </a:r>
                      <a:r>
                        <a:rPr lang="en-US" dirty="0" err="1" smtClean="0"/>
                        <a:t>len</a:t>
                      </a:r>
                      <a:r>
                        <a:rPr lang="en-US" dirty="0" smtClean="0"/>
                        <a:t>;</a:t>
                      </a:r>
                    </a:p>
                    <a:p>
                      <a:r>
                        <a:rPr lang="en-US" dirty="0" smtClean="0"/>
                        <a:t>      }</a:t>
                      </a:r>
                    </a:p>
                    <a:p>
                      <a:r>
                        <a:rPr lang="en-US" dirty="0" smtClean="0"/>
                        <a:t>      public void </a:t>
                      </a:r>
                      <a:r>
                        <a:rPr lang="en-US" dirty="0" err="1" smtClean="0"/>
                        <a:t>setLength</a:t>
                      </a:r>
                      <a:r>
                        <a:rPr lang="en-US" dirty="0" smtClean="0"/>
                        <a:t>( double </a:t>
                      </a:r>
                      <a:r>
                        <a:rPr lang="en-US" dirty="0" err="1" smtClean="0"/>
                        <a:t>len</a:t>
                      </a:r>
                      <a:r>
                        <a:rPr lang="en-US" dirty="0" smtClean="0"/>
                        <a:t> )</a:t>
                      </a:r>
                    </a:p>
                    <a:p>
                      <a:r>
                        <a:rPr lang="en-US" dirty="0" smtClean="0"/>
                        <a:t>      {</a:t>
                      </a:r>
                    </a:p>
                    <a:p>
                      <a:r>
                        <a:rPr lang="en-US" dirty="0" smtClean="0"/>
                        <a:t>         length = </a:t>
                      </a:r>
                      <a:r>
                        <a:rPr lang="en-US" dirty="0" err="1" smtClean="0"/>
                        <a:t>len</a:t>
                      </a:r>
                      <a:r>
                        <a:rPr lang="en-US" dirty="0" smtClean="0"/>
                        <a:t>;</a:t>
                      </a:r>
                    </a:p>
                    <a:p>
                      <a:r>
                        <a:rPr lang="en-US" dirty="0" smtClean="0"/>
                        <a:t>      }</a:t>
                      </a:r>
                    </a:p>
                    <a:p>
                      <a:r>
                        <a:rPr lang="en-US" dirty="0" smtClean="0"/>
                        <a:t>      public double </a:t>
                      </a:r>
                      <a:r>
                        <a:rPr lang="en-US" dirty="0" err="1" smtClean="0"/>
                        <a:t>getLength</a:t>
                      </a:r>
                      <a:r>
                        <a:rPr lang="en-US" dirty="0" smtClean="0"/>
                        <a:t>()</a:t>
                      </a:r>
                    </a:p>
                    <a:p>
                      <a:r>
                        <a:rPr lang="en-US" dirty="0" smtClean="0"/>
                        <a:t>      {</a:t>
                      </a:r>
                    </a:p>
                    <a:p>
                      <a:r>
                        <a:rPr lang="en-US" dirty="0" smtClean="0"/>
                        <a:t>         return length;</a:t>
                      </a:r>
                    </a:p>
                    <a:p>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static void Main(string[] </a:t>
                      </a:r>
                      <a:r>
                        <a:rPr lang="en-US" dirty="0" err="1" smtClean="0"/>
                        <a:t>args</a:t>
                      </a:r>
                      <a:r>
                        <a:rPr lang="en-US" dirty="0" smtClean="0"/>
                        <a:t>)</a:t>
                      </a:r>
                    </a:p>
                    <a:p>
                      <a:r>
                        <a:rPr lang="en-US" dirty="0" smtClean="0"/>
                        <a:t>      {</a:t>
                      </a:r>
                    </a:p>
                    <a:p>
                      <a:r>
                        <a:rPr lang="en-US" dirty="0" smtClean="0"/>
                        <a:t>         Line </a:t>
                      </a:r>
                      <a:r>
                        <a:rPr lang="en-US" dirty="0" err="1" smtClean="0"/>
                        <a:t>line</a:t>
                      </a:r>
                      <a:r>
                        <a:rPr lang="en-US" dirty="0" smtClean="0"/>
                        <a:t> = new Line(10.0);</a:t>
                      </a:r>
                    </a:p>
                    <a:p>
                      <a:r>
                        <a:rPr lang="en-US" dirty="0" smtClean="0"/>
                        <a:t>         </a:t>
                      </a:r>
                      <a:r>
                        <a:rPr lang="en-US" dirty="0" err="1" smtClean="0"/>
                        <a:t>Console.WriteLine</a:t>
                      </a:r>
                      <a:r>
                        <a:rPr lang="en-US" dirty="0" smtClean="0"/>
                        <a:t>("Length of line : {0}", </a:t>
                      </a:r>
                      <a:r>
                        <a:rPr lang="en-US" dirty="0" err="1" smtClean="0"/>
                        <a:t>line.getLength</a:t>
                      </a:r>
                      <a:r>
                        <a:rPr lang="en-US" dirty="0" smtClean="0"/>
                        <a:t>()); </a:t>
                      </a:r>
                    </a:p>
                    <a:p>
                      <a:r>
                        <a:rPr lang="en-US" dirty="0" smtClean="0"/>
                        <a:t>         </a:t>
                      </a:r>
                    </a:p>
                    <a:p>
                      <a:r>
                        <a:rPr lang="en-US" dirty="0" smtClean="0"/>
                        <a:t>         // set line length</a:t>
                      </a:r>
                    </a:p>
                    <a:p>
                      <a:r>
                        <a:rPr lang="en-US" dirty="0" smtClean="0"/>
                        <a:t>         </a:t>
                      </a:r>
                      <a:r>
                        <a:rPr lang="en-US" dirty="0" err="1" smtClean="0"/>
                        <a:t>line.setLength</a:t>
                      </a:r>
                      <a:r>
                        <a:rPr lang="en-US" dirty="0" smtClean="0"/>
                        <a:t>(6.0);</a:t>
                      </a:r>
                    </a:p>
                    <a:p>
                      <a:r>
                        <a:rPr lang="en-US" dirty="0" smtClean="0"/>
                        <a:t>         </a:t>
                      </a:r>
                      <a:r>
                        <a:rPr lang="en-US" dirty="0" err="1" smtClean="0"/>
                        <a:t>Console.WriteLine</a:t>
                      </a:r>
                      <a:r>
                        <a:rPr lang="en-US" dirty="0" smtClean="0"/>
                        <a:t>("Length of line : {0}", </a:t>
                      </a:r>
                      <a:r>
                        <a:rPr lang="en-US" dirty="0" err="1" smtClean="0"/>
                        <a:t>line.getLength</a:t>
                      </a:r>
                      <a:r>
                        <a:rPr lang="en-US" dirty="0" smtClean="0"/>
                        <a:t>()); </a:t>
                      </a:r>
                    </a:p>
                    <a:p>
                      <a:r>
                        <a:rPr lang="en-US" dirty="0" smtClean="0"/>
                        <a:t>         </a:t>
                      </a:r>
                      <a:r>
                        <a:rPr lang="en-US" dirty="0" err="1" smtClean="0"/>
                        <a:t>Console.ReadKey</a:t>
                      </a:r>
                      <a:r>
                        <a:rPr lang="en-US" dirty="0" smtClean="0"/>
                        <a:t>();</a:t>
                      </a:r>
                    </a:p>
                    <a:p>
                      <a:r>
                        <a:rPr lang="en-US" dirty="0" smtClean="0"/>
                        <a:t>      }</a:t>
                      </a:r>
                    </a:p>
                    <a:p>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933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Destructors</a:t>
            </a:r>
            <a:endParaRPr lang="en-US" dirty="0"/>
          </a:p>
        </p:txBody>
      </p:sp>
      <p:sp>
        <p:nvSpPr>
          <p:cNvPr id="3" name="Content Placeholder 2"/>
          <p:cNvSpPr>
            <a:spLocks noGrp="1"/>
          </p:cNvSpPr>
          <p:nvPr>
            <p:ph idx="1"/>
          </p:nvPr>
        </p:nvSpPr>
        <p:spPr/>
        <p:txBody>
          <a:bodyPr/>
          <a:lstStyle/>
          <a:p>
            <a:r>
              <a:rPr lang="en-US" dirty="0"/>
              <a:t>A </a:t>
            </a:r>
            <a:r>
              <a:rPr lang="en-US" b="1" dirty="0"/>
              <a:t>destructor</a:t>
            </a:r>
            <a:r>
              <a:rPr lang="en-US" dirty="0"/>
              <a:t> is a special member </a:t>
            </a:r>
            <a:r>
              <a:rPr lang="en-US" dirty="0" smtClean="0"/>
              <a:t>method </a:t>
            </a:r>
            <a:r>
              <a:rPr lang="en-US" dirty="0"/>
              <a:t>of a class that is executed whenever an object of its class goes out of scope. A </a:t>
            </a:r>
            <a:r>
              <a:rPr lang="en-US" b="1" dirty="0"/>
              <a:t>destructor</a:t>
            </a:r>
            <a:r>
              <a:rPr lang="en-US" dirty="0"/>
              <a:t> has exactly the same name as that of the class with a prefixed tilde (~) and it can neither return a value nor can it take any parameters.</a:t>
            </a:r>
          </a:p>
          <a:p>
            <a:r>
              <a:rPr lang="en-US" dirty="0"/>
              <a:t>Destructor can be very useful for releasing memory resources before exiting the program. Destructors cannot be inherited or overloaded.</a:t>
            </a:r>
          </a:p>
          <a:p>
            <a:endParaRPr lang="en-US" dirty="0"/>
          </a:p>
        </p:txBody>
      </p:sp>
      <p:sp>
        <p:nvSpPr>
          <p:cNvPr id="4" name="Slide Number Placeholder 3"/>
          <p:cNvSpPr>
            <a:spLocks noGrp="1"/>
          </p:cNvSpPr>
          <p:nvPr>
            <p:ph type="sldNum" sz="quarter" idx="12"/>
          </p:nvPr>
        </p:nvSpPr>
        <p:spPr/>
        <p:txBody>
          <a:bodyPr/>
          <a:lstStyle/>
          <a:p>
            <a:fld id="{B3045638-365A-40D9-AB72-D011282655E0}" type="slidenum">
              <a:rPr lang="en-US" smtClean="0"/>
              <a:t>13</a:t>
            </a:fld>
            <a:endParaRPr lang="en-US"/>
          </a:p>
        </p:txBody>
      </p:sp>
    </p:spTree>
    <p:extLst>
      <p:ext uri="{BB962C8B-B14F-4D97-AF65-F5344CB8AC3E}">
        <p14:creationId xmlns:p14="http://schemas.microsoft.com/office/powerpoint/2010/main" val="5422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545707915"/>
              </p:ext>
            </p:extLst>
          </p:nvPr>
        </p:nvGraphicFramePr>
        <p:xfrm>
          <a:off x="286602" y="300250"/>
          <a:ext cx="11696132" cy="5994293"/>
        </p:xfrm>
        <a:graphic>
          <a:graphicData uri="http://schemas.openxmlformats.org/drawingml/2006/table">
            <a:tbl>
              <a:tblPr firstRow="1" bandRow="1">
                <a:tableStyleId>{2D5ABB26-0587-4C30-8999-92F81FD0307C}</a:tableStyleId>
              </a:tblPr>
              <a:tblGrid>
                <a:gridCol w="5848066">
                  <a:extLst>
                    <a:ext uri="{9D8B030D-6E8A-4147-A177-3AD203B41FA5}">
                      <a16:colId xmlns:a16="http://schemas.microsoft.com/office/drawing/2014/main" val="20000"/>
                    </a:ext>
                  </a:extLst>
                </a:gridCol>
                <a:gridCol w="5848066">
                  <a:extLst>
                    <a:ext uri="{9D8B030D-6E8A-4147-A177-3AD203B41FA5}">
                      <a16:colId xmlns:a16="http://schemas.microsoft.com/office/drawing/2014/main" val="20001"/>
                    </a:ext>
                  </a:extLst>
                </a:gridCol>
              </a:tblGrid>
              <a:tr h="5994293">
                <a:tc>
                  <a:txBody>
                    <a:bodyPr/>
                    <a:lstStyle/>
                    <a:p>
                      <a:r>
                        <a:rPr lang="en-US" sz="2400" kern="1200" dirty="0" smtClean="0">
                          <a:solidFill>
                            <a:schemeClr val="tx1"/>
                          </a:solidFill>
                          <a:effectLst/>
                          <a:latin typeface="+mn-lt"/>
                          <a:ea typeface="+mn-ea"/>
                          <a:cs typeface="+mn-cs"/>
                        </a:rPr>
                        <a:t>class Line</a:t>
                      </a:r>
                    </a:p>
                    <a:p>
                      <a:r>
                        <a:rPr lang="en-US" sz="2400" kern="1200" dirty="0" smtClean="0">
                          <a:solidFill>
                            <a:schemeClr val="tx1"/>
                          </a:solidFill>
                          <a:effectLst/>
                          <a:latin typeface="+mn-lt"/>
                          <a:ea typeface="+mn-ea"/>
                          <a:cs typeface="+mn-cs"/>
                        </a:rPr>
                        <a:t>   {</a:t>
                      </a:r>
                    </a:p>
                    <a:p>
                      <a:r>
                        <a:rPr lang="en-US" sz="2400" kern="1200" dirty="0" smtClean="0">
                          <a:solidFill>
                            <a:schemeClr val="tx1"/>
                          </a:solidFill>
                          <a:effectLst/>
                          <a:latin typeface="+mn-lt"/>
                          <a:ea typeface="+mn-ea"/>
                          <a:cs typeface="+mn-cs"/>
                        </a:rPr>
                        <a:t>      private double length;  </a:t>
                      </a:r>
                    </a:p>
                    <a:p>
                      <a:r>
                        <a:rPr lang="en-US" sz="2400" kern="1200" baseline="0" dirty="0" smtClean="0">
                          <a:solidFill>
                            <a:schemeClr val="tx1"/>
                          </a:solidFill>
                          <a:effectLst/>
                          <a:latin typeface="+mn-lt"/>
                          <a:ea typeface="+mn-ea"/>
                          <a:cs typeface="+mn-cs"/>
                        </a:rPr>
                        <a:t>      </a:t>
                      </a:r>
                      <a:r>
                        <a:rPr lang="en-US" sz="2400" kern="1200" dirty="0" smtClean="0">
                          <a:solidFill>
                            <a:schemeClr val="tx1"/>
                          </a:solidFill>
                          <a:effectLst/>
                          <a:latin typeface="+mn-lt"/>
                          <a:ea typeface="+mn-ea"/>
                          <a:cs typeface="+mn-cs"/>
                        </a:rPr>
                        <a:t>~Line() //destructor</a:t>
                      </a:r>
                    </a:p>
                    <a:p>
                      <a:r>
                        <a:rPr lang="en-US" sz="2400" kern="1200" dirty="0" smtClean="0">
                          <a:solidFill>
                            <a:schemeClr val="tx1"/>
                          </a:solidFill>
                          <a:effectLst/>
                          <a:latin typeface="+mn-lt"/>
                          <a:ea typeface="+mn-ea"/>
                          <a:cs typeface="+mn-cs"/>
                        </a:rPr>
                        <a:t>      {</a:t>
                      </a:r>
                    </a:p>
                    <a:p>
                      <a:r>
                        <a:rPr lang="en-US" sz="2400" kern="1200" dirty="0" smtClean="0">
                          <a:solidFill>
                            <a:schemeClr val="tx1"/>
                          </a:solidFill>
                          <a:effectLst/>
                          <a:latin typeface="+mn-lt"/>
                          <a:ea typeface="+mn-ea"/>
                          <a:cs typeface="+mn-cs"/>
                        </a:rPr>
                        <a:t>    </a:t>
                      </a:r>
                      <a:r>
                        <a:rPr lang="en-US" sz="2400" kern="1200" baseline="0" dirty="0" smtClean="0">
                          <a:solidFill>
                            <a:schemeClr val="tx1"/>
                          </a:solidFill>
                          <a:effectLst/>
                          <a:latin typeface="+mn-lt"/>
                          <a:ea typeface="+mn-ea"/>
                          <a:cs typeface="+mn-cs"/>
                        </a:rPr>
                        <a:t>       </a:t>
                      </a:r>
                      <a:r>
                        <a:rPr lang="en-US" sz="2400" kern="1200" dirty="0" err="1" smtClean="0">
                          <a:solidFill>
                            <a:schemeClr val="tx1"/>
                          </a:solidFill>
                          <a:effectLst/>
                          <a:latin typeface="+mn-lt"/>
                          <a:ea typeface="+mn-ea"/>
                          <a:cs typeface="+mn-cs"/>
                        </a:rPr>
                        <a:t>Console.WriteLine</a:t>
                      </a:r>
                      <a:r>
                        <a:rPr lang="en-US" sz="2400" kern="1200" dirty="0" smtClean="0">
                          <a:solidFill>
                            <a:schemeClr val="tx1"/>
                          </a:solidFill>
                          <a:effectLst/>
                          <a:latin typeface="+mn-lt"/>
                          <a:ea typeface="+mn-ea"/>
                          <a:cs typeface="+mn-cs"/>
                        </a:rPr>
                        <a:t>("</a:t>
                      </a:r>
                      <a:r>
                        <a:rPr lang="en-US" sz="1600" kern="1200" dirty="0" smtClean="0">
                          <a:solidFill>
                            <a:schemeClr val="tx1"/>
                          </a:solidFill>
                          <a:effectLst/>
                          <a:latin typeface="+mn-lt"/>
                          <a:ea typeface="+mn-ea"/>
                          <a:cs typeface="+mn-cs"/>
                        </a:rPr>
                        <a:t>Object is being   deleted</a:t>
                      </a:r>
                      <a:r>
                        <a:rPr lang="en-US" sz="2400" kern="1200" dirty="0" smtClean="0">
                          <a:solidFill>
                            <a:schemeClr val="tx1"/>
                          </a:solidFill>
                          <a:effectLst/>
                          <a:latin typeface="+mn-lt"/>
                          <a:ea typeface="+mn-ea"/>
                          <a:cs typeface="+mn-cs"/>
                        </a:rPr>
                        <a:t>");</a:t>
                      </a:r>
                    </a:p>
                    <a:p>
                      <a:r>
                        <a:rPr lang="en-US" sz="2400" kern="1200" dirty="0" smtClean="0">
                          <a:solidFill>
                            <a:schemeClr val="tx1"/>
                          </a:solidFill>
                          <a:effectLst/>
                          <a:latin typeface="+mn-lt"/>
                          <a:ea typeface="+mn-ea"/>
                          <a:cs typeface="+mn-cs"/>
                        </a:rPr>
                        <a:t>      }</a:t>
                      </a:r>
                    </a:p>
                    <a:p>
                      <a:r>
                        <a:rPr lang="en-US" sz="2400" kern="1200" dirty="0" smtClean="0">
                          <a:solidFill>
                            <a:schemeClr val="tx1"/>
                          </a:solidFill>
                          <a:effectLst/>
                          <a:latin typeface="+mn-lt"/>
                          <a:ea typeface="+mn-ea"/>
                          <a:cs typeface="+mn-cs"/>
                        </a:rPr>
                        <a:t>      public void </a:t>
                      </a:r>
                      <a:r>
                        <a:rPr lang="en-US" sz="2400" kern="1200" dirty="0" err="1" smtClean="0">
                          <a:solidFill>
                            <a:schemeClr val="tx1"/>
                          </a:solidFill>
                          <a:effectLst/>
                          <a:latin typeface="+mn-lt"/>
                          <a:ea typeface="+mn-ea"/>
                          <a:cs typeface="+mn-cs"/>
                        </a:rPr>
                        <a:t>setLength</a:t>
                      </a:r>
                      <a:r>
                        <a:rPr lang="en-US" sz="2400" kern="1200" dirty="0" smtClean="0">
                          <a:solidFill>
                            <a:schemeClr val="tx1"/>
                          </a:solidFill>
                          <a:effectLst/>
                          <a:latin typeface="+mn-lt"/>
                          <a:ea typeface="+mn-ea"/>
                          <a:cs typeface="+mn-cs"/>
                        </a:rPr>
                        <a:t>( double </a:t>
                      </a:r>
                      <a:r>
                        <a:rPr lang="en-US" sz="2400" kern="1200" dirty="0" err="1" smtClean="0">
                          <a:solidFill>
                            <a:schemeClr val="tx1"/>
                          </a:solidFill>
                          <a:effectLst/>
                          <a:latin typeface="+mn-lt"/>
                          <a:ea typeface="+mn-ea"/>
                          <a:cs typeface="+mn-cs"/>
                        </a:rPr>
                        <a:t>len</a:t>
                      </a:r>
                      <a:r>
                        <a:rPr lang="en-US" sz="2400" kern="1200" dirty="0" smtClean="0">
                          <a:solidFill>
                            <a:schemeClr val="tx1"/>
                          </a:solidFill>
                          <a:effectLst/>
                          <a:latin typeface="+mn-lt"/>
                          <a:ea typeface="+mn-ea"/>
                          <a:cs typeface="+mn-cs"/>
                        </a:rPr>
                        <a:t> )</a:t>
                      </a:r>
                    </a:p>
                    <a:p>
                      <a:r>
                        <a:rPr lang="en-US" sz="2400" kern="1200" dirty="0" smtClean="0">
                          <a:solidFill>
                            <a:schemeClr val="tx1"/>
                          </a:solidFill>
                          <a:effectLst/>
                          <a:latin typeface="+mn-lt"/>
                          <a:ea typeface="+mn-ea"/>
                          <a:cs typeface="+mn-cs"/>
                        </a:rPr>
                        <a:t>      {</a:t>
                      </a:r>
                    </a:p>
                    <a:p>
                      <a:r>
                        <a:rPr lang="en-US" sz="2400" kern="1200" dirty="0" smtClean="0">
                          <a:solidFill>
                            <a:schemeClr val="tx1"/>
                          </a:solidFill>
                          <a:effectLst/>
                          <a:latin typeface="+mn-lt"/>
                          <a:ea typeface="+mn-ea"/>
                          <a:cs typeface="+mn-cs"/>
                        </a:rPr>
                        <a:t>         length = </a:t>
                      </a:r>
                      <a:r>
                        <a:rPr lang="en-US" sz="2400" kern="1200" dirty="0" err="1" smtClean="0">
                          <a:solidFill>
                            <a:schemeClr val="tx1"/>
                          </a:solidFill>
                          <a:effectLst/>
                          <a:latin typeface="+mn-lt"/>
                          <a:ea typeface="+mn-ea"/>
                          <a:cs typeface="+mn-cs"/>
                        </a:rPr>
                        <a:t>len</a:t>
                      </a:r>
                      <a:r>
                        <a:rPr lang="en-US" sz="2400" kern="1200" dirty="0" smtClean="0">
                          <a:solidFill>
                            <a:schemeClr val="tx1"/>
                          </a:solidFill>
                          <a:effectLst/>
                          <a:latin typeface="+mn-lt"/>
                          <a:ea typeface="+mn-ea"/>
                          <a:cs typeface="+mn-cs"/>
                        </a:rPr>
                        <a:t>;</a:t>
                      </a:r>
                    </a:p>
                    <a:p>
                      <a:r>
                        <a:rPr lang="en-US" sz="2400" kern="1200" dirty="0" smtClean="0">
                          <a:solidFill>
                            <a:schemeClr val="tx1"/>
                          </a:solidFill>
                          <a:effectLst/>
                          <a:latin typeface="+mn-lt"/>
                          <a:ea typeface="+mn-ea"/>
                          <a:cs typeface="+mn-cs"/>
                        </a:rPr>
                        <a:t>      }</a:t>
                      </a:r>
                    </a:p>
                    <a:p>
                      <a:pPr marL="0" algn="l" defTabSz="914400" rtl="0" eaLnBrk="1" latinLnBrk="0" hangingPunct="1"/>
                      <a:r>
                        <a:rPr lang="en-US" sz="2400" kern="1200" dirty="0" smtClean="0">
                          <a:solidFill>
                            <a:schemeClr val="tx1"/>
                          </a:solidFill>
                          <a:effectLst/>
                          <a:latin typeface="+mn-lt"/>
                          <a:ea typeface="+mn-ea"/>
                          <a:cs typeface="+mn-cs"/>
                        </a:rPr>
                        <a:t>      public double </a:t>
                      </a:r>
                      <a:r>
                        <a:rPr lang="en-US" sz="2400" kern="1200" dirty="0" err="1" smtClean="0">
                          <a:solidFill>
                            <a:schemeClr val="tx1"/>
                          </a:solidFill>
                          <a:effectLst/>
                          <a:latin typeface="+mn-lt"/>
                          <a:ea typeface="+mn-ea"/>
                          <a:cs typeface="+mn-cs"/>
                        </a:rPr>
                        <a:t>getLength</a:t>
                      </a:r>
                      <a:r>
                        <a:rPr lang="en-US" sz="2400" kern="1200" dirty="0" smtClean="0">
                          <a:solidFill>
                            <a:schemeClr val="tx1"/>
                          </a:solidFill>
                          <a:effectLst/>
                          <a:latin typeface="+mn-lt"/>
                          <a:ea typeface="+mn-ea"/>
                          <a:cs typeface="+mn-cs"/>
                        </a:rPr>
                        <a:t>()</a:t>
                      </a:r>
                    </a:p>
                    <a:p>
                      <a:pPr marL="0" algn="l" defTabSz="914400" rtl="0" eaLnBrk="1" latinLnBrk="0" hangingPunct="1"/>
                      <a:r>
                        <a:rPr lang="en-US" sz="2400" kern="1200" dirty="0" smtClean="0">
                          <a:solidFill>
                            <a:schemeClr val="tx1"/>
                          </a:solidFill>
                          <a:effectLst/>
                          <a:latin typeface="+mn-lt"/>
                          <a:ea typeface="+mn-ea"/>
                          <a:cs typeface="+mn-cs"/>
                        </a:rPr>
                        <a:t>        {</a:t>
                      </a:r>
                    </a:p>
                    <a:p>
                      <a:pPr marL="0" algn="l" defTabSz="914400" rtl="0" eaLnBrk="1" latinLnBrk="0" hangingPunct="1"/>
                      <a:r>
                        <a:rPr lang="en-US" sz="2400" kern="1200" dirty="0" smtClean="0">
                          <a:solidFill>
                            <a:schemeClr val="tx1"/>
                          </a:solidFill>
                          <a:effectLst/>
                          <a:latin typeface="+mn-lt"/>
                          <a:ea typeface="+mn-ea"/>
                          <a:cs typeface="+mn-cs"/>
                        </a:rPr>
                        <a:t>          return  length;</a:t>
                      </a:r>
                    </a:p>
                    <a:p>
                      <a:pPr marL="0" algn="l" defTabSz="914400" rtl="0" eaLnBrk="1" latinLnBrk="0" hangingPunct="1"/>
                      <a:r>
                        <a:rPr lang="en-US" sz="2400" kern="1200" dirty="0" smtClean="0">
                          <a:solidFill>
                            <a:schemeClr val="tx1"/>
                          </a:solidFill>
                          <a:effectLst/>
                          <a:latin typeface="+mn-lt"/>
                          <a:ea typeface="+mn-ea"/>
                          <a:cs typeface="+mn-cs"/>
                        </a:rPr>
                        <a:t>        }</a:t>
                      </a:r>
                      <a:br>
                        <a:rPr lang="en-US" sz="2400" kern="1200" dirty="0" smtClean="0">
                          <a:solidFill>
                            <a:schemeClr val="tx1"/>
                          </a:solidFill>
                          <a:effectLst/>
                          <a:latin typeface="+mn-lt"/>
                          <a:ea typeface="+mn-ea"/>
                          <a:cs typeface="+mn-cs"/>
                        </a:rPr>
                      </a:b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effectLst/>
                          <a:latin typeface="+mn-lt"/>
                          <a:ea typeface="+mn-ea"/>
                          <a:cs typeface="+mn-cs"/>
                        </a:rPr>
                        <a:t> </a:t>
                      </a:r>
                      <a:r>
                        <a:rPr lang="en-US" sz="2000" kern="1200" dirty="0" smtClean="0">
                          <a:solidFill>
                            <a:schemeClr val="tx1"/>
                          </a:solidFill>
                          <a:effectLst/>
                          <a:latin typeface="+mn-lt"/>
                          <a:ea typeface="+mn-ea"/>
                          <a:cs typeface="+mn-cs"/>
                        </a:rPr>
                        <a:t> static void Main(string[] </a:t>
                      </a:r>
                      <a:r>
                        <a:rPr lang="en-US" sz="2000" kern="1200" dirty="0" err="1" smtClean="0">
                          <a:solidFill>
                            <a:schemeClr val="tx1"/>
                          </a:solidFill>
                          <a:effectLst/>
                          <a:latin typeface="+mn-lt"/>
                          <a:ea typeface="+mn-ea"/>
                          <a:cs typeface="+mn-cs"/>
                        </a:rPr>
                        <a:t>args</a:t>
                      </a:r>
                      <a:r>
                        <a:rPr lang="en-US" sz="2000" kern="1200" dirty="0" smtClean="0">
                          <a:solidFill>
                            <a:schemeClr val="tx1"/>
                          </a:solidFill>
                          <a:effectLst/>
                          <a:latin typeface="+mn-lt"/>
                          <a:ea typeface="+mn-ea"/>
                          <a:cs typeface="+mn-cs"/>
                        </a:rPr>
                        <a:t>)</a:t>
                      </a:r>
                    </a:p>
                    <a:p>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         Line </a:t>
                      </a:r>
                      <a:r>
                        <a:rPr lang="en-US" sz="2000" kern="1200" dirty="0" err="1" smtClean="0">
                          <a:solidFill>
                            <a:schemeClr val="tx1"/>
                          </a:solidFill>
                          <a:effectLst/>
                          <a:latin typeface="+mn-lt"/>
                          <a:ea typeface="+mn-ea"/>
                          <a:cs typeface="+mn-cs"/>
                        </a:rPr>
                        <a:t>line</a:t>
                      </a:r>
                      <a:r>
                        <a:rPr lang="en-US" sz="2000" kern="1200" dirty="0" smtClean="0">
                          <a:solidFill>
                            <a:schemeClr val="tx1"/>
                          </a:solidFill>
                          <a:effectLst/>
                          <a:latin typeface="+mn-lt"/>
                          <a:ea typeface="+mn-ea"/>
                          <a:cs typeface="+mn-cs"/>
                        </a:rPr>
                        <a:t> = new Line();</a:t>
                      </a:r>
                    </a:p>
                    <a:p>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         // set line length</a:t>
                      </a:r>
                    </a:p>
                    <a:p>
                      <a:r>
                        <a:rPr lang="en-US" sz="2000" kern="1200" dirty="0" smtClean="0">
                          <a:solidFill>
                            <a:schemeClr val="tx1"/>
                          </a:solidFill>
                          <a:effectLst/>
                          <a:latin typeface="+mn-lt"/>
                          <a:ea typeface="+mn-ea"/>
                          <a:cs typeface="+mn-cs"/>
                        </a:rPr>
                        <a:t>         </a:t>
                      </a:r>
                      <a:r>
                        <a:rPr lang="en-US" sz="2000" kern="1200" dirty="0" err="1" smtClean="0">
                          <a:solidFill>
                            <a:schemeClr val="tx1"/>
                          </a:solidFill>
                          <a:effectLst/>
                          <a:latin typeface="+mn-lt"/>
                          <a:ea typeface="+mn-ea"/>
                          <a:cs typeface="+mn-cs"/>
                        </a:rPr>
                        <a:t>line.setLength</a:t>
                      </a:r>
                      <a:r>
                        <a:rPr lang="en-US" sz="2000" kern="1200" dirty="0" smtClean="0">
                          <a:solidFill>
                            <a:schemeClr val="tx1"/>
                          </a:solidFill>
                          <a:effectLst/>
                          <a:latin typeface="+mn-lt"/>
                          <a:ea typeface="+mn-ea"/>
                          <a:cs typeface="+mn-cs"/>
                        </a:rPr>
                        <a:t>(6.0);</a:t>
                      </a:r>
                    </a:p>
                    <a:p>
                      <a:r>
                        <a:rPr lang="en-US" sz="2000" kern="1200" dirty="0" smtClean="0">
                          <a:solidFill>
                            <a:schemeClr val="tx1"/>
                          </a:solidFill>
                          <a:effectLst/>
                          <a:latin typeface="+mn-lt"/>
                          <a:ea typeface="+mn-ea"/>
                          <a:cs typeface="+mn-cs"/>
                        </a:rPr>
                        <a:t>         </a:t>
                      </a:r>
                      <a:r>
                        <a:rPr lang="en-US" sz="2000" kern="1200" dirty="0" err="1" smtClean="0">
                          <a:solidFill>
                            <a:schemeClr val="tx1"/>
                          </a:solidFill>
                          <a:effectLst/>
                          <a:latin typeface="+mn-lt"/>
                          <a:ea typeface="+mn-ea"/>
                          <a:cs typeface="+mn-cs"/>
                        </a:rPr>
                        <a:t>Console.WriteLine</a:t>
                      </a:r>
                      <a:r>
                        <a:rPr lang="en-US" sz="2000" kern="1200" dirty="0" smtClean="0">
                          <a:solidFill>
                            <a:schemeClr val="tx1"/>
                          </a:solidFill>
                          <a:effectLst/>
                          <a:latin typeface="+mn-lt"/>
                          <a:ea typeface="+mn-ea"/>
                          <a:cs typeface="+mn-cs"/>
                        </a:rPr>
                        <a:t>("Length of line : {0}", </a:t>
                      </a:r>
                      <a:r>
                        <a:rPr lang="en-US" sz="2000" kern="1200" dirty="0" err="1" smtClean="0">
                          <a:solidFill>
                            <a:schemeClr val="tx1"/>
                          </a:solidFill>
                          <a:effectLst/>
                          <a:latin typeface="+mn-lt"/>
                          <a:ea typeface="+mn-ea"/>
                          <a:cs typeface="+mn-cs"/>
                        </a:rPr>
                        <a:t>line.getLength</a:t>
                      </a:r>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      }</a:t>
                      </a:r>
                    </a:p>
                    <a:p>
                      <a:r>
                        <a:rPr lang="en-US" sz="2000" kern="1200" dirty="0" smtClean="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r>
                        <a:rPr lang="en-US" sz="1800" kern="1200" dirty="0" smtClean="0">
                          <a:solidFill>
                            <a:schemeClr val="tx1"/>
                          </a:solidFill>
                          <a:effectLst/>
                          <a:latin typeface="+mn-lt"/>
                          <a:ea typeface="+mn-ea"/>
                          <a:cs typeface="+mn-cs"/>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3045638-365A-40D9-AB72-D011282655E0}" type="slidenum">
              <a:rPr lang="en-US" smtClean="0"/>
              <a:t>14</a:t>
            </a:fld>
            <a:endParaRPr lang="en-US"/>
          </a:p>
        </p:txBody>
      </p:sp>
    </p:spTree>
    <p:extLst>
      <p:ext uri="{BB962C8B-B14F-4D97-AF65-F5344CB8AC3E}">
        <p14:creationId xmlns:p14="http://schemas.microsoft.com/office/powerpoint/2010/main" val="35838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and Structures have the following basic differences</a:t>
            </a:r>
            <a:r>
              <a:rPr lang="en-US" dirty="0" smtClean="0"/>
              <a:t>:</a:t>
            </a:r>
            <a:endParaRPr lang="en-US" dirty="0"/>
          </a:p>
        </p:txBody>
      </p:sp>
      <p:sp>
        <p:nvSpPr>
          <p:cNvPr id="3" name="Content Placeholder 2"/>
          <p:cNvSpPr>
            <a:spLocks noGrp="1"/>
          </p:cNvSpPr>
          <p:nvPr>
            <p:ph idx="1"/>
          </p:nvPr>
        </p:nvSpPr>
        <p:spPr/>
        <p:txBody>
          <a:bodyPr/>
          <a:lstStyle/>
          <a:p>
            <a:r>
              <a:rPr lang="en-US" dirty="0" smtClean="0"/>
              <a:t>classes </a:t>
            </a:r>
            <a:r>
              <a:rPr lang="en-US" dirty="0"/>
              <a:t>are reference types and </a:t>
            </a:r>
            <a:r>
              <a:rPr lang="en-US" dirty="0" err="1" smtClean="0"/>
              <a:t>structs</a:t>
            </a:r>
            <a:r>
              <a:rPr lang="en-US" dirty="0" smtClean="0"/>
              <a:t> </a:t>
            </a:r>
            <a:r>
              <a:rPr lang="en-US" dirty="0"/>
              <a:t>are value types</a:t>
            </a:r>
          </a:p>
          <a:p>
            <a:r>
              <a:rPr lang="en-US" dirty="0" smtClean="0"/>
              <a:t>structures </a:t>
            </a:r>
            <a:r>
              <a:rPr lang="en-US" dirty="0"/>
              <a:t>cannot have default </a:t>
            </a:r>
            <a:r>
              <a:rPr lang="en-US" dirty="0" smtClean="0"/>
              <a:t>constructor </a:t>
            </a:r>
            <a:r>
              <a:rPr lang="en-US" dirty="0"/>
              <a:t>and Destructors</a:t>
            </a:r>
            <a:endParaRPr lang="en-US" dirty="0" smtClean="0"/>
          </a:p>
          <a:p>
            <a:r>
              <a:rPr lang="en-US" dirty="0"/>
              <a:t>structures do not support inheritance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3045638-365A-40D9-AB72-D011282655E0}" type="slidenum">
              <a:rPr lang="en-US" smtClean="0"/>
              <a:t>15</a:t>
            </a:fld>
            <a:endParaRPr lang="en-US"/>
          </a:p>
        </p:txBody>
      </p:sp>
    </p:spTree>
    <p:extLst>
      <p:ext uri="{BB962C8B-B14F-4D97-AF65-F5344CB8AC3E}">
        <p14:creationId xmlns:p14="http://schemas.microsoft.com/office/powerpoint/2010/main" val="2334150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160406"/>
            <a:ext cx="11846257" cy="631164"/>
          </a:xfrm>
        </p:spPr>
        <p:txBody>
          <a:bodyPr>
            <a:normAutofit fontScale="90000"/>
          </a:bodyPr>
          <a:lstStyle/>
          <a:p>
            <a:r>
              <a:rPr lang="en-US" dirty="0"/>
              <a:t>classes are reference types and </a:t>
            </a:r>
            <a:r>
              <a:rPr lang="en-US" dirty="0" err="1"/>
              <a:t>structs</a:t>
            </a:r>
            <a:r>
              <a:rPr lang="en-US" dirty="0"/>
              <a:t> are value </a:t>
            </a:r>
            <a:r>
              <a:rPr lang="en-US" dirty="0" smtClean="0"/>
              <a:t>types</a:t>
            </a:r>
            <a:endParaRPr lang="en-US" dirty="0"/>
          </a:p>
        </p:txBody>
      </p:sp>
      <p:graphicFrame>
        <p:nvGraphicFramePr>
          <p:cNvPr id="5" name="Content Placeholder 4"/>
          <p:cNvGraphicFramePr>
            <a:graphicFrameLocks noGrp="1"/>
          </p:cNvGraphicFramePr>
          <p:nvPr>
            <p:ph idx="1"/>
            <p:extLst/>
          </p:nvPr>
        </p:nvGraphicFramePr>
        <p:xfrm>
          <a:off x="163772" y="900752"/>
          <a:ext cx="11846258" cy="5718411"/>
        </p:xfrm>
        <a:graphic>
          <a:graphicData uri="http://schemas.openxmlformats.org/drawingml/2006/table">
            <a:tbl>
              <a:tblPr firstRow="1" bandRow="1">
                <a:tableStyleId>{2D5ABB26-0587-4C30-8999-92F81FD0307C}</a:tableStyleId>
              </a:tblPr>
              <a:tblGrid>
                <a:gridCol w="5923129">
                  <a:extLst>
                    <a:ext uri="{9D8B030D-6E8A-4147-A177-3AD203B41FA5}">
                      <a16:colId xmlns:a16="http://schemas.microsoft.com/office/drawing/2014/main" val="20000"/>
                    </a:ext>
                  </a:extLst>
                </a:gridCol>
                <a:gridCol w="5923129">
                  <a:extLst>
                    <a:ext uri="{9D8B030D-6E8A-4147-A177-3AD203B41FA5}">
                      <a16:colId xmlns:a16="http://schemas.microsoft.com/office/drawing/2014/main" val="20001"/>
                    </a:ext>
                  </a:extLst>
                </a:gridCol>
              </a:tblGrid>
              <a:tr h="5718411">
                <a:tc>
                  <a:txBody>
                    <a:bodyPr/>
                    <a:lstStyle/>
                    <a:p>
                      <a:r>
                        <a:rPr lang="en-US" sz="2000" kern="1200" dirty="0" smtClean="0">
                          <a:solidFill>
                            <a:schemeClr val="tx1"/>
                          </a:solidFill>
                          <a:latin typeface="+mn-lt"/>
                          <a:ea typeface="+mn-ea"/>
                          <a:cs typeface="+mn-cs"/>
                        </a:rPr>
                        <a:t>class Program</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struct</a:t>
                      </a:r>
                      <a:r>
                        <a:rPr lang="en-US" sz="2000" kern="1200" dirty="0" smtClean="0">
                          <a:solidFill>
                            <a:schemeClr val="tx1"/>
                          </a:solidFill>
                          <a:latin typeface="+mn-lt"/>
                          <a:ea typeface="+mn-ea"/>
                          <a:cs typeface="+mn-cs"/>
                        </a:rPr>
                        <a:t> man</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public int age;   </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static void Main(string[] </a:t>
                      </a:r>
                      <a:r>
                        <a:rPr lang="en-US" sz="2000" kern="1200" dirty="0" err="1" smtClean="0">
                          <a:solidFill>
                            <a:schemeClr val="tx1"/>
                          </a:solidFill>
                          <a:latin typeface="+mn-lt"/>
                          <a:ea typeface="+mn-ea"/>
                          <a:cs typeface="+mn-cs"/>
                        </a:rPr>
                        <a:t>args</a:t>
                      </a:r>
                      <a:r>
                        <a:rPr lang="en-US" sz="2000" kern="1200" dirty="0" smtClean="0">
                          <a:solidFill>
                            <a:schemeClr val="tx1"/>
                          </a:solidFill>
                          <a:latin typeface="+mn-lt"/>
                          <a:ea typeface="+mn-ea"/>
                          <a:cs typeface="+mn-cs"/>
                        </a:rPr>
                        <a:t>)</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man man1 = new man();</a:t>
                      </a:r>
                    </a:p>
                    <a:p>
                      <a:r>
                        <a:rPr lang="en-US" sz="2000" kern="1200" dirty="0" smtClean="0">
                          <a:solidFill>
                            <a:schemeClr val="tx1"/>
                          </a:solidFill>
                          <a:latin typeface="+mn-lt"/>
                          <a:ea typeface="+mn-ea"/>
                          <a:cs typeface="+mn-cs"/>
                        </a:rPr>
                        <a:t>            man1.age= 16;</a:t>
                      </a:r>
                    </a:p>
                    <a:p>
                      <a:r>
                        <a:rPr lang="en-US" sz="2000" kern="1200" dirty="0" smtClean="0">
                          <a:solidFill>
                            <a:schemeClr val="tx1"/>
                          </a:solidFill>
                          <a:latin typeface="+mn-lt"/>
                          <a:ea typeface="+mn-ea"/>
                          <a:cs typeface="+mn-cs"/>
                        </a:rPr>
                        <a:t>            man man2 = new man();</a:t>
                      </a:r>
                    </a:p>
                    <a:p>
                      <a:r>
                        <a:rPr lang="en-US" sz="2000" kern="1200" dirty="0" smtClean="0">
                          <a:solidFill>
                            <a:schemeClr val="tx1"/>
                          </a:solidFill>
                          <a:latin typeface="+mn-lt"/>
                          <a:ea typeface="+mn-ea"/>
                          <a:cs typeface="+mn-cs"/>
                        </a:rPr>
                        <a:t>            man2=man1;</a:t>
                      </a:r>
                    </a:p>
                    <a:p>
                      <a:r>
                        <a:rPr lang="en-US" sz="2000" kern="1200" dirty="0" smtClean="0">
                          <a:solidFill>
                            <a:schemeClr val="tx1"/>
                          </a:solidFill>
                          <a:latin typeface="+mn-lt"/>
                          <a:ea typeface="+mn-ea"/>
                          <a:cs typeface="+mn-cs"/>
                        </a:rPr>
                        <a:t>            man2.age = 20;</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Console.WriteLine</a:t>
                      </a:r>
                      <a:r>
                        <a:rPr lang="en-US" sz="2000" kern="1200" dirty="0" smtClean="0">
                          <a:solidFill>
                            <a:schemeClr val="tx1"/>
                          </a:solidFill>
                          <a:latin typeface="+mn-lt"/>
                          <a:ea typeface="+mn-ea"/>
                          <a:cs typeface="+mn-cs"/>
                        </a:rPr>
                        <a:t>(man1.age);</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Console.WriteLine</a:t>
                      </a:r>
                      <a:r>
                        <a:rPr lang="en-US" sz="2000" kern="1200" dirty="0" smtClean="0">
                          <a:solidFill>
                            <a:schemeClr val="tx1"/>
                          </a:solidFill>
                          <a:latin typeface="+mn-lt"/>
                          <a:ea typeface="+mn-ea"/>
                          <a:cs typeface="+mn-cs"/>
                        </a:rPr>
                        <a:t>(man2.age);</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Console.ReadLine</a:t>
                      </a:r>
                      <a:r>
                        <a:rPr lang="en-US" sz="2000" kern="1200" dirty="0" smtClean="0">
                          <a:solidFill>
                            <a:schemeClr val="tx1"/>
                          </a:solidFill>
                          <a:latin typeface="+mn-lt"/>
                          <a:ea typeface="+mn-ea"/>
                          <a:cs typeface="+mn-cs"/>
                        </a:rPr>
                        <a:t>();</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kern="1200" dirty="0" smtClean="0">
                          <a:solidFill>
                            <a:schemeClr val="tx1"/>
                          </a:solidFill>
                          <a:latin typeface="+mn-lt"/>
                          <a:ea typeface="+mn-ea"/>
                          <a:cs typeface="+mn-cs"/>
                        </a:rPr>
                        <a:t> </a:t>
                      </a:r>
                      <a:r>
                        <a:rPr lang="en-US" sz="2000" kern="1200" dirty="0" smtClean="0">
                          <a:solidFill>
                            <a:schemeClr val="tx1"/>
                          </a:solidFill>
                          <a:latin typeface="+mn-lt"/>
                          <a:ea typeface="+mn-ea"/>
                          <a:cs typeface="+mn-cs"/>
                        </a:rPr>
                        <a:t>class man</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public int age;</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class Program</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static void Main(string[] </a:t>
                      </a:r>
                      <a:r>
                        <a:rPr lang="en-US" sz="2000" kern="1200" dirty="0" err="1" smtClean="0">
                          <a:solidFill>
                            <a:schemeClr val="tx1"/>
                          </a:solidFill>
                          <a:latin typeface="+mn-lt"/>
                          <a:ea typeface="+mn-ea"/>
                          <a:cs typeface="+mn-cs"/>
                        </a:rPr>
                        <a:t>args</a:t>
                      </a:r>
                      <a:r>
                        <a:rPr lang="en-US" sz="2000" kern="1200" dirty="0" smtClean="0">
                          <a:solidFill>
                            <a:schemeClr val="tx1"/>
                          </a:solidFill>
                          <a:latin typeface="+mn-lt"/>
                          <a:ea typeface="+mn-ea"/>
                          <a:cs typeface="+mn-cs"/>
                        </a:rPr>
                        <a:t>)</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man man1 = new man();</a:t>
                      </a:r>
                    </a:p>
                    <a:p>
                      <a:r>
                        <a:rPr lang="en-US" sz="2000" kern="1200" dirty="0" smtClean="0">
                          <a:solidFill>
                            <a:schemeClr val="tx1"/>
                          </a:solidFill>
                          <a:latin typeface="+mn-lt"/>
                          <a:ea typeface="+mn-ea"/>
                          <a:cs typeface="+mn-cs"/>
                        </a:rPr>
                        <a:t>            man1.age= 16;</a:t>
                      </a:r>
                    </a:p>
                    <a:p>
                      <a:r>
                        <a:rPr lang="en-US" sz="2000" kern="1200" dirty="0" smtClean="0">
                          <a:solidFill>
                            <a:schemeClr val="tx1"/>
                          </a:solidFill>
                          <a:latin typeface="+mn-lt"/>
                          <a:ea typeface="+mn-ea"/>
                          <a:cs typeface="+mn-cs"/>
                        </a:rPr>
                        <a:t>            man man2 = new man();</a:t>
                      </a:r>
                    </a:p>
                    <a:p>
                      <a:r>
                        <a:rPr lang="en-US" sz="2000" kern="1200" dirty="0" smtClean="0">
                          <a:solidFill>
                            <a:schemeClr val="tx1"/>
                          </a:solidFill>
                          <a:latin typeface="+mn-lt"/>
                          <a:ea typeface="+mn-ea"/>
                          <a:cs typeface="+mn-cs"/>
                        </a:rPr>
                        <a:t>            man2=man1;</a:t>
                      </a:r>
                    </a:p>
                    <a:p>
                      <a:r>
                        <a:rPr lang="en-US" sz="2000" kern="1200" dirty="0" smtClean="0">
                          <a:solidFill>
                            <a:schemeClr val="tx1"/>
                          </a:solidFill>
                          <a:latin typeface="+mn-lt"/>
                          <a:ea typeface="+mn-ea"/>
                          <a:cs typeface="+mn-cs"/>
                        </a:rPr>
                        <a:t>            man2.age = 20;</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Console.WriteLine</a:t>
                      </a:r>
                      <a:r>
                        <a:rPr lang="en-US" sz="2000" kern="1200" dirty="0" smtClean="0">
                          <a:solidFill>
                            <a:schemeClr val="tx1"/>
                          </a:solidFill>
                          <a:latin typeface="+mn-lt"/>
                          <a:ea typeface="+mn-ea"/>
                          <a:cs typeface="+mn-cs"/>
                        </a:rPr>
                        <a:t>(man1.age);</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Console.WriteLine</a:t>
                      </a:r>
                      <a:r>
                        <a:rPr lang="en-US" sz="2000" kern="1200" dirty="0" smtClean="0">
                          <a:solidFill>
                            <a:schemeClr val="tx1"/>
                          </a:solidFill>
                          <a:latin typeface="+mn-lt"/>
                          <a:ea typeface="+mn-ea"/>
                          <a:cs typeface="+mn-cs"/>
                        </a:rPr>
                        <a:t>(man2.age);</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Console.ReadLine</a:t>
                      </a:r>
                      <a:r>
                        <a:rPr lang="en-US" sz="2000" kern="1200" dirty="0" smtClean="0">
                          <a:solidFill>
                            <a:schemeClr val="tx1"/>
                          </a:solidFill>
                          <a:latin typeface="+mn-lt"/>
                          <a:ea typeface="+mn-ea"/>
                          <a:cs typeface="+mn-cs"/>
                        </a:rPr>
                        <a:t>();</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3045638-365A-40D9-AB72-D011282655E0}" type="slidenum">
              <a:rPr lang="en-US" smtClean="0"/>
              <a:t>16</a:t>
            </a:fld>
            <a:endParaRPr lang="en-US"/>
          </a:p>
        </p:txBody>
      </p:sp>
    </p:spTree>
    <p:extLst>
      <p:ext uri="{BB962C8B-B14F-4D97-AF65-F5344CB8AC3E}">
        <p14:creationId xmlns:p14="http://schemas.microsoft.com/office/powerpoint/2010/main" val="347321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5" y="201350"/>
            <a:ext cx="11737075" cy="931414"/>
          </a:xfrm>
        </p:spPr>
        <p:txBody>
          <a:bodyPr>
            <a:normAutofit/>
          </a:bodyPr>
          <a:lstStyle/>
          <a:p>
            <a:r>
              <a:rPr lang="en-US" sz="3600" dirty="0"/>
              <a:t>structures cannot have default </a:t>
            </a:r>
            <a:r>
              <a:rPr lang="en-US" sz="3600" dirty="0" smtClean="0"/>
              <a:t>constructor </a:t>
            </a:r>
            <a:r>
              <a:rPr lang="en-US" sz="3600" dirty="0"/>
              <a:t>and Destructors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11869514"/>
              </p:ext>
            </p:extLst>
          </p:nvPr>
        </p:nvGraphicFramePr>
        <p:xfrm>
          <a:off x="258763" y="1433014"/>
          <a:ext cx="11750676" cy="5172501"/>
        </p:xfrm>
        <a:graphic>
          <a:graphicData uri="http://schemas.openxmlformats.org/drawingml/2006/table">
            <a:tbl>
              <a:tblPr firstRow="1" bandRow="1">
                <a:tableStyleId>{2D5ABB26-0587-4C30-8999-92F81FD0307C}</a:tableStyleId>
              </a:tblPr>
              <a:tblGrid>
                <a:gridCol w="5875338">
                  <a:extLst>
                    <a:ext uri="{9D8B030D-6E8A-4147-A177-3AD203B41FA5}">
                      <a16:colId xmlns:a16="http://schemas.microsoft.com/office/drawing/2014/main" val="20000"/>
                    </a:ext>
                  </a:extLst>
                </a:gridCol>
                <a:gridCol w="5875338">
                  <a:extLst>
                    <a:ext uri="{9D8B030D-6E8A-4147-A177-3AD203B41FA5}">
                      <a16:colId xmlns:a16="http://schemas.microsoft.com/office/drawing/2014/main" val="20001"/>
                    </a:ext>
                  </a:extLst>
                </a:gridCol>
              </a:tblGrid>
              <a:tr h="5172501">
                <a:tc>
                  <a:txBody>
                    <a:bodyPr/>
                    <a:lstStyle/>
                    <a:p>
                      <a:r>
                        <a:rPr lang="en-US" sz="2400" kern="1200" dirty="0" smtClean="0">
                          <a:solidFill>
                            <a:schemeClr val="tx1"/>
                          </a:solidFill>
                          <a:latin typeface="+mn-lt"/>
                          <a:ea typeface="+mn-ea"/>
                          <a:cs typeface="+mn-cs"/>
                        </a:rPr>
                        <a:t> </a:t>
                      </a:r>
                      <a:r>
                        <a:rPr lang="en-US" sz="2000" kern="1200" dirty="0" smtClean="0">
                          <a:solidFill>
                            <a:schemeClr val="tx1"/>
                          </a:solidFill>
                          <a:latin typeface="+mn-lt"/>
                          <a:ea typeface="+mn-ea"/>
                          <a:cs typeface="+mn-cs"/>
                        </a:rPr>
                        <a:t>class man</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public int age;</a:t>
                      </a:r>
                    </a:p>
                    <a:p>
                      <a:r>
                        <a:rPr lang="en-US" sz="2000" kern="1200" dirty="0" smtClean="0">
                          <a:solidFill>
                            <a:schemeClr val="tx1"/>
                          </a:solidFill>
                          <a:latin typeface="+mn-lt"/>
                          <a:ea typeface="+mn-ea"/>
                          <a:cs typeface="+mn-cs"/>
                        </a:rPr>
                        <a:t>        public man()</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Console.WriteLine</a:t>
                      </a:r>
                      <a:r>
                        <a:rPr lang="en-US" sz="2000" kern="1200" dirty="0" smtClean="0">
                          <a:solidFill>
                            <a:schemeClr val="tx1"/>
                          </a:solidFill>
                          <a:latin typeface="+mn-lt"/>
                          <a:ea typeface="+mn-ea"/>
                          <a:cs typeface="+mn-cs"/>
                        </a:rPr>
                        <a:t>("the class created");</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public man(int a)</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age = a;</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~man()</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Console.WriteLine</a:t>
                      </a:r>
                      <a:r>
                        <a:rPr lang="en-US" sz="2000" kern="1200" dirty="0" smtClean="0">
                          <a:solidFill>
                            <a:schemeClr val="tx1"/>
                          </a:solidFill>
                          <a:latin typeface="+mn-lt"/>
                          <a:ea typeface="+mn-ea"/>
                          <a:cs typeface="+mn-cs"/>
                        </a:rPr>
                        <a:t>("the class deleted");</a:t>
                      </a:r>
                    </a:p>
                    <a:p>
                      <a:r>
                        <a:rPr lang="en-US" sz="2000" kern="1200" dirty="0" smtClean="0">
                          <a:solidFill>
                            <a:schemeClr val="tx1"/>
                          </a:solidFill>
                          <a:latin typeface="+mn-lt"/>
                          <a:ea typeface="+mn-ea"/>
                          <a:cs typeface="+mn-cs"/>
                        </a:rPr>
                        <a:t>       }</a:t>
                      </a:r>
                    </a:p>
                    <a:p>
                      <a:r>
                        <a:rPr lang="en-US" sz="2000" kern="1200" dirty="0" smtClean="0">
                          <a:solidFill>
                            <a:schemeClr val="tx1"/>
                          </a:solidFill>
                          <a:latin typeface="+mn-lt"/>
                          <a:ea typeface="+mn-ea"/>
                          <a:cs typeface="+mn-cs"/>
                        </a:rPr>
                        <a:t>    }</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 </a:t>
                      </a:r>
                      <a:r>
                        <a:rPr lang="en-US" sz="2800" kern="1200" dirty="0" err="1" smtClean="0">
                          <a:solidFill>
                            <a:schemeClr val="tx1"/>
                          </a:solidFill>
                          <a:latin typeface="+mn-lt"/>
                          <a:ea typeface="+mn-ea"/>
                          <a:cs typeface="+mn-cs"/>
                        </a:rPr>
                        <a:t>struct</a:t>
                      </a:r>
                      <a:r>
                        <a:rPr lang="en-US" sz="2800" kern="1200" dirty="0" smtClean="0">
                          <a:solidFill>
                            <a:schemeClr val="tx1"/>
                          </a:solidFill>
                          <a:latin typeface="+mn-lt"/>
                          <a:ea typeface="+mn-ea"/>
                          <a:cs typeface="+mn-cs"/>
                        </a:rPr>
                        <a:t> man</a:t>
                      </a:r>
                    </a:p>
                    <a:p>
                      <a:r>
                        <a:rPr lang="en-US" sz="2800" kern="1200" dirty="0" smtClean="0">
                          <a:solidFill>
                            <a:schemeClr val="tx1"/>
                          </a:solidFill>
                          <a:latin typeface="+mn-lt"/>
                          <a:ea typeface="+mn-ea"/>
                          <a:cs typeface="+mn-cs"/>
                        </a:rPr>
                        <a:t>        {</a:t>
                      </a:r>
                    </a:p>
                    <a:p>
                      <a:r>
                        <a:rPr lang="en-US" sz="2800" kern="1200" dirty="0" smtClean="0">
                          <a:solidFill>
                            <a:schemeClr val="tx1"/>
                          </a:solidFill>
                          <a:latin typeface="+mn-lt"/>
                          <a:ea typeface="+mn-ea"/>
                          <a:cs typeface="+mn-cs"/>
                        </a:rPr>
                        <a:t>            public int age;</a:t>
                      </a:r>
                    </a:p>
                    <a:p>
                      <a:r>
                        <a:rPr lang="en-US" sz="2800" kern="1200" dirty="0" smtClean="0">
                          <a:solidFill>
                            <a:schemeClr val="tx1"/>
                          </a:solidFill>
                          <a:latin typeface="+mn-lt"/>
                          <a:ea typeface="+mn-ea"/>
                          <a:cs typeface="+mn-cs"/>
                        </a:rPr>
                        <a:t>            public void man(int a)</a:t>
                      </a:r>
                    </a:p>
                    <a:p>
                      <a:r>
                        <a:rPr lang="en-US" sz="2800" kern="1200" dirty="0" smtClean="0">
                          <a:solidFill>
                            <a:schemeClr val="tx1"/>
                          </a:solidFill>
                          <a:latin typeface="+mn-lt"/>
                          <a:ea typeface="+mn-ea"/>
                          <a:cs typeface="+mn-cs"/>
                        </a:rPr>
                        <a:t>            {</a:t>
                      </a:r>
                    </a:p>
                    <a:p>
                      <a:r>
                        <a:rPr lang="en-US" sz="2800" kern="1200" dirty="0" smtClean="0">
                          <a:solidFill>
                            <a:schemeClr val="tx1"/>
                          </a:solidFill>
                          <a:latin typeface="+mn-lt"/>
                          <a:ea typeface="+mn-ea"/>
                          <a:cs typeface="+mn-cs"/>
                        </a:rPr>
                        <a:t>                age = a;</a:t>
                      </a:r>
                    </a:p>
                    <a:p>
                      <a:r>
                        <a:rPr lang="en-US" sz="2800" kern="1200" dirty="0" smtClean="0">
                          <a:solidFill>
                            <a:schemeClr val="tx1"/>
                          </a:solidFill>
                          <a:latin typeface="+mn-lt"/>
                          <a:ea typeface="+mn-ea"/>
                          <a:cs typeface="+mn-cs"/>
                        </a:rPr>
                        <a:t>            }</a:t>
                      </a:r>
                    </a:p>
                    <a:p>
                      <a:r>
                        <a:rPr lang="en-US" sz="2800" kern="1200" dirty="0" smtClean="0">
                          <a:solidFill>
                            <a:schemeClr val="tx1"/>
                          </a:solidFill>
                          <a:latin typeface="+mn-lt"/>
                          <a:ea typeface="+mn-ea"/>
                          <a:cs typeface="+mn-cs"/>
                        </a:rPr>
                        <a:t>        }</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3045638-365A-40D9-AB72-D011282655E0}" type="slidenum">
              <a:rPr lang="en-US" smtClean="0"/>
              <a:t>17</a:t>
            </a:fld>
            <a:endParaRPr lang="en-US"/>
          </a:p>
        </p:txBody>
      </p:sp>
    </p:spTree>
    <p:extLst>
      <p:ext uri="{BB962C8B-B14F-4D97-AF65-F5344CB8AC3E}">
        <p14:creationId xmlns:p14="http://schemas.microsoft.com/office/powerpoint/2010/main" val="1475535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do not support </a:t>
            </a:r>
            <a:r>
              <a:rPr lang="en-US" dirty="0" smtClean="0"/>
              <a:t>inheritance</a:t>
            </a:r>
            <a:endParaRPr lang="en-US" dirty="0"/>
          </a:p>
        </p:txBody>
      </p:sp>
      <p:sp>
        <p:nvSpPr>
          <p:cNvPr id="3" name="Content Placeholder 2"/>
          <p:cNvSpPr>
            <a:spLocks noGrp="1"/>
          </p:cNvSpPr>
          <p:nvPr>
            <p:ph idx="1"/>
          </p:nvPr>
        </p:nvSpPr>
        <p:spPr/>
        <p:txBody>
          <a:bodyPr/>
          <a:lstStyle/>
          <a:p>
            <a:pPr marL="0" indent="0" algn="ctr">
              <a:buNone/>
            </a:pPr>
            <a:r>
              <a:rPr lang="en-US" sz="6000" dirty="0" smtClean="0"/>
              <a:t>What is the </a:t>
            </a:r>
            <a:r>
              <a:rPr lang="en-US" sz="6000" b="1" dirty="0" smtClean="0"/>
              <a:t>inheritance</a:t>
            </a:r>
            <a:r>
              <a:rPr lang="en-US" sz="6000" dirty="0" smtClean="0"/>
              <a:t>?</a:t>
            </a:r>
          </a:p>
          <a:p>
            <a:pPr marL="0" indent="0" algn="ctr">
              <a:buNone/>
            </a:pPr>
            <a:endParaRPr lang="en-US" sz="6000" dirty="0" smtClean="0"/>
          </a:p>
          <a:p>
            <a:pPr marL="0" indent="0" algn="ctr">
              <a:buNone/>
            </a:pPr>
            <a:r>
              <a:rPr lang="en-US" dirty="0"/>
              <a:t>One of the most important concepts in object-oriented programming is inheritance. </a:t>
            </a:r>
            <a:r>
              <a:rPr lang="en-US" b="1" dirty="0"/>
              <a:t>Inheritance allows us to define a class in terms of another class</a:t>
            </a:r>
            <a:r>
              <a:rPr lang="en-US" dirty="0"/>
              <a:t>, which makes it easier to create and maintain an application. This also provides an opportunity to reuse the code functionality and speeds up implementation time.</a:t>
            </a:r>
          </a:p>
          <a:p>
            <a:pPr marL="0" indent="0" algn="ctr">
              <a:buNone/>
            </a:pPr>
            <a:endParaRPr lang="en-US" dirty="0"/>
          </a:p>
        </p:txBody>
      </p:sp>
      <p:sp>
        <p:nvSpPr>
          <p:cNvPr id="4" name="Slide Number Placeholder 3"/>
          <p:cNvSpPr>
            <a:spLocks noGrp="1"/>
          </p:cNvSpPr>
          <p:nvPr>
            <p:ph type="sldNum" sz="quarter" idx="12"/>
          </p:nvPr>
        </p:nvSpPr>
        <p:spPr/>
        <p:txBody>
          <a:bodyPr/>
          <a:lstStyle/>
          <a:p>
            <a:fld id="{B3045638-365A-40D9-AB72-D011282655E0}" type="slidenum">
              <a:rPr lang="en-US" smtClean="0"/>
              <a:t>18</a:t>
            </a:fld>
            <a:endParaRPr lang="en-US"/>
          </a:p>
        </p:txBody>
      </p:sp>
    </p:spTree>
    <p:extLst>
      <p:ext uri="{BB962C8B-B14F-4D97-AF65-F5344CB8AC3E}">
        <p14:creationId xmlns:p14="http://schemas.microsoft.com/office/powerpoint/2010/main" val="3185810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 </a:t>
            </a:r>
            <a:r>
              <a:rPr lang="en-US" b="1" dirty="0" smtClean="0"/>
              <a:t>Inheritance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t>
            </a:r>
            <a:r>
              <a:rPr lang="en-US" dirty="0"/>
              <a:t>creating a class, instead of writing completely new data members and member functions, the programmer can designate that the new class should </a:t>
            </a:r>
            <a:r>
              <a:rPr lang="en-US" b="1" dirty="0"/>
              <a:t>inherit</a:t>
            </a:r>
            <a:r>
              <a:rPr lang="en-US" dirty="0"/>
              <a:t> the members of an existing class</a:t>
            </a:r>
            <a:r>
              <a:rPr lang="en-US" dirty="0" smtClean="0"/>
              <a:t>.</a:t>
            </a:r>
          </a:p>
          <a:p>
            <a:pPr marL="0" indent="0">
              <a:buNone/>
            </a:pPr>
            <a:endParaRPr lang="en-US" dirty="0"/>
          </a:p>
          <a:p>
            <a:pPr marL="0" indent="0">
              <a:buNone/>
            </a:pPr>
            <a:r>
              <a:rPr lang="en-US" dirty="0" smtClean="0"/>
              <a:t> </a:t>
            </a:r>
            <a:r>
              <a:rPr lang="en-US" dirty="0"/>
              <a:t>This existing class is called the </a:t>
            </a:r>
            <a:r>
              <a:rPr lang="en-US" b="1" dirty="0"/>
              <a:t>base</a:t>
            </a:r>
            <a:r>
              <a:rPr lang="en-US" dirty="0"/>
              <a:t> class, and the new class is referred to as the </a:t>
            </a:r>
            <a:r>
              <a:rPr lang="en-US" b="1" dirty="0"/>
              <a:t>derived</a:t>
            </a:r>
            <a:r>
              <a:rPr lang="en-US" dirty="0"/>
              <a:t> class.</a:t>
            </a:r>
          </a:p>
        </p:txBody>
      </p:sp>
      <p:sp>
        <p:nvSpPr>
          <p:cNvPr id="4" name="Slide Number Placeholder 3"/>
          <p:cNvSpPr>
            <a:spLocks noGrp="1"/>
          </p:cNvSpPr>
          <p:nvPr>
            <p:ph type="sldNum" sz="quarter" idx="12"/>
          </p:nvPr>
        </p:nvSpPr>
        <p:spPr/>
        <p:txBody>
          <a:bodyPr/>
          <a:lstStyle/>
          <a:p>
            <a:fld id="{B3045638-365A-40D9-AB72-D011282655E0}" type="slidenum">
              <a:rPr lang="en-US" smtClean="0"/>
              <a:t>19</a:t>
            </a:fld>
            <a:endParaRPr lang="en-US"/>
          </a:p>
        </p:txBody>
      </p:sp>
    </p:spTree>
    <p:extLst>
      <p:ext uri="{BB962C8B-B14F-4D97-AF65-F5344CB8AC3E}">
        <p14:creationId xmlns:p14="http://schemas.microsoft.com/office/powerpoint/2010/main" val="76932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9301"/>
            <a:ext cx="10515600" cy="1571993"/>
          </a:xfrm>
        </p:spPr>
        <p:txBody>
          <a:bodyPr>
            <a:normAutofit/>
          </a:bodyPr>
          <a:lstStyle/>
          <a:p>
            <a:pPr algn="ctr"/>
            <a:r>
              <a:rPr lang="en-US" dirty="0"/>
              <a:t>C# Object oriented features</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57608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txBody>
          <a:bodyPr>
            <a:normAutofit/>
          </a:bodyPr>
          <a:lstStyle/>
          <a:p>
            <a:r>
              <a:rPr lang="en-US" b="1" dirty="0"/>
              <a:t>Base and Derived </a:t>
            </a:r>
            <a:r>
              <a:rPr lang="en-US" b="1" dirty="0" smtClean="0"/>
              <a:t>Classes</a:t>
            </a:r>
            <a:endParaRPr lang="en-US" b="1" dirty="0"/>
          </a:p>
        </p:txBody>
      </p:sp>
      <p:sp>
        <p:nvSpPr>
          <p:cNvPr id="3" name="Content Placeholder 2"/>
          <p:cNvSpPr>
            <a:spLocks noGrp="1"/>
          </p:cNvSpPr>
          <p:nvPr>
            <p:ph idx="1"/>
          </p:nvPr>
        </p:nvSpPr>
        <p:spPr>
          <a:xfrm>
            <a:off x="838200" y="1419367"/>
            <a:ext cx="10515600" cy="4757596"/>
          </a:xfrm>
        </p:spPr>
        <p:txBody>
          <a:bodyPr>
            <a:normAutofit fontScale="92500" lnSpcReduction="10000"/>
          </a:bodyPr>
          <a:lstStyle/>
          <a:p>
            <a:pPr marL="0" indent="0">
              <a:buNone/>
            </a:pPr>
            <a:r>
              <a:rPr lang="en-US" dirty="0"/>
              <a:t>A class can be derived from more than one class </a:t>
            </a:r>
            <a:r>
              <a:rPr lang="en-US" dirty="0" smtClean="0"/>
              <a:t>, </a:t>
            </a:r>
            <a:r>
              <a:rPr lang="en-US" dirty="0"/>
              <a:t>which means that it can inherit data and functions from multiple base </a:t>
            </a:r>
            <a:r>
              <a:rPr lang="en-US" dirty="0" smtClean="0"/>
              <a:t>classes.</a:t>
            </a:r>
            <a:endParaRPr lang="en-US" dirty="0"/>
          </a:p>
          <a:p>
            <a:pPr marL="0" indent="0">
              <a:buNone/>
            </a:pPr>
            <a:r>
              <a:rPr lang="en-US" dirty="0"/>
              <a:t>The syntax used in C# for creating derived classes is as follows</a:t>
            </a:r>
            <a:r>
              <a:rPr lang="en-US" dirty="0" smtClean="0"/>
              <a:t>:</a:t>
            </a:r>
          </a:p>
          <a:p>
            <a:pPr marL="0" indent="0">
              <a:buNone/>
            </a:pPr>
            <a:r>
              <a:rPr lang="en-US" b="1" dirty="0" smtClean="0"/>
              <a:t>class &lt;</a:t>
            </a:r>
            <a:r>
              <a:rPr lang="en-US" b="1" dirty="0" err="1" smtClean="0"/>
              <a:t>base_class</a:t>
            </a:r>
            <a:r>
              <a:rPr lang="en-US" b="1" dirty="0" smtClean="0"/>
              <a:t>&gt;</a:t>
            </a:r>
          </a:p>
          <a:p>
            <a:pPr marL="0" indent="0">
              <a:buNone/>
            </a:pPr>
            <a:r>
              <a:rPr lang="en-US" b="1" dirty="0" smtClean="0"/>
              <a:t>{</a:t>
            </a:r>
            <a:endParaRPr lang="en-US" b="1" dirty="0"/>
          </a:p>
          <a:p>
            <a:pPr marL="0" indent="0">
              <a:buNone/>
            </a:pPr>
            <a:r>
              <a:rPr lang="en-US" b="1" dirty="0"/>
              <a:t>   ...</a:t>
            </a:r>
          </a:p>
          <a:p>
            <a:pPr marL="0" indent="0">
              <a:buNone/>
            </a:pPr>
            <a:r>
              <a:rPr lang="en-US" b="1" dirty="0"/>
              <a:t>}</a:t>
            </a:r>
          </a:p>
          <a:p>
            <a:pPr marL="0" indent="0">
              <a:buNone/>
            </a:pPr>
            <a:r>
              <a:rPr lang="en-US" b="1" dirty="0"/>
              <a:t>class &lt;</a:t>
            </a:r>
            <a:r>
              <a:rPr lang="en-US" b="1" dirty="0" err="1"/>
              <a:t>derived_class</a:t>
            </a:r>
            <a:r>
              <a:rPr lang="en-US" b="1" dirty="0"/>
              <a:t>&gt; : &lt;</a:t>
            </a:r>
            <a:r>
              <a:rPr lang="en-US" b="1" dirty="0" err="1"/>
              <a:t>base_class</a:t>
            </a:r>
            <a:r>
              <a:rPr lang="en-US" b="1" dirty="0"/>
              <a:t>&gt;</a:t>
            </a:r>
          </a:p>
          <a:p>
            <a:pPr marL="0" indent="0">
              <a:buNone/>
            </a:pPr>
            <a:r>
              <a:rPr lang="en-US" b="1" dirty="0"/>
              <a:t>{</a:t>
            </a:r>
          </a:p>
          <a:p>
            <a:pPr marL="0" indent="0">
              <a:buNone/>
            </a:pPr>
            <a:r>
              <a:rPr lang="en-US" b="1" dirty="0"/>
              <a:t>   ...</a:t>
            </a:r>
          </a:p>
          <a:p>
            <a:pPr marL="0" indent="0">
              <a:buNone/>
            </a:pPr>
            <a:r>
              <a:rPr lang="en-US" b="1" dirty="0"/>
              <a:t>}</a:t>
            </a:r>
          </a:p>
        </p:txBody>
      </p:sp>
      <p:sp>
        <p:nvSpPr>
          <p:cNvPr id="4" name="Slide Number Placeholder 3"/>
          <p:cNvSpPr>
            <a:spLocks noGrp="1"/>
          </p:cNvSpPr>
          <p:nvPr>
            <p:ph type="sldNum" sz="quarter" idx="12"/>
          </p:nvPr>
        </p:nvSpPr>
        <p:spPr/>
        <p:txBody>
          <a:bodyPr/>
          <a:lstStyle/>
          <a:p>
            <a:fld id="{B3045638-365A-40D9-AB72-D011282655E0}" type="slidenum">
              <a:rPr lang="en-US" smtClean="0"/>
              <a:t>20</a:t>
            </a:fld>
            <a:endParaRPr lang="en-US"/>
          </a:p>
        </p:txBody>
      </p:sp>
    </p:spTree>
    <p:extLst>
      <p:ext uri="{BB962C8B-B14F-4D97-AF65-F5344CB8AC3E}">
        <p14:creationId xmlns:p14="http://schemas.microsoft.com/office/powerpoint/2010/main" val="2664096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361295318"/>
              </p:ext>
            </p:extLst>
          </p:nvPr>
        </p:nvGraphicFramePr>
        <p:xfrm>
          <a:off x="490538" y="314324"/>
          <a:ext cx="10863262" cy="6126480"/>
        </p:xfrm>
        <a:graphic>
          <a:graphicData uri="http://schemas.openxmlformats.org/drawingml/2006/table">
            <a:tbl>
              <a:tblPr firstRow="1" bandRow="1">
                <a:tableStyleId>{2D5ABB26-0587-4C30-8999-92F81FD0307C}</a:tableStyleId>
              </a:tblPr>
              <a:tblGrid>
                <a:gridCol w="5050453">
                  <a:extLst>
                    <a:ext uri="{9D8B030D-6E8A-4147-A177-3AD203B41FA5}">
                      <a16:colId xmlns:a16="http://schemas.microsoft.com/office/drawing/2014/main" val="20000"/>
                    </a:ext>
                  </a:extLst>
                </a:gridCol>
                <a:gridCol w="5812809">
                  <a:extLst>
                    <a:ext uri="{9D8B030D-6E8A-4147-A177-3AD203B41FA5}">
                      <a16:colId xmlns:a16="http://schemas.microsoft.com/office/drawing/2014/main" val="20001"/>
                    </a:ext>
                  </a:extLst>
                </a:gridCol>
              </a:tblGrid>
              <a:tr h="6042025">
                <a:tc>
                  <a:txBody>
                    <a:bodyPr/>
                    <a:lstStyle/>
                    <a:p>
                      <a:r>
                        <a:rPr lang="en-US" dirty="0" smtClean="0"/>
                        <a:t>class Shape </a:t>
                      </a:r>
                    </a:p>
                    <a:p>
                      <a:r>
                        <a:rPr lang="en-US" dirty="0" smtClean="0"/>
                        <a:t>   {</a:t>
                      </a:r>
                    </a:p>
                    <a:p>
                      <a:r>
                        <a:rPr lang="en-US" dirty="0" smtClean="0"/>
                        <a:t>      public</a:t>
                      </a:r>
                      <a:r>
                        <a:rPr lang="en-US" baseline="0" dirty="0" smtClean="0"/>
                        <a:t> </a:t>
                      </a:r>
                      <a:r>
                        <a:rPr lang="en-US" dirty="0" err="1" smtClean="0"/>
                        <a:t>int</a:t>
                      </a:r>
                      <a:r>
                        <a:rPr lang="en-US" dirty="0" smtClean="0"/>
                        <a:t> width;</a:t>
                      </a:r>
                    </a:p>
                    <a:p>
                      <a:r>
                        <a:rPr lang="en-US" dirty="0" smtClean="0"/>
                        <a:t>      public</a:t>
                      </a:r>
                      <a:r>
                        <a:rPr lang="en-US" baseline="0" dirty="0" smtClean="0"/>
                        <a:t> </a:t>
                      </a:r>
                      <a:r>
                        <a:rPr lang="en-US" dirty="0" smtClean="0"/>
                        <a:t> </a:t>
                      </a:r>
                      <a:r>
                        <a:rPr lang="en-US" dirty="0" err="1" smtClean="0"/>
                        <a:t>int</a:t>
                      </a:r>
                      <a:r>
                        <a:rPr lang="en-US" dirty="0" smtClean="0"/>
                        <a:t> height;</a:t>
                      </a:r>
                    </a:p>
                    <a:p>
                      <a:r>
                        <a:rPr lang="en-US" dirty="0" smtClean="0"/>
                        <a:t>      public void </a:t>
                      </a:r>
                      <a:r>
                        <a:rPr lang="en-US" dirty="0" err="1" smtClean="0"/>
                        <a:t>setWidth</a:t>
                      </a:r>
                      <a:r>
                        <a:rPr lang="en-US" dirty="0" smtClean="0"/>
                        <a:t>(int w)</a:t>
                      </a:r>
                    </a:p>
                    <a:p>
                      <a:r>
                        <a:rPr lang="en-US" dirty="0" smtClean="0"/>
                        <a:t>      {</a:t>
                      </a:r>
                    </a:p>
                    <a:p>
                      <a:r>
                        <a:rPr lang="en-US" dirty="0" smtClean="0"/>
                        <a:t>         width = w;</a:t>
                      </a:r>
                    </a:p>
                    <a:p>
                      <a:r>
                        <a:rPr lang="en-US" dirty="0" smtClean="0"/>
                        <a:t>      }</a:t>
                      </a:r>
                    </a:p>
                    <a:p>
                      <a:r>
                        <a:rPr lang="en-US" dirty="0" smtClean="0"/>
                        <a:t>      public void </a:t>
                      </a:r>
                      <a:r>
                        <a:rPr lang="en-US" dirty="0" err="1" smtClean="0"/>
                        <a:t>setHeight</a:t>
                      </a:r>
                      <a:r>
                        <a:rPr lang="en-US" dirty="0" smtClean="0"/>
                        <a:t>(int h)</a:t>
                      </a:r>
                    </a:p>
                    <a:p>
                      <a:r>
                        <a:rPr lang="en-US" dirty="0" smtClean="0"/>
                        <a:t>      {</a:t>
                      </a:r>
                    </a:p>
                    <a:p>
                      <a:r>
                        <a:rPr lang="en-US" dirty="0" smtClean="0"/>
                        <a:t>         height = h;</a:t>
                      </a:r>
                    </a:p>
                    <a:p>
                      <a:r>
                        <a:rPr lang="en-US" dirty="0" smtClean="0"/>
                        <a:t>      }</a:t>
                      </a:r>
                    </a:p>
                    <a:p>
                      <a:r>
                        <a:rPr lang="en-US" dirty="0" smtClean="0"/>
                        <a:t>}</a:t>
                      </a:r>
                    </a:p>
                    <a:p>
                      <a:endParaRPr lang="en-US" dirty="0" smtClean="0"/>
                    </a:p>
                    <a:p>
                      <a:r>
                        <a:rPr lang="en-US" dirty="0" smtClean="0"/>
                        <a:t>   // Derived class</a:t>
                      </a:r>
                    </a:p>
                    <a:p>
                      <a:r>
                        <a:rPr lang="en-US" dirty="0" smtClean="0"/>
                        <a:t>   class Rectangle: Shape</a:t>
                      </a:r>
                    </a:p>
                    <a:p>
                      <a:r>
                        <a:rPr lang="en-US" dirty="0" smtClean="0"/>
                        <a:t>   {</a:t>
                      </a:r>
                    </a:p>
                    <a:p>
                      <a:r>
                        <a:rPr lang="en-US" dirty="0" smtClean="0"/>
                        <a:t>      public int </a:t>
                      </a:r>
                      <a:r>
                        <a:rPr lang="en-US" dirty="0" err="1" smtClean="0"/>
                        <a:t>getArea</a:t>
                      </a:r>
                      <a:r>
                        <a:rPr lang="en-US" dirty="0" smtClean="0"/>
                        <a:t>()</a:t>
                      </a:r>
                    </a:p>
                    <a:p>
                      <a:r>
                        <a:rPr lang="en-US" dirty="0" smtClean="0"/>
                        <a:t>      { </a:t>
                      </a:r>
                    </a:p>
                    <a:p>
                      <a:r>
                        <a:rPr lang="en-US" dirty="0" smtClean="0"/>
                        <a:t>         return (width * height); </a:t>
                      </a:r>
                    </a:p>
                    <a:p>
                      <a:r>
                        <a:rPr lang="en-US" dirty="0" smtClean="0"/>
                        <a:t>      }</a:t>
                      </a:r>
                    </a:p>
                    <a:p>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static void Main(string[] </a:t>
                      </a:r>
                      <a:r>
                        <a:rPr lang="en-US" dirty="0" err="1" smtClean="0"/>
                        <a:t>args</a:t>
                      </a:r>
                      <a:r>
                        <a:rPr lang="en-US" dirty="0" smtClean="0"/>
                        <a:t>)</a:t>
                      </a:r>
                    </a:p>
                    <a:p>
                      <a:r>
                        <a:rPr lang="en-US" dirty="0" smtClean="0"/>
                        <a:t>      {</a:t>
                      </a:r>
                    </a:p>
                    <a:p>
                      <a:r>
                        <a:rPr lang="en-US" dirty="0" smtClean="0"/>
                        <a:t>         Rectangle </a:t>
                      </a:r>
                      <a:r>
                        <a:rPr lang="en-US" dirty="0" err="1" smtClean="0"/>
                        <a:t>Rect</a:t>
                      </a:r>
                      <a:r>
                        <a:rPr lang="en-US" dirty="0" smtClean="0"/>
                        <a:t> = new Rectangle();</a:t>
                      </a:r>
                    </a:p>
                    <a:p>
                      <a:endParaRPr lang="en-US" dirty="0" smtClean="0"/>
                    </a:p>
                    <a:p>
                      <a:r>
                        <a:rPr lang="en-US" dirty="0" smtClean="0"/>
                        <a:t>         </a:t>
                      </a:r>
                      <a:r>
                        <a:rPr lang="en-US" dirty="0" err="1" smtClean="0"/>
                        <a:t>Rect.setWidth</a:t>
                      </a:r>
                      <a:r>
                        <a:rPr lang="en-US" dirty="0" smtClean="0"/>
                        <a:t>(5);</a:t>
                      </a:r>
                    </a:p>
                    <a:p>
                      <a:r>
                        <a:rPr lang="en-US" dirty="0" smtClean="0"/>
                        <a:t>         </a:t>
                      </a:r>
                      <a:r>
                        <a:rPr lang="en-US" dirty="0" err="1" smtClean="0"/>
                        <a:t>Rect.setHeight</a:t>
                      </a:r>
                      <a:r>
                        <a:rPr lang="en-US" dirty="0" smtClean="0"/>
                        <a:t>(7);</a:t>
                      </a:r>
                    </a:p>
                    <a:p>
                      <a:endParaRPr lang="en-US" dirty="0" smtClean="0"/>
                    </a:p>
                    <a:p>
                      <a:r>
                        <a:rPr lang="en-US" dirty="0" smtClean="0"/>
                        <a:t>         // Print the area of the object.</a:t>
                      </a:r>
                    </a:p>
                    <a:p>
                      <a:r>
                        <a:rPr lang="en-US" dirty="0" smtClean="0"/>
                        <a:t>         </a:t>
                      </a:r>
                      <a:r>
                        <a:rPr lang="en-US" dirty="0" err="1" smtClean="0"/>
                        <a:t>Console.WriteLine</a:t>
                      </a:r>
                      <a:r>
                        <a:rPr lang="en-US" dirty="0" smtClean="0"/>
                        <a:t>("Total area: {0}",  </a:t>
                      </a:r>
                      <a:r>
                        <a:rPr lang="en-US" dirty="0" err="1" smtClean="0"/>
                        <a:t>Rect.getArea</a:t>
                      </a:r>
                      <a:r>
                        <a:rPr lang="en-US" dirty="0" smtClean="0"/>
                        <a:t>());</a:t>
                      </a:r>
                    </a:p>
                    <a:p>
                      <a:r>
                        <a:rPr lang="en-US" dirty="0" smtClean="0"/>
                        <a:t>         </a:t>
                      </a:r>
                      <a:r>
                        <a:rPr lang="en-US" dirty="0" err="1" smtClean="0"/>
                        <a:t>Console.ReadKey</a:t>
                      </a:r>
                      <a:r>
                        <a:rPr lang="en-US" dirty="0" smtClean="0"/>
                        <a:t>();</a:t>
                      </a:r>
                    </a:p>
                    <a:p>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3045638-365A-40D9-AB72-D011282655E0}" type="slidenum">
              <a:rPr lang="en-US" smtClean="0"/>
              <a:t>21</a:t>
            </a:fld>
            <a:endParaRPr lang="en-US"/>
          </a:p>
        </p:txBody>
      </p:sp>
    </p:spTree>
    <p:extLst>
      <p:ext uri="{BB962C8B-B14F-4D97-AF65-F5344CB8AC3E}">
        <p14:creationId xmlns:p14="http://schemas.microsoft.com/office/powerpoint/2010/main" val="3924773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Base Class Constructors</a:t>
            </a:r>
            <a:endParaRPr lang="en-US" dirty="0"/>
          </a:p>
        </p:txBody>
      </p:sp>
      <p:sp>
        <p:nvSpPr>
          <p:cNvPr id="3" name="Content Placeholder 2"/>
          <p:cNvSpPr>
            <a:spLocks noGrp="1"/>
          </p:cNvSpPr>
          <p:nvPr>
            <p:ph idx="1"/>
          </p:nvPr>
        </p:nvSpPr>
        <p:spPr/>
        <p:txBody>
          <a:bodyPr/>
          <a:lstStyle/>
          <a:p>
            <a:pPr marL="0" indent="0">
              <a:buNone/>
            </a:pPr>
            <a:r>
              <a:rPr lang="en-US" dirty="0"/>
              <a:t>A derived class can call a constructor defined in its base class by using an expanded </a:t>
            </a:r>
            <a:r>
              <a:rPr lang="en-US" dirty="0" smtClean="0"/>
              <a:t>form of </a:t>
            </a:r>
            <a:r>
              <a:rPr lang="en-US" dirty="0"/>
              <a:t>the derived class’ constructor declaration and the </a:t>
            </a:r>
            <a:r>
              <a:rPr lang="en-US" b="1" dirty="0"/>
              <a:t>base </a:t>
            </a:r>
            <a:r>
              <a:rPr lang="en-US" dirty="0"/>
              <a:t>keyword. The general form of </a:t>
            </a:r>
            <a:r>
              <a:rPr lang="en-US" dirty="0" smtClean="0"/>
              <a:t>this expanded </a:t>
            </a:r>
            <a:r>
              <a:rPr lang="en-US" dirty="0"/>
              <a:t>declaration is shown here</a:t>
            </a:r>
            <a:r>
              <a:rPr lang="en-US" dirty="0" smtClean="0"/>
              <a:t>:</a:t>
            </a:r>
          </a:p>
          <a:p>
            <a:pPr marL="0" indent="0">
              <a:buNone/>
            </a:pPr>
            <a:endParaRPr lang="en-US" dirty="0" smtClean="0"/>
          </a:p>
          <a:p>
            <a:pPr marL="0" indent="0">
              <a:buNone/>
            </a:pPr>
            <a:r>
              <a:rPr lang="en-US" i="1" dirty="0"/>
              <a:t>derived-constructor</a:t>
            </a:r>
            <a:r>
              <a:rPr lang="en-US" dirty="0"/>
              <a:t>(</a:t>
            </a:r>
            <a:r>
              <a:rPr lang="en-US" i="1" dirty="0"/>
              <a:t>parameter-list</a:t>
            </a:r>
            <a:r>
              <a:rPr lang="en-US" dirty="0"/>
              <a:t>) : base(</a:t>
            </a:r>
            <a:r>
              <a:rPr lang="en-US" i="1" dirty="0" err="1"/>
              <a:t>arg</a:t>
            </a:r>
            <a:r>
              <a:rPr lang="en-US" i="1" dirty="0"/>
              <a:t>-list</a:t>
            </a:r>
            <a:r>
              <a:rPr lang="en-US" dirty="0"/>
              <a:t>) {</a:t>
            </a:r>
          </a:p>
          <a:p>
            <a:pPr marL="0" indent="0">
              <a:buNone/>
            </a:pPr>
            <a:r>
              <a:rPr lang="en-US" dirty="0"/>
              <a:t>// body of constructor</a:t>
            </a:r>
          </a:p>
          <a:p>
            <a:pPr marL="0" indent="0">
              <a:buNone/>
            </a:pPr>
            <a:r>
              <a:rPr lang="en-US" dirty="0"/>
              <a:t>}</a:t>
            </a:r>
          </a:p>
        </p:txBody>
      </p:sp>
      <p:sp>
        <p:nvSpPr>
          <p:cNvPr id="4" name="Slide Number Placeholder 3"/>
          <p:cNvSpPr>
            <a:spLocks noGrp="1"/>
          </p:cNvSpPr>
          <p:nvPr>
            <p:ph type="sldNum" sz="quarter" idx="12"/>
          </p:nvPr>
        </p:nvSpPr>
        <p:spPr/>
        <p:txBody>
          <a:bodyPr/>
          <a:lstStyle/>
          <a:p>
            <a:fld id="{B3045638-365A-40D9-AB72-D011282655E0}" type="slidenum">
              <a:rPr lang="en-US" smtClean="0"/>
              <a:t>22</a:t>
            </a:fld>
            <a:endParaRPr lang="en-US"/>
          </a:p>
        </p:txBody>
      </p:sp>
    </p:spTree>
    <p:extLst>
      <p:ext uri="{BB962C8B-B14F-4D97-AF65-F5344CB8AC3E}">
        <p14:creationId xmlns:p14="http://schemas.microsoft.com/office/powerpoint/2010/main" val="360342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477672" y="341194"/>
          <a:ext cx="10876128" cy="5895833"/>
        </p:xfrm>
        <a:graphic>
          <a:graphicData uri="http://schemas.openxmlformats.org/drawingml/2006/table">
            <a:tbl>
              <a:tblPr firstRow="1" bandRow="1">
                <a:tableStyleId>{2D5ABB26-0587-4C30-8999-92F81FD0307C}</a:tableStyleId>
              </a:tblPr>
              <a:tblGrid>
                <a:gridCol w="5800298">
                  <a:extLst>
                    <a:ext uri="{9D8B030D-6E8A-4147-A177-3AD203B41FA5}">
                      <a16:colId xmlns:a16="http://schemas.microsoft.com/office/drawing/2014/main" val="20000"/>
                    </a:ext>
                  </a:extLst>
                </a:gridCol>
                <a:gridCol w="5075830">
                  <a:extLst>
                    <a:ext uri="{9D8B030D-6E8A-4147-A177-3AD203B41FA5}">
                      <a16:colId xmlns:a16="http://schemas.microsoft.com/office/drawing/2014/main" val="20001"/>
                    </a:ext>
                  </a:extLst>
                </a:gridCol>
              </a:tblGrid>
              <a:tr h="5895833">
                <a:tc>
                  <a:txBody>
                    <a:bodyPr/>
                    <a:lstStyle/>
                    <a:p>
                      <a:r>
                        <a:rPr lang="en-US" sz="1800" b="0" i="0" u="none" strike="noStrike" kern="1200" baseline="0" dirty="0" smtClean="0">
                          <a:solidFill>
                            <a:schemeClr val="tx1"/>
                          </a:solidFill>
                          <a:latin typeface="+mn-lt"/>
                          <a:ea typeface="+mn-ea"/>
                          <a:cs typeface="+mn-cs"/>
                        </a:rPr>
                        <a:t>class </a:t>
                      </a:r>
                      <a:r>
                        <a:rPr lang="en-US" sz="1800" b="0" i="0" u="none" strike="noStrike" kern="1200" baseline="0" dirty="0" err="1" smtClean="0">
                          <a:solidFill>
                            <a:schemeClr val="tx1"/>
                          </a:solidFill>
                          <a:latin typeface="+mn-lt"/>
                          <a:ea typeface="+mn-ea"/>
                          <a:cs typeface="+mn-cs"/>
                        </a:rPr>
                        <a:t>TwoDShape</a:t>
                      </a:r>
                      <a:endParaRPr lang="en-US" sz="1800" b="0" i="0" u="none" strike="noStrike" kern="1200" baseline="0" dirty="0" smtClean="0">
                        <a:solidFill>
                          <a:schemeClr val="tx1"/>
                        </a:solidFill>
                        <a:latin typeface="+mn-lt"/>
                        <a:ea typeface="+mn-ea"/>
                        <a:cs typeface="+mn-cs"/>
                      </a:endParaRPr>
                    </a:p>
                    <a:p>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        double  width;</a:t>
                      </a:r>
                    </a:p>
                    <a:p>
                      <a:r>
                        <a:rPr lang="en-US" sz="1800" b="0" i="0" u="none" strike="noStrike" kern="1200" baseline="0" dirty="0" smtClean="0">
                          <a:solidFill>
                            <a:schemeClr val="tx1"/>
                          </a:solidFill>
                          <a:latin typeface="+mn-lt"/>
                          <a:ea typeface="+mn-ea"/>
                          <a:cs typeface="+mn-cs"/>
                        </a:rPr>
                        <a:t>        double  height;</a:t>
                      </a:r>
                    </a:p>
                    <a:p>
                      <a:r>
                        <a:rPr lang="en-US" sz="1800" b="0" i="0" u="none" strike="noStrike" kern="1200" baseline="0" dirty="0" smtClean="0">
                          <a:solidFill>
                            <a:schemeClr val="tx1"/>
                          </a:solidFill>
                          <a:latin typeface="+mn-lt"/>
                          <a:ea typeface="+mn-ea"/>
                          <a:cs typeface="+mn-cs"/>
                        </a:rPr>
                        <a:t>        public </a:t>
                      </a:r>
                      <a:r>
                        <a:rPr lang="en-US" sz="1800" b="0" i="0" u="none" strike="noStrike" kern="1200" baseline="0" dirty="0" err="1" smtClean="0">
                          <a:solidFill>
                            <a:schemeClr val="tx1"/>
                          </a:solidFill>
                          <a:latin typeface="+mn-lt"/>
                          <a:ea typeface="+mn-ea"/>
                          <a:cs typeface="+mn-cs"/>
                        </a:rPr>
                        <a:t>TwoDShape</a:t>
                      </a:r>
                      <a:r>
                        <a:rPr lang="en-US" sz="1800" b="0" i="0" u="none" strike="noStrike" kern="1200" baseline="0" dirty="0" smtClean="0">
                          <a:solidFill>
                            <a:schemeClr val="tx1"/>
                          </a:solidFill>
                          <a:latin typeface="+mn-lt"/>
                          <a:ea typeface="+mn-ea"/>
                          <a:cs typeface="+mn-cs"/>
                        </a:rPr>
                        <a:t>(double w, double h) {</a:t>
                      </a:r>
                    </a:p>
                    <a:p>
                      <a:r>
                        <a:rPr lang="en-US" sz="1800" b="0" i="0" u="none" strike="noStrike" kern="1200" baseline="0" dirty="0" smtClean="0">
                          <a:solidFill>
                            <a:schemeClr val="tx1"/>
                          </a:solidFill>
                          <a:latin typeface="+mn-lt"/>
                          <a:ea typeface="+mn-ea"/>
                          <a:cs typeface="+mn-cs"/>
                        </a:rPr>
                        <a:t>             Width =w;</a:t>
                      </a:r>
                    </a:p>
                    <a:p>
                      <a:r>
                        <a:rPr lang="en-US" sz="1800" b="0" i="0" u="none" strike="noStrike" kern="1200" baseline="0" dirty="0" smtClean="0">
                          <a:solidFill>
                            <a:schemeClr val="tx1"/>
                          </a:solidFill>
                          <a:latin typeface="+mn-lt"/>
                          <a:ea typeface="+mn-ea"/>
                          <a:cs typeface="+mn-cs"/>
                        </a:rPr>
                        <a:t>             Height= h;</a:t>
                      </a:r>
                    </a:p>
                    <a:p>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a:t>
                      </a:r>
                    </a:p>
                    <a:p>
                      <a:r>
                        <a:rPr lang="en-US" sz="1800" b="0" i="0" u="none" strike="noStrike" kern="1200" baseline="0" dirty="0" smtClean="0">
                          <a:solidFill>
                            <a:schemeClr val="tx1"/>
                          </a:solidFill>
                          <a:latin typeface="+mn-lt"/>
                          <a:ea typeface="+mn-ea"/>
                          <a:cs typeface="+mn-cs"/>
                        </a:rPr>
                        <a:t>class Triangle : </a:t>
                      </a:r>
                      <a:r>
                        <a:rPr lang="en-US" sz="1800" b="0" i="0" u="none" strike="noStrike" kern="1200" baseline="0" dirty="0" err="1" smtClean="0">
                          <a:solidFill>
                            <a:schemeClr val="tx1"/>
                          </a:solidFill>
                          <a:latin typeface="+mn-lt"/>
                          <a:ea typeface="+mn-ea"/>
                          <a:cs typeface="+mn-cs"/>
                        </a:rPr>
                        <a:t>TwoDShape</a:t>
                      </a:r>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a:t>
                      </a:r>
                    </a:p>
                    <a:p>
                      <a:r>
                        <a:rPr lang="en-US" sz="1800" b="0" i="0" u="none" strike="noStrike" kern="1200" baseline="0" dirty="0" smtClean="0">
                          <a:solidFill>
                            <a:schemeClr val="tx1"/>
                          </a:solidFill>
                          <a:latin typeface="+mn-lt"/>
                          <a:ea typeface="+mn-ea"/>
                          <a:cs typeface="+mn-cs"/>
                        </a:rPr>
                        <a:t>   string Style;</a:t>
                      </a:r>
                    </a:p>
                    <a:p>
                      <a:r>
                        <a:rPr lang="en-US" sz="1800" b="0" i="0" u="none" strike="noStrike" kern="1200" baseline="0" dirty="0" smtClean="0">
                          <a:solidFill>
                            <a:schemeClr val="tx1"/>
                          </a:solidFill>
                          <a:latin typeface="+mn-lt"/>
                          <a:ea typeface="+mn-ea"/>
                          <a:cs typeface="+mn-cs"/>
                        </a:rPr>
                        <a:t>   public Triangle(string s, double w, double h) : base(w, h) {</a:t>
                      </a:r>
                    </a:p>
                    <a:p>
                      <a:r>
                        <a:rPr lang="en-US" sz="1800" b="0" i="0" u="none" strike="noStrike" kern="1200" baseline="0" dirty="0" smtClean="0">
                          <a:solidFill>
                            <a:schemeClr val="tx1"/>
                          </a:solidFill>
                          <a:latin typeface="+mn-lt"/>
                          <a:ea typeface="+mn-ea"/>
                          <a:cs typeface="+mn-cs"/>
                        </a:rPr>
                        <a:t>      Style =s;</a:t>
                      </a:r>
                    </a:p>
                    <a:p>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   public double Area() {</a:t>
                      </a:r>
                    </a:p>
                    <a:p>
                      <a:r>
                        <a:rPr lang="en-US" sz="1800" b="0" i="0" u="none" strike="noStrike" kern="1200" baseline="0" dirty="0" smtClean="0">
                          <a:solidFill>
                            <a:schemeClr val="tx1"/>
                          </a:solidFill>
                          <a:latin typeface="+mn-lt"/>
                          <a:ea typeface="+mn-ea"/>
                          <a:cs typeface="+mn-cs"/>
                        </a:rPr>
                        <a:t>          return Width * Height / 2;</a:t>
                      </a:r>
                    </a:p>
                    <a:p>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static void Main() </a:t>
                      </a:r>
                    </a:p>
                    <a:p>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      Triangle t1 new Triangle("isosceles", 4.0, 4.0);</a:t>
                      </a:r>
                    </a:p>
                    <a:p>
                      <a:r>
                        <a:rPr lang="en-US" sz="1800" b="0" i="0" u="none" strike="noStrike" kern="1200" baseline="0" dirty="0" smtClean="0">
                          <a:solidFill>
                            <a:schemeClr val="tx1"/>
                          </a:solidFill>
                          <a:latin typeface="+mn-lt"/>
                          <a:ea typeface="+mn-ea"/>
                          <a:cs typeface="+mn-cs"/>
                        </a:rPr>
                        <a:t>      Triangle t2 new Triangle("right", 8.0, 12.0);</a:t>
                      </a:r>
                    </a:p>
                    <a:p>
                      <a:r>
                        <a:rPr lang="en-US" sz="1800" b="0" i="0" u="none" strike="noStrike" kern="1200" baseline="0" dirty="0" smtClean="0">
                          <a:solidFill>
                            <a:schemeClr val="tx1"/>
                          </a:solidFill>
                          <a:latin typeface="+mn-lt"/>
                          <a:ea typeface="+mn-ea"/>
                          <a:cs typeface="+mn-cs"/>
                        </a:rPr>
                        <a:t>       </a:t>
                      </a:r>
                      <a:r>
                        <a:rPr lang="en-US" sz="1800" b="0" i="0" u="none" strike="noStrike" kern="1200" baseline="0" dirty="0" err="1" smtClean="0">
                          <a:solidFill>
                            <a:schemeClr val="tx1"/>
                          </a:solidFill>
                          <a:latin typeface="+mn-lt"/>
                          <a:ea typeface="+mn-ea"/>
                          <a:cs typeface="+mn-cs"/>
                        </a:rPr>
                        <a:t>Console.WriteLine</a:t>
                      </a:r>
                      <a:r>
                        <a:rPr lang="en-US" sz="1800" b="0" i="0" u="none" strike="noStrike" kern="1200" baseline="0" dirty="0" smtClean="0">
                          <a:solidFill>
                            <a:schemeClr val="tx1"/>
                          </a:solidFill>
                          <a:latin typeface="+mn-lt"/>
                          <a:ea typeface="+mn-ea"/>
                          <a:cs typeface="+mn-cs"/>
                        </a:rPr>
                        <a:t>("Area is " + t1.Area());</a:t>
                      </a:r>
                    </a:p>
                    <a:p>
                      <a:r>
                        <a:rPr lang="en-US" sz="1800" b="0" i="0" u="none" strike="noStrike" kern="1200" baseline="0" dirty="0" smtClean="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3045638-365A-40D9-AB72-D011282655E0}" type="slidenum">
              <a:rPr lang="en-US" smtClean="0"/>
              <a:t>23</a:t>
            </a:fld>
            <a:endParaRPr lang="en-US"/>
          </a:p>
        </p:txBody>
      </p:sp>
    </p:spTree>
    <p:extLst>
      <p:ext uri="{BB962C8B-B14F-4D97-AF65-F5344CB8AC3E}">
        <p14:creationId xmlns:p14="http://schemas.microsoft.com/office/powerpoint/2010/main" val="2337460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5" y="2712539"/>
            <a:ext cx="10515600" cy="1325563"/>
          </a:xfrm>
        </p:spPr>
        <p:txBody>
          <a:bodyPr/>
          <a:lstStyle/>
          <a:p>
            <a:pPr algn="ctr"/>
            <a:r>
              <a:rPr lang="en-US" b="1" dirty="0"/>
              <a:t>Using Protected Access</a:t>
            </a:r>
            <a:endParaRPr lang="en-US" dirty="0"/>
          </a:p>
        </p:txBody>
      </p:sp>
      <p:sp>
        <p:nvSpPr>
          <p:cNvPr id="4" name="Slide Number Placeholder 3"/>
          <p:cNvSpPr>
            <a:spLocks noGrp="1"/>
          </p:cNvSpPr>
          <p:nvPr>
            <p:ph type="sldNum" sz="quarter" idx="12"/>
          </p:nvPr>
        </p:nvSpPr>
        <p:spPr/>
        <p:txBody>
          <a:bodyPr/>
          <a:lstStyle/>
          <a:p>
            <a:fld id="{B3045638-365A-40D9-AB72-D011282655E0}" type="slidenum">
              <a:rPr lang="en-US" smtClean="0"/>
              <a:t>24</a:t>
            </a:fld>
            <a:endParaRPr lang="en-US"/>
          </a:p>
        </p:txBody>
      </p:sp>
    </p:spTree>
    <p:extLst>
      <p:ext uri="{BB962C8B-B14F-4D97-AF65-F5344CB8AC3E}">
        <p14:creationId xmlns:p14="http://schemas.microsoft.com/office/powerpoint/2010/main" val="525968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Protected Access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a:t>a private member of a base class is not accessible to a derived class. </a:t>
            </a:r>
            <a:endParaRPr lang="en-US" dirty="0" smtClean="0"/>
          </a:p>
          <a:p>
            <a:pPr marL="0" indent="0">
              <a:buNone/>
            </a:pPr>
            <a:r>
              <a:rPr lang="en-US" dirty="0" smtClean="0"/>
              <a:t>This would </a:t>
            </a:r>
            <a:r>
              <a:rPr lang="en-US" dirty="0"/>
              <a:t>seem to imply that if you wanted a derived class to have access to some member </a:t>
            </a:r>
            <a:r>
              <a:rPr lang="en-US" dirty="0" smtClean="0"/>
              <a:t>in the </a:t>
            </a:r>
            <a:r>
              <a:rPr lang="en-US" dirty="0"/>
              <a:t>base class, it would need to be public</a:t>
            </a:r>
            <a:r>
              <a:rPr lang="en-US" dirty="0" smtClean="0"/>
              <a:t>.</a:t>
            </a:r>
          </a:p>
          <a:p>
            <a:pPr marL="0" indent="0">
              <a:buNone/>
            </a:pPr>
            <a:r>
              <a:rPr lang="en-US" dirty="0" smtClean="0"/>
              <a:t> </a:t>
            </a:r>
            <a:r>
              <a:rPr lang="en-US" dirty="0"/>
              <a:t>Of course, making the member public also </a:t>
            </a:r>
            <a:r>
              <a:rPr lang="en-US" dirty="0" smtClean="0"/>
              <a:t>makes it </a:t>
            </a:r>
            <a:r>
              <a:rPr lang="en-US" dirty="0"/>
              <a:t>available to all other code, which may not be desirable</a:t>
            </a:r>
            <a:r>
              <a:rPr lang="en-US" dirty="0" smtClean="0"/>
              <a:t>.</a:t>
            </a:r>
          </a:p>
          <a:p>
            <a:pPr marL="0" indent="0">
              <a:buNone/>
            </a:pPr>
            <a:endParaRPr lang="en-US" dirty="0"/>
          </a:p>
          <a:p>
            <a:pPr marL="0" indent="0">
              <a:buNone/>
            </a:pPr>
            <a:r>
              <a:rPr lang="en-US" dirty="0" smtClean="0"/>
              <a:t> </a:t>
            </a:r>
            <a:r>
              <a:rPr lang="en-US" dirty="0"/>
              <a:t>Fortunately, this implication </a:t>
            </a:r>
            <a:r>
              <a:rPr lang="en-US" dirty="0" smtClean="0"/>
              <a:t>is untrue </a:t>
            </a:r>
            <a:r>
              <a:rPr lang="en-US" dirty="0"/>
              <a:t>because C# allows you to create a </a:t>
            </a:r>
            <a:r>
              <a:rPr lang="en-US" i="1" dirty="0"/>
              <a:t>protected member. </a:t>
            </a:r>
            <a:r>
              <a:rPr lang="en-US" dirty="0"/>
              <a:t>A protected member is </a:t>
            </a:r>
            <a:r>
              <a:rPr lang="en-US" dirty="0" smtClean="0"/>
              <a:t>public within </a:t>
            </a:r>
            <a:r>
              <a:rPr lang="en-US" dirty="0"/>
              <a:t>a class hierarchy, but private outside that hierarchy.</a:t>
            </a:r>
          </a:p>
        </p:txBody>
      </p:sp>
      <p:sp>
        <p:nvSpPr>
          <p:cNvPr id="4" name="Slide Number Placeholder 3"/>
          <p:cNvSpPr>
            <a:spLocks noGrp="1"/>
          </p:cNvSpPr>
          <p:nvPr>
            <p:ph type="sldNum" sz="quarter" idx="12"/>
          </p:nvPr>
        </p:nvSpPr>
        <p:spPr/>
        <p:txBody>
          <a:bodyPr/>
          <a:lstStyle/>
          <a:p>
            <a:fld id="{B3045638-365A-40D9-AB72-D011282655E0}" type="slidenum">
              <a:rPr lang="en-US" smtClean="0"/>
              <a:t>25</a:t>
            </a:fld>
            <a:endParaRPr lang="en-US"/>
          </a:p>
        </p:txBody>
      </p:sp>
    </p:spTree>
    <p:extLst>
      <p:ext uri="{BB962C8B-B14F-4D97-AF65-F5344CB8AC3E}">
        <p14:creationId xmlns:p14="http://schemas.microsoft.com/office/powerpoint/2010/main" val="865898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838200" y="163512"/>
          <a:ext cx="10515600" cy="667512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6442003">
                <a:tc>
                  <a:txBody>
                    <a:bodyPr/>
                    <a:lstStyle/>
                    <a:p>
                      <a:pPr algn="l"/>
                      <a:r>
                        <a:rPr lang="en-US" sz="1800" b="0" i="0" u="none" strike="noStrike" baseline="0" dirty="0" smtClean="0">
                          <a:latin typeface="CourierNewPSMT"/>
                        </a:rPr>
                        <a:t>class B </a:t>
                      </a:r>
                    </a:p>
                    <a:p>
                      <a:pPr algn="l"/>
                      <a:r>
                        <a:rPr lang="en-US" sz="1800" b="0" i="0" u="none" strike="noStrike" baseline="0" dirty="0" smtClean="0">
                          <a:latin typeface="CourierNewPSMT"/>
                        </a:rPr>
                        <a:t>{</a:t>
                      </a:r>
                    </a:p>
                    <a:p>
                      <a:pPr algn="l"/>
                      <a:r>
                        <a:rPr lang="en-US" sz="1800" b="0" i="0" u="none" strike="noStrike" baseline="0" dirty="0" smtClean="0">
                          <a:latin typeface="CourierNewPSMT"/>
                        </a:rPr>
                        <a:t>     protected int </a:t>
                      </a:r>
                      <a:r>
                        <a:rPr lang="en-US" sz="1800" b="0" i="0" u="none" strike="noStrike" baseline="0" dirty="0" err="1" smtClean="0">
                          <a:latin typeface="CourierNewPSMT"/>
                        </a:rPr>
                        <a:t>i</a:t>
                      </a:r>
                      <a:r>
                        <a:rPr lang="en-US" sz="1800" b="0" i="0" u="none" strike="noStrike" baseline="0" dirty="0" smtClean="0">
                          <a:latin typeface="CourierNewPSMT"/>
                        </a:rPr>
                        <a:t>, j; </a:t>
                      </a:r>
                    </a:p>
                    <a:p>
                      <a:pPr algn="l"/>
                      <a:r>
                        <a:rPr lang="en-US" sz="1800" b="0" i="0" u="none" strike="noStrike" baseline="0" dirty="0" smtClean="0">
                          <a:latin typeface="CourierNewPSMT"/>
                        </a:rPr>
                        <a:t>     public void Set(int a, int b)</a:t>
                      </a:r>
                    </a:p>
                    <a:p>
                      <a:pPr algn="l"/>
                      <a:r>
                        <a:rPr lang="en-US" sz="1800" b="0" i="0" u="none" strike="noStrike" baseline="0" dirty="0" smtClean="0">
                          <a:latin typeface="CourierNewPSMT"/>
                        </a:rPr>
                        <a:t>     {</a:t>
                      </a:r>
                    </a:p>
                    <a:p>
                      <a:pPr algn="l"/>
                      <a:r>
                        <a:rPr lang="en-US" sz="1800" b="0" i="0" u="none" strike="noStrike" baseline="0" dirty="0" smtClean="0">
                          <a:latin typeface="CourierNewPSMT"/>
                        </a:rPr>
                        <a:t>       </a:t>
                      </a:r>
                      <a:r>
                        <a:rPr lang="en-US" sz="1800" b="0" i="0" u="none" strike="noStrike" baseline="0" dirty="0" err="1" smtClean="0">
                          <a:latin typeface="CourierNewPSMT"/>
                        </a:rPr>
                        <a:t>i</a:t>
                      </a:r>
                      <a:r>
                        <a:rPr lang="en-US" sz="1800" b="0" i="0" u="none" strike="noStrike" baseline="0" dirty="0" smtClean="0">
                          <a:latin typeface="CourierNewPSMT"/>
                        </a:rPr>
                        <a:t> =a;</a:t>
                      </a:r>
                    </a:p>
                    <a:p>
                      <a:pPr algn="l"/>
                      <a:r>
                        <a:rPr lang="en-US" sz="1800" b="0" i="0" u="none" strike="noStrike" baseline="0" dirty="0" smtClean="0">
                          <a:latin typeface="CourierNewPSMT"/>
                        </a:rPr>
                        <a:t>       j =b;</a:t>
                      </a:r>
                    </a:p>
                    <a:p>
                      <a:pPr algn="l"/>
                      <a:r>
                        <a:rPr lang="en-US" sz="1800" b="0" i="0" u="none" strike="noStrike" baseline="0" dirty="0" smtClean="0">
                          <a:latin typeface="CourierNewPSMT"/>
                        </a:rPr>
                        <a:t>     }</a:t>
                      </a:r>
                    </a:p>
                    <a:p>
                      <a:pPr algn="l"/>
                      <a:r>
                        <a:rPr lang="en-US" sz="1800" b="0" i="0" u="none" strike="noStrike" baseline="0" dirty="0" smtClean="0">
                          <a:latin typeface="CourierNewPSMT"/>
                        </a:rPr>
                        <a:t>     public void Show() </a:t>
                      </a:r>
                    </a:p>
                    <a:p>
                      <a:pPr algn="l"/>
                      <a:r>
                        <a:rPr lang="en-US" sz="1800" b="0" i="0" u="none" strike="noStrike" baseline="0" dirty="0" smtClean="0">
                          <a:latin typeface="CourierNewPSMT"/>
                        </a:rPr>
                        <a:t>    {</a:t>
                      </a:r>
                    </a:p>
                    <a:p>
                      <a:pPr algn="l"/>
                      <a:r>
                        <a:rPr lang="en-US" sz="1800" b="0" i="0" u="none" strike="noStrike" baseline="0" dirty="0" smtClean="0">
                          <a:latin typeface="CourierNewPSMT"/>
                        </a:rPr>
                        <a:t>        </a:t>
                      </a:r>
                      <a:r>
                        <a:rPr lang="en-US" sz="1800" b="0" i="0" u="none" strike="noStrike" baseline="0" dirty="0" err="1" smtClean="0">
                          <a:latin typeface="CourierNewPSMT"/>
                        </a:rPr>
                        <a:t>Console.WriteLine</a:t>
                      </a:r>
                      <a:r>
                        <a:rPr lang="en-US" sz="1800" b="0" i="0" u="none" strike="noStrike" baseline="0" dirty="0" smtClean="0">
                          <a:latin typeface="CourierNewPSMT"/>
                        </a:rPr>
                        <a:t>(</a:t>
                      </a:r>
                      <a:r>
                        <a:rPr lang="en-US" sz="1800" b="0" i="0" u="none" strike="noStrike" baseline="0" dirty="0" err="1" smtClean="0">
                          <a:latin typeface="CourierNewPSMT"/>
                        </a:rPr>
                        <a:t>i</a:t>
                      </a:r>
                      <a:r>
                        <a:rPr lang="en-US" sz="1800" b="0" i="0" u="none" strike="noStrike" baseline="0" dirty="0" smtClean="0">
                          <a:latin typeface="CourierNewPSMT"/>
                        </a:rPr>
                        <a:t> + " " + j);</a:t>
                      </a:r>
                    </a:p>
                    <a:p>
                      <a:pPr algn="l"/>
                      <a:r>
                        <a:rPr lang="en-US" sz="1800" b="0" i="0" u="none" strike="noStrike" baseline="0" dirty="0" smtClean="0">
                          <a:latin typeface="CourierNewPSMT"/>
                        </a:rPr>
                        <a:t>    }</a:t>
                      </a:r>
                    </a:p>
                    <a:p>
                      <a:pPr algn="l"/>
                      <a:r>
                        <a:rPr lang="en-US" sz="1800" b="0" i="0" u="none" strike="noStrike" baseline="0" dirty="0" smtClean="0">
                          <a:latin typeface="CourierNewPSMT"/>
                        </a:rPr>
                        <a:t>}</a:t>
                      </a:r>
                    </a:p>
                    <a:p>
                      <a:r>
                        <a:rPr lang="en-US" sz="1800" b="0" i="0" u="none" strike="noStrike" kern="1200" baseline="0" dirty="0" smtClean="0">
                          <a:solidFill>
                            <a:schemeClr val="tx1"/>
                          </a:solidFill>
                          <a:latin typeface="+mn-lt"/>
                          <a:ea typeface="+mn-ea"/>
                          <a:cs typeface="+mn-cs"/>
                        </a:rPr>
                        <a:t>class D : B </a:t>
                      </a:r>
                    </a:p>
                    <a:p>
                      <a:r>
                        <a:rPr lang="en-US" sz="1800" b="0" i="0" u="none" strike="noStrike" kern="1200" baseline="0" dirty="0" smtClean="0">
                          <a:solidFill>
                            <a:schemeClr val="tx1"/>
                          </a:solidFill>
                          <a:latin typeface="+mn-lt"/>
                          <a:ea typeface="+mn-ea"/>
                          <a:cs typeface="+mn-cs"/>
                        </a:rPr>
                        <a:t>{</a:t>
                      </a:r>
                    </a:p>
                    <a:p>
                      <a:r>
                        <a:rPr lang="en-US" sz="1800" b="0" i="0" u="none" strike="noStrike" kern="1200" baseline="0" dirty="0" smtClean="0">
                          <a:solidFill>
                            <a:schemeClr val="tx1"/>
                          </a:solidFill>
                          <a:latin typeface="+mn-lt"/>
                          <a:ea typeface="+mn-ea"/>
                          <a:cs typeface="+mn-cs"/>
                        </a:rPr>
                        <a:t>     int k;</a:t>
                      </a:r>
                    </a:p>
                    <a:p>
                      <a:r>
                        <a:rPr lang="en-US" sz="1800" b="0" i="0" u="none" strike="noStrike" kern="1200" baseline="0" dirty="0" smtClean="0">
                          <a:solidFill>
                            <a:schemeClr val="tx1"/>
                          </a:solidFill>
                          <a:latin typeface="+mn-lt"/>
                          <a:ea typeface="+mn-ea"/>
                          <a:cs typeface="+mn-cs"/>
                        </a:rPr>
                        <a:t>     public void </a:t>
                      </a:r>
                      <a:r>
                        <a:rPr lang="en-US" sz="1800" b="0" i="0" u="none" strike="noStrike" kern="1200" baseline="0" dirty="0" err="1" smtClean="0">
                          <a:solidFill>
                            <a:schemeClr val="tx1"/>
                          </a:solidFill>
                          <a:latin typeface="+mn-lt"/>
                          <a:ea typeface="+mn-ea"/>
                          <a:cs typeface="+mn-cs"/>
                        </a:rPr>
                        <a:t>Setk</a:t>
                      </a:r>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        k= </a:t>
                      </a:r>
                      <a:r>
                        <a:rPr lang="en-US" sz="1800" b="0" i="0" u="none" strike="noStrike" kern="1200" baseline="0" dirty="0" err="1" smtClean="0">
                          <a:solidFill>
                            <a:schemeClr val="tx1"/>
                          </a:solidFill>
                          <a:latin typeface="+mn-lt"/>
                          <a:ea typeface="+mn-ea"/>
                          <a:cs typeface="+mn-cs"/>
                        </a:rPr>
                        <a:t>i</a:t>
                      </a:r>
                      <a:r>
                        <a:rPr lang="en-US" sz="1800" b="0" i="0" u="none" strike="noStrike" kern="1200" baseline="0" dirty="0" smtClean="0">
                          <a:solidFill>
                            <a:schemeClr val="tx1"/>
                          </a:solidFill>
                          <a:latin typeface="+mn-lt"/>
                          <a:ea typeface="+mn-ea"/>
                          <a:cs typeface="+mn-cs"/>
                        </a:rPr>
                        <a:t> * j;</a:t>
                      </a:r>
                    </a:p>
                    <a:p>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     public void </a:t>
                      </a:r>
                      <a:r>
                        <a:rPr lang="en-US" sz="1800" b="0" i="0" u="none" strike="noStrike" kern="1200" baseline="0" dirty="0" err="1" smtClean="0">
                          <a:solidFill>
                            <a:schemeClr val="tx1"/>
                          </a:solidFill>
                          <a:latin typeface="+mn-lt"/>
                          <a:ea typeface="+mn-ea"/>
                          <a:cs typeface="+mn-cs"/>
                        </a:rPr>
                        <a:t>Showk</a:t>
                      </a:r>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          </a:t>
                      </a:r>
                      <a:r>
                        <a:rPr lang="en-US" sz="1800" b="0" i="0" u="none" strike="noStrike" kern="1200" baseline="0" dirty="0" err="1" smtClean="0">
                          <a:solidFill>
                            <a:schemeClr val="tx1"/>
                          </a:solidFill>
                          <a:latin typeface="+mn-lt"/>
                          <a:ea typeface="+mn-ea"/>
                          <a:cs typeface="+mn-cs"/>
                        </a:rPr>
                        <a:t>Console.WriteLine</a:t>
                      </a:r>
                      <a:r>
                        <a:rPr lang="en-US" sz="1800" b="0" i="0" u="none" strike="noStrike" kern="1200" baseline="0" dirty="0" smtClean="0">
                          <a:solidFill>
                            <a:schemeClr val="tx1"/>
                          </a:solidFill>
                          <a:latin typeface="+mn-lt"/>
                          <a:ea typeface="+mn-ea"/>
                          <a:cs typeface="+mn-cs"/>
                        </a:rPr>
                        <a:t>(k);</a:t>
                      </a:r>
                    </a:p>
                    <a:p>
                      <a:r>
                        <a:rPr lang="en-US" sz="1800" b="0" i="0" u="none" strike="noStrike" kern="1200" baseline="0" dirty="0" smtClean="0">
                          <a:solidFill>
                            <a:schemeClr val="tx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smtClean="0">
                          <a:solidFill>
                            <a:schemeClr val="tx1"/>
                          </a:solidFill>
                          <a:latin typeface="+mn-lt"/>
                          <a:ea typeface="+mn-ea"/>
                          <a:cs typeface="+mn-cs"/>
                        </a:rPr>
                        <a:t>class </a:t>
                      </a:r>
                      <a:r>
                        <a:rPr lang="en-US" sz="1800" b="0" i="0" u="none" strike="noStrike" kern="1200" baseline="0" dirty="0" err="1" smtClean="0">
                          <a:solidFill>
                            <a:schemeClr val="tx1"/>
                          </a:solidFill>
                          <a:latin typeface="+mn-lt"/>
                          <a:ea typeface="+mn-ea"/>
                          <a:cs typeface="+mn-cs"/>
                        </a:rPr>
                        <a:t>ProtectedDemo</a:t>
                      </a:r>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a:t>
                      </a:r>
                    </a:p>
                    <a:p>
                      <a:r>
                        <a:rPr lang="en-US" sz="1800" b="0" i="0" u="none" strike="noStrike" kern="1200" baseline="0" dirty="0" smtClean="0">
                          <a:solidFill>
                            <a:schemeClr val="tx1"/>
                          </a:solidFill>
                          <a:latin typeface="+mn-lt"/>
                          <a:ea typeface="+mn-ea"/>
                          <a:cs typeface="+mn-cs"/>
                        </a:rPr>
                        <a:t>      static void Main() </a:t>
                      </a:r>
                    </a:p>
                    <a:p>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            D </a:t>
                      </a:r>
                      <a:r>
                        <a:rPr lang="en-US" sz="1800" b="0" i="0" u="none" strike="noStrike" kern="1200" baseline="0" dirty="0" err="1" smtClean="0">
                          <a:solidFill>
                            <a:schemeClr val="tx1"/>
                          </a:solidFill>
                          <a:latin typeface="+mn-lt"/>
                          <a:ea typeface="+mn-ea"/>
                          <a:cs typeface="+mn-cs"/>
                        </a:rPr>
                        <a:t>ob</a:t>
                      </a:r>
                      <a:r>
                        <a:rPr lang="en-US" sz="1800" b="0" i="0" u="none" strike="noStrike" kern="1200" baseline="0" dirty="0" smtClean="0">
                          <a:solidFill>
                            <a:schemeClr val="tx1"/>
                          </a:solidFill>
                          <a:latin typeface="+mn-lt"/>
                          <a:ea typeface="+mn-ea"/>
                          <a:cs typeface="+mn-cs"/>
                        </a:rPr>
                        <a:t> =new D();</a:t>
                      </a:r>
                    </a:p>
                    <a:p>
                      <a:r>
                        <a:rPr lang="en-US" sz="1800" b="0" i="0" u="none" strike="noStrike" kern="1200" baseline="0" dirty="0" smtClean="0">
                          <a:solidFill>
                            <a:schemeClr val="tx1"/>
                          </a:solidFill>
                          <a:latin typeface="+mn-lt"/>
                          <a:ea typeface="+mn-ea"/>
                          <a:cs typeface="+mn-cs"/>
                        </a:rPr>
                        <a:t>            </a:t>
                      </a:r>
                      <a:r>
                        <a:rPr lang="en-US" sz="1800" b="0" i="0" u="none" strike="noStrike" kern="1200" baseline="0" dirty="0" err="1" smtClean="0">
                          <a:solidFill>
                            <a:schemeClr val="tx1"/>
                          </a:solidFill>
                          <a:latin typeface="+mn-lt"/>
                          <a:ea typeface="+mn-ea"/>
                          <a:cs typeface="+mn-cs"/>
                        </a:rPr>
                        <a:t>ob.Set</a:t>
                      </a:r>
                      <a:r>
                        <a:rPr lang="en-US" sz="1800" b="0" i="0" u="none" strike="noStrike" kern="1200" baseline="0" dirty="0" smtClean="0">
                          <a:solidFill>
                            <a:schemeClr val="tx1"/>
                          </a:solidFill>
                          <a:latin typeface="+mn-lt"/>
                          <a:ea typeface="+mn-ea"/>
                          <a:cs typeface="+mn-cs"/>
                        </a:rPr>
                        <a:t>(2, 3); // OK, known to D</a:t>
                      </a:r>
                    </a:p>
                    <a:p>
                      <a:r>
                        <a:rPr lang="en-US" sz="1800" b="0" i="0" u="none" strike="noStrike" kern="1200" baseline="0" dirty="0" smtClean="0">
                          <a:solidFill>
                            <a:schemeClr val="tx1"/>
                          </a:solidFill>
                          <a:latin typeface="+mn-lt"/>
                          <a:ea typeface="+mn-ea"/>
                          <a:cs typeface="+mn-cs"/>
                        </a:rPr>
                        <a:t>            </a:t>
                      </a:r>
                      <a:r>
                        <a:rPr lang="en-US" sz="1800" b="0" i="0" u="none" strike="noStrike" kern="1200" baseline="0" dirty="0" err="1" smtClean="0">
                          <a:solidFill>
                            <a:schemeClr val="tx1"/>
                          </a:solidFill>
                          <a:latin typeface="+mn-lt"/>
                          <a:ea typeface="+mn-ea"/>
                          <a:cs typeface="+mn-cs"/>
                        </a:rPr>
                        <a:t>ob.Show</a:t>
                      </a:r>
                      <a:r>
                        <a:rPr lang="en-US" sz="1800" b="0" i="0" u="none" strike="noStrike" kern="1200" baseline="0" dirty="0" smtClean="0">
                          <a:solidFill>
                            <a:schemeClr val="tx1"/>
                          </a:solidFill>
                          <a:latin typeface="+mn-lt"/>
                          <a:ea typeface="+mn-ea"/>
                          <a:cs typeface="+mn-cs"/>
                        </a:rPr>
                        <a:t>(); // OK, known to D</a:t>
                      </a:r>
                    </a:p>
                    <a:p>
                      <a:r>
                        <a:rPr lang="en-US" sz="1800" b="0" i="0" u="none" strike="noStrike" kern="1200" baseline="0" dirty="0" smtClean="0">
                          <a:solidFill>
                            <a:schemeClr val="tx1"/>
                          </a:solidFill>
                          <a:latin typeface="+mn-lt"/>
                          <a:ea typeface="+mn-ea"/>
                          <a:cs typeface="+mn-cs"/>
                        </a:rPr>
                        <a:t>            </a:t>
                      </a:r>
                      <a:r>
                        <a:rPr lang="en-US" sz="1800" b="0" i="0" u="none" strike="noStrike" kern="1200" baseline="0" dirty="0" err="1" smtClean="0">
                          <a:solidFill>
                            <a:schemeClr val="tx1"/>
                          </a:solidFill>
                          <a:latin typeface="+mn-lt"/>
                          <a:ea typeface="+mn-ea"/>
                          <a:cs typeface="+mn-cs"/>
                        </a:rPr>
                        <a:t>ob.Setk</a:t>
                      </a:r>
                      <a:r>
                        <a:rPr lang="en-US" sz="1800" b="0" i="0" u="none" strike="noStrike" kern="1200" baseline="0" dirty="0" smtClean="0">
                          <a:solidFill>
                            <a:schemeClr val="tx1"/>
                          </a:solidFill>
                          <a:latin typeface="+mn-lt"/>
                          <a:ea typeface="+mn-ea"/>
                          <a:cs typeface="+mn-cs"/>
                        </a:rPr>
                        <a:t>(); // OK, part of D</a:t>
                      </a:r>
                    </a:p>
                    <a:p>
                      <a:r>
                        <a:rPr lang="en-US" sz="1800" b="0" i="0" u="none" strike="noStrike" kern="1200" baseline="0" dirty="0" smtClean="0">
                          <a:solidFill>
                            <a:schemeClr val="tx1"/>
                          </a:solidFill>
                          <a:latin typeface="+mn-lt"/>
                          <a:ea typeface="+mn-ea"/>
                          <a:cs typeface="+mn-cs"/>
                        </a:rPr>
                        <a:t>            </a:t>
                      </a:r>
                      <a:r>
                        <a:rPr lang="en-US" sz="1800" b="0" i="0" u="none" strike="noStrike" kern="1200" baseline="0" dirty="0" err="1" smtClean="0">
                          <a:solidFill>
                            <a:schemeClr val="tx1"/>
                          </a:solidFill>
                          <a:latin typeface="+mn-lt"/>
                          <a:ea typeface="+mn-ea"/>
                          <a:cs typeface="+mn-cs"/>
                        </a:rPr>
                        <a:t>ob.Showk</a:t>
                      </a:r>
                      <a:r>
                        <a:rPr lang="en-US" sz="1800" b="0" i="0" u="none" strike="noStrike" kern="1200" baseline="0" dirty="0" smtClean="0">
                          <a:solidFill>
                            <a:schemeClr val="tx1"/>
                          </a:solidFill>
                          <a:latin typeface="+mn-lt"/>
                          <a:ea typeface="+mn-ea"/>
                          <a:cs typeface="+mn-cs"/>
                        </a:rPr>
                        <a:t>(); // OK, part of D</a:t>
                      </a:r>
                    </a:p>
                    <a:p>
                      <a:r>
                        <a:rPr lang="en-US" sz="1800" b="0" i="0" u="none" strike="noStrike" kern="1200" baseline="0" dirty="0" smtClean="0">
                          <a:solidFill>
                            <a:schemeClr val="tx1"/>
                          </a:solidFill>
                          <a:latin typeface="+mn-lt"/>
                          <a:ea typeface="+mn-ea"/>
                          <a:cs typeface="+mn-cs"/>
                        </a:rPr>
                        <a:t>       }</a:t>
                      </a:r>
                    </a:p>
                    <a:p>
                      <a:r>
                        <a:rPr lang="en-US" sz="1800" b="0" i="0" u="none" strike="noStrike" kern="1200" baseline="0" dirty="0" smtClean="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3045638-365A-40D9-AB72-D011282655E0}" type="slidenum">
              <a:rPr lang="en-US" smtClean="0"/>
              <a:t>26</a:t>
            </a:fld>
            <a:endParaRPr lang="en-US"/>
          </a:p>
        </p:txBody>
      </p:sp>
    </p:spTree>
    <p:extLst>
      <p:ext uri="{BB962C8B-B14F-4D97-AF65-F5344CB8AC3E}">
        <p14:creationId xmlns:p14="http://schemas.microsoft.com/office/powerpoint/2010/main" val="1919827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1346"/>
            <a:ext cx="10515600" cy="1325563"/>
          </a:xfrm>
        </p:spPr>
        <p:txBody>
          <a:bodyPr/>
          <a:lstStyle/>
          <a:p>
            <a:pPr algn="ctr"/>
            <a:r>
              <a:rPr lang="en-US" b="1" dirty="0"/>
              <a:t>Static Members of a C# Class</a:t>
            </a:r>
            <a:endParaRPr lang="en-US" dirty="0"/>
          </a:p>
        </p:txBody>
      </p:sp>
      <p:sp>
        <p:nvSpPr>
          <p:cNvPr id="4" name="Slide Number Placeholder 3"/>
          <p:cNvSpPr>
            <a:spLocks noGrp="1"/>
          </p:cNvSpPr>
          <p:nvPr>
            <p:ph type="sldNum" sz="quarter" idx="12"/>
          </p:nvPr>
        </p:nvSpPr>
        <p:spPr/>
        <p:txBody>
          <a:bodyPr/>
          <a:lstStyle/>
          <a:p>
            <a:fld id="{B3045638-365A-40D9-AB72-D011282655E0}" type="slidenum">
              <a:rPr lang="en-US" smtClean="0"/>
              <a:t>27</a:t>
            </a:fld>
            <a:endParaRPr lang="en-US"/>
          </a:p>
        </p:txBody>
      </p:sp>
    </p:spTree>
    <p:extLst>
      <p:ext uri="{BB962C8B-B14F-4D97-AF65-F5344CB8AC3E}">
        <p14:creationId xmlns:p14="http://schemas.microsoft.com/office/powerpoint/2010/main" val="2570799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Members of a C# </a:t>
            </a:r>
            <a:r>
              <a:rPr lang="en-US" b="1" dirty="0" smtClean="0"/>
              <a:t>Class</a:t>
            </a:r>
            <a:endParaRPr lang="en-US" dirty="0"/>
          </a:p>
        </p:txBody>
      </p:sp>
      <p:sp>
        <p:nvSpPr>
          <p:cNvPr id="3" name="Content Placeholder 2"/>
          <p:cNvSpPr>
            <a:spLocks noGrp="1"/>
          </p:cNvSpPr>
          <p:nvPr>
            <p:ph idx="1"/>
          </p:nvPr>
        </p:nvSpPr>
        <p:spPr/>
        <p:txBody>
          <a:bodyPr/>
          <a:lstStyle/>
          <a:p>
            <a:pPr marL="0" indent="0">
              <a:buNone/>
            </a:pPr>
            <a:r>
              <a:rPr lang="en-US" dirty="0"/>
              <a:t>We can define class members as static using the </a:t>
            </a:r>
            <a:r>
              <a:rPr lang="en-US" b="1" dirty="0"/>
              <a:t>static</a:t>
            </a:r>
            <a:r>
              <a:rPr lang="en-US" dirty="0"/>
              <a:t> keyword. When we declare a member of a class as static, it means no matter how many objects of the class are created, there is only one copy of the static member.</a:t>
            </a:r>
          </a:p>
          <a:p>
            <a:pPr marL="0" indent="0">
              <a:buNone/>
            </a:pPr>
            <a:r>
              <a:rPr lang="en-US" dirty="0"/>
              <a:t>The keyword </a:t>
            </a:r>
            <a:r>
              <a:rPr lang="en-US" b="1" dirty="0"/>
              <a:t>static</a:t>
            </a:r>
            <a:r>
              <a:rPr lang="en-US" dirty="0"/>
              <a:t> implies that only one instance of the member exists for a class. Static variables are used for defining constants because their values can be retrieved by invoking the class without creating an instance of it. Static variables can be initialized outside the member function or class definition. You can also initialize static variables inside the class definition.</a:t>
            </a:r>
          </a:p>
          <a:p>
            <a:endParaRPr lang="en-US" dirty="0"/>
          </a:p>
        </p:txBody>
      </p:sp>
      <p:sp>
        <p:nvSpPr>
          <p:cNvPr id="4" name="Slide Number Placeholder 3"/>
          <p:cNvSpPr>
            <a:spLocks noGrp="1"/>
          </p:cNvSpPr>
          <p:nvPr>
            <p:ph type="sldNum" sz="quarter" idx="12"/>
          </p:nvPr>
        </p:nvSpPr>
        <p:spPr/>
        <p:txBody>
          <a:bodyPr/>
          <a:lstStyle/>
          <a:p>
            <a:fld id="{B3045638-365A-40D9-AB72-D011282655E0}" type="slidenum">
              <a:rPr lang="en-US" smtClean="0"/>
              <a:t>28</a:t>
            </a:fld>
            <a:endParaRPr lang="en-US"/>
          </a:p>
        </p:txBody>
      </p:sp>
    </p:spTree>
    <p:extLst>
      <p:ext uri="{BB962C8B-B14F-4D97-AF65-F5344CB8AC3E}">
        <p14:creationId xmlns:p14="http://schemas.microsoft.com/office/powerpoint/2010/main" val="2929371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 can also declare a </a:t>
            </a:r>
            <a:r>
              <a:rPr lang="en-US" b="1" dirty="0"/>
              <a:t>member function</a:t>
            </a:r>
            <a:r>
              <a:rPr lang="en-US" dirty="0"/>
              <a:t> as </a:t>
            </a:r>
            <a:r>
              <a:rPr lang="en-US" b="1" dirty="0"/>
              <a:t>static</a:t>
            </a:r>
            <a:r>
              <a:rPr lang="en-US" dirty="0"/>
              <a:t>. Such functions can access only static variable </a:t>
            </a:r>
            <a:r>
              <a:rPr lang="en-US" dirty="0" smtClean="0"/>
              <a:t>. The </a:t>
            </a:r>
            <a:r>
              <a:rPr lang="en-US" dirty="0"/>
              <a:t>static functions exist even before the object is </a:t>
            </a:r>
            <a:r>
              <a:rPr lang="en-US" dirty="0" smtClean="0"/>
              <a:t>created.</a:t>
            </a:r>
            <a:endParaRPr lang="en-US" dirty="0"/>
          </a:p>
        </p:txBody>
      </p:sp>
      <p:sp>
        <p:nvSpPr>
          <p:cNvPr id="4" name="Slide Number Placeholder 3"/>
          <p:cNvSpPr>
            <a:spLocks noGrp="1"/>
          </p:cNvSpPr>
          <p:nvPr>
            <p:ph type="sldNum" sz="quarter" idx="12"/>
          </p:nvPr>
        </p:nvSpPr>
        <p:spPr/>
        <p:txBody>
          <a:bodyPr/>
          <a:lstStyle/>
          <a:p>
            <a:fld id="{B3045638-365A-40D9-AB72-D011282655E0}" type="slidenum">
              <a:rPr lang="en-US" smtClean="0"/>
              <a:t>29</a:t>
            </a:fld>
            <a:endParaRPr lang="en-US"/>
          </a:p>
        </p:txBody>
      </p:sp>
    </p:spTree>
    <p:extLst>
      <p:ext uri="{BB962C8B-B14F-4D97-AF65-F5344CB8AC3E}">
        <p14:creationId xmlns:p14="http://schemas.microsoft.com/office/powerpoint/2010/main" val="202713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b="1" dirty="0"/>
              <a:t>O</a:t>
            </a:r>
            <a:r>
              <a:rPr lang="en-US" dirty="0"/>
              <a:t>BJECT-</a:t>
            </a:r>
            <a:r>
              <a:rPr lang="en-US" b="1" dirty="0"/>
              <a:t>O</a:t>
            </a:r>
            <a:r>
              <a:rPr lang="en-US" dirty="0"/>
              <a:t>RIENTED </a:t>
            </a:r>
            <a:r>
              <a:rPr lang="en-US" b="1" dirty="0"/>
              <a:t>P</a:t>
            </a:r>
            <a:r>
              <a:rPr lang="en-US" dirty="0"/>
              <a:t>ROGRAMMING?</a:t>
            </a:r>
          </a:p>
        </p:txBody>
      </p:sp>
      <p:sp>
        <p:nvSpPr>
          <p:cNvPr id="3" name="Content Placeholder 2"/>
          <p:cNvSpPr>
            <a:spLocks noGrp="1"/>
          </p:cNvSpPr>
          <p:nvPr>
            <p:ph idx="1"/>
          </p:nvPr>
        </p:nvSpPr>
        <p:spPr/>
        <p:txBody>
          <a:bodyPr>
            <a:normAutofit/>
          </a:bodyPr>
          <a:lstStyle/>
          <a:p>
            <a:r>
              <a:rPr lang="en-US" dirty="0"/>
              <a:t>The type of programming you have seen so far is known </a:t>
            </a:r>
            <a:r>
              <a:rPr lang="en-US" dirty="0" smtClean="0"/>
              <a:t>as</a:t>
            </a:r>
            <a:r>
              <a:rPr lang="en-US" b="1" dirty="0" smtClean="0"/>
              <a:t> </a:t>
            </a:r>
            <a:r>
              <a:rPr lang="en-US" b="1" i="1" dirty="0" smtClean="0"/>
              <a:t>procedural programming</a:t>
            </a:r>
            <a:r>
              <a:rPr lang="en-US" b="1" dirty="0" smtClean="0"/>
              <a:t>,</a:t>
            </a:r>
          </a:p>
          <a:p>
            <a:pPr marL="457200" lvl="1" indent="0">
              <a:buNone/>
            </a:pPr>
            <a:r>
              <a:rPr lang="en-US" dirty="0" smtClean="0"/>
              <a:t>which </a:t>
            </a:r>
            <a:r>
              <a:rPr lang="en-US" dirty="0"/>
              <a:t>often results in so-called </a:t>
            </a:r>
            <a:r>
              <a:rPr lang="en-US" dirty="0" smtClean="0"/>
              <a:t>monolithic applications</a:t>
            </a:r>
            <a:r>
              <a:rPr lang="en-US" dirty="0"/>
              <a:t>, meaning </a:t>
            </a:r>
            <a:r>
              <a:rPr lang="en-US" dirty="0" smtClean="0"/>
              <a:t>all </a:t>
            </a:r>
            <a:r>
              <a:rPr lang="en-US" dirty="0"/>
              <a:t>functionality is contained in </a:t>
            </a:r>
            <a:r>
              <a:rPr lang="en-US" dirty="0" smtClean="0"/>
              <a:t>a few </a:t>
            </a:r>
            <a:r>
              <a:rPr lang="en-US" dirty="0"/>
              <a:t>modules of code (often just one</a:t>
            </a:r>
            <a:r>
              <a:rPr lang="en-US" dirty="0" smtClean="0"/>
              <a:t>).</a:t>
            </a:r>
          </a:p>
          <a:p>
            <a:pPr marL="0" indent="0">
              <a:buNone/>
            </a:pPr>
            <a:r>
              <a:rPr lang="en-US" b="1" dirty="0" smtClean="0"/>
              <a:t>With </a:t>
            </a:r>
            <a:r>
              <a:rPr lang="en-US" b="1" dirty="0"/>
              <a:t>OOP techniques</a:t>
            </a:r>
            <a:r>
              <a:rPr lang="en-US" dirty="0"/>
              <a:t>, you often use many more modules </a:t>
            </a:r>
            <a:r>
              <a:rPr lang="en-US" dirty="0" smtClean="0"/>
              <a:t>of code</a:t>
            </a:r>
            <a:r>
              <a:rPr lang="en-US" dirty="0"/>
              <a:t>, with each offering specific functionality. </a:t>
            </a:r>
            <a:endParaRPr lang="en-US" dirty="0" smtClean="0"/>
          </a:p>
          <a:p>
            <a:pPr marL="457200" lvl="1" indent="0">
              <a:buNone/>
            </a:pPr>
            <a:r>
              <a:rPr lang="en-US" dirty="0" smtClean="0"/>
              <a:t>Also</a:t>
            </a:r>
            <a:r>
              <a:rPr lang="en-US" dirty="0"/>
              <a:t>, each module can be isolated or even </a:t>
            </a:r>
            <a:r>
              <a:rPr lang="en-US" dirty="0" smtClean="0"/>
              <a:t>completely independent </a:t>
            </a:r>
            <a:r>
              <a:rPr lang="en-US" dirty="0"/>
              <a:t>of the others. This modular method of programming gives you much more </a:t>
            </a:r>
            <a:r>
              <a:rPr lang="en-US" dirty="0" smtClean="0"/>
              <a:t>versatility and </a:t>
            </a:r>
            <a:r>
              <a:rPr lang="en-US" dirty="0"/>
              <a:t>provides more opportunity for code reuse.</a:t>
            </a:r>
          </a:p>
        </p:txBody>
      </p:sp>
    </p:spTree>
    <p:extLst>
      <p:ext uri="{BB962C8B-B14F-4D97-AF65-F5344CB8AC3E}">
        <p14:creationId xmlns:p14="http://schemas.microsoft.com/office/powerpoint/2010/main" val="3857053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838200" y="382588"/>
          <a:ext cx="10515600" cy="5973762"/>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5973762">
                <a:tc>
                  <a:txBody>
                    <a:bodyPr/>
                    <a:lstStyle/>
                    <a:p>
                      <a:r>
                        <a:rPr lang="en-US" sz="1800" kern="1200" dirty="0" smtClean="0">
                          <a:solidFill>
                            <a:schemeClr val="tx1"/>
                          </a:solidFill>
                          <a:latin typeface="+mn-lt"/>
                          <a:ea typeface="+mn-ea"/>
                          <a:cs typeface="+mn-cs"/>
                        </a:rPr>
                        <a:t> class car</a:t>
                      </a:r>
                    </a:p>
                    <a:p>
                      <a:r>
                        <a:rPr lang="en-US" sz="1800" kern="1200" dirty="0" smtClean="0">
                          <a:solidFill>
                            <a:schemeClr val="tx1"/>
                          </a:solidFill>
                          <a:latin typeface="+mn-lt"/>
                          <a:ea typeface="+mn-ea"/>
                          <a:cs typeface="+mn-cs"/>
                        </a:rPr>
                        <a:t>    {</a:t>
                      </a:r>
                    </a:p>
                    <a:p>
                      <a:r>
                        <a:rPr lang="en-US" sz="1800" kern="1200" dirty="0" smtClean="0">
                          <a:solidFill>
                            <a:schemeClr val="tx1"/>
                          </a:solidFill>
                          <a:latin typeface="+mn-lt"/>
                          <a:ea typeface="+mn-ea"/>
                          <a:cs typeface="+mn-cs"/>
                        </a:rPr>
                        <a:t>        public static int </a:t>
                      </a:r>
                      <a:r>
                        <a:rPr lang="en-US" sz="1800" kern="1200" dirty="0" err="1" smtClean="0">
                          <a:solidFill>
                            <a:schemeClr val="tx1"/>
                          </a:solidFill>
                          <a:latin typeface="+mn-lt"/>
                          <a:ea typeface="+mn-ea"/>
                          <a:cs typeface="+mn-cs"/>
                        </a:rPr>
                        <a:t>NumberOfWheels</a:t>
                      </a:r>
                      <a:r>
                        <a:rPr lang="en-US" sz="1800" kern="1200" dirty="0" smtClean="0">
                          <a:solidFill>
                            <a:schemeClr val="tx1"/>
                          </a:solidFill>
                          <a:latin typeface="+mn-lt"/>
                          <a:ea typeface="+mn-ea"/>
                          <a:cs typeface="+mn-cs"/>
                        </a:rPr>
                        <a:t> = 4;</a:t>
                      </a:r>
                    </a:p>
                    <a:p>
                      <a:r>
                        <a:rPr lang="en-US" sz="1800" kern="1200" dirty="0" smtClean="0">
                          <a:solidFill>
                            <a:schemeClr val="tx1"/>
                          </a:solidFill>
                          <a:latin typeface="+mn-lt"/>
                          <a:ea typeface="+mn-ea"/>
                          <a:cs typeface="+mn-cs"/>
                        </a:rPr>
                        <a:t>        public string model;</a:t>
                      </a:r>
                    </a:p>
                    <a:p>
                      <a:r>
                        <a:rPr lang="en-US" sz="1800" kern="1200" dirty="0" smtClean="0">
                          <a:solidFill>
                            <a:schemeClr val="tx1"/>
                          </a:solidFill>
                          <a:latin typeface="+mn-lt"/>
                          <a:ea typeface="+mn-ea"/>
                          <a:cs typeface="+mn-cs"/>
                        </a:rPr>
                        <a:t>        public double cost;</a:t>
                      </a:r>
                    </a:p>
                    <a:p>
                      <a:r>
                        <a:rPr lang="en-US" sz="1800" kern="1200" dirty="0" smtClean="0">
                          <a:solidFill>
                            <a:schemeClr val="tx1"/>
                          </a:solidFill>
                          <a:latin typeface="+mn-lt"/>
                          <a:ea typeface="+mn-ea"/>
                          <a:cs typeface="+mn-cs"/>
                        </a:rPr>
                        <a:t>        public string color;</a:t>
                      </a:r>
                    </a:p>
                    <a:p>
                      <a:r>
                        <a:rPr lang="en-US" sz="1800" kern="1200" dirty="0" smtClean="0">
                          <a:solidFill>
                            <a:schemeClr val="tx1"/>
                          </a:solidFill>
                          <a:latin typeface="+mn-lt"/>
                          <a:ea typeface="+mn-ea"/>
                          <a:cs typeface="+mn-cs"/>
                        </a:rPr>
                        <a:t>        public static int </a:t>
                      </a:r>
                      <a:r>
                        <a:rPr lang="en-US" sz="1800" kern="1200" dirty="0" err="1" smtClean="0">
                          <a:solidFill>
                            <a:schemeClr val="tx1"/>
                          </a:solidFill>
                          <a:latin typeface="+mn-lt"/>
                          <a:ea typeface="+mn-ea"/>
                          <a:cs typeface="+mn-cs"/>
                        </a:rPr>
                        <a:t>incNumberOfWheels</a:t>
                      </a:r>
                      <a:r>
                        <a:rPr lang="en-US" sz="1800" kern="1200" dirty="0" smtClean="0">
                          <a:solidFill>
                            <a:schemeClr val="tx1"/>
                          </a:solidFill>
                          <a:latin typeface="+mn-lt"/>
                          <a:ea typeface="+mn-ea"/>
                          <a:cs typeface="+mn-cs"/>
                        </a:rPr>
                        <a:t>()</a:t>
                      </a:r>
                    </a:p>
                    <a:p>
                      <a:r>
                        <a:rPr lang="en-US" sz="1800" kern="1200" dirty="0" smtClean="0">
                          <a:solidFill>
                            <a:schemeClr val="tx1"/>
                          </a:solidFill>
                          <a:latin typeface="+mn-lt"/>
                          <a:ea typeface="+mn-ea"/>
                          <a:cs typeface="+mn-cs"/>
                        </a:rPr>
                        <a:t>        {</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NumberOfWheels</a:t>
                      </a:r>
                      <a:r>
                        <a:rPr lang="en-US" sz="1800" kern="1200" dirty="0" smtClean="0">
                          <a:solidFill>
                            <a:schemeClr val="tx1"/>
                          </a:solidFill>
                          <a:latin typeface="+mn-lt"/>
                          <a:ea typeface="+mn-ea"/>
                          <a:cs typeface="+mn-cs"/>
                        </a:rPr>
                        <a:t> = 2 + </a:t>
                      </a:r>
                      <a:r>
                        <a:rPr lang="en-US" sz="1800" kern="1200" dirty="0" err="1" smtClean="0">
                          <a:solidFill>
                            <a:schemeClr val="tx1"/>
                          </a:solidFill>
                          <a:latin typeface="+mn-lt"/>
                          <a:ea typeface="+mn-ea"/>
                          <a:cs typeface="+mn-cs"/>
                        </a:rPr>
                        <a:t>NumberOfWheels</a:t>
                      </a:r>
                      <a:r>
                        <a:rPr lang="en-US" sz="1800" kern="1200" dirty="0" smtClean="0">
                          <a:solidFill>
                            <a:schemeClr val="tx1"/>
                          </a:solidFill>
                          <a:latin typeface="+mn-lt"/>
                          <a:ea typeface="+mn-ea"/>
                          <a:cs typeface="+mn-cs"/>
                        </a:rPr>
                        <a:t>;</a:t>
                      </a:r>
                    </a:p>
                    <a:p>
                      <a:r>
                        <a:rPr lang="en-US" sz="1800" kern="1200" dirty="0" smtClean="0">
                          <a:solidFill>
                            <a:schemeClr val="tx1"/>
                          </a:solidFill>
                          <a:latin typeface="+mn-lt"/>
                          <a:ea typeface="+mn-ea"/>
                          <a:cs typeface="+mn-cs"/>
                        </a:rPr>
                        <a:t>            return </a:t>
                      </a:r>
                      <a:r>
                        <a:rPr lang="en-US" sz="1800" kern="1200" dirty="0" err="1" smtClean="0">
                          <a:solidFill>
                            <a:schemeClr val="tx1"/>
                          </a:solidFill>
                          <a:latin typeface="+mn-lt"/>
                          <a:ea typeface="+mn-ea"/>
                          <a:cs typeface="+mn-cs"/>
                        </a:rPr>
                        <a:t>NumberOfWheels</a:t>
                      </a:r>
                      <a:r>
                        <a:rPr lang="en-US" sz="1800" kern="1200" dirty="0" smtClean="0">
                          <a:solidFill>
                            <a:schemeClr val="tx1"/>
                          </a:solidFill>
                          <a:latin typeface="+mn-lt"/>
                          <a:ea typeface="+mn-ea"/>
                          <a:cs typeface="+mn-cs"/>
                        </a:rPr>
                        <a:t>;</a:t>
                      </a:r>
                    </a:p>
                    <a:p>
                      <a:r>
                        <a:rPr lang="en-US" sz="1800" kern="1200" dirty="0" smtClean="0">
                          <a:solidFill>
                            <a:schemeClr val="tx1"/>
                          </a:solidFill>
                          <a:latin typeface="+mn-lt"/>
                          <a:ea typeface="+mn-ea"/>
                          <a:cs typeface="+mn-cs"/>
                        </a:rPr>
                        <a:t>        }</a:t>
                      </a:r>
                    </a:p>
                    <a:p>
                      <a:r>
                        <a:rPr lang="en-US" sz="1800" kern="1200" dirty="0" smtClean="0">
                          <a:solidFill>
                            <a:schemeClr val="tx1"/>
                          </a:solidFill>
                          <a:latin typeface="+mn-lt"/>
                          <a:ea typeface="+mn-ea"/>
                          <a:cs typeface="+mn-cs"/>
                        </a:rPr>
                        <a:t>        public void display()</a:t>
                      </a:r>
                    </a:p>
                    <a:p>
                      <a:r>
                        <a:rPr lang="en-US" sz="1800" kern="1200" dirty="0" smtClean="0">
                          <a:solidFill>
                            <a:schemeClr val="tx1"/>
                          </a:solidFill>
                          <a:latin typeface="+mn-lt"/>
                          <a:ea typeface="+mn-ea"/>
                          <a:cs typeface="+mn-cs"/>
                        </a:rPr>
                        <a:t>        {</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Console.WriteLine</a:t>
                      </a:r>
                      <a:r>
                        <a:rPr lang="en-US" sz="1800" kern="1200" dirty="0" smtClean="0">
                          <a:solidFill>
                            <a:schemeClr val="tx1"/>
                          </a:solidFill>
                          <a:latin typeface="+mn-lt"/>
                          <a:ea typeface="+mn-ea"/>
                          <a:cs typeface="+mn-cs"/>
                        </a:rPr>
                        <a:t>(</a:t>
                      </a:r>
                      <a:r>
                        <a:rPr lang="en-US" sz="1800" kern="1200" dirty="0" err="1" smtClean="0">
                          <a:solidFill>
                            <a:schemeClr val="tx1"/>
                          </a:solidFill>
                          <a:latin typeface="+mn-lt"/>
                          <a:ea typeface="+mn-ea"/>
                          <a:cs typeface="+mn-cs"/>
                        </a:rPr>
                        <a:t>NumberOfWheels</a:t>
                      </a:r>
                      <a:r>
                        <a:rPr lang="en-US" sz="1800" kern="1200" dirty="0" smtClean="0">
                          <a:solidFill>
                            <a:schemeClr val="tx1"/>
                          </a:solidFill>
                          <a:latin typeface="+mn-lt"/>
                          <a:ea typeface="+mn-ea"/>
                          <a:cs typeface="+mn-cs"/>
                        </a:rPr>
                        <a:t>);</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Console.WriteLine</a:t>
                      </a:r>
                      <a:r>
                        <a:rPr lang="en-US" sz="1800" kern="1200" dirty="0" smtClean="0">
                          <a:solidFill>
                            <a:schemeClr val="tx1"/>
                          </a:solidFill>
                          <a:latin typeface="+mn-lt"/>
                          <a:ea typeface="+mn-ea"/>
                          <a:cs typeface="+mn-cs"/>
                        </a:rPr>
                        <a:t>(color);</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Console.WriteLine</a:t>
                      </a:r>
                      <a:r>
                        <a:rPr lang="en-US" sz="1800" kern="1200" dirty="0" smtClean="0">
                          <a:solidFill>
                            <a:schemeClr val="tx1"/>
                          </a:solidFill>
                          <a:latin typeface="+mn-lt"/>
                          <a:ea typeface="+mn-ea"/>
                          <a:cs typeface="+mn-cs"/>
                        </a:rPr>
                        <a:t>(cost);</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Console.WriteLine</a:t>
                      </a:r>
                      <a:r>
                        <a:rPr lang="en-US" sz="1800" kern="1200" dirty="0" smtClean="0">
                          <a:solidFill>
                            <a:schemeClr val="tx1"/>
                          </a:solidFill>
                          <a:latin typeface="+mn-lt"/>
                          <a:ea typeface="+mn-ea"/>
                          <a:cs typeface="+mn-cs"/>
                        </a:rPr>
                        <a:t>(model);</a:t>
                      </a:r>
                    </a:p>
                    <a:p>
                      <a:r>
                        <a:rPr lang="en-US" sz="1800" kern="1200" dirty="0" smtClean="0">
                          <a:solidFill>
                            <a:schemeClr val="tx1"/>
                          </a:solidFill>
                          <a:latin typeface="+mn-lt"/>
                          <a:ea typeface="+mn-ea"/>
                          <a:cs typeface="+mn-cs"/>
                        </a:rPr>
                        <a:t>        }</a:t>
                      </a:r>
                    </a:p>
                    <a:p>
                      <a:r>
                        <a:rPr lang="en-US" sz="1800" kern="1200" dirty="0" smtClean="0">
                          <a:solidFill>
                            <a:schemeClr val="tx1"/>
                          </a:solidFill>
                          <a:latin typeface="+mn-lt"/>
                          <a:ea typeface="+mn-ea"/>
                          <a:cs typeface="+mn-cs"/>
                        </a:rPr>
                        <a:t>        </a:t>
                      </a:r>
                    </a:p>
                    <a:p>
                      <a:r>
                        <a:rPr lang="en-US" sz="1800" kern="1200" dirty="0" smtClean="0">
                          <a:solidFill>
                            <a:schemeClr val="tx1"/>
                          </a:solidFill>
                          <a:latin typeface="+mn-lt"/>
                          <a:ea typeface="+mn-ea"/>
                          <a:cs typeface="+mn-cs"/>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smtClean="0">
                          <a:solidFill>
                            <a:schemeClr val="tx1"/>
                          </a:solidFill>
                          <a:latin typeface="+mn-lt"/>
                          <a:ea typeface="+mn-ea"/>
                          <a:cs typeface="+mn-cs"/>
                        </a:rPr>
                        <a:t> static void Main(string[] </a:t>
                      </a:r>
                      <a:r>
                        <a:rPr lang="en-US" sz="1800" kern="1200" dirty="0" err="1" smtClean="0">
                          <a:solidFill>
                            <a:schemeClr val="tx1"/>
                          </a:solidFill>
                          <a:latin typeface="+mn-lt"/>
                          <a:ea typeface="+mn-ea"/>
                          <a:cs typeface="+mn-cs"/>
                        </a:rPr>
                        <a:t>args</a:t>
                      </a:r>
                      <a:r>
                        <a:rPr lang="en-US" sz="1800" kern="1200" dirty="0" smtClean="0">
                          <a:solidFill>
                            <a:schemeClr val="tx1"/>
                          </a:solidFill>
                          <a:latin typeface="+mn-lt"/>
                          <a:ea typeface="+mn-ea"/>
                          <a:cs typeface="+mn-cs"/>
                        </a:rPr>
                        <a:t>)</a:t>
                      </a:r>
                    </a:p>
                    <a:p>
                      <a:r>
                        <a:rPr lang="en-US" sz="1800" kern="1200" dirty="0" smtClean="0">
                          <a:solidFill>
                            <a:schemeClr val="tx1"/>
                          </a:solidFill>
                          <a:latin typeface="+mn-lt"/>
                          <a:ea typeface="+mn-ea"/>
                          <a:cs typeface="+mn-cs"/>
                        </a:rPr>
                        <a:t>        {</a:t>
                      </a:r>
                    </a:p>
                    <a:p>
                      <a:r>
                        <a:rPr lang="en-US" sz="1800" kern="1200" dirty="0" smtClean="0">
                          <a:solidFill>
                            <a:schemeClr val="tx1"/>
                          </a:solidFill>
                          <a:latin typeface="+mn-lt"/>
                          <a:ea typeface="+mn-ea"/>
                          <a:cs typeface="+mn-cs"/>
                        </a:rPr>
                        <a:t>            </a:t>
                      </a:r>
                    </a:p>
                    <a:p>
                      <a:r>
                        <a:rPr lang="en-US" sz="1800" kern="1200" dirty="0" smtClean="0">
                          <a:solidFill>
                            <a:schemeClr val="tx1"/>
                          </a:solidFill>
                          <a:latin typeface="+mn-lt"/>
                          <a:ea typeface="+mn-ea"/>
                          <a:cs typeface="+mn-cs"/>
                        </a:rPr>
                        <a:t>            car </a:t>
                      </a:r>
                      <a:r>
                        <a:rPr lang="en-US" sz="1800" kern="1200" dirty="0" err="1" smtClean="0">
                          <a:solidFill>
                            <a:schemeClr val="tx1"/>
                          </a:solidFill>
                          <a:latin typeface="+mn-lt"/>
                          <a:ea typeface="+mn-ea"/>
                          <a:cs typeface="+mn-cs"/>
                        </a:rPr>
                        <a:t>corola</a:t>
                      </a:r>
                      <a:r>
                        <a:rPr lang="en-US" sz="1800" kern="1200" dirty="0" smtClean="0">
                          <a:solidFill>
                            <a:schemeClr val="tx1"/>
                          </a:solidFill>
                          <a:latin typeface="+mn-lt"/>
                          <a:ea typeface="+mn-ea"/>
                          <a:cs typeface="+mn-cs"/>
                        </a:rPr>
                        <a:t> = new car();</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corola.color</a:t>
                      </a:r>
                      <a:r>
                        <a:rPr lang="en-US" sz="1800" kern="1200" dirty="0" smtClean="0">
                          <a:solidFill>
                            <a:schemeClr val="tx1"/>
                          </a:solidFill>
                          <a:latin typeface="+mn-lt"/>
                          <a:ea typeface="+mn-ea"/>
                          <a:cs typeface="+mn-cs"/>
                        </a:rPr>
                        <a:t> = "blue";</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corola.model</a:t>
                      </a:r>
                      <a:r>
                        <a:rPr lang="en-US" sz="1800" kern="1200" dirty="0" smtClean="0">
                          <a:solidFill>
                            <a:schemeClr val="tx1"/>
                          </a:solidFill>
                          <a:latin typeface="+mn-lt"/>
                          <a:ea typeface="+mn-ea"/>
                          <a:cs typeface="+mn-cs"/>
                        </a:rPr>
                        <a:t> = "2017";</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corola.cost</a:t>
                      </a:r>
                      <a:r>
                        <a:rPr lang="en-US" sz="1800" kern="1200" dirty="0" smtClean="0">
                          <a:solidFill>
                            <a:schemeClr val="tx1"/>
                          </a:solidFill>
                          <a:latin typeface="+mn-lt"/>
                          <a:ea typeface="+mn-ea"/>
                          <a:cs typeface="+mn-cs"/>
                        </a:rPr>
                        <a:t> = 2000.4;</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corola.display</a:t>
                      </a:r>
                      <a:r>
                        <a:rPr lang="en-US" sz="1800" kern="1200" dirty="0" smtClean="0">
                          <a:solidFill>
                            <a:schemeClr val="tx1"/>
                          </a:solidFill>
                          <a:latin typeface="+mn-lt"/>
                          <a:ea typeface="+mn-ea"/>
                          <a:cs typeface="+mn-cs"/>
                        </a:rPr>
                        <a:t>();</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car.incNumberOfWheels</a:t>
                      </a:r>
                      <a:r>
                        <a:rPr lang="en-US" sz="1800" kern="1200" dirty="0" smtClean="0">
                          <a:solidFill>
                            <a:schemeClr val="tx1"/>
                          </a:solidFill>
                          <a:latin typeface="+mn-lt"/>
                          <a:ea typeface="+mn-ea"/>
                          <a:cs typeface="+mn-cs"/>
                        </a:rPr>
                        <a:t>();</a:t>
                      </a:r>
                    </a:p>
                    <a:p>
                      <a:r>
                        <a:rPr lang="en-US" sz="1800" kern="1200" dirty="0" smtClean="0">
                          <a:solidFill>
                            <a:schemeClr val="tx1"/>
                          </a:solidFill>
                          <a:latin typeface="+mn-lt"/>
                          <a:ea typeface="+mn-ea"/>
                          <a:cs typeface="+mn-cs"/>
                        </a:rPr>
                        <a:t>            car </a:t>
                      </a:r>
                      <a:r>
                        <a:rPr lang="en-US" sz="1800" kern="1200" dirty="0" err="1" smtClean="0">
                          <a:solidFill>
                            <a:schemeClr val="tx1"/>
                          </a:solidFill>
                          <a:latin typeface="+mn-lt"/>
                          <a:ea typeface="+mn-ea"/>
                          <a:cs typeface="+mn-cs"/>
                        </a:rPr>
                        <a:t>castar</a:t>
                      </a:r>
                      <a:r>
                        <a:rPr lang="en-US" sz="1800" kern="1200" dirty="0" smtClean="0">
                          <a:solidFill>
                            <a:schemeClr val="tx1"/>
                          </a:solidFill>
                          <a:latin typeface="+mn-lt"/>
                          <a:ea typeface="+mn-ea"/>
                          <a:cs typeface="+mn-cs"/>
                        </a:rPr>
                        <a:t> = new car();</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castar.cost</a:t>
                      </a:r>
                      <a:r>
                        <a:rPr lang="en-US" sz="1800" kern="1200" dirty="0" smtClean="0">
                          <a:solidFill>
                            <a:schemeClr val="tx1"/>
                          </a:solidFill>
                          <a:latin typeface="+mn-lt"/>
                          <a:ea typeface="+mn-ea"/>
                          <a:cs typeface="+mn-cs"/>
                        </a:rPr>
                        <a:t> = 10000;</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castar.color</a:t>
                      </a:r>
                      <a:r>
                        <a:rPr lang="en-US" sz="1800" kern="1200" dirty="0" smtClean="0">
                          <a:solidFill>
                            <a:schemeClr val="tx1"/>
                          </a:solidFill>
                          <a:latin typeface="+mn-lt"/>
                          <a:ea typeface="+mn-ea"/>
                          <a:cs typeface="+mn-cs"/>
                        </a:rPr>
                        <a:t> = "white";</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castar.model</a:t>
                      </a:r>
                      <a:r>
                        <a:rPr lang="en-US" sz="1800" kern="1200" dirty="0" smtClean="0">
                          <a:solidFill>
                            <a:schemeClr val="tx1"/>
                          </a:solidFill>
                          <a:latin typeface="+mn-lt"/>
                          <a:ea typeface="+mn-ea"/>
                          <a:cs typeface="+mn-cs"/>
                        </a:rPr>
                        <a:t> = "2008";</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castar.display</a:t>
                      </a:r>
                      <a:r>
                        <a:rPr lang="en-US" sz="1800" kern="1200" dirty="0" smtClean="0">
                          <a:solidFill>
                            <a:schemeClr val="tx1"/>
                          </a:solidFill>
                          <a:latin typeface="+mn-lt"/>
                          <a:ea typeface="+mn-ea"/>
                          <a:cs typeface="+mn-cs"/>
                        </a:rPr>
                        <a:t>();</a:t>
                      </a:r>
                    </a:p>
                    <a:p>
                      <a:r>
                        <a:rPr lang="en-US" sz="1800" kern="1200" dirty="0" smtClean="0">
                          <a:solidFill>
                            <a:schemeClr val="tx1"/>
                          </a:solidFill>
                          <a:latin typeface="+mn-lt"/>
                          <a:ea typeface="+mn-ea"/>
                          <a:cs typeface="+mn-cs"/>
                        </a:rPr>
                        <a:t>            </a:t>
                      </a:r>
                      <a:r>
                        <a:rPr lang="en-US" sz="1800" kern="1200" dirty="0" err="1" smtClean="0">
                          <a:solidFill>
                            <a:schemeClr val="tx1"/>
                          </a:solidFill>
                          <a:latin typeface="+mn-lt"/>
                          <a:ea typeface="+mn-ea"/>
                          <a:cs typeface="+mn-cs"/>
                        </a:rPr>
                        <a:t>Console.ReadKey</a:t>
                      </a:r>
                      <a:r>
                        <a:rPr lang="en-US" sz="1800" kern="1200" dirty="0" smtClean="0">
                          <a:solidFill>
                            <a:schemeClr val="tx1"/>
                          </a:solidFill>
                          <a:latin typeface="+mn-lt"/>
                          <a:ea typeface="+mn-ea"/>
                          <a:cs typeface="+mn-cs"/>
                        </a:rPr>
                        <a:t>();</a:t>
                      </a:r>
                    </a:p>
                    <a:p>
                      <a:endParaRPr lang="en-US" sz="1800" kern="1200" dirty="0" smtClean="0">
                        <a:solidFill>
                          <a:schemeClr val="tx1"/>
                        </a:solidFill>
                        <a:latin typeface="+mn-lt"/>
                        <a:ea typeface="+mn-ea"/>
                        <a:cs typeface="+mn-cs"/>
                      </a:endParaRPr>
                    </a:p>
                    <a:p>
                      <a:r>
                        <a:rPr lang="en-US" sz="1800" kern="1200" dirty="0" smtClean="0">
                          <a:solidFill>
                            <a:schemeClr val="tx1"/>
                          </a:solidFill>
                          <a:latin typeface="+mn-lt"/>
                          <a:ea typeface="+mn-ea"/>
                          <a:cs typeface="+mn-cs"/>
                        </a:rPr>
                        <a:t>          </a:t>
                      </a:r>
                    </a:p>
                    <a:p>
                      <a:r>
                        <a:rPr lang="en-US" sz="1800" kern="1200" dirty="0" smtClean="0">
                          <a:solidFill>
                            <a:schemeClr val="tx1"/>
                          </a:solidFill>
                          <a:latin typeface="+mn-lt"/>
                          <a:ea typeface="+mn-ea"/>
                          <a:cs typeface="+mn-cs"/>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3045638-365A-40D9-AB72-D011282655E0}" type="slidenum">
              <a:rPr lang="en-US" smtClean="0"/>
              <a:t>30</a:t>
            </a:fld>
            <a:endParaRPr lang="en-US"/>
          </a:p>
        </p:txBody>
      </p:sp>
    </p:spTree>
    <p:extLst>
      <p:ext uri="{BB962C8B-B14F-4D97-AF65-F5344CB8AC3E}">
        <p14:creationId xmlns:p14="http://schemas.microsoft.com/office/powerpoint/2010/main" val="3032226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and Instance Class Members</a:t>
            </a:r>
          </a:p>
        </p:txBody>
      </p:sp>
      <p:sp>
        <p:nvSpPr>
          <p:cNvPr id="3" name="Content Placeholder 2"/>
          <p:cNvSpPr>
            <a:spLocks noGrp="1"/>
          </p:cNvSpPr>
          <p:nvPr>
            <p:ph idx="1"/>
          </p:nvPr>
        </p:nvSpPr>
        <p:spPr/>
        <p:txBody>
          <a:bodyPr>
            <a:normAutofit/>
          </a:bodyPr>
          <a:lstStyle/>
          <a:p>
            <a:r>
              <a:rPr lang="en-US" dirty="0"/>
              <a:t>As well as having members such as properties, methods, and fields that are specific to </a:t>
            </a:r>
            <a:r>
              <a:rPr lang="en-US" dirty="0" smtClean="0"/>
              <a:t>object instances</a:t>
            </a:r>
            <a:r>
              <a:rPr lang="en-US" dirty="0"/>
              <a:t>, it is also possible to </a:t>
            </a:r>
            <a:r>
              <a:rPr lang="en-US" b="1" dirty="0"/>
              <a:t>have </a:t>
            </a:r>
            <a:r>
              <a:rPr lang="en-US" b="1" i="1" dirty="0"/>
              <a:t>static </a:t>
            </a:r>
            <a:r>
              <a:rPr lang="en-US" b="1" dirty="0" smtClean="0"/>
              <a:t>members</a:t>
            </a:r>
            <a:r>
              <a:rPr lang="en-US" dirty="0"/>
              <a:t>, which can be methods, properties, or fields</a:t>
            </a:r>
            <a:r>
              <a:rPr lang="en-US" dirty="0" smtClean="0"/>
              <a:t>.</a:t>
            </a:r>
          </a:p>
          <a:p>
            <a:r>
              <a:rPr lang="en-US" dirty="0" smtClean="0"/>
              <a:t> </a:t>
            </a:r>
            <a:r>
              <a:rPr lang="en-US" b="1" dirty="0"/>
              <a:t>Static members are shared </a:t>
            </a:r>
            <a:r>
              <a:rPr lang="en-US" b="1" dirty="0" smtClean="0"/>
              <a:t>between instances </a:t>
            </a:r>
            <a:r>
              <a:rPr lang="en-US" b="1" dirty="0"/>
              <a:t>of a class</a:t>
            </a:r>
            <a:r>
              <a:rPr lang="en-US" dirty="0"/>
              <a:t>, so they can be thought of as global for objects of a given class. </a:t>
            </a:r>
            <a:endParaRPr lang="en-US" dirty="0" smtClean="0"/>
          </a:p>
          <a:p>
            <a:r>
              <a:rPr lang="en-US" dirty="0" smtClean="0"/>
              <a:t>Static properties and </a:t>
            </a:r>
            <a:r>
              <a:rPr lang="en-US" dirty="0"/>
              <a:t>fields enable you to access data that is </a:t>
            </a:r>
            <a:r>
              <a:rPr lang="en-US" b="1" dirty="0"/>
              <a:t>independent of any object </a:t>
            </a:r>
            <a:r>
              <a:rPr lang="en-US" dirty="0"/>
              <a:t>instances, and static </a:t>
            </a:r>
            <a:r>
              <a:rPr lang="en-US" dirty="0" smtClean="0"/>
              <a:t>methods enable </a:t>
            </a:r>
            <a:r>
              <a:rPr lang="en-US" dirty="0"/>
              <a:t>you to execute commands related to the class type but not specific to object instances. </a:t>
            </a:r>
            <a:r>
              <a:rPr lang="en-US" dirty="0" smtClean="0"/>
              <a:t>When using </a:t>
            </a:r>
            <a:r>
              <a:rPr lang="en-US" dirty="0"/>
              <a:t>static members, in fact, you don’t even need to instantiate an object.</a:t>
            </a:r>
          </a:p>
        </p:txBody>
      </p:sp>
    </p:spTree>
    <p:extLst>
      <p:ext uri="{BB962C8B-B14F-4D97-AF65-F5344CB8AC3E}">
        <p14:creationId xmlns:p14="http://schemas.microsoft.com/office/powerpoint/2010/main" val="2519493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example, the </a:t>
            </a:r>
            <a:r>
              <a:rPr lang="en-US" dirty="0" err="1"/>
              <a:t>Console.WriteLine</a:t>
            </a:r>
            <a:r>
              <a:rPr lang="en-US" dirty="0"/>
              <a:t>() and </a:t>
            </a:r>
            <a:r>
              <a:rPr lang="en-US" dirty="0" err="1"/>
              <a:t>Convert.ToString</a:t>
            </a:r>
            <a:r>
              <a:rPr lang="en-US" dirty="0"/>
              <a:t>() methods you have been </a:t>
            </a:r>
            <a:r>
              <a:rPr lang="en-US" dirty="0" smtClean="0"/>
              <a:t>using are </a:t>
            </a:r>
            <a:r>
              <a:rPr lang="en-US" dirty="0"/>
              <a:t>static</a:t>
            </a:r>
            <a:r>
              <a:rPr lang="en-US" dirty="0" smtClean="0"/>
              <a:t>.</a:t>
            </a:r>
          </a:p>
          <a:p>
            <a:r>
              <a:rPr lang="en-US" dirty="0" smtClean="0"/>
              <a:t> </a:t>
            </a:r>
            <a:r>
              <a:rPr lang="en-US" dirty="0"/>
              <a:t>At no point do you need to instantiate the Console or Convert classes (indeed, if you </a:t>
            </a:r>
            <a:r>
              <a:rPr lang="en-US" dirty="0" smtClean="0"/>
              <a:t>try, you’ll </a:t>
            </a:r>
            <a:r>
              <a:rPr lang="en-US" dirty="0"/>
              <a:t>find that you can’t, as the constructors of these </a:t>
            </a:r>
            <a:r>
              <a:rPr lang="en-US" dirty="0" smtClean="0"/>
              <a:t>classes aren’t </a:t>
            </a:r>
            <a:r>
              <a:rPr lang="en-US" dirty="0"/>
              <a:t>publicly accessible, as discussed earlier). If you include </a:t>
            </a:r>
            <a:r>
              <a:rPr lang="en-US" dirty="0" smtClean="0"/>
              <a:t>the using </a:t>
            </a:r>
            <a:r>
              <a:rPr lang="en-US" dirty="0"/>
              <a:t>static </a:t>
            </a:r>
            <a:r>
              <a:rPr lang="en-US" dirty="0" err="1"/>
              <a:t>System.Console</a:t>
            </a:r>
            <a:r>
              <a:rPr lang="en-US" dirty="0"/>
              <a:t>; declaration at the </a:t>
            </a:r>
            <a:r>
              <a:rPr lang="en-US" dirty="0" smtClean="0"/>
              <a:t>beginning of </a:t>
            </a:r>
            <a:r>
              <a:rPr lang="en-US" dirty="0"/>
              <a:t>your program, Console. is not required and you can </a:t>
            </a:r>
            <a:r>
              <a:rPr lang="en-US" dirty="0" smtClean="0"/>
              <a:t>call </a:t>
            </a:r>
            <a:r>
              <a:rPr lang="en-US" dirty="0" err="1" smtClean="0"/>
              <a:t>WriteLine</a:t>
            </a:r>
            <a:r>
              <a:rPr lang="en-US" dirty="0"/>
              <a:t>() directly.</a:t>
            </a:r>
          </a:p>
        </p:txBody>
      </p:sp>
    </p:spTree>
    <p:extLst>
      <p:ext uri="{BB962C8B-B14F-4D97-AF65-F5344CB8AC3E}">
        <p14:creationId xmlns:p14="http://schemas.microsoft.com/office/powerpoint/2010/main" val="180399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b="1" dirty="0"/>
              <a:t>O</a:t>
            </a:r>
            <a:r>
              <a:rPr lang="en-US" dirty="0"/>
              <a:t>BJECT-</a:t>
            </a:r>
            <a:r>
              <a:rPr lang="en-US" b="1" dirty="0"/>
              <a:t>O</a:t>
            </a:r>
            <a:r>
              <a:rPr lang="en-US" dirty="0"/>
              <a:t>RIENTED </a:t>
            </a:r>
            <a:r>
              <a:rPr lang="en-US" b="1" dirty="0"/>
              <a:t>P</a:t>
            </a:r>
            <a:r>
              <a:rPr lang="en-US" dirty="0"/>
              <a:t>ROGRAMMING?</a:t>
            </a:r>
          </a:p>
        </p:txBody>
      </p:sp>
      <p:sp>
        <p:nvSpPr>
          <p:cNvPr id="3" name="Content Placeholder 2"/>
          <p:cNvSpPr>
            <a:spLocks noGrp="1"/>
          </p:cNvSpPr>
          <p:nvPr>
            <p:ph idx="1"/>
          </p:nvPr>
        </p:nvSpPr>
        <p:spPr/>
        <p:txBody>
          <a:bodyPr>
            <a:normAutofit/>
          </a:bodyPr>
          <a:lstStyle/>
          <a:p>
            <a:r>
              <a:rPr lang="en-US" dirty="0"/>
              <a:t>To illustrate this further, imagine that a high-performance application on your computer is a </a:t>
            </a:r>
            <a:r>
              <a:rPr lang="en-US" dirty="0" smtClean="0"/>
              <a:t>top of- the-range </a:t>
            </a:r>
            <a:r>
              <a:rPr lang="en-US" dirty="0"/>
              <a:t>race car. </a:t>
            </a:r>
            <a:endParaRPr lang="en-US" dirty="0" smtClean="0"/>
          </a:p>
          <a:p>
            <a:r>
              <a:rPr lang="en-US" b="1" dirty="0" smtClean="0"/>
              <a:t>Written </a:t>
            </a:r>
            <a:r>
              <a:rPr lang="en-US" b="1" dirty="0"/>
              <a:t>with traditional programming techniques</a:t>
            </a:r>
            <a:r>
              <a:rPr lang="en-US" dirty="0"/>
              <a:t>, this sports car is </a:t>
            </a:r>
            <a:r>
              <a:rPr lang="en-US" dirty="0" smtClean="0"/>
              <a:t>basically a </a:t>
            </a:r>
            <a:r>
              <a:rPr lang="en-US" dirty="0"/>
              <a:t>single unit. If you want to improve this car, then you have to replace the whole unit by sending </a:t>
            </a:r>
            <a:r>
              <a:rPr lang="en-US" dirty="0" smtClean="0"/>
              <a:t>it back </a:t>
            </a:r>
            <a:r>
              <a:rPr lang="en-US" dirty="0"/>
              <a:t>to the manufacturer and getting their expert mechanics to upgrade it, or by buying a new one.</a:t>
            </a:r>
          </a:p>
          <a:p>
            <a:r>
              <a:rPr lang="en-US" b="1" dirty="0"/>
              <a:t>If OOP techniques are used</a:t>
            </a:r>
            <a:r>
              <a:rPr lang="en-US" dirty="0"/>
              <a:t>, however, you can simply buy a new engine from the manufacturer </a:t>
            </a:r>
            <a:r>
              <a:rPr lang="en-US" dirty="0" smtClean="0"/>
              <a:t>and follow </a:t>
            </a:r>
            <a:r>
              <a:rPr lang="en-US" dirty="0"/>
              <a:t>their instructions to replace it yourself, rather than taking a hacksaw to the bodywork.</a:t>
            </a:r>
          </a:p>
        </p:txBody>
      </p:sp>
    </p:spTree>
    <p:extLst>
      <p:ext uri="{BB962C8B-B14F-4D97-AF65-F5344CB8AC3E}">
        <p14:creationId xmlns:p14="http://schemas.microsoft.com/office/powerpoint/2010/main" val="1503156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a:t>
            </a:r>
          </a:p>
        </p:txBody>
      </p:sp>
      <p:sp>
        <p:nvSpPr>
          <p:cNvPr id="3" name="Content Placeholder 2"/>
          <p:cNvSpPr>
            <a:spLocks noGrp="1"/>
          </p:cNvSpPr>
          <p:nvPr>
            <p:ph idx="1"/>
          </p:nvPr>
        </p:nvSpPr>
        <p:spPr/>
        <p:txBody>
          <a:bodyPr>
            <a:normAutofit/>
          </a:bodyPr>
          <a:lstStyle/>
          <a:p>
            <a:r>
              <a:rPr lang="en-US" dirty="0"/>
              <a:t>An </a:t>
            </a:r>
            <a:r>
              <a:rPr lang="en-US" b="1" i="1" dirty="0"/>
              <a:t>object</a:t>
            </a:r>
            <a:r>
              <a:rPr lang="en-US" i="1" dirty="0"/>
              <a:t> </a:t>
            </a:r>
            <a:r>
              <a:rPr lang="en-US" dirty="0"/>
              <a:t>is a </a:t>
            </a:r>
            <a:r>
              <a:rPr lang="en-US" b="1" dirty="0"/>
              <a:t>building block </a:t>
            </a:r>
            <a:r>
              <a:rPr lang="en-US" dirty="0"/>
              <a:t>of an OOP application. This building block encapsulates part of </a:t>
            </a:r>
            <a:r>
              <a:rPr lang="en-US" dirty="0" smtClean="0"/>
              <a:t>the application</a:t>
            </a:r>
            <a:r>
              <a:rPr lang="en-US" dirty="0"/>
              <a:t>, which can be a </a:t>
            </a:r>
            <a:r>
              <a:rPr lang="en-US" b="1" dirty="0"/>
              <a:t>process</a:t>
            </a:r>
            <a:r>
              <a:rPr lang="en-US" dirty="0"/>
              <a:t>, a </a:t>
            </a:r>
            <a:r>
              <a:rPr lang="en-US" b="1" dirty="0"/>
              <a:t>chunk of data</a:t>
            </a:r>
            <a:r>
              <a:rPr lang="en-US" dirty="0"/>
              <a:t>, or a more </a:t>
            </a:r>
            <a:r>
              <a:rPr lang="en-US" b="1" dirty="0"/>
              <a:t>abstract entity</a:t>
            </a:r>
            <a:r>
              <a:rPr lang="en-US" dirty="0" smtClean="0"/>
              <a:t>.</a:t>
            </a:r>
          </a:p>
          <a:p>
            <a:r>
              <a:rPr lang="en-US" dirty="0"/>
              <a:t>Objects in C# are created from </a:t>
            </a:r>
            <a:r>
              <a:rPr lang="en-US" b="1" dirty="0"/>
              <a:t>types</a:t>
            </a:r>
            <a:r>
              <a:rPr lang="en-US" dirty="0"/>
              <a:t>, just like the variables you’ve seen already. </a:t>
            </a:r>
            <a:endParaRPr lang="en-US" dirty="0" smtClean="0"/>
          </a:p>
          <a:p>
            <a:r>
              <a:rPr lang="en-US" dirty="0" smtClean="0"/>
              <a:t>The </a:t>
            </a:r>
            <a:r>
              <a:rPr lang="en-US" dirty="0"/>
              <a:t>type of </a:t>
            </a:r>
            <a:r>
              <a:rPr lang="en-US" dirty="0" smtClean="0"/>
              <a:t>an object </a:t>
            </a:r>
            <a:r>
              <a:rPr lang="en-US" dirty="0"/>
              <a:t>is known by a special name in OOP, </a:t>
            </a:r>
            <a:r>
              <a:rPr lang="en-US" b="1" dirty="0"/>
              <a:t>its </a:t>
            </a:r>
            <a:r>
              <a:rPr lang="en-US" b="1" i="1" dirty="0"/>
              <a:t>class</a:t>
            </a:r>
            <a:r>
              <a:rPr lang="en-US" dirty="0" smtClean="0"/>
              <a:t>.</a:t>
            </a:r>
          </a:p>
          <a:p>
            <a:r>
              <a:rPr lang="en-US" dirty="0" smtClean="0"/>
              <a:t> </a:t>
            </a:r>
            <a:r>
              <a:rPr lang="en-US" dirty="0"/>
              <a:t>You can use class definitions to </a:t>
            </a:r>
            <a:r>
              <a:rPr lang="en-US" i="1" dirty="0" smtClean="0"/>
              <a:t>instantiate </a:t>
            </a:r>
            <a:r>
              <a:rPr lang="en-US" dirty="0" smtClean="0"/>
              <a:t>objects</a:t>
            </a:r>
            <a:r>
              <a:rPr lang="en-US" dirty="0"/>
              <a:t>, which means creating a real, named </a:t>
            </a:r>
            <a:r>
              <a:rPr lang="en-US" i="1" dirty="0"/>
              <a:t>instance </a:t>
            </a:r>
            <a:r>
              <a:rPr lang="en-US" dirty="0"/>
              <a:t>of a class. The phrases </a:t>
            </a:r>
            <a:r>
              <a:rPr lang="en-US" i="1" dirty="0"/>
              <a:t>instance of a class </a:t>
            </a:r>
            <a:r>
              <a:rPr lang="en-US" dirty="0" smtClean="0"/>
              <a:t>and </a:t>
            </a:r>
            <a:r>
              <a:rPr lang="en-US" i="1" dirty="0" smtClean="0"/>
              <a:t>object </a:t>
            </a:r>
            <a:r>
              <a:rPr lang="en-US" dirty="0"/>
              <a:t>mean the same thing here; but </a:t>
            </a:r>
            <a:r>
              <a:rPr lang="en-US" i="1" dirty="0"/>
              <a:t>class </a:t>
            </a:r>
            <a:r>
              <a:rPr lang="en-US" dirty="0"/>
              <a:t>and </a:t>
            </a:r>
            <a:r>
              <a:rPr lang="en-US" i="1" dirty="0"/>
              <a:t>object </a:t>
            </a:r>
            <a:r>
              <a:rPr lang="en-US" dirty="0"/>
              <a:t>mean fundamentally different things.</a:t>
            </a:r>
          </a:p>
        </p:txBody>
      </p:sp>
    </p:spTree>
    <p:extLst>
      <p:ext uri="{BB962C8B-B14F-4D97-AF65-F5344CB8AC3E}">
        <p14:creationId xmlns:p14="http://schemas.microsoft.com/office/powerpoint/2010/main" val="356319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txBody>
          <a:bodyPr/>
          <a:lstStyle/>
          <a:p>
            <a:r>
              <a:rPr lang="en-US" b="1" dirty="0"/>
              <a:t>Defining a </a:t>
            </a:r>
            <a:r>
              <a:rPr lang="en-US" b="1" dirty="0" smtClean="0"/>
              <a:t>Class</a:t>
            </a:r>
            <a:endParaRPr lang="en-US" b="1" dirty="0"/>
          </a:p>
        </p:txBody>
      </p:sp>
      <p:sp>
        <p:nvSpPr>
          <p:cNvPr id="3" name="Content Placeholder 2"/>
          <p:cNvSpPr>
            <a:spLocks noGrp="1"/>
          </p:cNvSpPr>
          <p:nvPr>
            <p:ph idx="1"/>
          </p:nvPr>
        </p:nvSpPr>
        <p:spPr>
          <a:xfrm>
            <a:off x="838200" y="1419367"/>
            <a:ext cx="10515600" cy="4757596"/>
          </a:xfrm>
        </p:spPr>
        <p:txBody>
          <a:bodyPr>
            <a:normAutofit fontScale="85000" lnSpcReduction="20000"/>
          </a:bodyPr>
          <a:lstStyle/>
          <a:p>
            <a:pPr marL="0" indent="0">
              <a:buNone/>
            </a:pPr>
            <a:r>
              <a:rPr lang="en-US" dirty="0"/>
              <a:t>A class definition starts with the keyword class followed by the class name; and the class body enclosed by a pair of curly braces. Following is the general form of a class definition</a:t>
            </a:r>
            <a:r>
              <a:rPr lang="en-US" dirty="0" smtClean="0"/>
              <a:t>:</a:t>
            </a:r>
          </a:p>
          <a:p>
            <a:pPr marL="0" indent="0">
              <a:buNone/>
            </a:pPr>
            <a:r>
              <a:rPr lang="en-US" b="1" dirty="0" smtClean="0"/>
              <a:t>class  </a:t>
            </a:r>
            <a:r>
              <a:rPr lang="en-US" b="1" dirty="0" err="1"/>
              <a:t>class_name</a:t>
            </a:r>
            <a:endParaRPr lang="en-US" b="1" dirty="0"/>
          </a:p>
          <a:p>
            <a:pPr marL="0" indent="0">
              <a:buNone/>
            </a:pPr>
            <a:r>
              <a:rPr lang="en-US" b="1" dirty="0"/>
              <a:t>{</a:t>
            </a:r>
          </a:p>
          <a:p>
            <a:pPr marL="0" indent="0">
              <a:buNone/>
            </a:pPr>
            <a:r>
              <a:rPr lang="en-US" b="1" dirty="0" smtClean="0"/>
              <a:t>   &lt;</a:t>
            </a:r>
            <a:r>
              <a:rPr lang="en-US" b="1" dirty="0"/>
              <a:t>access </a:t>
            </a:r>
            <a:r>
              <a:rPr lang="en-US" b="1" dirty="0" err="1"/>
              <a:t>specifier</a:t>
            </a:r>
            <a:r>
              <a:rPr lang="en-US" b="1" dirty="0"/>
              <a:t>&gt; &lt;data type&gt; variable1;</a:t>
            </a:r>
          </a:p>
          <a:p>
            <a:pPr marL="0" indent="0">
              <a:buNone/>
            </a:pPr>
            <a:r>
              <a:rPr lang="en-US" b="1" dirty="0"/>
              <a:t>   &lt;access </a:t>
            </a:r>
            <a:r>
              <a:rPr lang="en-US" b="1" dirty="0" err="1"/>
              <a:t>specifier</a:t>
            </a:r>
            <a:r>
              <a:rPr lang="en-US" b="1" dirty="0"/>
              <a:t>&gt; &lt;data type&gt; variable2;</a:t>
            </a:r>
          </a:p>
          <a:p>
            <a:pPr marL="0" indent="0">
              <a:buNone/>
            </a:pPr>
            <a:r>
              <a:rPr lang="en-US" b="1" dirty="0"/>
              <a:t>   ...</a:t>
            </a:r>
          </a:p>
          <a:p>
            <a:pPr marL="0" indent="0">
              <a:buNone/>
            </a:pPr>
            <a:r>
              <a:rPr lang="en-US" b="1" dirty="0" smtClean="0"/>
              <a:t>&lt;</a:t>
            </a:r>
            <a:r>
              <a:rPr lang="en-US" b="1" dirty="0"/>
              <a:t>access </a:t>
            </a:r>
            <a:r>
              <a:rPr lang="en-US" b="1" dirty="0" err="1"/>
              <a:t>specifier</a:t>
            </a:r>
            <a:r>
              <a:rPr lang="en-US" b="1" dirty="0"/>
              <a:t>&gt; &lt;return type&gt; method1(</a:t>
            </a:r>
            <a:r>
              <a:rPr lang="en-US" b="1" dirty="0" err="1"/>
              <a:t>parameter_list</a:t>
            </a:r>
            <a:r>
              <a:rPr lang="en-US" b="1" dirty="0"/>
              <a:t>)</a:t>
            </a:r>
          </a:p>
          <a:p>
            <a:pPr marL="0" indent="0">
              <a:buNone/>
            </a:pPr>
            <a:r>
              <a:rPr lang="en-US" b="1" dirty="0"/>
              <a:t>   {</a:t>
            </a:r>
          </a:p>
          <a:p>
            <a:pPr marL="0" indent="0">
              <a:buNone/>
            </a:pPr>
            <a:r>
              <a:rPr lang="en-US" b="1" dirty="0"/>
              <a:t>      // method body</a:t>
            </a:r>
          </a:p>
          <a:p>
            <a:pPr marL="0" indent="0">
              <a:buNone/>
            </a:pPr>
            <a:r>
              <a:rPr lang="en-US" b="1" dirty="0"/>
              <a:t>   }</a:t>
            </a:r>
          </a:p>
          <a:p>
            <a:pPr marL="0" indent="0">
              <a:buNone/>
            </a:pPr>
            <a:r>
              <a:rPr lang="en-US" b="1" dirty="0" smtClean="0"/>
              <a:t>}</a:t>
            </a:r>
            <a:endParaRPr lang="en-US" b="1" dirty="0"/>
          </a:p>
        </p:txBody>
      </p:sp>
      <p:sp>
        <p:nvSpPr>
          <p:cNvPr id="4" name="Slide Number Placeholder 3"/>
          <p:cNvSpPr>
            <a:spLocks noGrp="1"/>
          </p:cNvSpPr>
          <p:nvPr>
            <p:ph type="sldNum" sz="quarter" idx="12"/>
          </p:nvPr>
        </p:nvSpPr>
        <p:spPr/>
        <p:txBody>
          <a:bodyPr/>
          <a:lstStyle/>
          <a:p>
            <a:fld id="{B3045638-365A-40D9-AB72-D011282655E0}" type="slidenum">
              <a:rPr lang="en-US" smtClean="0"/>
              <a:t>6</a:t>
            </a:fld>
            <a:endParaRPr lang="en-US"/>
          </a:p>
        </p:txBody>
      </p:sp>
    </p:spTree>
    <p:extLst>
      <p:ext uri="{BB962C8B-B14F-4D97-AF65-F5344CB8AC3E}">
        <p14:creationId xmlns:p14="http://schemas.microsoft.com/office/powerpoint/2010/main" val="77157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577412771"/>
              </p:ext>
            </p:extLst>
          </p:nvPr>
        </p:nvGraphicFramePr>
        <p:xfrm>
          <a:off x="490538" y="314323"/>
          <a:ext cx="10863262" cy="6407151"/>
        </p:xfrm>
        <a:graphic>
          <a:graphicData uri="http://schemas.openxmlformats.org/drawingml/2006/table">
            <a:tbl>
              <a:tblPr firstRow="1" bandRow="1">
                <a:tableStyleId>{2D5ABB26-0587-4C30-8999-92F81FD0307C}</a:tableStyleId>
              </a:tblPr>
              <a:tblGrid>
                <a:gridCol w="5431631">
                  <a:extLst>
                    <a:ext uri="{9D8B030D-6E8A-4147-A177-3AD203B41FA5}">
                      <a16:colId xmlns:a16="http://schemas.microsoft.com/office/drawing/2014/main" val="20000"/>
                    </a:ext>
                  </a:extLst>
                </a:gridCol>
                <a:gridCol w="5431631">
                  <a:extLst>
                    <a:ext uri="{9D8B030D-6E8A-4147-A177-3AD203B41FA5}">
                      <a16:colId xmlns:a16="http://schemas.microsoft.com/office/drawing/2014/main" val="20001"/>
                    </a:ext>
                  </a:extLst>
                </a:gridCol>
              </a:tblGrid>
              <a:tr h="6407151">
                <a:tc>
                  <a:txBody>
                    <a:bodyPr/>
                    <a:lstStyle/>
                    <a:p>
                      <a:r>
                        <a:rPr lang="en-US" dirty="0" smtClean="0"/>
                        <a:t>using System;</a:t>
                      </a:r>
                    </a:p>
                    <a:p>
                      <a:r>
                        <a:rPr lang="en-US" dirty="0" smtClean="0"/>
                        <a:t>namespace </a:t>
                      </a:r>
                      <a:r>
                        <a:rPr lang="en-US" dirty="0" err="1" smtClean="0"/>
                        <a:t>BoxApplication</a:t>
                      </a:r>
                      <a:endParaRPr lang="en-US" dirty="0" smtClean="0"/>
                    </a:p>
                    <a:p>
                      <a:r>
                        <a:rPr lang="en-US" dirty="0" smtClean="0"/>
                        <a:t>{</a:t>
                      </a:r>
                    </a:p>
                    <a:p>
                      <a:r>
                        <a:rPr lang="en-US" dirty="0" smtClean="0"/>
                        <a:t>   class Box</a:t>
                      </a:r>
                    </a:p>
                    <a:p>
                      <a:r>
                        <a:rPr lang="en-US" dirty="0" smtClean="0"/>
                        <a:t>   {</a:t>
                      </a:r>
                    </a:p>
                    <a:p>
                      <a:r>
                        <a:rPr lang="en-US" dirty="0" smtClean="0"/>
                        <a:t>       public double length;   // Length of a box</a:t>
                      </a:r>
                    </a:p>
                    <a:p>
                      <a:r>
                        <a:rPr lang="en-US" dirty="0" smtClean="0"/>
                        <a:t>       public double breadth;  // Breadth of a box</a:t>
                      </a:r>
                    </a:p>
                    <a:p>
                      <a:r>
                        <a:rPr lang="en-US" dirty="0" smtClean="0"/>
                        <a:t>       public double height;   // Height of a box </a:t>
                      </a:r>
                    </a:p>
                    <a:p>
                      <a:endParaRPr lang="en-US" dirty="0" smtClean="0"/>
                    </a:p>
                    <a:p>
                      <a:endParaRPr lang="en-US" dirty="0" smtClean="0"/>
                    </a:p>
                    <a:p>
                      <a:r>
                        <a:rPr lang="en-US" dirty="0" smtClean="0"/>
                        <a:t>       public double </a:t>
                      </a:r>
                      <a:r>
                        <a:rPr lang="en-US" dirty="0" err="1" smtClean="0"/>
                        <a:t>getVolume</a:t>
                      </a:r>
                      <a:r>
                        <a:rPr lang="en-US" dirty="0" smtClean="0"/>
                        <a:t>()</a:t>
                      </a:r>
                    </a:p>
                    <a:p>
                      <a:r>
                        <a:rPr lang="en-US" dirty="0" smtClean="0"/>
                        <a:t>         {</a:t>
                      </a:r>
                    </a:p>
                    <a:p>
                      <a:r>
                        <a:rPr lang="en-US" dirty="0" smtClean="0"/>
                        <a:t>           double Volume=length * breadth * height;</a:t>
                      </a:r>
                    </a:p>
                    <a:p>
                      <a:r>
                        <a:rPr lang="en-US" dirty="0" smtClean="0"/>
                        <a:t>           return Volume;</a:t>
                      </a:r>
                    </a:p>
                    <a:p>
                      <a:r>
                        <a:rPr lang="en-US" dirty="0" smtClean="0"/>
                        <a:t>         }</a:t>
                      </a:r>
                    </a:p>
                    <a:p>
                      <a:endParaRPr lang="en-US" dirty="0" smtClean="0"/>
                    </a:p>
                    <a:p>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class program</a:t>
                      </a:r>
                    </a:p>
                    <a:p>
                      <a:r>
                        <a:rPr lang="en-US" dirty="0" smtClean="0"/>
                        <a:t>    {</a:t>
                      </a:r>
                    </a:p>
                    <a:p>
                      <a:r>
                        <a:rPr lang="en-US" dirty="0" smtClean="0"/>
                        <a:t>        static void Main(string[] </a:t>
                      </a:r>
                      <a:r>
                        <a:rPr lang="en-US" dirty="0" err="1" smtClean="0"/>
                        <a:t>args</a:t>
                      </a:r>
                      <a:r>
                        <a:rPr lang="en-US" dirty="0" smtClean="0"/>
                        <a:t>)</a:t>
                      </a:r>
                    </a:p>
                    <a:p>
                      <a:r>
                        <a:rPr lang="en-US" dirty="0" smtClean="0"/>
                        <a:t>        {</a:t>
                      </a:r>
                    </a:p>
                    <a:p>
                      <a:r>
                        <a:rPr lang="en-US" dirty="0" smtClean="0"/>
                        <a:t>            Box Box1 = new Box(); </a:t>
                      </a:r>
                    </a:p>
                    <a:p>
                      <a:r>
                        <a:rPr lang="en-US" baseline="0" dirty="0" smtClean="0"/>
                        <a:t>              </a:t>
                      </a:r>
                      <a:endParaRPr lang="en-US" dirty="0" smtClean="0"/>
                    </a:p>
                    <a:p>
                      <a:r>
                        <a:rPr lang="en-US" baseline="0" dirty="0" smtClean="0"/>
                        <a:t>            </a:t>
                      </a:r>
                      <a:r>
                        <a:rPr lang="en-US" dirty="0" smtClean="0"/>
                        <a:t>Box1.height = 5.0;</a:t>
                      </a:r>
                    </a:p>
                    <a:p>
                      <a:r>
                        <a:rPr lang="en-US" dirty="0" smtClean="0"/>
                        <a:t>            Box1.length = 6.0;</a:t>
                      </a:r>
                    </a:p>
                    <a:p>
                      <a:r>
                        <a:rPr lang="en-US" dirty="0" smtClean="0"/>
                        <a:t>            Box1.breadth = 7.0;</a:t>
                      </a:r>
                    </a:p>
                    <a:p>
                      <a:endParaRPr lang="en-US" dirty="0" smtClean="0"/>
                    </a:p>
                    <a:p>
                      <a:r>
                        <a:rPr lang="en-US" dirty="0" smtClean="0"/>
                        <a:t>            double volume = 0.0; </a:t>
                      </a:r>
                    </a:p>
                    <a:p>
                      <a:r>
                        <a:rPr lang="en-US" dirty="0" smtClean="0"/>
                        <a:t>            volume = Box1.getVolume();</a:t>
                      </a:r>
                    </a:p>
                    <a:p>
                      <a:r>
                        <a:rPr lang="en-US" dirty="0" smtClean="0"/>
                        <a:t>         </a:t>
                      </a:r>
                      <a:r>
                        <a:rPr lang="en-US" dirty="0" err="1" smtClean="0"/>
                        <a:t>Console.WriteLine</a:t>
                      </a:r>
                      <a:r>
                        <a:rPr lang="en-US" dirty="0" smtClean="0"/>
                        <a:t>("Volume of Box1 : {0}" ,volume);</a:t>
                      </a:r>
                    </a:p>
                    <a:p>
                      <a:r>
                        <a:rPr lang="en-US" dirty="0" smtClean="0"/>
                        <a:t>         </a:t>
                      </a:r>
                      <a:r>
                        <a:rPr lang="en-US" dirty="0" err="1" smtClean="0"/>
                        <a:t>Console.ReadKey</a:t>
                      </a:r>
                      <a:r>
                        <a:rPr lang="en-US" dirty="0" smtClean="0"/>
                        <a:t>();</a:t>
                      </a:r>
                    </a:p>
                    <a:p>
                      <a:r>
                        <a:rPr lang="en-US" dirty="0" smtClean="0"/>
                        <a:t>      }</a:t>
                      </a:r>
                    </a:p>
                    <a:p>
                      <a:r>
                        <a:rPr lang="en-US" dirty="0" smtClean="0"/>
                        <a:t>   }</a:t>
                      </a:r>
                    </a:p>
                    <a:p>
                      <a:r>
                        <a:rPr lang="en-US"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B3045638-365A-40D9-AB72-D011282655E0}" type="slidenum">
              <a:rPr lang="en-US" smtClean="0"/>
              <a:t>7</a:t>
            </a:fld>
            <a:endParaRPr lang="en-US"/>
          </a:p>
        </p:txBody>
      </p:sp>
    </p:spTree>
    <p:extLst>
      <p:ext uri="{BB962C8B-B14F-4D97-AF65-F5344CB8AC3E}">
        <p14:creationId xmlns:p14="http://schemas.microsoft.com/office/powerpoint/2010/main" val="75140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Life Cycle of an Object</a:t>
            </a:r>
          </a:p>
        </p:txBody>
      </p:sp>
      <p:sp>
        <p:nvSpPr>
          <p:cNvPr id="3" name="Content Placeholder 2"/>
          <p:cNvSpPr>
            <a:spLocks noGrp="1"/>
          </p:cNvSpPr>
          <p:nvPr>
            <p:ph idx="1"/>
          </p:nvPr>
        </p:nvSpPr>
        <p:spPr/>
        <p:txBody>
          <a:bodyPr>
            <a:normAutofit/>
          </a:bodyPr>
          <a:lstStyle/>
          <a:p>
            <a:r>
              <a:rPr lang="en-US" dirty="0"/>
              <a:t>Every object has a clearly defined life cycle. Apart from the normal state of “being in use,” this </a:t>
            </a:r>
            <a:r>
              <a:rPr lang="en-US" dirty="0" smtClean="0"/>
              <a:t>life cycle </a:t>
            </a:r>
            <a:r>
              <a:rPr lang="en-US" dirty="0"/>
              <a:t>includes two important stages:</a:t>
            </a:r>
          </a:p>
          <a:p>
            <a:pPr marL="0" indent="0">
              <a:buNone/>
            </a:pPr>
            <a:r>
              <a:rPr lang="en-US" dirty="0" smtClean="0"/>
              <a:t>➤ </a:t>
            </a:r>
            <a:r>
              <a:rPr lang="en-US" b="1" dirty="0"/>
              <a:t>Construction</a:t>
            </a:r>
            <a:r>
              <a:rPr lang="en-US" dirty="0"/>
              <a:t>—When an object is first instantiated it needs to be initialized. This </a:t>
            </a:r>
            <a:r>
              <a:rPr lang="en-US" dirty="0" smtClean="0"/>
              <a:t>initialization is </a:t>
            </a:r>
            <a:r>
              <a:rPr lang="en-US" dirty="0"/>
              <a:t>known as </a:t>
            </a:r>
            <a:r>
              <a:rPr lang="en-US" i="1" dirty="0"/>
              <a:t>construction </a:t>
            </a:r>
            <a:r>
              <a:rPr lang="en-US" dirty="0"/>
              <a:t>and is carried out by a constructor function, often referred to </a:t>
            </a:r>
            <a:r>
              <a:rPr lang="en-US" dirty="0" smtClean="0"/>
              <a:t>simply as </a:t>
            </a:r>
            <a:r>
              <a:rPr lang="en-US" dirty="0"/>
              <a:t>a </a:t>
            </a:r>
            <a:r>
              <a:rPr lang="en-US" i="1" dirty="0"/>
              <a:t>constructor </a:t>
            </a:r>
            <a:r>
              <a:rPr lang="en-US" dirty="0"/>
              <a:t>for convenience.</a:t>
            </a:r>
          </a:p>
          <a:p>
            <a:pPr marL="0" indent="0">
              <a:buNone/>
            </a:pPr>
            <a:r>
              <a:rPr lang="en-US" dirty="0" smtClean="0"/>
              <a:t>➤ </a:t>
            </a:r>
            <a:r>
              <a:rPr lang="en-US" b="1" dirty="0"/>
              <a:t>Destruction</a:t>
            </a:r>
            <a:r>
              <a:rPr lang="en-US" dirty="0"/>
              <a:t>—When an object is destroyed, there are often some clean-up tasks to </a:t>
            </a:r>
            <a:r>
              <a:rPr lang="en-US" dirty="0" smtClean="0"/>
              <a:t>perform, such </a:t>
            </a:r>
            <a:r>
              <a:rPr lang="en-US" dirty="0"/>
              <a:t>as freeing memory. This is the job of a destructor function, also known as a </a:t>
            </a:r>
            <a:r>
              <a:rPr lang="en-US" i="1" dirty="0"/>
              <a:t>destructor</a:t>
            </a:r>
            <a:r>
              <a:rPr lang="en-US" dirty="0"/>
              <a:t>.</a:t>
            </a:r>
          </a:p>
        </p:txBody>
      </p:sp>
    </p:spTree>
    <p:extLst>
      <p:ext uri="{BB962C8B-B14F-4D97-AF65-F5344CB8AC3E}">
        <p14:creationId xmlns:p14="http://schemas.microsoft.com/office/powerpoint/2010/main" val="133011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All class definitions contain at least one constructor. These constructors can include a </a:t>
            </a:r>
            <a:r>
              <a:rPr lang="en-US" b="1" i="1" dirty="0"/>
              <a:t>default constructor</a:t>
            </a:r>
            <a:r>
              <a:rPr lang="en-US" i="1" dirty="0"/>
              <a:t>,</a:t>
            </a:r>
          </a:p>
          <a:p>
            <a:pPr marL="457200" lvl="1" indent="0">
              <a:buNone/>
            </a:pPr>
            <a:r>
              <a:rPr lang="en-US" dirty="0"/>
              <a:t>which is a parameter-less method with the same name as the class itself. </a:t>
            </a:r>
            <a:endParaRPr lang="en-US" dirty="0" smtClean="0"/>
          </a:p>
          <a:p>
            <a:pPr marL="0" indent="0">
              <a:buNone/>
            </a:pPr>
            <a:r>
              <a:rPr lang="en-US" dirty="0" smtClean="0"/>
              <a:t>A </a:t>
            </a:r>
            <a:r>
              <a:rPr lang="en-US" dirty="0"/>
              <a:t>class </a:t>
            </a:r>
            <a:r>
              <a:rPr lang="en-US" dirty="0" smtClean="0"/>
              <a:t>definition might </a:t>
            </a:r>
            <a:r>
              <a:rPr lang="en-US" dirty="0"/>
              <a:t>also include several constructor methods with parameters, known </a:t>
            </a:r>
            <a:r>
              <a:rPr lang="en-US" b="1" dirty="0"/>
              <a:t>as </a:t>
            </a:r>
            <a:r>
              <a:rPr lang="en-US" b="1" i="1" dirty="0" err="1"/>
              <a:t>nondefault</a:t>
            </a:r>
            <a:r>
              <a:rPr lang="en-US" b="1" i="1" dirty="0"/>
              <a:t> constructors</a:t>
            </a:r>
            <a:r>
              <a:rPr lang="en-US" i="1" dirty="0" smtClean="0"/>
              <a:t>.</a:t>
            </a:r>
          </a:p>
          <a:p>
            <a:pPr marL="0" indent="0">
              <a:buNone/>
            </a:pPr>
            <a:endParaRPr lang="en-US" i="1" dirty="0"/>
          </a:p>
          <a:p>
            <a:pPr marL="0" indent="0">
              <a:buNone/>
            </a:pPr>
            <a:endParaRPr lang="en-US" i="1" dirty="0" smtClean="0"/>
          </a:p>
          <a:p>
            <a:r>
              <a:rPr lang="en-US" dirty="0"/>
              <a:t>Code external to a </a:t>
            </a:r>
            <a:r>
              <a:rPr lang="en-US" dirty="0" smtClean="0"/>
              <a:t>class can’t </a:t>
            </a:r>
            <a:r>
              <a:rPr lang="en-US" dirty="0"/>
              <a:t>instantiate an object using a private constructor; it must use a public constructor.</a:t>
            </a:r>
            <a:endParaRPr lang="en-US" i="1" dirty="0"/>
          </a:p>
          <a:p>
            <a:pPr marL="0" indent="0">
              <a:buNone/>
            </a:pPr>
            <a:endParaRPr lang="en-US" dirty="0"/>
          </a:p>
        </p:txBody>
      </p:sp>
    </p:spTree>
    <p:extLst>
      <p:ext uri="{BB962C8B-B14F-4D97-AF65-F5344CB8AC3E}">
        <p14:creationId xmlns:p14="http://schemas.microsoft.com/office/powerpoint/2010/main" val="2800981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5966</TotalTime>
  <Words>2687</Words>
  <Application>Microsoft Office PowerPoint</Application>
  <PresentationFormat>Widescreen</PresentationFormat>
  <Paragraphs>434</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 Nazanin</vt:lpstr>
      <vt:lpstr>Calibri</vt:lpstr>
      <vt:lpstr>Calibri Light</vt:lpstr>
      <vt:lpstr>CourierNewPSMT</vt:lpstr>
      <vt:lpstr>Office Theme</vt:lpstr>
      <vt:lpstr>Visual Programming-I </vt:lpstr>
      <vt:lpstr>C# Object oriented features</vt:lpstr>
      <vt:lpstr>WHAT IS OBJECT-ORIENTED PROGRAMMING?</vt:lpstr>
      <vt:lpstr>WHAT IS OBJECT-ORIENTED PROGRAMMING?</vt:lpstr>
      <vt:lpstr>What Is an Object?</vt:lpstr>
      <vt:lpstr>Defining a Class</vt:lpstr>
      <vt:lpstr>PowerPoint Presentation</vt:lpstr>
      <vt:lpstr>The Life Cycle of an Object</vt:lpstr>
      <vt:lpstr>Constructors</vt:lpstr>
      <vt:lpstr>C# Constructors</vt:lpstr>
      <vt:lpstr>PowerPoint Presentation</vt:lpstr>
      <vt:lpstr>PowerPoint Presentation</vt:lpstr>
      <vt:lpstr>Destructors</vt:lpstr>
      <vt:lpstr>PowerPoint Presentation</vt:lpstr>
      <vt:lpstr>Classes and Structures have the following basic differences:</vt:lpstr>
      <vt:lpstr>classes are reference types and structs are value types</vt:lpstr>
      <vt:lpstr>structures cannot have default constructor and Destructors</vt:lpstr>
      <vt:lpstr>structures do not support inheritance</vt:lpstr>
      <vt:lpstr>C# - Inheritance</vt:lpstr>
      <vt:lpstr>Base and Derived Classes</vt:lpstr>
      <vt:lpstr>PowerPoint Presentation</vt:lpstr>
      <vt:lpstr>Calling Base Class Constructors</vt:lpstr>
      <vt:lpstr>PowerPoint Presentation</vt:lpstr>
      <vt:lpstr>Using Protected Access</vt:lpstr>
      <vt:lpstr>Using Protected Access</vt:lpstr>
      <vt:lpstr>PowerPoint Presentation</vt:lpstr>
      <vt:lpstr>Static Members of a C# Class</vt:lpstr>
      <vt:lpstr>Static Members of a C# Class</vt:lpstr>
      <vt:lpstr>PowerPoint Presentation</vt:lpstr>
      <vt:lpstr>PowerPoint Presentation</vt:lpstr>
      <vt:lpstr>Static and Instance Class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 نویسی 2</dc:title>
  <dc:creator>ali</dc:creator>
  <cp:lastModifiedBy>safari</cp:lastModifiedBy>
  <cp:revision>199</cp:revision>
  <dcterms:created xsi:type="dcterms:W3CDTF">2017-04-08T18:39:57Z</dcterms:created>
  <dcterms:modified xsi:type="dcterms:W3CDTF">2018-11-22T01:56:09Z</dcterms:modified>
</cp:coreProperties>
</file>