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9" r:id="rId2"/>
    <p:sldId id="307" r:id="rId3"/>
    <p:sldId id="323" r:id="rId4"/>
    <p:sldId id="308" r:id="rId5"/>
    <p:sldId id="310" r:id="rId6"/>
    <p:sldId id="312" r:id="rId7"/>
    <p:sldId id="318" r:id="rId8"/>
    <p:sldId id="324" r:id="rId9"/>
    <p:sldId id="320" r:id="rId10"/>
    <p:sldId id="321" r:id="rId11"/>
    <p:sldId id="325" r:id="rId12"/>
    <p:sldId id="326" r:id="rId13"/>
    <p:sldId id="327" r:id="rId14"/>
    <p:sldId id="328" r:id="rId15"/>
    <p:sldId id="329" r:id="rId16"/>
    <p:sldId id="322" r:id="rId17"/>
    <p:sldId id="330" r:id="rId18"/>
    <p:sldId id="333" r:id="rId19"/>
    <p:sldId id="334" r:id="rId20"/>
    <p:sldId id="340" r:id="rId21"/>
    <p:sldId id="341" r:id="rId22"/>
    <p:sldId id="331" r:id="rId23"/>
    <p:sldId id="342" r:id="rId24"/>
    <p:sldId id="332" r:id="rId25"/>
    <p:sldId id="335" r:id="rId26"/>
    <p:sldId id="336" r:id="rId27"/>
    <p:sldId id="337" r:id="rId28"/>
    <p:sldId id="338" r:id="rId29"/>
    <p:sldId id="344" r:id="rId30"/>
    <p:sldId id="33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8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8500F3-BF80-480A-AC22-EA499B944498}" type="datetimeFigureOut">
              <a:rPr lang="en-US" smtClean="0"/>
              <a:pPr/>
              <a:t>7/1/2018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B91045-E74E-4925-A47E-1D50679FB11C}" type="slidenum">
              <a:rPr lang="en-US" smtClean="0"/>
              <a:pPr/>
              <a:t>‹#›</a:t>
            </a:fld>
            <a:endParaRPr lang="en-US"/>
          </a:p>
        </p:txBody>
      </p:sp>
    </p:spTree>
    <p:extLst>
      <p:ext uri="{BB962C8B-B14F-4D97-AF65-F5344CB8AC3E}">
        <p14:creationId xmlns:p14="http://schemas.microsoft.com/office/powerpoint/2010/main" val="409625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B91045-E74E-4925-A47E-1D50679FB11C}" type="slidenum">
              <a:rPr lang="en-US" smtClean="0"/>
              <a:pPr/>
              <a:t>9</a:t>
            </a:fld>
            <a:endParaRPr lang="en-US"/>
          </a:p>
        </p:txBody>
      </p:sp>
    </p:spTree>
    <p:extLst>
      <p:ext uri="{BB962C8B-B14F-4D97-AF65-F5344CB8AC3E}">
        <p14:creationId xmlns:p14="http://schemas.microsoft.com/office/powerpoint/2010/main" val="1116368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B91045-E74E-4925-A47E-1D50679FB11C}" type="slidenum">
              <a:rPr lang="en-US" smtClean="0"/>
              <a:pPr/>
              <a:t>11</a:t>
            </a:fld>
            <a:endParaRPr lang="en-US"/>
          </a:p>
        </p:txBody>
      </p:sp>
    </p:spTree>
    <p:extLst>
      <p:ext uri="{BB962C8B-B14F-4D97-AF65-F5344CB8AC3E}">
        <p14:creationId xmlns:p14="http://schemas.microsoft.com/office/powerpoint/2010/main" val="1808612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B91045-E74E-4925-A47E-1D50679FB11C}" type="slidenum">
              <a:rPr lang="en-US" smtClean="0"/>
              <a:pPr/>
              <a:t>17</a:t>
            </a:fld>
            <a:endParaRPr lang="en-US"/>
          </a:p>
        </p:txBody>
      </p:sp>
    </p:spTree>
    <p:extLst>
      <p:ext uri="{BB962C8B-B14F-4D97-AF65-F5344CB8AC3E}">
        <p14:creationId xmlns:p14="http://schemas.microsoft.com/office/powerpoint/2010/main" val="4284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B91045-E74E-4925-A47E-1D50679FB11C}" type="slidenum">
              <a:rPr lang="en-US" smtClean="0"/>
              <a:pPr/>
              <a:t>18</a:t>
            </a:fld>
            <a:endParaRPr lang="en-US"/>
          </a:p>
        </p:txBody>
      </p:sp>
    </p:spTree>
    <p:extLst>
      <p:ext uri="{BB962C8B-B14F-4D97-AF65-F5344CB8AC3E}">
        <p14:creationId xmlns:p14="http://schemas.microsoft.com/office/powerpoint/2010/main" val="1199927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B91045-E74E-4925-A47E-1D50679FB11C}" type="slidenum">
              <a:rPr lang="en-US" smtClean="0"/>
              <a:pPr/>
              <a:t>19</a:t>
            </a:fld>
            <a:endParaRPr lang="en-US"/>
          </a:p>
        </p:txBody>
      </p:sp>
    </p:spTree>
    <p:extLst>
      <p:ext uri="{BB962C8B-B14F-4D97-AF65-F5344CB8AC3E}">
        <p14:creationId xmlns:p14="http://schemas.microsoft.com/office/powerpoint/2010/main" val="3577951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9147BFA-501C-4EC0-8599-86F13584AF3F}" type="datetime1">
              <a:rPr lang="en-US" smtClean="0"/>
              <a:t>7/1/2018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00F9B-4AC6-4FF2-A27C-DBE5A4B286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2610C3-80E0-4DBC-AEE7-3453B4732F25}" type="datetime1">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00F9B-4AC6-4FF2-A27C-DBE5A4B286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9E52AC-05EA-49DB-94B4-F14A88E866DE}" type="datetime1">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00F9B-4AC6-4FF2-A27C-DBE5A4B286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3pPr>
              <a:defRPr>
                <a:cs typeface="B Nazanin" panose="00000400000000000000" pitchFamily="2" charset="-78"/>
              </a:defRPr>
            </a:lvl3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9D4CF7B5-BC3C-4322-8613-C154D6B50D50}" type="datetime1">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00F9B-4AC6-4FF2-A27C-DBE5A4B28626}" type="slidenum">
              <a:rPr lang="en-US" smtClean="0"/>
              <a:pPr/>
              <a:t>‹#›</a:t>
            </a:fld>
            <a:endParaRPr lang="en-US"/>
          </a:p>
        </p:txBody>
      </p:sp>
      <p:sp>
        <p:nvSpPr>
          <p:cNvPr id="8" name="Content Placeholder 7"/>
          <p:cNvSpPr>
            <a:spLocks noGrp="1"/>
          </p:cNvSpPr>
          <p:nvPr>
            <p:ph sz="quarter" idx="13"/>
          </p:nvPr>
        </p:nvSpPr>
        <p:spPr>
          <a:xfrm>
            <a:off x="2640013" y="2565400"/>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5E48852-42AF-4420-BED9-B4A35E5BF246}" type="datetime1">
              <a:rPr lang="en-US" smtClean="0"/>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00F9B-4AC6-4FF2-A27C-DBE5A4B286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0163D1-EE5D-4462-B02B-8476B081E29C}" type="datetime1">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00F9B-4AC6-4FF2-A27C-DBE5A4B286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607DF3B-8801-4AE1-80E5-E280DF9CA8B2}" type="datetime1">
              <a:rPr lang="en-US" smtClean="0"/>
              <a:t>7/1/2018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00F9B-4AC6-4FF2-A27C-DBE5A4B286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D92234B-100E-42DE-8892-850A1FF33265}" type="datetime1">
              <a:rPr lang="en-US" smtClean="0"/>
              <a:t>7/1/2018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00F9B-4AC6-4FF2-A27C-DBE5A4B286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A9F16-8FEC-4B27-B35C-564143C0EEAA}" type="datetime1">
              <a:rPr lang="en-US" smtClean="0"/>
              <a:t>7/1/2018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00F9B-4AC6-4FF2-A27C-DBE5A4B286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401079-C025-410F-802A-5D9742261588}" type="datetime1">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00F9B-4AC6-4FF2-A27C-DBE5A4B286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7B8BC7-DB62-4CBD-B990-CEDFAEEB24B0}" type="datetime1">
              <a:rPr lang="en-US" smtClean="0"/>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C8E00F9B-4AC6-4FF2-A27C-DBE5A4B28626}"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45A932-F4E3-4F37-AFB0-2176D47140E1}" type="datetime1">
              <a:rPr lang="en-US" smtClean="0"/>
              <a:t>7/1/2018</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00F9B-4AC6-4FF2-A27C-DBE5A4B28626}"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ctr" rtl="1">
              <a:buNone/>
            </a:pPr>
            <a:r>
              <a:rPr lang="en-US" sz="6000" dirty="0"/>
              <a:t>Connecting to database using </a:t>
            </a:r>
            <a:r>
              <a:rPr lang="en-US" sz="6000" dirty="0" smtClean="0"/>
              <a:t>ADO.net</a:t>
            </a:r>
            <a:endParaRPr lang="fa-IR" sz="6000" dirty="0" smtClean="0">
              <a:cs typeface="B Nazanin" pitchFamily="2" charset="-78"/>
            </a:endParaRPr>
          </a:p>
          <a:p>
            <a:pPr marL="0" indent="0" algn="ctr" rtl="1">
              <a:buNone/>
            </a:pPr>
            <a:endParaRPr lang="fa-IR" sz="6000" dirty="0">
              <a:cs typeface="B Nazanin" pitchFamily="2" charset="-78"/>
            </a:endParaRPr>
          </a:p>
          <a:p>
            <a:pPr marL="0" indent="0" algn="ctr" rtl="1">
              <a:buNone/>
            </a:pPr>
            <a:endParaRPr lang="fa-IR" sz="6000" dirty="0">
              <a:cs typeface="B Nazanin" pitchFamily="2" charset="-78"/>
            </a:endParaRPr>
          </a:p>
          <a:p>
            <a:pPr marL="0" indent="0" algn="ctr" rtl="1">
              <a:buNone/>
            </a:pPr>
            <a:r>
              <a:rPr lang="fa-IR" sz="1600" dirty="0" smtClean="0">
                <a:cs typeface="B Nazanin" pitchFamily="2" charset="-78"/>
              </a:rPr>
              <a:t>تهیه کننده: صفری</a:t>
            </a:r>
          </a:p>
          <a:p>
            <a:pPr marL="0" indent="0" algn="ctr" rtl="1">
              <a:buNone/>
            </a:pPr>
            <a:r>
              <a:rPr lang="fa-IR" sz="1600" dirty="0" smtClean="0">
                <a:cs typeface="B Nazanin" pitchFamily="2" charset="-78"/>
              </a:rPr>
              <a:t>بهار 1397</a:t>
            </a:r>
            <a:endParaRPr lang="fa-IR" sz="1600" dirty="0">
              <a:cs typeface="B Nazanin" pitchFamily="2" charset="-78"/>
            </a:endParaRPr>
          </a:p>
        </p:txBody>
      </p:sp>
      <p:sp>
        <p:nvSpPr>
          <p:cNvPr id="2" name="Slide Number Placeholder 1"/>
          <p:cNvSpPr>
            <a:spLocks noGrp="1"/>
          </p:cNvSpPr>
          <p:nvPr>
            <p:ph type="sldNum" sz="quarter" idx="12"/>
          </p:nvPr>
        </p:nvSpPr>
        <p:spPr/>
        <p:txBody>
          <a:bodyPr/>
          <a:lstStyle/>
          <a:p>
            <a:fld id="{C8E00F9B-4AC6-4FF2-A27C-DBE5A4B28626}"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75885" y="1556792"/>
            <a:ext cx="11752763" cy="5108162"/>
          </a:xfrm>
          <a:prstGeom prst="rect">
            <a:avLst/>
          </a:prstGeom>
        </p:spPr>
      </p:pic>
      <p:sp>
        <p:nvSpPr>
          <p:cNvPr id="3" name="Slide Number Placeholder 2"/>
          <p:cNvSpPr>
            <a:spLocks noGrp="1"/>
          </p:cNvSpPr>
          <p:nvPr>
            <p:ph type="sldNum" sz="quarter" idx="12"/>
          </p:nvPr>
        </p:nvSpPr>
        <p:spPr/>
        <p:txBody>
          <a:bodyPr/>
          <a:lstStyle/>
          <a:p>
            <a:fld id="{C8E00F9B-4AC6-4FF2-A27C-DBE5A4B28626}" type="slidenum">
              <a:rPr lang="en-US" smtClean="0"/>
              <a:pPr/>
              <a:t>10</a:t>
            </a:fld>
            <a:endParaRPr lang="en-US"/>
          </a:p>
        </p:txBody>
      </p:sp>
    </p:spTree>
    <p:extLst>
      <p:ext uri="{BB962C8B-B14F-4D97-AF65-F5344CB8AC3E}">
        <p14:creationId xmlns:p14="http://schemas.microsoft.com/office/powerpoint/2010/main" val="137992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راه بدست آوردن اتوماتیک رشته اتصال</a:t>
            </a:r>
            <a:endParaRPr lang="en-US" dirty="0"/>
          </a:p>
        </p:txBody>
      </p:sp>
      <p:sp>
        <p:nvSpPr>
          <p:cNvPr id="3" name="Content Placeholder 2"/>
          <p:cNvSpPr>
            <a:spLocks noGrp="1"/>
          </p:cNvSpPr>
          <p:nvPr>
            <p:ph idx="1"/>
          </p:nvPr>
        </p:nvSpPr>
        <p:spPr/>
        <p:txBody>
          <a:bodyPr/>
          <a:lstStyle/>
          <a:p>
            <a:pPr marL="514350" indent="-514350" algn="r" rtl="1">
              <a:buFont typeface="+mj-lt"/>
              <a:buAutoNum type="arabicPeriod"/>
            </a:pPr>
            <a:r>
              <a:rPr lang="fa-IR" dirty="0" smtClean="0">
                <a:cs typeface="B Nazanin" panose="00000400000000000000" pitchFamily="2" charset="-78"/>
              </a:rPr>
              <a:t>رفتن به پنجره </a:t>
            </a:r>
            <a:r>
              <a:rPr lang="en-US" dirty="0" smtClean="0">
                <a:cs typeface="B Nazanin" panose="00000400000000000000" pitchFamily="2" charset="-78"/>
              </a:rPr>
              <a:t>server explorer</a:t>
            </a:r>
            <a:r>
              <a:rPr lang="fa-IR" dirty="0">
                <a:cs typeface="B Nazanin" panose="00000400000000000000" pitchFamily="2" charset="-78"/>
              </a:rPr>
              <a:t> </a:t>
            </a:r>
            <a:r>
              <a:rPr lang="fa-IR" dirty="0" smtClean="0">
                <a:cs typeface="B Nazanin" panose="00000400000000000000" pitchFamily="2" charset="-78"/>
              </a:rPr>
              <a:t> در نرم افزار </a:t>
            </a:r>
            <a:r>
              <a:rPr lang="en-US" dirty="0" smtClean="0">
                <a:cs typeface="B Nazanin" panose="00000400000000000000" pitchFamily="2" charset="-78"/>
              </a:rPr>
              <a:t>visual studio</a:t>
            </a:r>
            <a:r>
              <a:rPr lang="fa-IR" dirty="0" smtClean="0">
                <a:cs typeface="B Nazanin" panose="00000400000000000000" pitchFamily="2" charset="-78"/>
              </a:rPr>
              <a:t> </a:t>
            </a:r>
          </a:p>
          <a:p>
            <a:pPr marL="514350" indent="-514350" algn="r" rtl="1">
              <a:buFont typeface="+mj-lt"/>
              <a:buAutoNum type="arabicPeriod"/>
            </a:pPr>
            <a:r>
              <a:rPr lang="fa-IR" dirty="0" smtClean="0">
                <a:cs typeface="B Nazanin" panose="00000400000000000000" pitchFamily="2" charset="-78"/>
              </a:rPr>
              <a:t>راست کلیک و انتخاب گزینه </a:t>
            </a:r>
            <a:r>
              <a:rPr lang="en-US" dirty="0" smtClean="0">
                <a:cs typeface="B Nazanin" panose="00000400000000000000" pitchFamily="2" charset="-78"/>
              </a:rPr>
              <a:t>add connection</a:t>
            </a:r>
          </a:p>
          <a:p>
            <a:pPr marL="514350" indent="-514350" algn="r" rtl="1">
              <a:buFont typeface="+mj-lt"/>
              <a:buAutoNum type="arabicPeriod"/>
            </a:pPr>
            <a:r>
              <a:rPr lang="fa-IR" dirty="0" smtClean="0">
                <a:cs typeface="B Nazanin" panose="00000400000000000000" pitchFamily="2" charset="-78"/>
              </a:rPr>
              <a:t>وارد کردن نام سرور را در قسمت </a:t>
            </a:r>
            <a:r>
              <a:rPr lang="en-US" dirty="0" smtClean="0">
                <a:cs typeface="B Nazanin" panose="00000400000000000000" pitchFamily="2" charset="-78"/>
              </a:rPr>
              <a:t>server name</a:t>
            </a:r>
            <a:r>
              <a:rPr lang="fa-IR" dirty="0" smtClean="0">
                <a:cs typeface="B Nazanin" panose="00000400000000000000" pitchFamily="2" charset="-78"/>
              </a:rPr>
              <a:t> (اگر دیتابیس  و برنامه دریک سیستم است می توان از نقطه به جای نام سرور استفاده کرد)</a:t>
            </a:r>
          </a:p>
          <a:p>
            <a:pPr marL="514350" indent="-514350" algn="r" rtl="1">
              <a:buFont typeface="+mj-lt"/>
              <a:buAutoNum type="arabicPeriod"/>
            </a:pPr>
            <a:r>
              <a:rPr lang="fa-IR" dirty="0" smtClean="0">
                <a:cs typeface="B Nazanin" panose="00000400000000000000" pitchFamily="2" charset="-78"/>
              </a:rPr>
              <a:t>وارد کردن نام دیتابیس  در قسمت </a:t>
            </a:r>
            <a:r>
              <a:rPr lang="en-US" dirty="0" smtClean="0">
                <a:cs typeface="B Nazanin" panose="00000400000000000000" pitchFamily="2" charset="-78"/>
              </a:rPr>
              <a:t>enter database name</a:t>
            </a:r>
          </a:p>
          <a:p>
            <a:pPr marL="514350" indent="-514350" algn="r" rtl="1">
              <a:buFont typeface="+mj-lt"/>
              <a:buAutoNum type="arabicPeriod"/>
            </a:pPr>
            <a:r>
              <a:rPr lang="fa-IR" dirty="0" smtClean="0">
                <a:cs typeface="B Nazanin" panose="00000400000000000000" pitchFamily="2" charset="-78"/>
              </a:rPr>
              <a:t>فشردن دکمه </a:t>
            </a:r>
            <a:r>
              <a:rPr lang="en-US" dirty="0" smtClean="0">
                <a:cs typeface="B Nazanin" panose="00000400000000000000" pitchFamily="2" charset="-78"/>
              </a:rPr>
              <a:t>test connection</a:t>
            </a:r>
            <a:r>
              <a:rPr lang="fa-IR" dirty="0" smtClean="0">
                <a:cs typeface="B Nazanin" panose="00000400000000000000" pitchFamily="2" charset="-78"/>
              </a:rPr>
              <a:t> جهت بررسی اتصال</a:t>
            </a:r>
          </a:p>
          <a:p>
            <a:pPr marL="514350" indent="-514350" algn="r" rtl="1">
              <a:buFont typeface="+mj-lt"/>
              <a:buAutoNum type="arabicPeriod"/>
            </a:pPr>
            <a:r>
              <a:rPr lang="fa-IR" dirty="0" smtClean="0">
                <a:cs typeface="B Nazanin" panose="00000400000000000000" pitchFamily="2" charset="-78"/>
              </a:rPr>
              <a:t>فشردن دکمه </a:t>
            </a:r>
            <a:r>
              <a:rPr lang="en-US" dirty="0" smtClean="0">
                <a:cs typeface="B Nazanin" panose="00000400000000000000" pitchFamily="2" charset="-78"/>
              </a:rPr>
              <a:t>advance</a:t>
            </a:r>
            <a:r>
              <a:rPr lang="fa-IR" dirty="0" smtClean="0">
                <a:cs typeface="B Nazanin" panose="00000400000000000000" pitchFamily="2" charset="-78"/>
              </a:rPr>
              <a:t>  و کپی کردن رشته اتصال از انتهای پنجره باز شده</a:t>
            </a:r>
            <a:endParaRPr lang="en-US" dirty="0" smtClean="0">
              <a:cs typeface="B Nazanin" panose="00000400000000000000" pitchFamily="2" charset="-78"/>
            </a:endParaRPr>
          </a:p>
          <a:p>
            <a:pPr marL="0" indent="0" algn="r"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C8E00F9B-4AC6-4FF2-A27C-DBE5A4B28626}" type="slidenum">
              <a:rPr lang="en-US" smtClean="0"/>
              <a:pPr/>
              <a:t>11</a:t>
            </a:fld>
            <a:endParaRPr lang="en-US"/>
          </a:p>
        </p:txBody>
      </p:sp>
    </p:spTree>
    <p:extLst>
      <p:ext uri="{BB962C8B-B14F-4D97-AF65-F5344CB8AC3E}">
        <p14:creationId xmlns:p14="http://schemas.microsoft.com/office/powerpoint/2010/main" val="153359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r" rtl="1">
              <a:buNone/>
            </a:pPr>
            <a:r>
              <a:rPr lang="fa-IR" dirty="0" smtClean="0">
                <a:cs typeface="B Nazanin" panose="00000400000000000000" pitchFamily="2" charset="-78"/>
              </a:rPr>
              <a:t>بعد از اینکه با ایجاد </a:t>
            </a:r>
            <a:r>
              <a:rPr lang="en-US" dirty="0" smtClean="0">
                <a:cs typeface="B Nazanin" panose="00000400000000000000" pitchFamily="2" charset="-78"/>
              </a:rPr>
              <a:t>connection string</a:t>
            </a:r>
            <a:r>
              <a:rPr lang="fa-IR" dirty="0" smtClean="0">
                <a:cs typeface="B Nazanin" panose="00000400000000000000" pitchFamily="2" charset="-78"/>
              </a:rPr>
              <a:t> نحوه برقراری ارتباط با دیتابیس را مشخص کردیم، می توانیم با استفاده از متد های </a:t>
            </a:r>
            <a:r>
              <a:rPr lang="en-US" dirty="0" smtClean="0">
                <a:cs typeface="B Nazanin" panose="00000400000000000000" pitchFamily="2" charset="-78"/>
              </a:rPr>
              <a:t>open </a:t>
            </a:r>
            <a:r>
              <a:rPr lang="fa-IR" dirty="0">
                <a:cs typeface="B Nazanin" panose="00000400000000000000" pitchFamily="2" charset="-78"/>
              </a:rPr>
              <a:t> </a:t>
            </a:r>
            <a:r>
              <a:rPr lang="fa-IR" dirty="0" smtClean="0">
                <a:cs typeface="B Nazanin" panose="00000400000000000000" pitchFamily="2" charset="-78"/>
              </a:rPr>
              <a:t>و </a:t>
            </a:r>
            <a:r>
              <a:rPr lang="en-US" dirty="0" smtClean="0">
                <a:cs typeface="B Nazanin" panose="00000400000000000000" pitchFamily="2" charset="-78"/>
              </a:rPr>
              <a:t> close</a:t>
            </a:r>
            <a:r>
              <a:rPr lang="fa-IR" dirty="0" smtClean="0">
                <a:cs typeface="B Nazanin" panose="00000400000000000000" pitchFamily="2" charset="-78"/>
              </a:rPr>
              <a:t> در کلاس </a:t>
            </a:r>
            <a:r>
              <a:rPr lang="en-US" dirty="0" err="1" smtClean="0">
                <a:cs typeface="B Nazanin" panose="00000400000000000000" pitchFamily="2" charset="-78"/>
              </a:rPr>
              <a:t>sqlconnection</a:t>
            </a:r>
            <a:r>
              <a:rPr lang="en-US" dirty="0" smtClean="0">
                <a:cs typeface="B Nazanin" panose="00000400000000000000" pitchFamily="2" charset="-78"/>
              </a:rPr>
              <a:t> </a:t>
            </a:r>
            <a:r>
              <a:rPr lang="fa-IR" dirty="0" smtClean="0">
                <a:cs typeface="B Nazanin" panose="00000400000000000000" pitchFamily="2" charset="-78"/>
              </a:rPr>
              <a:t>  به دیتا بیس متصل شده یا اتصال خود را قطع کنیم.یک نمونه از این کار در قطعه کد زیر نشان داده شده است</a:t>
            </a:r>
          </a:p>
          <a:p>
            <a:pPr marL="0" indent="0" algn="r" rtl="1">
              <a:buNone/>
            </a:pPr>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621412" y="3429000"/>
            <a:ext cx="10451546" cy="2983992"/>
          </a:xfrm>
          <a:prstGeom prst="rect">
            <a:avLst/>
          </a:prstGeom>
        </p:spPr>
      </p:pic>
      <p:sp>
        <p:nvSpPr>
          <p:cNvPr id="5" name="Slide Number Placeholder 4"/>
          <p:cNvSpPr>
            <a:spLocks noGrp="1"/>
          </p:cNvSpPr>
          <p:nvPr>
            <p:ph type="sldNum" sz="quarter" idx="12"/>
          </p:nvPr>
        </p:nvSpPr>
        <p:spPr/>
        <p:txBody>
          <a:bodyPr/>
          <a:lstStyle/>
          <a:p>
            <a:fld id="{C8E00F9B-4AC6-4FF2-A27C-DBE5A4B28626}" type="slidenum">
              <a:rPr lang="en-US" smtClean="0"/>
              <a:pPr/>
              <a:t>12</a:t>
            </a:fld>
            <a:endParaRPr lang="en-US"/>
          </a:p>
        </p:txBody>
      </p:sp>
    </p:spTree>
    <p:extLst>
      <p:ext uri="{BB962C8B-B14F-4D97-AF65-F5344CB8AC3E}">
        <p14:creationId xmlns:p14="http://schemas.microsoft.com/office/powerpoint/2010/main" val="26350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dirty="0" smtClean="0"/>
              <a:t>کلاس </a:t>
            </a:r>
            <a:r>
              <a:rPr lang="en-US" dirty="0" err="1" smtClean="0"/>
              <a:t>SqlCommand</a:t>
            </a:r>
            <a:endParaRPr lang="en-US" dirty="0"/>
          </a:p>
        </p:txBody>
      </p:sp>
      <p:sp>
        <p:nvSpPr>
          <p:cNvPr id="3" name="Content Placeholder 2"/>
          <p:cNvSpPr>
            <a:spLocks noGrp="1"/>
          </p:cNvSpPr>
          <p:nvPr>
            <p:ph idx="1"/>
          </p:nvPr>
        </p:nvSpPr>
        <p:spPr/>
        <p:txBody>
          <a:bodyPr>
            <a:normAutofit/>
          </a:bodyPr>
          <a:lstStyle/>
          <a:p>
            <a:pPr algn="r" rtl="1"/>
            <a:r>
              <a:rPr lang="fa-IR" sz="2800" dirty="0" smtClean="0">
                <a:cs typeface="B Nazanin" panose="00000400000000000000" pitchFamily="2" charset="-78"/>
              </a:rPr>
              <a:t>کلاس </a:t>
            </a:r>
            <a:r>
              <a:rPr lang="en-US" sz="2800" dirty="0" err="1" smtClean="0">
                <a:cs typeface="B Nazanin" panose="00000400000000000000" pitchFamily="2" charset="-78"/>
              </a:rPr>
              <a:t>SqlCommand</a:t>
            </a:r>
            <a:r>
              <a:rPr lang="fa-IR" sz="2800" dirty="0" smtClean="0">
                <a:cs typeface="B Nazanin" panose="00000400000000000000" pitchFamily="2" charset="-78"/>
              </a:rPr>
              <a:t> حاوی یک دستور </a:t>
            </a:r>
            <a:r>
              <a:rPr lang="en-US" sz="2800" dirty="0" smtClean="0">
                <a:cs typeface="B Nazanin" panose="00000400000000000000" pitchFamily="2" charset="-78"/>
              </a:rPr>
              <a:t>SQL</a:t>
            </a:r>
            <a:r>
              <a:rPr lang="fa-IR" sz="2800" dirty="0" smtClean="0">
                <a:cs typeface="B Nazanin" panose="00000400000000000000" pitchFamily="2" charset="-78"/>
              </a:rPr>
              <a:t> برای اعمال تغییرات بر روی داده های دریافت شده از دیتابیس  می باشد.</a:t>
            </a:r>
          </a:p>
          <a:p>
            <a:pPr algn="r" rtl="1"/>
            <a:r>
              <a:rPr lang="fa-IR" sz="2800" dirty="0" smtClean="0">
                <a:cs typeface="B Nazanin" panose="00000400000000000000" pitchFamily="2" charset="-78"/>
              </a:rPr>
              <a:t>این دستور می تواند یک دستور </a:t>
            </a:r>
            <a:r>
              <a:rPr lang="en-US" sz="2800" dirty="0" smtClean="0">
                <a:cs typeface="B Nazanin" panose="00000400000000000000" pitchFamily="2" charset="-78"/>
              </a:rPr>
              <a:t>select</a:t>
            </a:r>
            <a:r>
              <a:rPr lang="fa-IR" sz="2800" dirty="0" smtClean="0">
                <a:cs typeface="B Nazanin" panose="00000400000000000000" pitchFamily="2" charset="-78"/>
              </a:rPr>
              <a:t> برای انتخاب داده های خاص،یک دستور </a:t>
            </a:r>
            <a:r>
              <a:rPr lang="en-US" sz="2800" dirty="0" smtClean="0">
                <a:cs typeface="B Nazanin" panose="00000400000000000000" pitchFamily="2" charset="-78"/>
              </a:rPr>
              <a:t>insert</a:t>
            </a:r>
            <a:r>
              <a:rPr lang="fa-IR" sz="2800" dirty="0" smtClean="0">
                <a:cs typeface="B Nazanin" panose="00000400000000000000" pitchFamily="2" charset="-78"/>
              </a:rPr>
              <a:t> برای درج داده های جدید، یک دستور </a:t>
            </a:r>
            <a:r>
              <a:rPr lang="en-US" sz="2800" dirty="0" smtClean="0">
                <a:cs typeface="B Nazanin" panose="00000400000000000000" pitchFamily="2" charset="-78"/>
              </a:rPr>
              <a:t>delete</a:t>
            </a:r>
            <a:r>
              <a:rPr lang="fa-IR" sz="2800" dirty="0" smtClean="0">
                <a:cs typeface="B Nazanin" panose="00000400000000000000" pitchFamily="2" charset="-78"/>
              </a:rPr>
              <a:t> برای حذف داده ها از دیتا بیس باشد.</a:t>
            </a:r>
            <a:endParaRPr lang="en-US" sz="2800" dirty="0" smtClean="0">
              <a:cs typeface="B Nazanin" panose="00000400000000000000" pitchFamily="2" charset="-78"/>
            </a:endParaRPr>
          </a:p>
          <a:p>
            <a:pPr algn="r" rtl="1"/>
            <a:endParaRPr lang="fa-IR" sz="2800" dirty="0" smtClean="0">
              <a:cs typeface="B Nazanin" panose="00000400000000000000" pitchFamily="2" charset="-78"/>
            </a:endParaRPr>
          </a:p>
          <a:p>
            <a:pPr algn="r" rtl="1"/>
            <a:r>
              <a:rPr lang="fa-IR" sz="2800" dirty="0" smtClean="0">
                <a:cs typeface="B Nazanin" panose="00000400000000000000" pitchFamily="2" charset="-78"/>
              </a:rPr>
              <a:t>برای استفاده از این کلاس یک شی از این کلاس می سازیم</a:t>
            </a:r>
          </a:p>
          <a:p>
            <a:r>
              <a:rPr lang="en-US" sz="2800" dirty="0" err="1">
                <a:cs typeface="B Nazanin" panose="00000400000000000000" pitchFamily="2" charset="-78"/>
              </a:rPr>
              <a:t>SqlCommand</a:t>
            </a:r>
            <a:r>
              <a:rPr lang="en-US" sz="2800" dirty="0">
                <a:cs typeface="B Nazanin" panose="00000400000000000000" pitchFamily="2" charset="-78"/>
              </a:rPr>
              <a:t> </a:t>
            </a:r>
            <a:r>
              <a:rPr lang="en-US" sz="2800" dirty="0" err="1">
                <a:cs typeface="B Nazanin" panose="00000400000000000000" pitchFamily="2" charset="-78"/>
              </a:rPr>
              <a:t>sc</a:t>
            </a:r>
            <a:r>
              <a:rPr lang="en-US" sz="2800" dirty="0">
                <a:cs typeface="B Nazanin" panose="00000400000000000000" pitchFamily="2" charset="-78"/>
              </a:rPr>
              <a:t> = new </a:t>
            </a:r>
            <a:r>
              <a:rPr lang="en-US" sz="2800" dirty="0" err="1">
                <a:cs typeface="B Nazanin" panose="00000400000000000000" pitchFamily="2" charset="-78"/>
              </a:rPr>
              <a:t>SqlCommand</a:t>
            </a:r>
            <a:r>
              <a:rPr lang="en-US" sz="2800" dirty="0" smtClean="0">
                <a:cs typeface="B Nazanin" panose="00000400000000000000" pitchFamily="2" charset="-78"/>
              </a:rPr>
              <a:t>();</a:t>
            </a:r>
            <a:endParaRPr lang="fa-IR" sz="28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C8E00F9B-4AC6-4FF2-A27C-DBE5A4B28626}" type="slidenum">
              <a:rPr lang="en-US" smtClean="0"/>
              <a:pPr/>
              <a:t>13</a:t>
            </a:fld>
            <a:endParaRPr lang="en-US"/>
          </a:p>
        </p:txBody>
      </p:sp>
    </p:spTree>
    <p:extLst>
      <p:ext uri="{BB962C8B-B14F-4D97-AF65-F5344CB8AC3E}">
        <p14:creationId xmlns:p14="http://schemas.microsoft.com/office/powerpoint/2010/main" val="349262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r>
              <a:rPr lang="fa-IR" dirty="0"/>
              <a:t>خاصیت </a:t>
            </a:r>
            <a:r>
              <a:rPr lang="en-US" dirty="0"/>
              <a:t>connection</a:t>
            </a:r>
            <a:r>
              <a:rPr lang="fa-IR" dirty="0"/>
              <a:t> این کلاس را برابر با شی اتصال قرار می دهیم تا به کمک آن اتصال، دستور اجرا شود</a:t>
            </a:r>
          </a:p>
          <a:p>
            <a:pPr algn="r" rtl="1"/>
            <a:r>
              <a:rPr lang="fa-IR" dirty="0"/>
              <a:t>خاصیت </a:t>
            </a:r>
            <a:r>
              <a:rPr lang="en-US" dirty="0" err="1"/>
              <a:t>commandtext</a:t>
            </a:r>
            <a:r>
              <a:rPr lang="fa-IR" dirty="0"/>
              <a:t> حاوی متنی  دستور </a:t>
            </a:r>
            <a:r>
              <a:rPr lang="en-US" dirty="0"/>
              <a:t>SQL</a:t>
            </a:r>
            <a:r>
              <a:rPr lang="fa-IR" dirty="0"/>
              <a:t> است که  باید بر روی داده ها اجرا شود.</a:t>
            </a:r>
          </a:p>
          <a:p>
            <a:endParaRPr lang="en-US" dirty="0"/>
          </a:p>
        </p:txBody>
      </p:sp>
      <p:pic>
        <p:nvPicPr>
          <p:cNvPr id="5" name="Picture 4"/>
          <p:cNvPicPr>
            <a:picLocks noChangeAspect="1"/>
          </p:cNvPicPr>
          <p:nvPr/>
        </p:nvPicPr>
        <p:blipFill>
          <a:blip r:embed="rId2"/>
          <a:stretch>
            <a:fillRect/>
          </a:stretch>
        </p:blipFill>
        <p:spPr>
          <a:xfrm>
            <a:off x="407367" y="3573016"/>
            <a:ext cx="11660495" cy="3024336"/>
          </a:xfrm>
          <a:prstGeom prst="rect">
            <a:avLst/>
          </a:prstGeom>
        </p:spPr>
      </p:pic>
      <p:sp>
        <p:nvSpPr>
          <p:cNvPr id="6" name="Slide Number Placeholder 5"/>
          <p:cNvSpPr>
            <a:spLocks noGrp="1"/>
          </p:cNvSpPr>
          <p:nvPr>
            <p:ph type="sldNum" sz="quarter" idx="12"/>
          </p:nvPr>
        </p:nvSpPr>
        <p:spPr/>
        <p:txBody>
          <a:bodyPr/>
          <a:lstStyle/>
          <a:p>
            <a:fld id="{C8E00F9B-4AC6-4FF2-A27C-DBE5A4B28626}" type="slidenum">
              <a:rPr lang="en-US" smtClean="0"/>
              <a:pPr/>
              <a:t>14</a:t>
            </a:fld>
            <a:endParaRPr lang="en-US"/>
          </a:p>
        </p:txBody>
      </p:sp>
    </p:spTree>
    <p:extLst>
      <p:ext uri="{BB962C8B-B14F-4D97-AF65-F5344CB8AC3E}">
        <p14:creationId xmlns:p14="http://schemas.microsoft.com/office/powerpoint/2010/main" val="52556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متدهای کلاس </a:t>
            </a:r>
            <a:r>
              <a:rPr lang="en-US" dirty="0" err="1" smtClean="0"/>
              <a:t>sqlcommand</a:t>
            </a:r>
            <a:endParaRPr lang="en-US" dirty="0"/>
          </a:p>
        </p:txBody>
      </p:sp>
      <p:sp>
        <p:nvSpPr>
          <p:cNvPr id="3" name="Content Placeholder 2"/>
          <p:cNvSpPr>
            <a:spLocks noGrp="1"/>
          </p:cNvSpPr>
          <p:nvPr>
            <p:ph idx="1"/>
          </p:nvPr>
        </p:nvSpPr>
        <p:spPr/>
        <p:txBody>
          <a:bodyPr/>
          <a:lstStyle/>
          <a:p>
            <a:pPr algn="r" rtl="1"/>
            <a:r>
              <a:rPr lang="en-US" dirty="0" smtClean="0">
                <a:cs typeface="B Nazanin" panose="00000400000000000000" pitchFamily="2" charset="-78"/>
              </a:rPr>
              <a:t>:</a:t>
            </a:r>
            <a:r>
              <a:rPr lang="en-US" dirty="0" err="1" smtClean="0">
                <a:cs typeface="B Nazanin" panose="00000400000000000000" pitchFamily="2" charset="-78"/>
              </a:rPr>
              <a:t>ExecuteNonQuery</a:t>
            </a:r>
            <a:r>
              <a:rPr lang="en-US" dirty="0" smtClean="0">
                <a:cs typeface="B Nazanin" panose="00000400000000000000" pitchFamily="2" charset="-78"/>
              </a:rPr>
              <a:t>();</a:t>
            </a:r>
            <a:r>
              <a:rPr lang="fa-IR" dirty="0" smtClean="0">
                <a:cs typeface="B Nazanin" panose="00000400000000000000" pitchFamily="2" charset="-78"/>
              </a:rPr>
              <a:t>اگر فرمان ما هیچ خروجی ای نداشت از این متد استفاده می کنیم</a:t>
            </a:r>
          </a:p>
          <a:p>
            <a:pPr marL="0" indent="0" algn="r" rtl="1">
              <a:buNone/>
            </a:pPr>
            <a:r>
              <a:rPr lang="fa-IR" dirty="0" smtClean="0">
                <a:cs typeface="B Nazanin" panose="00000400000000000000" pitchFamily="2" charset="-78"/>
              </a:rPr>
              <a:t>مثلا فرمان  </a:t>
            </a:r>
            <a:r>
              <a:rPr lang="en-US" dirty="0" smtClean="0">
                <a:cs typeface="B Nazanin" panose="00000400000000000000" pitchFamily="2" charset="-78"/>
              </a:rPr>
              <a:t>insert</a:t>
            </a:r>
            <a:r>
              <a:rPr lang="fa-IR" dirty="0" smtClean="0">
                <a:cs typeface="B Nazanin" panose="00000400000000000000" pitchFamily="2" charset="-78"/>
              </a:rPr>
              <a:t> و </a:t>
            </a:r>
            <a:r>
              <a:rPr lang="en-US" dirty="0" smtClean="0">
                <a:cs typeface="B Nazanin" panose="00000400000000000000" pitchFamily="2" charset="-78"/>
              </a:rPr>
              <a:t>delete</a:t>
            </a:r>
            <a:r>
              <a:rPr lang="fa-IR" dirty="0" smtClean="0">
                <a:cs typeface="B Nazanin" panose="00000400000000000000" pitchFamily="2" charset="-78"/>
              </a:rPr>
              <a:t> و </a:t>
            </a:r>
            <a:r>
              <a:rPr lang="en-US" dirty="0" smtClean="0">
                <a:cs typeface="B Nazanin" panose="00000400000000000000" pitchFamily="2" charset="-78"/>
              </a:rPr>
              <a:t>update</a:t>
            </a:r>
            <a:r>
              <a:rPr lang="fa-IR" dirty="0" smtClean="0">
                <a:cs typeface="B Nazanin" panose="00000400000000000000" pitchFamily="2" charset="-78"/>
              </a:rPr>
              <a:t> هیچ مقداری را بر نمی گرداند</a:t>
            </a:r>
            <a:endParaRPr lang="en-US" dirty="0" smtClean="0">
              <a:cs typeface="B Nazanin" panose="00000400000000000000" pitchFamily="2" charset="-78"/>
            </a:endParaRPr>
          </a:p>
          <a:p>
            <a:pPr algn="r" rtl="1"/>
            <a:r>
              <a:rPr lang="en-US" dirty="0" err="1">
                <a:cs typeface="B Nazanin" panose="00000400000000000000" pitchFamily="2" charset="-78"/>
              </a:rPr>
              <a:t>ExecuteReader</a:t>
            </a:r>
            <a:r>
              <a:rPr lang="en-US" dirty="0" smtClean="0">
                <a:cs typeface="B Nazanin" panose="00000400000000000000" pitchFamily="2" charset="-78"/>
              </a:rPr>
              <a:t>();</a:t>
            </a:r>
            <a:r>
              <a:rPr lang="fa-IR" dirty="0" smtClean="0">
                <a:cs typeface="B Nazanin" panose="00000400000000000000" pitchFamily="2" charset="-78"/>
              </a:rPr>
              <a:t>: اگر خروجی فرمان سطر یا ستونی از دیتا بیس باشد از این متد استفاده می کنیم مثلا فرمان </a:t>
            </a:r>
            <a:r>
              <a:rPr lang="en-US" dirty="0" smtClean="0">
                <a:cs typeface="B Nazanin" panose="00000400000000000000" pitchFamily="2" charset="-78"/>
              </a:rPr>
              <a:t>select</a:t>
            </a:r>
          </a:p>
          <a:p>
            <a:pPr algn="r" rtl="1"/>
            <a:r>
              <a:rPr lang="en-US" dirty="0" err="1">
                <a:cs typeface="B Nazanin" panose="00000400000000000000" pitchFamily="2" charset="-78"/>
              </a:rPr>
              <a:t>ExecuteScalar</a:t>
            </a:r>
            <a:r>
              <a:rPr lang="en-US" dirty="0" smtClean="0">
                <a:cs typeface="B Nazanin" panose="00000400000000000000" pitchFamily="2" charset="-78"/>
              </a:rPr>
              <a:t>();</a:t>
            </a:r>
            <a:r>
              <a:rPr lang="fa-IR" dirty="0" smtClean="0">
                <a:cs typeface="B Nazanin" panose="00000400000000000000" pitchFamily="2" charset="-78"/>
              </a:rPr>
              <a:t> : اگر خروجی ما یک مقدار داده را برگرداند از این متد استفاده می شود</a:t>
            </a:r>
            <a:endParaRPr lang="en-US" dirty="0" smtClean="0">
              <a:cs typeface="B Nazanin" panose="00000400000000000000" pitchFamily="2" charset="-78"/>
            </a:endParaRPr>
          </a:p>
          <a:p>
            <a:pPr marL="0" indent="0" algn="r" rtl="1">
              <a:buNone/>
            </a:pPr>
            <a:r>
              <a:rPr lang="en-US" dirty="0">
                <a:cs typeface="B Nazanin" panose="00000400000000000000" pitchFamily="2" charset="-78"/>
              </a:rPr>
              <a:t> </a:t>
            </a:r>
            <a:r>
              <a:rPr lang="fa-IR" dirty="0" smtClean="0">
                <a:cs typeface="B Nazanin" panose="00000400000000000000" pitchFamily="2" charset="-78"/>
              </a:rPr>
              <a:t>مثلا </a:t>
            </a:r>
            <a:r>
              <a:rPr lang="en-US" dirty="0" smtClean="0">
                <a:cs typeface="B Nazanin" panose="00000400000000000000" pitchFamily="2" charset="-78"/>
              </a:rPr>
              <a:t>select count()</a:t>
            </a:r>
            <a:endParaRPr lang="fa-IR"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C8E00F9B-4AC6-4FF2-A27C-DBE5A4B28626}" type="slidenum">
              <a:rPr lang="en-US" smtClean="0"/>
              <a:pPr/>
              <a:t>15</a:t>
            </a:fld>
            <a:endParaRPr lang="en-US"/>
          </a:p>
        </p:txBody>
      </p:sp>
    </p:spTree>
    <p:extLst>
      <p:ext uri="{BB962C8B-B14F-4D97-AF65-F5344CB8AC3E}">
        <p14:creationId xmlns:p14="http://schemas.microsoft.com/office/powerpoint/2010/main" val="1625133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endParaRPr lang="fa-IR" dirty="0" smtClean="0"/>
          </a:p>
          <a:p>
            <a:pPr algn="r" rtl="1"/>
            <a:endParaRPr lang="en-US" dirty="0"/>
          </a:p>
        </p:txBody>
      </p:sp>
      <p:pic>
        <p:nvPicPr>
          <p:cNvPr id="4" name="Picture 3"/>
          <p:cNvPicPr>
            <a:picLocks noChangeAspect="1"/>
          </p:cNvPicPr>
          <p:nvPr/>
        </p:nvPicPr>
        <p:blipFill>
          <a:blip r:embed="rId2"/>
          <a:stretch>
            <a:fillRect/>
          </a:stretch>
        </p:blipFill>
        <p:spPr>
          <a:xfrm>
            <a:off x="2207568" y="836712"/>
            <a:ext cx="9125378" cy="3312368"/>
          </a:xfrm>
          <a:prstGeom prst="rect">
            <a:avLst/>
          </a:prstGeom>
        </p:spPr>
      </p:pic>
      <p:pic>
        <p:nvPicPr>
          <p:cNvPr id="6" name="Picture 5"/>
          <p:cNvPicPr>
            <a:picLocks noChangeAspect="1"/>
          </p:cNvPicPr>
          <p:nvPr/>
        </p:nvPicPr>
        <p:blipFill>
          <a:blip r:embed="rId3"/>
          <a:stretch>
            <a:fillRect/>
          </a:stretch>
        </p:blipFill>
        <p:spPr>
          <a:xfrm>
            <a:off x="2783632" y="4149079"/>
            <a:ext cx="5622776" cy="2837911"/>
          </a:xfrm>
          <a:prstGeom prst="rect">
            <a:avLst/>
          </a:prstGeom>
        </p:spPr>
      </p:pic>
      <p:sp>
        <p:nvSpPr>
          <p:cNvPr id="7" name="Slide Number Placeholder 6"/>
          <p:cNvSpPr>
            <a:spLocks noGrp="1"/>
          </p:cNvSpPr>
          <p:nvPr>
            <p:ph type="sldNum" sz="quarter" idx="12"/>
          </p:nvPr>
        </p:nvSpPr>
        <p:spPr/>
        <p:txBody>
          <a:bodyPr/>
          <a:lstStyle/>
          <a:p>
            <a:fld id="{C8E00F9B-4AC6-4FF2-A27C-DBE5A4B28626}" type="slidenum">
              <a:rPr lang="en-US" smtClean="0"/>
              <a:pPr/>
              <a:t>16</a:t>
            </a:fld>
            <a:endParaRPr lang="en-US"/>
          </a:p>
        </p:txBody>
      </p:sp>
    </p:spTree>
    <p:extLst>
      <p:ext uri="{BB962C8B-B14F-4D97-AF65-F5344CB8AC3E}">
        <p14:creationId xmlns:p14="http://schemas.microsoft.com/office/powerpoint/2010/main" val="412955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24744"/>
            <a:ext cx="10972800" cy="5256584"/>
          </a:xfrm>
        </p:spPr>
        <p:txBody>
          <a:bodyPr/>
          <a:lstStyle/>
          <a:p>
            <a:pPr marL="0" indent="0" algn="r" rtl="1">
              <a:buNone/>
            </a:pPr>
            <a:r>
              <a:rPr lang="fa-IR" dirty="0" smtClean="0"/>
              <a:t>در اینجا چون دستورما </a:t>
            </a:r>
            <a:r>
              <a:rPr lang="en-US" dirty="0" smtClean="0"/>
              <a:t>insert</a:t>
            </a:r>
            <a:r>
              <a:rPr lang="fa-IR" dirty="0" smtClean="0"/>
              <a:t> است و هیچ مقداری را برنمی گرداند از </a:t>
            </a:r>
            <a:r>
              <a:rPr lang="en-US" dirty="0" err="1"/>
              <a:t>ExecuteNonQuery</a:t>
            </a:r>
            <a:r>
              <a:rPr lang="en-US" dirty="0" smtClean="0"/>
              <a:t>(); </a:t>
            </a:r>
            <a:r>
              <a:rPr lang="fa-IR" dirty="0" smtClean="0"/>
              <a:t>استفاده کرده ایم. </a:t>
            </a:r>
            <a:endParaRPr lang="en-US" dirty="0"/>
          </a:p>
        </p:txBody>
      </p:sp>
      <p:sp>
        <p:nvSpPr>
          <p:cNvPr id="5" name="Slide Number Placeholder 4"/>
          <p:cNvSpPr>
            <a:spLocks noGrp="1"/>
          </p:cNvSpPr>
          <p:nvPr>
            <p:ph type="sldNum" sz="quarter" idx="12"/>
          </p:nvPr>
        </p:nvSpPr>
        <p:spPr/>
        <p:txBody>
          <a:bodyPr/>
          <a:lstStyle/>
          <a:p>
            <a:fld id="{C8E00F9B-4AC6-4FF2-A27C-DBE5A4B28626}" type="slidenum">
              <a:rPr lang="en-US" smtClean="0"/>
              <a:pPr/>
              <a:t>17</a:t>
            </a:fld>
            <a:endParaRPr lang="en-US"/>
          </a:p>
        </p:txBody>
      </p:sp>
      <p:pic>
        <p:nvPicPr>
          <p:cNvPr id="7" name="Picture 6"/>
          <p:cNvPicPr>
            <a:picLocks noChangeAspect="1"/>
          </p:cNvPicPr>
          <p:nvPr/>
        </p:nvPicPr>
        <p:blipFill>
          <a:blip r:embed="rId3"/>
          <a:stretch>
            <a:fillRect/>
          </a:stretch>
        </p:blipFill>
        <p:spPr>
          <a:xfrm>
            <a:off x="609599" y="2564904"/>
            <a:ext cx="11299717" cy="3024336"/>
          </a:xfrm>
          <a:prstGeom prst="rect">
            <a:avLst/>
          </a:prstGeom>
        </p:spPr>
      </p:pic>
    </p:spTree>
    <p:extLst>
      <p:ext uri="{BB962C8B-B14F-4D97-AF65-F5344CB8AC3E}">
        <p14:creationId xmlns:p14="http://schemas.microsoft.com/office/powerpoint/2010/main" val="1857969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24744"/>
            <a:ext cx="10972800" cy="5256584"/>
          </a:xfrm>
        </p:spPr>
        <p:txBody>
          <a:bodyPr/>
          <a:lstStyle/>
          <a:p>
            <a:pPr marL="0" indent="0" algn="r" rtl="1">
              <a:buNone/>
            </a:pPr>
            <a:r>
              <a:rPr lang="fa-IR" dirty="0" smtClean="0"/>
              <a:t>دستورما </a:t>
            </a:r>
            <a:r>
              <a:rPr lang="en-US" dirty="0" smtClean="0"/>
              <a:t>delete </a:t>
            </a:r>
            <a:r>
              <a:rPr lang="fa-IR" dirty="0" smtClean="0"/>
              <a:t>  است و هیچ مقداری را برنمی گرداند از  </a:t>
            </a:r>
            <a:r>
              <a:rPr lang="en-US" dirty="0" smtClean="0"/>
              <a:t> </a:t>
            </a:r>
            <a:r>
              <a:rPr lang="en-US" dirty="0" err="1" smtClean="0"/>
              <a:t>ExecuteNonQuery</a:t>
            </a:r>
            <a:r>
              <a:rPr lang="en-US" dirty="0" smtClean="0"/>
              <a:t>(); </a:t>
            </a:r>
            <a:r>
              <a:rPr lang="fa-IR" dirty="0" smtClean="0"/>
              <a:t>استفاده کرده ایم. </a:t>
            </a:r>
            <a:endParaRPr lang="en-US" dirty="0"/>
          </a:p>
        </p:txBody>
      </p:sp>
      <p:sp>
        <p:nvSpPr>
          <p:cNvPr id="5" name="Slide Number Placeholder 4"/>
          <p:cNvSpPr>
            <a:spLocks noGrp="1"/>
          </p:cNvSpPr>
          <p:nvPr>
            <p:ph type="sldNum" sz="quarter" idx="12"/>
          </p:nvPr>
        </p:nvSpPr>
        <p:spPr/>
        <p:txBody>
          <a:bodyPr/>
          <a:lstStyle/>
          <a:p>
            <a:fld id="{C8E00F9B-4AC6-4FF2-A27C-DBE5A4B28626}" type="slidenum">
              <a:rPr lang="en-US" smtClean="0"/>
              <a:pPr/>
              <a:t>18</a:t>
            </a:fld>
            <a:endParaRPr lang="en-US"/>
          </a:p>
        </p:txBody>
      </p:sp>
      <p:pic>
        <p:nvPicPr>
          <p:cNvPr id="2" name="Picture 1"/>
          <p:cNvPicPr>
            <a:picLocks noChangeAspect="1"/>
          </p:cNvPicPr>
          <p:nvPr/>
        </p:nvPicPr>
        <p:blipFill>
          <a:blip r:embed="rId3"/>
          <a:stretch>
            <a:fillRect/>
          </a:stretch>
        </p:blipFill>
        <p:spPr>
          <a:xfrm>
            <a:off x="609600" y="2420888"/>
            <a:ext cx="11375339" cy="3096344"/>
          </a:xfrm>
          <a:prstGeom prst="rect">
            <a:avLst/>
          </a:prstGeom>
        </p:spPr>
      </p:pic>
    </p:spTree>
    <p:extLst>
      <p:ext uri="{BB962C8B-B14F-4D97-AF65-F5344CB8AC3E}">
        <p14:creationId xmlns:p14="http://schemas.microsoft.com/office/powerpoint/2010/main" val="3988480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24744"/>
            <a:ext cx="10972800" cy="5256584"/>
          </a:xfrm>
        </p:spPr>
        <p:txBody>
          <a:bodyPr/>
          <a:lstStyle/>
          <a:p>
            <a:pPr marL="0" indent="0" algn="r" rtl="1">
              <a:buNone/>
            </a:pPr>
            <a:r>
              <a:rPr lang="fa-IR" dirty="0" smtClean="0"/>
              <a:t> دستورما </a:t>
            </a:r>
            <a:r>
              <a:rPr lang="en-US" dirty="0" smtClean="0"/>
              <a:t>update</a:t>
            </a:r>
            <a:r>
              <a:rPr lang="fa-IR" dirty="0" smtClean="0"/>
              <a:t> است و هیچ مقداری را برنمی گرداند از </a:t>
            </a:r>
            <a:r>
              <a:rPr lang="en-US" dirty="0" smtClean="0"/>
              <a:t> </a:t>
            </a:r>
            <a:r>
              <a:rPr lang="en-US" dirty="0" err="1" smtClean="0"/>
              <a:t>ExecuteNonQuery</a:t>
            </a:r>
            <a:r>
              <a:rPr lang="en-US" dirty="0" smtClean="0"/>
              <a:t>(); </a:t>
            </a:r>
            <a:r>
              <a:rPr lang="fa-IR" dirty="0" smtClean="0"/>
              <a:t>استفاده کرده ایم. </a:t>
            </a:r>
            <a:endParaRPr lang="en-US" dirty="0"/>
          </a:p>
        </p:txBody>
      </p:sp>
      <p:sp>
        <p:nvSpPr>
          <p:cNvPr id="5" name="Slide Number Placeholder 4"/>
          <p:cNvSpPr>
            <a:spLocks noGrp="1"/>
          </p:cNvSpPr>
          <p:nvPr>
            <p:ph type="sldNum" sz="quarter" idx="12"/>
          </p:nvPr>
        </p:nvSpPr>
        <p:spPr/>
        <p:txBody>
          <a:bodyPr/>
          <a:lstStyle/>
          <a:p>
            <a:fld id="{C8E00F9B-4AC6-4FF2-A27C-DBE5A4B28626}" type="slidenum">
              <a:rPr lang="en-US" smtClean="0"/>
              <a:pPr/>
              <a:t>19</a:t>
            </a:fld>
            <a:endParaRPr lang="en-US"/>
          </a:p>
        </p:txBody>
      </p:sp>
      <p:pic>
        <p:nvPicPr>
          <p:cNvPr id="2" name="Picture 1"/>
          <p:cNvPicPr>
            <a:picLocks noChangeAspect="1"/>
          </p:cNvPicPr>
          <p:nvPr/>
        </p:nvPicPr>
        <p:blipFill>
          <a:blip r:embed="rId3"/>
          <a:stretch>
            <a:fillRect/>
          </a:stretch>
        </p:blipFill>
        <p:spPr>
          <a:xfrm>
            <a:off x="479376" y="2420888"/>
            <a:ext cx="11259433" cy="3096344"/>
          </a:xfrm>
          <a:prstGeom prst="rect">
            <a:avLst/>
          </a:prstGeom>
        </p:spPr>
      </p:pic>
    </p:spTree>
    <p:extLst>
      <p:ext uri="{BB962C8B-B14F-4D97-AF65-F5344CB8AC3E}">
        <p14:creationId xmlns:p14="http://schemas.microsoft.com/office/powerpoint/2010/main" val="394843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ADO.NET</a:t>
            </a:r>
            <a:r>
              <a:rPr lang="fa-IR" dirty="0" smtClean="0"/>
              <a:t> چیست؟</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dirty="0" smtClean="0">
                <a:cs typeface="B Nazanin" panose="00000400000000000000" pitchFamily="2" charset="-78"/>
              </a:rPr>
              <a:t>به مجموعه کلاس هایی (</a:t>
            </a:r>
            <a:r>
              <a:rPr lang="en-US" dirty="0" smtClean="0">
                <a:cs typeface="B Nazanin" panose="00000400000000000000" pitchFamily="2" charset="-78"/>
              </a:rPr>
              <a:t>class</a:t>
            </a:r>
            <a:r>
              <a:rPr lang="fa-IR" dirty="0" smtClean="0">
                <a:cs typeface="B Nazanin" panose="00000400000000000000" pitchFamily="2" charset="-78"/>
              </a:rPr>
              <a:t>) که اشیایی </a:t>
            </a:r>
            <a:r>
              <a:rPr lang="en-US" dirty="0" smtClean="0">
                <a:cs typeface="B Nazanin" panose="00000400000000000000" pitchFamily="2" charset="-78"/>
              </a:rPr>
              <a:t>(object)</a:t>
            </a:r>
            <a:r>
              <a:rPr lang="fa-IR" dirty="0" smtClean="0">
                <a:cs typeface="B Nazanin" panose="00000400000000000000" pitchFamily="2" charset="-78"/>
              </a:rPr>
              <a:t> از آن کلاس ها برای دسترسی به داده های یک دیتابیس در </a:t>
            </a:r>
            <a:r>
              <a:rPr lang="en-US" dirty="0" err="1" smtClean="0">
                <a:cs typeface="B Nazanin" panose="00000400000000000000" pitchFamily="2" charset="-78"/>
              </a:rPr>
              <a:t>.net</a:t>
            </a:r>
            <a:r>
              <a:rPr lang="fa-IR" dirty="0" smtClean="0">
                <a:cs typeface="B Nazanin" panose="00000400000000000000" pitchFamily="2" charset="-78"/>
              </a:rPr>
              <a:t> استفاده می شود </a:t>
            </a:r>
            <a:r>
              <a:rPr lang="en-US" dirty="0" smtClean="0">
                <a:cs typeface="B Nazanin" panose="00000400000000000000" pitchFamily="2" charset="-78"/>
              </a:rPr>
              <a:t>ADO.NET </a:t>
            </a:r>
            <a:r>
              <a:rPr lang="fa-IR" dirty="0" smtClean="0">
                <a:cs typeface="B Nazanin" panose="00000400000000000000" pitchFamily="2" charset="-78"/>
              </a:rPr>
              <a:t> گفته می شود.</a:t>
            </a:r>
          </a:p>
          <a:p>
            <a:pPr marL="0" indent="0" algn="r" rtl="1">
              <a:buNone/>
            </a:pPr>
            <a:endParaRPr lang="en-US" dirty="0" smtClean="0">
              <a:cs typeface="B Nazanin" panose="00000400000000000000" pitchFamily="2" charset="-78"/>
            </a:endParaRPr>
          </a:p>
          <a:p>
            <a:pPr marL="0" indent="0" algn="r" rtl="1">
              <a:buNone/>
            </a:pPr>
            <a:r>
              <a:rPr lang="fa-IR" dirty="0" smtClean="0">
                <a:cs typeface="B Nazanin" panose="00000400000000000000" pitchFamily="2" charset="-78"/>
              </a:rPr>
              <a:t>تکنولوژی </a:t>
            </a:r>
            <a:r>
              <a:rPr lang="en-US" dirty="0" smtClean="0">
                <a:cs typeface="B Nazanin" panose="00000400000000000000" pitchFamily="2" charset="-78"/>
              </a:rPr>
              <a:t>ADO.NET</a:t>
            </a:r>
            <a:r>
              <a:rPr lang="fa-IR" dirty="0" smtClean="0">
                <a:cs typeface="B Nazanin" panose="00000400000000000000" pitchFamily="2" charset="-78"/>
              </a:rPr>
              <a:t>  برای ذخیره و بازیابی داده ها در هر نوع منبع داده ای کاربرد دارد.همچنین این تکنولوژی در هر نوع برنامه نویسی از تحت وب </a:t>
            </a:r>
            <a:r>
              <a:rPr lang="en-US" dirty="0" smtClean="0">
                <a:cs typeface="B Nazanin" panose="00000400000000000000" pitchFamily="2" charset="-78"/>
              </a:rPr>
              <a:t>WEB programming</a:t>
            </a:r>
            <a:r>
              <a:rPr lang="fa-IR" dirty="0" smtClean="0">
                <a:cs typeface="B Nazanin" panose="00000400000000000000" pitchFamily="2" charset="-78"/>
              </a:rPr>
              <a:t> تا تحت ویندوز </a:t>
            </a:r>
            <a:r>
              <a:rPr lang="en-US" dirty="0" smtClean="0">
                <a:cs typeface="B Nazanin" panose="00000400000000000000" pitchFamily="2" charset="-78"/>
              </a:rPr>
              <a:t>windows programming </a:t>
            </a:r>
            <a:r>
              <a:rPr lang="fa-IR" dirty="0" smtClean="0">
                <a:cs typeface="B Nazanin" panose="00000400000000000000" pitchFamily="2" charset="-78"/>
              </a:rPr>
              <a:t>  کاربرد دارد.</a:t>
            </a:r>
          </a:p>
          <a:p>
            <a:pPr marL="0" indent="0" algn="r"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C8E00F9B-4AC6-4FF2-A27C-DBE5A4B28626}" type="slidenum">
              <a:rPr lang="en-US" smtClean="0"/>
              <a:pPr/>
              <a:t>2</a:t>
            </a:fld>
            <a:endParaRPr lang="en-US"/>
          </a:p>
        </p:txBody>
      </p:sp>
    </p:spTree>
    <p:extLst>
      <p:ext uri="{BB962C8B-B14F-4D97-AF65-F5344CB8AC3E}">
        <p14:creationId xmlns:p14="http://schemas.microsoft.com/office/powerpoint/2010/main" val="224697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52736"/>
            <a:ext cx="10972800" cy="5271864"/>
          </a:xfrm>
        </p:spPr>
        <p:txBody>
          <a:bodyPr/>
          <a:lstStyle/>
          <a:p>
            <a:pPr algn="r" rtl="1"/>
            <a:r>
              <a:rPr lang="fa-IR" dirty="0" smtClean="0"/>
              <a:t>دستور </a:t>
            </a:r>
            <a:r>
              <a:rPr lang="en-US" dirty="0" smtClean="0"/>
              <a:t>select count </a:t>
            </a:r>
            <a:r>
              <a:rPr lang="fa-IR" dirty="0"/>
              <a:t> </a:t>
            </a:r>
            <a:r>
              <a:rPr lang="fa-IR" dirty="0" smtClean="0"/>
              <a:t>که یک مقدار داده را بر می گرداند و از </a:t>
            </a:r>
            <a:r>
              <a:rPr lang="en-US" dirty="0" err="1"/>
              <a:t>ExecuteScalar</a:t>
            </a:r>
            <a:r>
              <a:rPr lang="en-US" dirty="0" smtClean="0"/>
              <a:t>()</a:t>
            </a:r>
            <a:r>
              <a:rPr lang="fa-IR" dirty="0" smtClean="0"/>
              <a:t>  استفاده کرده ایم</a:t>
            </a:r>
          </a:p>
          <a:p>
            <a:pPr algn="r" rtl="1"/>
            <a:r>
              <a:rPr lang="fa-IR" dirty="0" smtClean="0"/>
              <a:t> </a:t>
            </a:r>
            <a:endParaRPr lang="en-US" dirty="0"/>
          </a:p>
        </p:txBody>
      </p:sp>
      <p:sp>
        <p:nvSpPr>
          <p:cNvPr id="4" name="Slide Number Placeholder 3"/>
          <p:cNvSpPr>
            <a:spLocks noGrp="1"/>
          </p:cNvSpPr>
          <p:nvPr>
            <p:ph type="sldNum" sz="quarter" idx="12"/>
          </p:nvPr>
        </p:nvSpPr>
        <p:spPr/>
        <p:txBody>
          <a:bodyPr/>
          <a:lstStyle/>
          <a:p>
            <a:fld id="{C8E00F9B-4AC6-4FF2-A27C-DBE5A4B28626}" type="slidenum">
              <a:rPr lang="en-US" smtClean="0"/>
              <a:pPr/>
              <a:t>20</a:t>
            </a:fld>
            <a:endParaRPr lang="en-US"/>
          </a:p>
        </p:txBody>
      </p:sp>
      <p:pic>
        <p:nvPicPr>
          <p:cNvPr id="6" name="Picture 5"/>
          <p:cNvPicPr>
            <a:picLocks noChangeAspect="1"/>
          </p:cNvPicPr>
          <p:nvPr/>
        </p:nvPicPr>
        <p:blipFill>
          <a:blip r:embed="rId2"/>
          <a:stretch>
            <a:fillRect/>
          </a:stretch>
        </p:blipFill>
        <p:spPr>
          <a:xfrm>
            <a:off x="191344" y="2095133"/>
            <a:ext cx="11908323" cy="3998163"/>
          </a:xfrm>
          <a:prstGeom prst="rect">
            <a:avLst/>
          </a:prstGeom>
        </p:spPr>
      </p:pic>
    </p:spTree>
    <p:extLst>
      <p:ext uri="{BB962C8B-B14F-4D97-AF65-F5344CB8AC3E}">
        <p14:creationId xmlns:p14="http://schemas.microsoft.com/office/powerpoint/2010/main" val="2312185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80728"/>
            <a:ext cx="10972800" cy="5343872"/>
          </a:xfrm>
        </p:spPr>
        <p:txBody>
          <a:bodyPr/>
          <a:lstStyle/>
          <a:p>
            <a:pPr algn="r" rtl="1"/>
            <a:r>
              <a:rPr lang="fa-IR" dirty="0"/>
              <a:t>دستور </a:t>
            </a:r>
            <a:r>
              <a:rPr lang="en-US" dirty="0" smtClean="0"/>
              <a:t>  select </a:t>
            </a:r>
            <a:r>
              <a:rPr lang="fa-IR" dirty="0" smtClean="0"/>
              <a:t>که سطر یا ستونی از دیتا بیس را </a:t>
            </a:r>
            <a:r>
              <a:rPr lang="fa-IR" dirty="0"/>
              <a:t>بر می گرداند و از </a:t>
            </a:r>
            <a:r>
              <a:rPr lang="en-US" dirty="0" err="1"/>
              <a:t>ExecuteReader</a:t>
            </a:r>
            <a:r>
              <a:rPr lang="en-US" dirty="0" smtClean="0"/>
              <a:t>()</a:t>
            </a:r>
            <a:r>
              <a:rPr lang="fa-IR" dirty="0" smtClean="0"/>
              <a:t> </a:t>
            </a:r>
            <a:r>
              <a:rPr lang="fa-IR" dirty="0"/>
              <a:t>استفاده کرده ایم</a:t>
            </a:r>
          </a:p>
          <a:p>
            <a:pPr algn="r" rtl="1"/>
            <a:endParaRPr lang="en-US" dirty="0"/>
          </a:p>
        </p:txBody>
      </p:sp>
      <p:sp>
        <p:nvSpPr>
          <p:cNvPr id="4" name="Slide Number Placeholder 3"/>
          <p:cNvSpPr>
            <a:spLocks noGrp="1"/>
          </p:cNvSpPr>
          <p:nvPr>
            <p:ph type="sldNum" sz="quarter" idx="12"/>
          </p:nvPr>
        </p:nvSpPr>
        <p:spPr/>
        <p:txBody>
          <a:bodyPr/>
          <a:lstStyle/>
          <a:p>
            <a:fld id="{C8E00F9B-4AC6-4FF2-A27C-DBE5A4B28626}" type="slidenum">
              <a:rPr lang="en-US" smtClean="0"/>
              <a:pPr/>
              <a:t>21</a:t>
            </a:fld>
            <a:endParaRPr lang="en-US"/>
          </a:p>
        </p:txBody>
      </p:sp>
      <p:pic>
        <p:nvPicPr>
          <p:cNvPr id="5" name="Picture 4"/>
          <p:cNvPicPr>
            <a:picLocks noChangeAspect="1"/>
          </p:cNvPicPr>
          <p:nvPr/>
        </p:nvPicPr>
        <p:blipFill>
          <a:blip r:embed="rId2"/>
          <a:stretch>
            <a:fillRect/>
          </a:stretch>
        </p:blipFill>
        <p:spPr>
          <a:xfrm>
            <a:off x="983432" y="1969660"/>
            <a:ext cx="10583532" cy="4051628"/>
          </a:xfrm>
          <a:prstGeom prst="rect">
            <a:avLst/>
          </a:prstGeom>
        </p:spPr>
      </p:pic>
    </p:spTree>
    <p:extLst>
      <p:ext uri="{BB962C8B-B14F-4D97-AF65-F5344CB8AC3E}">
        <p14:creationId xmlns:p14="http://schemas.microsoft.com/office/powerpoint/2010/main" val="33629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خاصیت </a:t>
            </a:r>
            <a:r>
              <a:rPr lang="en-US" dirty="0" smtClean="0"/>
              <a:t>parameters</a:t>
            </a:r>
            <a:r>
              <a:rPr lang="fa-IR" dirty="0" smtClean="0"/>
              <a:t> از کلاس </a:t>
            </a:r>
            <a:r>
              <a:rPr lang="en-US" dirty="0" err="1" smtClean="0"/>
              <a:t>sqlcommand</a:t>
            </a:r>
            <a:endParaRPr lang="en-US" dirty="0"/>
          </a:p>
        </p:txBody>
      </p:sp>
      <p:sp>
        <p:nvSpPr>
          <p:cNvPr id="3" name="Content Placeholder 2"/>
          <p:cNvSpPr>
            <a:spLocks noGrp="1"/>
          </p:cNvSpPr>
          <p:nvPr>
            <p:ph idx="1"/>
          </p:nvPr>
        </p:nvSpPr>
        <p:spPr/>
        <p:txBody>
          <a:bodyPr/>
          <a:lstStyle/>
          <a:p>
            <a:pPr marL="0" indent="0" algn="r" rtl="1">
              <a:buNone/>
            </a:pPr>
            <a:r>
              <a:rPr lang="fa-IR" dirty="0" smtClean="0">
                <a:cs typeface="B Nazanin" panose="00000400000000000000" pitchFamily="2" charset="-78"/>
              </a:rPr>
              <a:t>پارامتر ها متغیرهایی هستند که در یک دستور </a:t>
            </a:r>
            <a:r>
              <a:rPr lang="en-US" dirty="0" smtClean="0">
                <a:cs typeface="B Nazanin" panose="00000400000000000000" pitchFamily="2" charset="-78"/>
              </a:rPr>
              <a:t>SQL</a:t>
            </a:r>
            <a:r>
              <a:rPr lang="fa-IR" dirty="0" smtClean="0">
                <a:cs typeface="B Nazanin" panose="00000400000000000000" pitchFamily="2" charset="-78"/>
              </a:rPr>
              <a:t> قرار می گیرند و می تواند در زمان اجرای برنامه جای خود را به عباراتی خاص عوض کنند.</a:t>
            </a:r>
          </a:p>
          <a:p>
            <a:pPr marL="0" indent="0" algn="r" rtl="1">
              <a:buNone/>
            </a:pPr>
            <a:r>
              <a:rPr lang="fa-IR" dirty="0" smtClean="0">
                <a:cs typeface="B Nazanin" panose="00000400000000000000" pitchFamily="2" charset="-78"/>
              </a:rPr>
              <a:t>این متغییر ها با علامت </a:t>
            </a:r>
            <a:r>
              <a:rPr lang="en-US" dirty="0" smtClean="0">
                <a:cs typeface="B Nazanin" panose="00000400000000000000" pitchFamily="2" charset="-78"/>
              </a:rPr>
              <a:t>@</a:t>
            </a:r>
            <a:r>
              <a:rPr lang="fa-IR" dirty="0" smtClean="0">
                <a:cs typeface="B Nazanin" panose="00000400000000000000" pitchFamily="2" charset="-78"/>
              </a:rPr>
              <a:t> در یک دستور مشخص می شوند.</a:t>
            </a:r>
          </a:p>
          <a:p>
            <a:pPr marL="0" indent="0" algn="r" rtl="1">
              <a:buNone/>
            </a:pPr>
            <a:r>
              <a:rPr lang="fa-IR" dirty="0" smtClean="0">
                <a:cs typeface="B Nazanin" panose="00000400000000000000" pitchFamily="2" charset="-78"/>
              </a:rPr>
              <a:t>متد </a:t>
            </a:r>
            <a:r>
              <a:rPr lang="en-US" dirty="0" err="1" smtClean="0">
                <a:cs typeface="B Nazanin" panose="00000400000000000000" pitchFamily="2" charset="-78"/>
              </a:rPr>
              <a:t>AddWithValue</a:t>
            </a:r>
            <a:r>
              <a:rPr lang="en-US" dirty="0" smtClean="0">
                <a:cs typeface="B Nazanin" panose="00000400000000000000" pitchFamily="2" charset="-78"/>
              </a:rPr>
              <a:t> </a:t>
            </a:r>
            <a:r>
              <a:rPr lang="fa-IR" dirty="0" smtClean="0">
                <a:cs typeface="B Nazanin" panose="00000400000000000000" pitchFamily="2" charset="-78"/>
              </a:rPr>
              <a:t> نام یک پارامتر و متغیری که مقدار مربوط به آن را در زمان اجرای برنامه نگهداری می کند به عنوان پارامتر دریافت کرده و آن را به لیست </a:t>
            </a:r>
            <a:r>
              <a:rPr lang="en-US" dirty="0" smtClean="0">
                <a:cs typeface="B Nazanin" panose="00000400000000000000" pitchFamily="2" charset="-78"/>
              </a:rPr>
              <a:t>parameters</a:t>
            </a:r>
            <a:r>
              <a:rPr lang="fa-IR" dirty="0" smtClean="0">
                <a:cs typeface="B Nazanin" panose="00000400000000000000" pitchFamily="2" charset="-78"/>
              </a:rPr>
              <a:t> اضافه میکند.</a:t>
            </a:r>
          </a:p>
          <a:p>
            <a:pPr marL="0" indent="0" algn="r"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C8E00F9B-4AC6-4FF2-A27C-DBE5A4B28626}" type="slidenum">
              <a:rPr lang="en-US" smtClean="0"/>
              <a:pPr/>
              <a:t>22</a:t>
            </a:fld>
            <a:endParaRPr lang="en-US"/>
          </a:p>
        </p:txBody>
      </p:sp>
      <p:pic>
        <p:nvPicPr>
          <p:cNvPr id="6" name="Picture 5"/>
          <p:cNvPicPr>
            <a:picLocks noChangeAspect="1"/>
          </p:cNvPicPr>
          <p:nvPr/>
        </p:nvPicPr>
        <p:blipFill>
          <a:blip r:embed="rId2"/>
          <a:stretch>
            <a:fillRect/>
          </a:stretch>
        </p:blipFill>
        <p:spPr>
          <a:xfrm>
            <a:off x="767408" y="4199884"/>
            <a:ext cx="8496944" cy="2613492"/>
          </a:xfrm>
          <a:prstGeom prst="rect">
            <a:avLst/>
          </a:prstGeom>
        </p:spPr>
      </p:pic>
    </p:spTree>
    <p:extLst>
      <p:ext uri="{BB962C8B-B14F-4D97-AF65-F5344CB8AC3E}">
        <p14:creationId xmlns:p14="http://schemas.microsoft.com/office/powerpoint/2010/main" val="1748575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خاصیت </a:t>
            </a:r>
            <a:r>
              <a:rPr lang="en-US" dirty="0"/>
              <a:t>parameters</a:t>
            </a:r>
            <a:r>
              <a:rPr lang="fa-IR" dirty="0"/>
              <a:t> از کلاس </a:t>
            </a:r>
            <a:r>
              <a:rPr lang="en-US" dirty="0" err="1"/>
              <a:t>sqlcommand</a:t>
            </a:r>
            <a:endParaRPr lang="en-US" dirty="0"/>
          </a:p>
        </p:txBody>
      </p:sp>
      <p:sp>
        <p:nvSpPr>
          <p:cNvPr id="3" name="Content Placeholder 2"/>
          <p:cNvSpPr>
            <a:spLocks noGrp="1"/>
          </p:cNvSpPr>
          <p:nvPr>
            <p:ph idx="1"/>
          </p:nvPr>
        </p:nvSpPr>
        <p:spPr/>
        <p:txBody>
          <a:bodyPr/>
          <a:lstStyle/>
          <a:p>
            <a:pPr marL="0" indent="0" algn="r" rtl="1">
              <a:buNone/>
            </a:pPr>
            <a:r>
              <a:rPr lang="fa-IR" dirty="0" smtClean="0"/>
              <a:t>می توان خروجی دستور </a:t>
            </a:r>
            <a:r>
              <a:rPr lang="en-US" dirty="0" smtClean="0"/>
              <a:t>select</a:t>
            </a:r>
            <a:r>
              <a:rPr lang="fa-IR" dirty="0" smtClean="0"/>
              <a:t> را در یک نوع داده </a:t>
            </a:r>
            <a:r>
              <a:rPr lang="en-US" dirty="0" err="1" smtClean="0"/>
              <a:t>Datatable</a:t>
            </a:r>
            <a:r>
              <a:rPr lang="fa-IR" dirty="0" smtClean="0"/>
              <a:t> ذخیره کرد و سپس </a:t>
            </a:r>
            <a:r>
              <a:rPr lang="fa-IR" dirty="0"/>
              <a:t>از طریق </a:t>
            </a:r>
            <a:r>
              <a:rPr lang="fa-IR" dirty="0" smtClean="0"/>
              <a:t>کنترلر</a:t>
            </a:r>
            <a:r>
              <a:rPr lang="en-US" dirty="0" err="1" smtClean="0"/>
              <a:t>dataGridView</a:t>
            </a:r>
            <a:r>
              <a:rPr lang="en-US" dirty="0" smtClean="0"/>
              <a:t> </a:t>
            </a:r>
            <a:r>
              <a:rPr lang="fa-IR" dirty="0" smtClean="0"/>
              <a:t> در ویندوز فرم نشان داد.</a:t>
            </a:r>
          </a:p>
          <a:p>
            <a:pPr marL="0" indent="0" algn="r" rtl="1">
              <a:buNone/>
            </a:pPr>
            <a:endParaRPr lang="en-US" dirty="0"/>
          </a:p>
        </p:txBody>
      </p:sp>
      <p:sp>
        <p:nvSpPr>
          <p:cNvPr id="4" name="Slide Number Placeholder 3"/>
          <p:cNvSpPr>
            <a:spLocks noGrp="1"/>
          </p:cNvSpPr>
          <p:nvPr>
            <p:ph type="sldNum" sz="quarter" idx="12"/>
          </p:nvPr>
        </p:nvSpPr>
        <p:spPr/>
        <p:txBody>
          <a:bodyPr/>
          <a:lstStyle/>
          <a:p>
            <a:fld id="{C8E00F9B-4AC6-4FF2-A27C-DBE5A4B28626}" type="slidenum">
              <a:rPr lang="en-US" smtClean="0"/>
              <a:pPr/>
              <a:t>23</a:t>
            </a:fld>
            <a:endParaRPr lang="en-US"/>
          </a:p>
        </p:txBody>
      </p:sp>
      <p:pic>
        <p:nvPicPr>
          <p:cNvPr id="5" name="Picture 4"/>
          <p:cNvPicPr>
            <a:picLocks noChangeAspect="1"/>
          </p:cNvPicPr>
          <p:nvPr/>
        </p:nvPicPr>
        <p:blipFill>
          <a:blip r:embed="rId2"/>
          <a:stretch>
            <a:fillRect/>
          </a:stretch>
        </p:blipFill>
        <p:spPr>
          <a:xfrm>
            <a:off x="557357" y="2852936"/>
            <a:ext cx="11299283" cy="3471664"/>
          </a:xfrm>
          <a:prstGeom prst="rect">
            <a:avLst/>
          </a:prstGeom>
        </p:spPr>
      </p:pic>
    </p:spTree>
    <p:extLst>
      <p:ext uri="{BB962C8B-B14F-4D97-AF65-F5344CB8AC3E}">
        <p14:creationId xmlns:p14="http://schemas.microsoft.com/office/powerpoint/2010/main" val="1432153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a:t>
            </a:r>
            <a:r>
              <a:rPr lang="en-US" dirty="0" smtClean="0"/>
              <a:t>dataset</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هنگام استفاده از دستور </a:t>
            </a:r>
            <a:r>
              <a:rPr lang="en-US" dirty="0" smtClean="0">
                <a:cs typeface="B Nazanin" panose="00000400000000000000" pitchFamily="2" charset="-78"/>
              </a:rPr>
              <a:t>select</a:t>
            </a:r>
            <a:r>
              <a:rPr lang="fa-IR" dirty="0" smtClean="0">
                <a:cs typeface="B Nazanin" panose="00000400000000000000" pitchFamily="2" charset="-78"/>
              </a:rPr>
              <a:t>، بخشی از اطلاعات  یک دیتابیس  که درون </a:t>
            </a:r>
            <a:r>
              <a:rPr lang="en-US" dirty="0" err="1" smtClean="0">
                <a:cs typeface="B Nazanin" panose="00000400000000000000" pitchFamily="2" charset="-78"/>
              </a:rPr>
              <a:t>harddisk</a:t>
            </a:r>
            <a:r>
              <a:rPr lang="fa-IR" dirty="0" smtClean="0">
                <a:cs typeface="B Nazanin" panose="00000400000000000000" pitchFamily="2" charset="-78"/>
              </a:rPr>
              <a:t> ذخیره شده است، انتخاب شده و آن اطلاعات روی </a:t>
            </a:r>
            <a:r>
              <a:rPr lang="en-US" dirty="0" smtClean="0">
                <a:cs typeface="B Nazanin" panose="00000400000000000000" pitchFamily="2" charset="-78"/>
              </a:rPr>
              <a:t>RAM</a:t>
            </a:r>
            <a:r>
              <a:rPr lang="fa-IR" dirty="0" smtClean="0">
                <a:cs typeface="B Nazanin" panose="00000400000000000000" pitchFamily="2" charset="-78"/>
              </a:rPr>
              <a:t> قرار می گیرد. وظیفه نگهداری اطلاعات به دست آمده روی </a:t>
            </a:r>
            <a:r>
              <a:rPr lang="en-US" dirty="0" smtClean="0">
                <a:cs typeface="B Nazanin" panose="00000400000000000000" pitchFamily="2" charset="-78"/>
              </a:rPr>
              <a:t>RAM</a:t>
            </a:r>
            <a:r>
              <a:rPr lang="fa-IR" dirty="0" smtClean="0">
                <a:cs typeface="B Nazanin" panose="00000400000000000000" pitchFamily="2" charset="-78"/>
              </a:rPr>
              <a:t> برعهده کلاس </a:t>
            </a:r>
            <a:r>
              <a:rPr lang="en-US" dirty="0" smtClean="0">
                <a:cs typeface="B Nazanin" panose="00000400000000000000" pitchFamily="2" charset="-78"/>
              </a:rPr>
              <a:t>dataset </a:t>
            </a:r>
            <a:r>
              <a:rPr lang="fa-IR" dirty="0" smtClean="0">
                <a:cs typeface="B Nazanin" panose="00000400000000000000" pitchFamily="2" charset="-78"/>
              </a:rPr>
              <a:t> است.</a:t>
            </a:r>
          </a:p>
          <a:p>
            <a:pPr algn="r" rtl="1"/>
            <a:r>
              <a:rPr lang="fa-IR" dirty="0" smtClean="0">
                <a:cs typeface="B Nazanin" panose="00000400000000000000" pitchFamily="2" charset="-78"/>
              </a:rPr>
              <a:t>یک شی (</a:t>
            </a:r>
            <a:r>
              <a:rPr lang="en-US" dirty="0" smtClean="0">
                <a:cs typeface="B Nazanin" panose="00000400000000000000" pitchFamily="2" charset="-78"/>
              </a:rPr>
              <a:t>object</a:t>
            </a:r>
            <a:r>
              <a:rPr lang="fa-IR" dirty="0" smtClean="0">
                <a:cs typeface="B Nazanin" panose="00000400000000000000" pitchFamily="2" charset="-78"/>
              </a:rPr>
              <a:t>) از کلاس </a:t>
            </a:r>
            <a:r>
              <a:rPr lang="en-US" dirty="0" smtClean="0">
                <a:cs typeface="B Nazanin" panose="00000400000000000000" pitchFamily="2" charset="-78"/>
              </a:rPr>
              <a:t>dataset</a:t>
            </a:r>
            <a:r>
              <a:rPr lang="fa-IR" dirty="0" smtClean="0">
                <a:cs typeface="B Nazanin" panose="00000400000000000000" pitchFamily="2" charset="-78"/>
              </a:rPr>
              <a:t> می تواند شامل چندین جدول باشد که هر یک از انها به وسیله یک کنترل </a:t>
            </a:r>
            <a:r>
              <a:rPr lang="en-US" dirty="0" err="1" smtClean="0">
                <a:cs typeface="B Nazanin" panose="00000400000000000000" pitchFamily="2" charset="-78"/>
              </a:rPr>
              <a:t>DataTable</a:t>
            </a:r>
            <a:r>
              <a:rPr lang="fa-IR" dirty="0" smtClean="0">
                <a:cs typeface="B Nazanin" panose="00000400000000000000" pitchFamily="2" charset="-78"/>
              </a:rPr>
              <a:t> مشخص می شوند.</a:t>
            </a:r>
            <a:endParaRPr lang="en-US" dirty="0" smtClean="0">
              <a:cs typeface="B Nazanin" panose="00000400000000000000" pitchFamily="2" charset="-78"/>
            </a:endParaRPr>
          </a:p>
          <a:p>
            <a:r>
              <a:rPr lang="en-US" dirty="0">
                <a:cs typeface="B Nazanin" panose="00000400000000000000" pitchFamily="2" charset="-78"/>
              </a:rPr>
              <a:t> </a:t>
            </a:r>
            <a:r>
              <a:rPr lang="en-US" dirty="0" err="1">
                <a:cs typeface="B Nazanin" panose="00000400000000000000" pitchFamily="2" charset="-78"/>
              </a:rPr>
              <a:t>DataSet</a:t>
            </a:r>
            <a:r>
              <a:rPr lang="en-US" dirty="0">
                <a:cs typeface="B Nazanin" panose="00000400000000000000" pitchFamily="2" charset="-78"/>
              </a:rPr>
              <a:t> ds = new </a:t>
            </a:r>
            <a:r>
              <a:rPr lang="en-US" dirty="0" err="1">
                <a:cs typeface="B Nazanin" panose="00000400000000000000" pitchFamily="2" charset="-78"/>
              </a:rPr>
              <a:t>DataSet</a:t>
            </a:r>
            <a:r>
              <a:rPr lang="en-US" dirty="0">
                <a:cs typeface="B Nazanin" panose="00000400000000000000" pitchFamily="2" charset="-78"/>
              </a:rPr>
              <a:t>();</a:t>
            </a:r>
          </a:p>
        </p:txBody>
      </p:sp>
      <p:sp>
        <p:nvSpPr>
          <p:cNvPr id="4" name="Slide Number Placeholder 3"/>
          <p:cNvSpPr>
            <a:spLocks noGrp="1"/>
          </p:cNvSpPr>
          <p:nvPr>
            <p:ph type="sldNum" sz="quarter" idx="12"/>
          </p:nvPr>
        </p:nvSpPr>
        <p:spPr/>
        <p:txBody>
          <a:bodyPr/>
          <a:lstStyle/>
          <a:p>
            <a:fld id="{C8E00F9B-4AC6-4FF2-A27C-DBE5A4B28626}" type="slidenum">
              <a:rPr lang="en-US" smtClean="0"/>
              <a:pPr/>
              <a:t>24</a:t>
            </a:fld>
            <a:endParaRPr lang="en-US"/>
          </a:p>
        </p:txBody>
      </p:sp>
    </p:spTree>
    <p:extLst>
      <p:ext uri="{BB962C8B-B14F-4D97-AF65-F5344CB8AC3E}">
        <p14:creationId xmlns:p14="http://schemas.microsoft.com/office/powerpoint/2010/main" val="641207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a:t>
            </a:r>
            <a:r>
              <a:rPr lang="en-US" dirty="0" err="1" smtClean="0"/>
              <a:t>sqlDataAdapter</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کلاس </a:t>
            </a:r>
            <a:r>
              <a:rPr lang="en-US" dirty="0" err="1" smtClean="0">
                <a:cs typeface="B Nazanin" panose="00000400000000000000" pitchFamily="2" charset="-78"/>
              </a:rPr>
              <a:t>DataAdapter</a:t>
            </a:r>
            <a:r>
              <a:rPr lang="en-US" dirty="0" smtClean="0">
                <a:cs typeface="B Nazanin" panose="00000400000000000000" pitchFamily="2" charset="-78"/>
              </a:rPr>
              <a:t> </a:t>
            </a:r>
            <a:r>
              <a:rPr lang="fa-IR" dirty="0">
                <a:cs typeface="B Nazanin" panose="00000400000000000000" pitchFamily="2" charset="-78"/>
              </a:rPr>
              <a:t> </a:t>
            </a:r>
            <a:r>
              <a:rPr lang="fa-IR" dirty="0" smtClean="0">
                <a:cs typeface="B Nazanin" panose="00000400000000000000" pitchFamily="2" charset="-78"/>
              </a:rPr>
              <a:t>مانند پلی بین جداول دیتا بیس و جداول موجود در حافظه </a:t>
            </a:r>
            <a:r>
              <a:rPr lang="en-US" dirty="0" smtClean="0">
                <a:cs typeface="B Nazanin" panose="00000400000000000000" pitchFamily="2" charset="-78"/>
              </a:rPr>
              <a:t>RAM</a:t>
            </a:r>
            <a:r>
              <a:rPr lang="fa-IR" dirty="0" smtClean="0">
                <a:cs typeface="B Nazanin" panose="00000400000000000000" pitchFamily="2" charset="-78"/>
              </a:rPr>
              <a:t> که به وسیله </a:t>
            </a:r>
            <a:r>
              <a:rPr lang="en-US" dirty="0" err="1" smtClean="0">
                <a:cs typeface="B Nazanin" panose="00000400000000000000" pitchFamily="2" charset="-78"/>
              </a:rPr>
              <a:t>DataSet</a:t>
            </a:r>
            <a:r>
              <a:rPr lang="fa-IR" dirty="0" smtClean="0">
                <a:cs typeface="B Nazanin" panose="00000400000000000000" pitchFamily="2" charset="-78"/>
              </a:rPr>
              <a:t> نگهداری می شود عمل می کند.</a:t>
            </a:r>
          </a:p>
          <a:p>
            <a:pPr algn="r" rtl="1"/>
            <a:r>
              <a:rPr lang="fa-IR" dirty="0" smtClean="0">
                <a:cs typeface="B Nazanin" panose="00000400000000000000" pitchFamily="2" charset="-78"/>
              </a:rPr>
              <a:t>می توانیم بگوییم که کلاس </a:t>
            </a:r>
            <a:r>
              <a:rPr lang="en-US" dirty="0" err="1" smtClean="0">
                <a:cs typeface="B Nazanin" panose="00000400000000000000" pitchFamily="2" charset="-78"/>
              </a:rPr>
              <a:t>DataAdapter</a:t>
            </a:r>
            <a:r>
              <a:rPr lang="fa-IR" dirty="0">
                <a:cs typeface="B Nazanin" panose="00000400000000000000" pitchFamily="2" charset="-78"/>
              </a:rPr>
              <a:t> </a:t>
            </a:r>
            <a:r>
              <a:rPr lang="fa-IR" dirty="0" smtClean="0">
                <a:cs typeface="B Nazanin" panose="00000400000000000000" pitchFamily="2" charset="-78"/>
              </a:rPr>
              <a:t>برای دسترسی به بانک اطلاعات از کلاس </a:t>
            </a:r>
            <a:r>
              <a:rPr lang="en-US" dirty="0" err="1" smtClean="0">
                <a:cs typeface="B Nazanin" panose="00000400000000000000" pitchFamily="2" charset="-78"/>
              </a:rPr>
              <a:t>sqlcommand</a:t>
            </a:r>
            <a:r>
              <a:rPr lang="fa-IR" dirty="0">
                <a:cs typeface="B Nazanin" panose="00000400000000000000" pitchFamily="2" charset="-78"/>
              </a:rPr>
              <a:t> </a:t>
            </a:r>
            <a:r>
              <a:rPr lang="fa-IR" dirty="0" smtClean="0">
                <a:cs typeface="B Nazanin" panose="00000400000000000000" pitchFamily="2" charset="-78"/>
              </a:rPr>
              <a:t>و </a:t>
            </a:r>
            <a:r>
              <a:rPr lang="en-US" dirty="0" err="1">
                <a:cs typeface="B Nazanin" panose="00000400000000000000" pitchFamily="2" charset="-78"/>
              </a:rPr>
              <a:t>SqlConnection</a:t>
            </a:r>
            <a:r>
              <a:rPr lang="en-US" dirty="0">
                <a:cs typeface="B Nazanin" panose="00000400000000000000" pitchFamily="2" charset="-78"/>
              </a:rPr>
              <a:t> </a:t>
            </a:r>
            <a:r>
              <a:rPr lang="fa-IR" dirty="0" smtClean="0">
                <a:cs typeface="B Nazanin" panose="00000400000000000000" pitchFamily="2" charset="-78"/>
              </a:rPr>
              <a:t> استفاده می کند.</a:t>
            </a:r>
          </a:p>
          <a:p>
            <a:pPr marL="0" indent="0" algn="r"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C8E00F9B-4AC6-4FF2-A27C-DBE5A4B28626}" type="slidenum">
              <a:rPr lang="en-US" smtClean="0"/>
              <a:pPr/>
              <a:t>25</a:t>
            </a:fld>
            <a:endParaRPr lang="en-US"/>
          </a:p>
        </p:txBody>
      </p:sp>
      <p:pic>
        <p:nvPicPr>
          <p:cNvPr id="5" name="Picture 4"/>
          <p:cNvPicPr>
            <a:picLocks noChangeAspect="1"/>
          </p:cNvPicPr>
          <p:nvPr/>
        </p:nvPicPr>
        <p:blipFill>
          <a:blip r:embed="rId2"/>
          <a:stretch>
            <a:fillRect/>
          </a:stretch>
        </p:blipFill>
        <p:spPr>
          <a:xfrm>
            <a:off x="26680" y="3216276"/>
            <a:ext cx="4543425" cy="3505200"/>
          </a:xfrm>
          <a:prstGeom prst="rect">
            <a:avLst/>
          </a:prstGeom>
        </p:spPr>
      </p:pic>
      <p:pic>
        <p:nvPicPr>
          <p:cNvPr id="6" name="Picture 5"/>
          <p:cNvPicPr>
            <a:picLocks noChangeAspect="1"/>
          </p:cNvPicPr>
          <p:nvPr/>
        </p:nvPicPr>
        <p:blipFill>
          <a:blip r:embed="rId3"/>
          <a:stretch>
            <a:fillRect/>
          </a:stretch>
        </p:blipFill>
        <p:spPr>
          <a:xfrm>
            <a:off x="4570105" y="4280530"/>
            <a:ext cx="1638300" cy="2038350"/>
          </a:xfrm>
          <a:prstGeom prst="rect">
            <a:avLst/>
          </a:prstGeom>
        </p:spPr>
      </p:pic>
    </p:spTree>
    <p:extLst>
      <p:ext uri="{BB962C8B-B14F-4D97-AF65-F5344CB8AC3E}">
        <p14:creationId xmlns:p14="http://schemas.microsoft.com/office/powerpoint/2010/main" val="2654371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کلاس </a:t>
            </a:r>
            <a:r>
              <a:rPr lang="en-US" dirty="0" err="1"/>
              <a:t>sqlDataAdapter</a:t>
            </a:r>
            <a:endParaRPr lang="en-US" dirty="0"/>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کلاس </a:t>
            </a:r>
            <a:r>
              <a:rPr lang="en-US" dirty="0" err="1" smtClean="0">
                <a:cs typeface="B Nazanin" panose="00000400000000000000" pitchFamily="2" charset="-78"/>
              </a:rPr>
              <a:t>sqlDataAdapter</a:t>
            </a:r>
            <a:r>
              <a:rPr lang="fa-IR" dirty="0">
                <a:cs typeface="B Nazanin" panose="00000400000000000000" pitchFamily="2" charset="-78"/>
              </a:rPr>
              <a:t> </a:t>
            </a:r>
            <a:r>
              <a:rPr lang="fa-IR" dirty="0" smtClean="0">
                <a:cs typeface="B Nazanin" panose="00000400000000000000" pitchFamily="2" charset="-78"/>
              </a:rPr>
              <a:t>دارای چهار خاصیت زیر است:</a:t>
            </a:r>
          </a:p>
          <a:p>
            <a:pPr algn="r" rtl="1"/>
            <a:r>
              <a:rPr lang="en-US" dirty="0" err="1" smtClean="0">
                <a:cs typeface="B Nazanin" panose="00000400000000000000" pitchFamily="2" charset="-78"/>
              </a:rPr>
              <a:t>Selectcommand</a:t>
            </a:r>
            <a:r>
              <a:rPr lang="fa-IR" dirty="0" smtClean="0">
                <a:cs typeface="B Nazanin" panose="00000400000000000000" pitchFamily="2" charset="-78"/>
              </a:rPr>
              <a:t> : از طریق این خصوصیت </a:t>
            </a:r>
            <a:r>
              <a:rPr lang="en-US" dirty="0" err="1" smtClean="0">
                <a:cs typeface="B Nazanin" panose="00000400000000000000" pitchFamily="2" charset="-78"/>
              </a:rPr>
              <a:t>DataAdapter</a:t>
            </a:r>
            <a:r>
              <a:rPr lang="en-US" dirty="0" smtClean="0">
                <a:cs typeface="B Nazanin" panose="00000400000000000000" pitchFamily="2" charset="-78"/>
              </a:rPr>
              <a:t> </a:t>
            </a:r>
            <a:r>
              <a:rPr lang="fa-IR" dirty="0" smtClean="0">
                <a:cs typeface="B Nazanin" panose="00000400000000000000" pitchFamily="2" charset="-78"/>
              </a:rPr>
              <a:t> ، دستور انتخاب </a:t>
            </a:r>
            <a:r>
              <a:rPr lang="en-US" dirty="0" smtClean="0">
                <a:cs typeface="B Nazanin" panose="00000400000000000000" pitchFamily="2" charset="-78"/>
              </a:rPr>
              <a:t>(select)</a:t>
            </a:r>
            <a:r>
              <a:rPr lang="fa-IR" dirty="0" smtClean="0">
                <a:cs typeface="B Nazanin" panose="00000400000000000000" pitchFamily="2" charset="-78"/>
              </a:rPr>
              <a:t> را بر روی دیتابیس اجرا کرده و نتایج را در کلاس هایی مانند </a:t>
            </a:r>
            <a:r>
              <a:rPr lang="en-US" dirty="0" smtClean="0">
                <a:cs typeface="B Nazanin" panose="00000400000000000000" pitchFamily="2" charset="-78"/>
              </a:rPr>
              <a:t>Dataset</a:t>
            </a:r>
            <a:r>
              <a:rPr lang="fa-IR" dirty="0" smtClean="0">
                <a:cs typeface="B Nazanin" panose="00000400000000000000" pitchFamily="2" charset="-78"/>
              </a:rPr>
              <a:t> قرار می دهند</a:t>
            </a:r>
          </a:p>
          <a:p>
            <a:pPr algn="r" rtl="1"/>
            <a:r>
              <a:rPr lang="en-US" dirty="0" err="1" smtClean="0">
                <a:cs typeface="B Nazanin" panose="00000400000000000000" pitchFamily="2" charset="-78"/>
              </a:rPr>
              <a:t>Insertcommand</a:t>
            </a:r>
            <a:r>
              <a:rPr lang="fa-IR" dirty="0" smtClean="0">
                <a:cs typeface="B Nazanin" panose="00000400000000000000" pitchFamily="2" charset="-78"/>
              </a:rPr>
              <a:t> : </a:t>
            </a:r>
            <a:r>
              <a:rPr lang="fa-IR" dirty="0">
                <a:cs typeface="B Nazanin" panose="00000400000000000000" pitchFamily="2" charset="-78"/>
              </a:rPr>
              <a:t>از طریق این </a:t>
            </a:r>
            <a:r>
              <a:rPr lang="fa-IR" dirty="0" smtClean="0">
                <a:cs typeface="B Nazanin" panose="00000400000000000000" pitchFamily="2" charset="-78"/>
              </a:rPr>
              <a:t>خصوصیت </a:t>
            </a:r>
            <a:r>
              <a:rPr lang="en-US" dirty="0" err="1">
                <a:cs typeface="B Nazanin" panose="00000400000000000000" pitchFamily="2" charset="-78"/>
              </a:rPr>
              <a:t>DataAdapter</a:t>
            </a:r>
            <a:r>
              <a:rPr lang="en-US" dirty="0">
                <a:cs typeface="B Nazanin" panose="00000400000000000000" pitchFamily="2" charset="-78"/>
              </a:rPr>
              <a:t> </a:t>
            </a:r>
            <a:r>
              <a:rPr lang="fa-IR" dirty="0">
                <a:cs typeface="B Nazanin" panose="00000400000000000000" pitchFamily="2" charset="-78"/>
              </a:rPr>
              <a:t> ، دستور </a:t>
            </a:r>
            <a:r>
              <a:rPr lang="fa-IR" dirty="0" smtClean="0">
                <a:cs typeface="B Nazanin" panose="00000400000000000000" pitchFamily="2" charset="-78"/>
              </a:rPr>
              <a:t>اضافه کردن  </a:t>
            </a:r>
            <a:r>
              <a:rPr lang="fa-IR" dirty="0">
                <a:cs typeface="B Nazanin" panose="00000400000000000000" pitchFamily="2" charset="-78"/>
              </a:rPr>
              <a:t>را بر روی </a:t>
            </a:r>
            <a:r>
              <a:rPr lang="fa-IR" dirty="0" smtClean="0">
                <a:cs typeface="B Nazanin" panose="00000400000000000000" pitchFamily="2" charset="-78"/>
              </a:rPr>
              <a:t>دیتابیس اجرا </a:t>
            </a:r>
            <a:r>
              <a:rPr lang="fa-IR" dirty="0">
                <a:cs typeface="B Nazanin" panose="00000400000000000000" pitchFamily="2" charset="-78"/>
              </a:rPr>
              <a:t>کرده و نتایج را در کلاس هایی مانند </a:t>
            </a:r>
            <a:r>
              <a:rPr lang="en-US" dirty="0">
                <a:cs typeface="B Nazanin" panose="00000400000000000000" pitchFamily="2" charset="-78"/>
              </a:rPr>
              <a:t>Dataset</a:t>
            </a:r>
            <a:r>
              <a:rPr lang="fa-IR" dirty="0">
                <a:cs typeface="B Nazanin" panose="00000400000000000000" pitchFamily="2" charset="-78"/>
              </a:rPr>
              <a:t> قرار می </a:t>
            </a:r>
            <a:r>
              <a:rPr lang="fa-IR" dirty="0" smtClean="0">
                <a:cs typeface="B Nazanin" panose="00000400000000000000" pitchFamily="2" charset="-78"/>
              </a:rPr>
              <a:t>دهند.</a:t>
            </a:r>
          </a:p>
          <a:p>
            <a:pPr algn="r" rtl="1"/>
            <a:r>
              <a:rPr lang="en-US" dirty="0" err="1" smtClean="0">
                <a:cs typeface="B Nazanin" panose="00000400000000000000" pitchFamily="2" charset="-78"/>
              </a:rPr>
              <a:t>Deletecommand</a:t>
            </a:r>
            <a:r>
              <a:rPr lang="fa-IR" dirty="0" smtClean="0">
                <a:cs typeface="B Nazanin" panose="00000400000000000000" pitchFamily="2" charset="-78"/>
              </a:rPr>
              <a:t> : </a:t>
            </a:r>
            <a:r>
              <a:rPr lang="fa-IR" dirty="0">
                <a:cs typeface="B Nazanin" panose="00000400000000000000" pitchFamily="2" charset="-78"/>
              </a:rPr>
              <a:t>از طریق این </a:t>
            </a:r>
            <a:r>
              <a:rPr lang="fa-IR" dirty="0" smtClean="0">
                <a:cs typeface="B Nazanin" panose="00000400000000000000" pitchFamily="2" charset="-78"/>
              </a:rPr>
              <a:t>خصوصیت، </a:t>
            </a:r>
            <a:r>
              <a:rPr lang="en-US" dirty="0" err="1">
                <a:cs typeface="B Nazanin" panose="00000400000000000000" pitchFamily="2" charset="-78"/>
              </a:rPr>
              <a:t>DataAdapter</a:t>
            </a:r>
            <a:r>
              <a:rPr lang="en-US" dirty="0">
                <a:cs typeface="B Nazanin" panose="00000400000000000000" pitchFamily="2" charset="-78"/>
              </a:rPr>
              <a:t> </a:t>
            </a:r>
            <a:r>
              <a:rPr lang="fa-IR" dirty="0">
                <a:cs typeface="B Nazanin" panose="00000400000000000000" pitchFamily="2" charset="-78"/>
              </a:rPr>
              <a:t> ، دستور </a:t>
            </a:r>
            <a:r>
              <a:rPr lang="fa-IR" dirty="0" smtClean="0">
                <a:cs typeface="B Nazanin" panose="00000400000000000000" pitchFamily="2" charset="-78"/>
              </a:rPr>
              <a:t>حذف را </a:t>
            </a:r>
            <a:r>
              <a:rPr lang="fa-IR" dirty="0">
                <a:cs typeface="B Nazanin" panose="00000400000000000000" pitchFamily="2" charset="-78"/>
              </a:rPr>
              <a:t>بر روی </a:t>
            </a:r>
            <a:r>
              <a:rPr lang="fa-IR" dirty="0" smtClean="0">
                <a:cs typeface="B Nazanin" panose="00000400000000000000" pitchFamily="2" charset="-78"/>
              </a:rPr>
              <a:t>دیتابیس اجرا </a:t>
            </a:r>
            <a:r>
              <a:rPr lang="fa-IR" dirty="0">
                <a:cs typeface="B Nazanin" panose="00000400000000000000" pitchFamily="2" charset="-78"/>
              </a:rPr>
              <a:t>کرده و نتایج را در کلاس هایی مانند </a:t>
            </a:r>
            <a:r>
              <a:rPr lang="en-US" dirty="0">
                <a:cs typeface="B Nazanin" panose="00000400000000000000" pitchFamily="2" charset="-78"/>
              </a:rPr>
              <a:t>Dataset</a:t>
            </a:r>
            <a:r>
              <a:rPr lang="fa-IR" dirty="0">
                <a:cs typeface="B Nazanin" panose="00000400000000000000" pitchFamily="2" charset="-78"/>
              </a:rPr>
              <a:t> قرار می </a:t>
            </a:r>
            <a:r>
              <a:rPr lang="fa-IR" dirty="0" smtClean="0">
                <a:cs typeface="B Nazanin" panose="00000400000000000000" pitchFamily="2" charset="-78"/>
              </a:rPr>
              <a:t>دهند.</a:t>
            </a:r>
          </a:p>
          <a:p>
            <a:pPr algn="r" rtl="1"/>
            <a:r>
              <a:rPr lang="en-US" dirty="0" err="1" smtClean="0">
                <a:cs typeface="B Nazanin" panose="00000400000000000000" pitchFamily="2" charset="-78"/>
              </a:rPr>
              <a:t>Updatecommand</a:t>
            </a:r>
            <a:r>
              <a:rPr lang="fa-IR" dirty="0">
                <a:cs typeface="B Nazanin" panose="00000400000000000000" pitchFamily="2" charset="-78"/>
              </a:rPr>
              <a:t> </a:t>
            </a:r>
            <a:r>
              <a:rPr lang="fa-IR" dirty="0" smtClean="0">
                <a:cs typeface="B Nazanin" panose="00000400000000000000" pitchFamily="2" charset="-78"/>
              </a:rPr>
              <a:t>: </a:t>
            </a:r>
            <a:r>
              <a:rPr lang="fa-IR" dirty="0">
                <a:cs typeface="B Nazanin" panose="00000400000000000000" pitchFamily="2" charset="-78"/>
              </a:rPr>
              <a:t>از طریق این خصوصیت </a:t>
            </a:r>
            <a:r>
              <a:rPr lang="en-US" dirty="0" err="1">
                <a:cs typeface="B Nazanin" panose="00000400000000000000" pitchFamily="2" charset="-78"/>
              </a:rPr>
              <a:t>DataAdapter</a:t>
            </a:r>
            <a:r>
              <a:rPr lang="en-US" dirty="0">
                <a:cs typeface="B Nazanin" panose="00000400000000000000" pitchFamily="2" charset="-78"/>
              </a:rPr>
              <a:t> </a:t>
            </a:r>
            <a:r>
              <a:rPr lang="fa-IR" dirty="0">
                <a:cs typeface="B Nazanin" panose="00000400000000000000" pitchFamily="2" charset="-78"/>
              </a:rPr>
              <a:t> ، دستور </a:t>
            </a:r>
            <a:r>
              <a:rPr lang="fa-IR" dirty="0" smtClean="0">
                <a:cs typeface="B Nazanin" panose="00000400000000000000" pitchFamily="2" charset="-78"/>
              </a:rPr>
              <a:t>ویرایش داده </a:t>
            </a:r>
            <a:r>
              <a:rPr lang="fa-IR" dirty="0">
                <a:cs typeface="B Nazanin" panose="00000400000000000000" pitchFamily="2" charset="-78"/>
              </a:rPr>
              <a:t>را بر روی </a:t>
            </a:r>
            <a:r>
              <a:rPr lang="fa-IR" dirty="0" smtClean="0">
                <a:cs typeface="B Nazanin" panose="00000400000000000000" pitchFamily="2" charset="-78"/>
              </a:rPr>
              <a:t>دیتابیس اجرا </a:t>
            </a:r>
            <a:r>
              <a:rPr lang="fa-IR" dirty="0">
                <a:cs typeface="B Nazanin" panose="00000400000000000000" pitchFamily="2" charset="-78"/>
              </a:rPr>
              <a:t>کرده و نتایج را در کلاس هایی مانند </a:t>
            </a:r>
            <a:r>
              <a:rPr lang="en-US" dirty="0">
                <a:cs typeface="B Nazanin" panose="00000400000000000000" pitchFamily="2" charset="-78"/>
              </a:rPr>
              <a:t>Dataset</a:t>
            </a:r>
            <a:r>
              <a:rPr lang="fa-IR" dirty="0">
                <a:cs typeface="B Nazanin" panose="00000400000000000000" pitchFamily="2" charset="-78"/>
              </a:rPr>
              <a:t> قرار می دهند</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C8E00F9B-4AC6-4FF2-A27C-DBE5A4B28626}" type="slidenum">
              <a:rPr lang="en-US" smtClean="0"/>
              <a:pPr/>
              <a:t>26</a:t>
            </a:fld>
            <a:endParaRPr lang="en-US"/>
          </a:p>
        </p:txBody>
      </p:sp>
    </p:spTree>
    <p:extLst>
      <p:ext uri="{BB962C8B-B14F-4D97-AF65-F5344CB8AC3E}">
        <p14:creationId xmlns:p14="http://schemas.microsoft.com/office/powerpoint/2010/main" val="2516319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متد </a:t>
            </a:r>
            <a:r>
              <a:rPr lang="en-US" dirty="0"/>
              <a:t>update </a:t>
            </a:r>
            <a:r>
              <a:rPr lang="fa-IR" dirty="0" smtClean="0"/>
              <a:t>و</a:t>
            </a:r>
            <a:r>
              <a:rPr lang="en-US" dirty="0" smtClean="0"/>
              <a:t>Fill</a:t>
            </a:r>
            <a:r>
              <a:rPr lang="fa-IR" dirty="0" smtClean="0"/>
              <a:t> </a:t>
            </a:r>
            <a:r>
              <a:rPr lang="fa-IR" dirty="0" smtClean="0"/>
              <a:t>از کلاس </a:t>
            </a:r>
            <a:r>
              <a:rPr lang="en-US" dirty="0" err="1" smtClean="0"/>
              <a:t>DataAdapter</a:t>
            </a:r>
            <a:endParaRPr lang="en-US" dirty="0"/>
          </a:p>
        </p:txBody>
      </p:sp>
      <p:sp>
        <p:nvSpPr>
          <p:cNvPr id="3" name="Content Placeholder 2"/>
          <p:cNvSpPr>
            <a:spLocks noGrp="1"/>
          </p:cNvSpPr>
          <p:nvPr>
            <p:ph idx="1"/>
          </p:nvPr>
        </p:nvSpPr>
        <p:spPr/>
        <p:txBody>
          <a:bodyPr/>
          <a:lstStyle/>
          <a:p>
            <a:pPr marL="0" indent="0" algn="r" rtl="1">
              <a:buNone/>
            </a:pPr>
            <a:r>
              <a:rPr lang="fa-IR" dirty="0" smtClean="0">
                <a:cs typeface="B Nazanin" panose="00000400000000000000" pitchFamily="2" charset="-78"/>
              </a:rPr>
              <a:t>با استفاده از </a:t>
            </a:r>
            <a:r>
              <a:rPr lang="fa-IR" dirty="0" smtClean="0">
                <a:cs typeface="B Nazanin" panose="00000400000000000000" pitchFamily="2" charset="-78"/>
              </a:rPr>
              <a:t>متد </a:t>
            </a:r>
            <a:r>
              <a:rPr lang="en-US" dirty="0" smtClean="0">
                <a:cs typeface="B Nazanin" panose="00000400000000000000" pitchFamily="2" charset="-78"/>
              </a:rPr>
              <a:t>fill</a:t>
            </a:r>
            <a:r>
              <a:rPr lang="fa-IR" dirty="0" smtClean="0">
                <a:cs typeface="B Nazanin" panose="00000400000000000000" pitchFamily="2" charset="-78"/>
              </a:rPr>
              <a:t> </a:t>
            </a:r>
            <a:r>
              <a:rPr lang="fa-IR" dirty="0" smtClean="0">
                <a:cs typeface="B Nazanin" panose="00000400000000000000" pitchFamily="2" charset="-78"/>
              </a:rPr>
              <a:t>کلاس </a:t>
            </a:r>
            <a:r>
              <a:rPr lang="en-US" dirty="0" err="1" smtClean="0">
                <a:cs typeface="B Nazanin" panose="00000400000000000000" pitchFamily="2" charset="-78"/>
              </a:rPr>
              <a:t>DataAdapter</a:t>
            </a:r>
            <a:r>
              <a:rPr lang="en-US" dirty="0" smtClean="0">
                <a:cs typeface="B Nazanin" panose="00000400000000000000" pitchFamily="2" charset="-78"/>
              </a:rPr>
              <a:t> </a:t>
            </a:r>
            <a:r>
              <a:rPr lang="fa-IR" dirty="0" smtClean="0">
                <a:cs typeface="B Nazanin" panose="00000400000000000000" pitchFamily="2" charset="-78"/>
              </a:rPr>
              <a:t> می توان دستور </a:t>
            </a:r>
            <a:r>
              <a:rPr lang="en-US" dirty="0" smtClean="0">
                <a:cs typeface="B Nazanin" panose="00000400000000000000" pitchFamily="2" charset="-78"/>
              </a:rPr>
              <a:t>SQL</a:t>
            </a:r>
            <a:r>
              <a:rPr lang="fa-IR" dirty="0" smtClean="0">
                <a:cs typeface="B Nazanin" panose="00000400000000000000" pitchFamily="2" charset="-78"/>
              </a:rPr>
              <a:t> موجود در خاصیت </a:t>
            </a:r>
            <a:r>
              <a:rPr lang="en-US" dirty="0" err="1" smtClean="0">
                <a:cs typeface="B Nazanin" panose="00000400000000000000" pitchFamily="2" charset="-78"/>
              </a:rPr>
              <a:t>Selectcommand</a:t>
            </a:r>
            <a:r>
              <a:rPr lang="en-US" dirty="0" smtClean="0">
                <a:cs typeface="B Nazanin" panose="00000400000000000000" pitchFamily="2" charset="-78"/>
              </a:rPr>
              <a:t> </a:t>
            </a:r>
            <a:r>
              <a:rPr lang="fa-IR" dirty="0" smtClean="0">
                <a:cs typeface="B Nazanin" panose="00000400000000000000" pitchFamily="2" charset="-78"/>
              </a:rPr>
              <a:t> را در دیتابیس اجرا کرده و سپس داده های برگشتی از اجرای این دستور را درون یک </a:t>
            </a:r>
            <a:r>
              <a:rPr lang="en-US" dirty="0" smtClean="0">
                <a:cs typeface="B Nazanin" panose="00000400000000000000" pitchFamily="2" charset="-78"/>
              </a:rPr>
              <a:t>Dataset</a:t>
            </a:r>
            <a:r>
              <a:rPr lang="fa-IR" dirty="0" smtClean="0">
                <a:cs typeface="B Nazanin" panose="00000400000000000000" pitchFamily="2" charset="-78"/>
              </a:rPr>
              <a:t> در حافظه قرار دهیم.</a:t>
            </a:r>
          </a:p>
          <a:p>
            <a:pPr marL="0" indent="0" algn="r" rtl="1">
              <a:buNone/>
            </a:pPr>
            <a:r>
              <a:rPr lang="fa-IR" dirty="0" smtClean="0">
                <a:cs typeface="B Nazanin" panose="00000400000000000000" pitchFamily="2" charset="-78"/>
              </a:rPr>
              <a:t>هنگامی که با استفاده از </a:t>
            </a:r>
            <a:r>
              <a:rPr lang="en-US" dirty="0" err="1" smtClean="0">
                <a:cs typeface="B Nazanin" panose="00000400000000000000" pitchFamily="2" charset="-78"/>
              </a:rPr>
              <a:t>DataAdapter</a:t>
            </a:r>
            <a:r>
              <a:rPr lang="en-US" dirty="0" smtClean="0">
                <a:cs typeface="B Nazanin" panose="00000400000000000000" pitchFamily="2" charset="-78"/>
              </a:rPr>
              <a:t> </a:t>
            </a:r>
            <a:r>
              <a:rPr lang="fa-IR" dirty="0" smtClean="0">
                <a:cs typeface="B Nazanin" panose="00000400000000000000" pitchFamily="2" charset="-78"/>
              </a:rPr>
              <a:t> داده هایی را درون یک </a:t>
            </a:r>
            <a:r>
              <a:rPr lang="en-US" dirty="0" smtClean="0">
                <a:cs typeface="B Nazanin" panose="00000400000000000000" pitchFamily="2" charset="-78"/>
              </a:rPr>
              <a:t>Dataset</a:t>
            </a:r>
            <a:r>
              <a:rPr lang="fa-IR" dirty="0" smtClean="0">
                <a:cs typeface="B Nazanin" panose="00000400000000000000" pitchFamily="2" charset="-78"/>
              </a:rPr>
              <a:t> قرار می دهید ابتدا یک شی جدید از نوع </a:t>
            </a:r>
            <a:r>
              <a:rPr lang="en-US" dirty="0" err="1" smtClean="0">
                <a:cs typeface="B Nazanin" panose="00000400000000000000" pitchFamily="2" charset="-78"/>
              </a:rPr>
              <a:t>DataTable</a:t>
            </a:r>
            <a:r>
              <a:rPr lang="fa-IR" dirty="0" smtClean="0">
                <a:cs typeface="B Nazanin" panose="00000400000000000000" pitchFamily="2" charset="-78"/>
              </a:rPr>
              <a:t> ایجاد شده ، داده ها درون آن قرار داده می شوند و به </a:t>
            </a:r>
            <a:r>
              <a:rPr lang="en-US" dirty="0" err="1" smtClean="0">
                <a:cs typeface="B Nazanin" panose="00000400000000000000" pitchFamily="2" charset="-78"/>
              </a:rPr>
              <a:t>DataSet</a:t>
            </a:r>
            <a:r>
              <a:rPr lang="fa-IR" dirty="0" smtClean="0">
                <a:cs typeface="B Nazanin" panose="00000400000000000000" pitchFamily="2" charset="-78"/>
              </a:rPr>
              <a:t> اضافه می شوند</a:t>
            </a:r>
            <a:r>
              <a:rPr lang="fa-IR" dirty="0" smtClean="0">
                <a:cs typeface="B Nazanin" panose="00000400000000000000" pitchFamily="2" charset="-78"/>
              </a:rPr>
              <a:t>.</a:t>
            </a:r>
            <a:endParaRPr lang="en-US" dirty="0" smtClean="0">
              <a:cs typeface="B Nazanin" panose="00000400000000000000" pitchFamily="2" charset="-78"/>
            </a:endParaRPr>
          </a:p>
          <a:p>
            <a:pPr marL="0" indent="0" algn="r" rtl="1">
              <a:buNone/>
            </a:pPr>
            <a:r>
              <a:rPr lang="fa-IR" dirty="0">
                <a:cs typeface="B Nazanin" panose="00000400000000000000" pitchFamily="2" charset="-78"/>
              </a:rPr>
              <a:t>با استفاده از </a:t>
            </a:r>
            <a:r>
              <a:rPr lang="fa-IR" dirty="0" smtClean="0">
                <a:cs typeface="B Nazanin" panose="00000400000000000000" pitchFamily="2" charset="-78"/>
              </a:rPr>
              <a:t>متد</a:t>
            </a:r>
            <a:r>
              <a:rPr lang="en-US" dirty="0" smtClean="0">
                <a:cs typeface="B Nazanin" panose="00000400000000000000" pitchFamily="2" charset="-78"/>
              </a:rPr>
              <a:t>update</a:t>
            </a:r>
            <a:r>
              <a:rPr lang="fa-IR" dirty="0" smtClean="0">
                <a:cs typeface="B Nazanin" panose="00000400000000000000" pitchFamily="2" charset="-78"/>
              </a:rPr>
              <a:t> </a:t>
            </a:r>
            <a:r>
              <a:rPr lang="fa-IR" dirty="0">
                <a:cs typeface="B Nazanin" panose="00000400000000000000" pitchFamily="2" charset="-78"/>
              </a:rPr>
              <a:t>کلاس </a:t>
            </a:r>
            <a:r>
              <a:rPr lang="en-US" dirty="0" err="1">
                <a:cs typeface="B Nazanin" panose="00000400000000000000" pitchFamily="2" charset="-78"/>
              </a:rPr>
              <a:t>DataAdapter</a:t>
            </a:r>
            <a:r>
              <a:rPr lang="en-US" dirty="0">
                <a:cs typeface="B Nazanin" panose="00000400000000000000" pitchFamily="2" charset="-78"/>
              </a:rPr>
              <a:t> </a:t>
            </a:r>
            <a:r>
              <a:rPr lang="fa-IR" dirty="0">
                <a:cs typeface="B Nazanin" panose="00000400000000000000" pitchFamily="2" charset="-78"/>
              </a:rPr>
              <a:t> می توان دستور </a:t>
            </a:r>
            <a:r>
              <a:rPr lang="en-US" dirty="0">
                <a:cs typeface="B Nazanin" panose="00000400000000000000" pitchFamily="2" charset="-78"/>
              </a:rPr>
              <a:t>SQL</a:t>
            </a:r>
            <a:r>
              <a:rPr lang="fa-IR" dirty="0">
                <a:cs typeface="B Nazanin" panose="00000400000000000000" pitchFamily="2" charset="-78"/>
              </a:rPr>
              <a:t> موجود در هر سه خاصیت </a:t>
            </a:r>
            <a:r>
              <a:rPr lang="en-US" dirty="0" err="1">
                <a:cs typeface="B Nazanin" panose="00000400000000000000" pitchFamily="2" charset="-78"/>
              </a:rPr>
              <a:t>Insertcommand</a:t>
            </a:r>
            <a:r>
              <a:rPr lang="en-US" dirty="0">
                <a:cs typeface="B Nazanin" panose="00000400000000000000" pitchFamily="2" charset="-78"/>
              </a:rPr>
              <a:t>, </a:t>
            </a:r>
            <a:r>
              <a:rPr lang="en-US" dirty="0" err="1">
                <a:cs typeface="B Nazanin" panose="00000400000000000000" pitchFamily="2" charset="-78"/>
              </a:rPr>
              <a:t>Deletecommand</a:t>
            </a:r>
            <a:r>
              <a:rPr lang="en-US" dirty="0">
                <a:cs typeface="B Nazanin" panose="00000400000000000000" pitchFamily="2" charset="-78"/>
              </a:rPr>
              <a:t>, </a:t>
            </a:r>
            <a:r>
              <a:rPr lang="en-US" dirty="0" err="1">
                <a:cs typeface="B Nazanin" panose="00000400000000000000" pitchFamily="2" charset="-78"/>
              </a:rPr>
              <a:t>Updatecommand</a:t>
            </a:r>
            <a:r>
              <a:rPr lang="fa-IR" dirty="0">
                <a:cs typeface="B Nazanin" panose="00000400000000000000" pitchFamily="2" charset="-78"/>
              </a:rPr>
              <a:t> را که در </a:t>
            </a:r>
            <a:r>
              <a:rPr lang="en-US" dirty="0">
                <a:cs typeface="B Nazanin" panose="00000400000000000000" pitchFamily="2" charset="-78"/>
              </a:rPr>
              <a:t>Dataset</a:t>
            </a:r>
            <a:r>
              <a:rPr lang="fa-IR" dirty="0">
                <a:cs typeface="B Nazanin" panose="00000400000000000000" pitchFamily="2" charset="-78"/>
              </a:rPr>
              <a:t> تغییرات ایجاد کرده  را درون دیتابیس در حافظه ذخیره نماییم.</a:t>
            </a:r>
          </a:p>
          <a:p>
            <a:pPr marL="0" indent="0" algn="r"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C8E00F9B-4AC6-4FF2-A27C-DBE5A4B28626}" type="slidenum">
              <a:rPr lang="en-US" smtClean="0"/>
              <a:pPr/>
              <a:t>27</a:t>
            </a:fld>
            <a:endParaRPr lang="en-US"/>
          </a:p>
        </p:txBody>
      </p:sp>
    </p:spTree>
    <p:extLst>
      <p:ext uri="{BB962C8B-B14F-4D97-AF65-F5344CB8AC3E}">
        <p14:creationId xmlns:p14="http://schemas.microsoft.com/office/powerpoint/2010/main" val="1833726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نمونه کد استفاده از کلاس </a:t>
            </a:r>
            <a:r>
              <a:rPr lang="en-US" dirty="0" err="1" smtClean="0"/>
              <a:t>SqlDataAdapter</a:t>
            </a:r>
            <a:endParaRPr lang="en-US" dirty="0"/>
          </a:p>
        </p:txBody>
      </p:sp>
      <p:pic>
        <p:nvPicPr>
          <p:cNvPr id="5" name="Content Placeholder 4"/>
          <p:cNvPicPr>
            <a:picLocks noGrp="1" noChangeAspect="1"/>
          </p:cNvPicPr>
          <p:nvPr>
            <p:ph idx="1"/>
          </p:nvPr>
        </p:nvPicPr>
        <p:blipFill>
          <a:blip r:embed="rId2"/>
          <a:stretch>
            <a:fillRect/>
          </a:stretch>
        </p:blipFill>
        <p:spPr>
          <a:xfrm>
            <a:off x="436744" y="2348880"/>
            <a:ext cx="11440524" cy="3600400"/>
          </a:xfrm>
          <a:prstGeom prst="rect">
            <a:avLst/>
          </a:prstGeom>
        </p:spPr>
      </p:pic>
      <p:sp>
        <p:nvSpPr>
          <p:cNvPr id="4" name="Slide Number Placeholder 3"/>
          <p:cNvSpPr>
            <a:spLocks noGrp="1"/>
          </p:cNvSpPr>
          <p:nvPr>
            <p:ph type="sldNum" sz="quarter" idx="12"/>
          </p:nvPr>
        </p:nvSpPr>
        <p:spPr/>
        <p:txBody>
          <a:bodyPr/>
          <a:lstStyle/>
          <a:p>
            <a:fld id="{C8E00F9B-4AC6-4FF2-A27C-DBE5A4B28626}" type="slidenum">
              <a:rPr lang="en-US" smtClean="0"/>
              <a:pPr/>
              <a:t>28</a:t>
            </a:fld>
            <a:endParaRPr lang="en-US"/>
          </a:p>
        </p:txBody>
      </p:sp>
    </p:spTree>
    <p:extLst>
      <p:ext uri="{BB962C8B-B14F-4D97-AF65-F5344CB8AC3E}">
        <p14:creationId xmlns:p14="http://schemas.microsoft.com/office/powerpoint/2010/main" val="165285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نمونه کد استفاده از کلاس </a:t>
            </a:r>
            <a:r>
              <a:rPr lang="en-US" dirty="0" err="1" smtClean="0"/>
              <a:t>SqlDataAdapter</a:t>
            </a:r>
            <a:endParaRPr lang="en-US" dirty="0"/>
          </a:p>
        </p:txBody>
      </p:sp>
      <p:sp>
        <p:nvSpPr>
          <p:cNvPr id="4" name="Slide Number Placeholder 3"/>
          <p:cNvSpPr>
            <a:spLocks noGrp="1"/>
          </p:cNvSpPr>
          <p:nvPr>
            <p:ph type="sldNum" sz="quarter" idx="12"/>
          </p:nvPr>
        </p:nvSpPr>
        <p:spPr/>
        <p:txBody>
          <a:bodyPr/>
          <a:lstStyle/>
          <a:p>
            <a:fld id="{C8E00F9B-4AC6-4FF2-A27C-DBE5A4B28626}" type="slidenum">
              <a:rPr lang="en-US" smtClean="0"/>
              <a:pPr/>
              <a:t>29</a:t>
            </a:fld>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SqlDataAdapter</a:t>
            </a:r>
            <a:r>
              <a:rPr lang="en-US" dirty="0">
                <a:latin typeface="Times New Roman" panose="02020603050405020304" pitchFamily="18" charset="0"/>
                <a:cs typeface="Times New Roman" panose="02020603050405020304" pitchFamily="18" charset="0"/>
              </a:rPr>
              <a:t> adapter;</a:t>
            </a:r>
          </a:p>
          <a:p>
            <a:pPr marL="0" indent="0">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DataSet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ds;</a:t>
            </a:r>
          </a:p>
          <a:p>
            <a:pPr marL="0" indent="0">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DataTable</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dt</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connstring</a:t>
            </a:r>
            <a:r>
              <a:rPr lang="en-US" dirty="0">
                <a:latin typeface="Times New Roman" panose="02020603050405020304" pitchFamily="18" charset="0"/>
                <a:cs typeface="Times New Roman" panose="02020603050405020304" pitchFamily="18" charset="0"/>
              </a:rPr>
              <a:t> = "Data Source=SAFARI\\</a:t>
            </a:r>
            <a:r>
              <a:rPr lang="en-US" dirty="0" err="1">
                <a:latin typeface="Times New Roman" panose="02020603050405020304" pitchFamily="18" charset="0"/>
                <a:cs typeface="Times New Roman" panose="02020603050405020304" pitchFamily="18" charset="0"/>
              </a:rPr>
              <a:t>SQLEXPRESS;Initial</a:t>
            </a:r>
            <a:r>
              <a:rPr lang="en-US" dirty="0">
                <a:latin typeface="Times New Roman" panose="02020603050405020304" pitchFamily="18" charset="0"/>
                <a:cs typeface="Times New Roman" panose="02020603050405020304" pitchFamily="18" charset="0"/>
              </a:rPr>
              <a:t> Catalog=</a:t>
            </a:r>
            <a:r>
              <a:rPr lang="en-US" dirty="0" err="1">
                <a:latin typeface="Times New Roman" panose="02020603050405020304" pitchFamily="18" charset="0"/>
                <a:cs typeface="Times New Roman" panose="02020603050405020304" pitchFamily="18" charset="0"/>
              </a:rPr>
              <a:t>classa;Integrated</a:t>
            </a:r>
            <a:r>
              <a:rPr lang="en-US" dirty="0">
                <a:latin typeface="Times New Roman" panose="02020603050405020304" pitchFamily="18" charset="0"/>
                <a:cs typeface="Times New Roman" panose="02020603050405020304" pitchFamily="18" charset="0"/>
              </a:rPr>
              <a:t> Security=True";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private void </a:t>
            </a:r>
            <a:r>
              <a:rPr lang="en-US" dirty="0" err="1">
                <a:latin typeface="Times New Roman" panose="02020603050405020304" pitchFamily="18" charset="0"/>
                <a:cs typeface="Times New Roman" panose="02020603050405020304" pitchFamily="18" charset="0"/>
              </a:rPr>
              <a:t>btndataset_Click</a:t>
            </a:r>
            <a:r>
              <a:rPr lang="en-US" dirty="0">
                <a:latin typeface="Times New Roman" panose="02020603050405020304" pitchFamily="18" charset="0"/>
                <a:cs typeface="Times New Roman" panose="02020603050405020304" pitchFamily="18" charset="0"/>
              </a:rPr>
              <a:t>(object sender, </a:t>
            </a:r>
            <a:r>
              <a:rPr lang="en-US" dirty="0" err="1">
                <a:latin typeface="Times New Roman" panose="02020603050405020304" pitchFamily="18" charset="0"/>
                <a:cs typeface="Times New Roman" panose="02020603050405020304" pitchFamily="18" charset="0"/>
              </a:rPr>
              <a:t>EventArgs</a:t>
            </a:r>
            <a:r>
              <a:rPr lang="en-US" dirty="0">
                <a:latin typeface="Times New Roman" panose="02020603050405020304" pitchFamily="18" charset="0"/>
                <a:cs typeface="Times New Roman" panose="02020603050405020304" pitchFamily="18" charset="0"/>
              </a:rPr>
              <a:t> 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Using </a:t>
            </a:r>
            <a:r>
              <a:rPr lang="en-US" dirty="0" err="1">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adapter = new </a:t>
            </a:r>
            <a:r>
              <a:rPr lang="en-US" dirty="0" err="1">
                <a:latin typeface="Times New Roman" panose="02020603050405020304" pitchFamily="18" charset="0"/>
                <a:cs typeface="Times New Roman" panose="02020603050405020304" pitchFamily="18" charset="0"/>
              </a:rPr>
              <a:t>SqlDataAdapter</a:t>
            </a:r>
            <a:r>
              <a:rPr lang="en-US" dirty="0">
                <a:latin typeface="Times New Roman" panose="02020603050405020304" pitchFamily="18" charset="0"/>
                <a:cs typeface="Times New Roman" panose="02020603050405020304" pitchFamily="18" charset="0"/>
              </a:rPr>
              <a:t>("select * from </a:t>
            </a:r>
            <a:r>
              <a:rPr lang="en-US" dirty="0" err="1">
                <a:latin typeface="Times New Roman" panose="02020603050405020304" pitchFamily="18" charset="0"/>
                <a:cs typeface="Times New Roman" panose="02020603050405020304" pitchFamily="18" charset="0"/>
              </a:rPr>
              <a:t>student_detail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connstring</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ds = new </a:t>
            </a:r>
            <a:r>
              <a:rPr lang="en-US" dirty="0" err="1">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adapter.Fill</a:t>
            </a:r>
            <a:r>
              <a:rPr lang="en-US" dirty="0">
                <a:latin typeface="Times New Roman" panose="02020603050405020304" pitchFamily="18" charset="0"/>
                <a:cs typeface="Times New Roman" panose="02020603050405020304" pitchFamily="18" charset="0"/>
              </a:rPr>
              <a:t>(ds);// fill the </a:t>
            </a:r>
            <a:r>
              <a:rPr lang="en-US" dirty="0" err="1">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dataGridView1.DataSource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ds.Tables</a:t>
            </a:r>
            <a:r>
              <a:rPr lang="en-US" dirty="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private </a:t>
            </a: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btnupdate_Click</a:t>
            </a:r>
            <a:r>
              <a:rPr lang="en-US" dirty="0">
                <a:latin typeface="Times New Roman" panose="02020603050405020304" pitchFamily="18" charset="0"/>
                <a:cs typeface="Times New Roman" panose="02020603050405020304" pitchFamily="18" charset="0"/>
              </a:rPr>
              <a:t>(object sender, </a:t>
            </a:r>
            <a:r>
              <a:rPr lang="en-US" dirty="0" err="1">
                <a:latin typeface="Times New Roman" panose="02020603050405020304" pitchFamily="18" charset="0"/>
                <a:cs typeface="Times New Roman" panose="02020603050405020304" pitchFamily="18" charset="0"/>
              </a:rPr>
              <a:t>EventArgs</a:t>
            </a:r>
            <a:r>
              <a:rPr lang="en-US" dirty="0">
                <a:latin typeface="Times New Roman" panose="02020603050405020304" pitchFamily="18" charset="0"/>
                <a:cs typeface="Times New Roman" panose="02020603050405020304" pitchFamily="18" charset="0"/>
              </a:rPr>
              <a:t> 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SqlCommandBuilder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cmb</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SqlCommandBuilder</a:t>
            </a:r>
            <a:r>
              <a:rPr lang="en-US" dirty="0">
                <a:latin typeface="Times New Roman" panose="02020603050405020304" pitchFamily="18" charset="0"/>
                <a:cs typeface="Times New Roman" panose="02020603050405020304" pitchFamily="18" charset="0"/>
              </a:rPr>
              <a:t>(adapter</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adapter.Update</a:t>
            </a:r>
            <a:r>
              <a:rPr lang="en-US" dirty="0">
                <a:latin typeface="Times New Roman" panose="02020603050405020304" pitchFamily="18" charset="0"/>
                <a:cs typeface="Times New Roman" panose="02020603050405020304" pitchFamily="18" charset="0"/>
              </a:rPr>
              <a:t>(ds);// updating changes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34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6608295" y="2962122"/>
            <a:ext cx="247650" cy="266700"/>
          </a:xfrm>
          <a:prstGeom prst="rect">
            <a:avLst/>
          </a:prstGeom>
        </p:spPr>
      </p:pic>
      <p:pic>
        <p:nvPicPr>
          <p:cNvPr id="4" name="Picture 3"/>
          <p:cNvPicPr>
            <a:picLocks noChangeAspect="1"/>
          </p:cNvPicPr>
          <p:nvPr/>
        </p:nvPicPr>
        <p:blipFill>
          <a:blip r:embed="rId3"/>
          <a:stretch>
            <a:fillRect/>
          </a:stretch>
        </p:blipFill>
        <p:spPr>
          <a:xfrm>
            <a:off x="4074682" y="1170455"/>
            <a:ext cx="3737558" cy="720080"/>
          </a:xfrm>
          <a:prstGeom prst="rect">
            <a:avLst/>
          </a:prstGeom>
        </p:spPr>
      </p:pic>
      <p:pic>
        <p:nvPicPr>
          <p:cNvPr id="6" name="Picture 5"/>
          <p:cNvPicPr>
            <a:picLocks noChangeAspect="1"/>
          </p:cNvPicPr>
          <p:nvPr/>
        </p:nvPicPr>
        <p:blipFill>
          <a:blip r:embed="rId4"/>
          <a:stretch>
            <a:fillRect/>
          </a:stretch>
        </p:blipFill>
        <p:spPr>
          <a:xfrm>
            <a:off x="4134383" y="4236308"/>
            <a:ext cx="4541953" cy="992892"/>
          </a:xfrm>
          <a:prstGeom prst="rect">
            <a:avLst/>
          </a:prstGeom>
        </p:spPr>
      </p:pic>
      <p:pic>
        <p:nvPicPr>
          <p:cNvPr id="7" name="Picture 6"/>
          <p:cNvPicPr>
            <a:picLocks noChangeAspect="1"/>
          </p:cNvPicPr>
          <p:nvPr/>
        </p:nvPicPr>
        <p:blipFill>
          <a:blip r:embed="rId5"/>
          <a:stretch>
            <a:fillRect/>
          </a:stretch>
        </p:blipFill>
        <p:spPr>
          <a:xfrm>
            <a:off x="2711624" y="2344339"/>
            <a:ext cx="7404872" cy="2066476"/>
          </a:xfrm>
          <a:prstGeom prst="rect">
            <a:avLst/>
          </a:prstGeom>
        </p:spPr>
      </p:pic>
      <p:pic>
        <p:nvPicPr>
          <p:cNvPr id="9" name="Picture 8"/>
          <p:cNvPicPr>
            <a:picLocks noChangeAspect="1"/>
          </p:cNvPicPr>
          <p:nvPr/>
        </p:nvPicPr>
        <p:blipFill>
          <a:blip r:embed="rId2"/>
          <a:stretch>
            <a:fillRect/>
          </a:stretch>
        </p:blipFill>
        <p:spPr>
          <a:xfrm>
            <a:off x="4736087" y="1818527"/>
            <a:ext cx="627881" cy="720080"/>
          </a:xfrm>
          <a:prstGeom prst="rect">
            <a:avLst/>
          </a:prstGeom>
        </p:spPr>
      </p:pic>
      <p:pic>
        <p:nvPicPr>
          <p:cNvPr id="10" name="Picture 9"/>
          <p:cNvPicPr>
            <a:picLocks noChangeAspect="1"/>
          </p:cNvPicPr>
          <p:nvPr/>
        </p:nvPicPr>
        <p:blipFill>
          <a:blip r:embed="rId2"/>
          <a:stretch>
            <a:fillRect/>
          </a:stretch>
        </p:blipFill>
        <p:spPr>
          <a:xfrm>
            <a:off x="6752311" y="1851761"/>
            <a:ext cx="627881" cy="656557"/>
          </a:xfrm>
          <a:prstGeom prst="rect">
            <a:avLst/>
          </a:prstGeom>
        </p:spPr>
      </p:pic>
      <p:sp>
        <p:nvSpPr>
          <p:cNvPr id="2" name="Slide Number Placeholder 1"/>
          <p:cNvSpPr>
            <a:spLocks noGrp="1"/>
          </p:cNvSpPr>
          <p:nvPr>
            <p:ph type="sldNum" sz="quarter" idx="12"/>
          </p:nvPr>
        </p:nvSpPr>
        <p:spPr/>
        <p:txBody>
          <a:bodyPr/>
          <a:lstStyle/>
          <a:p>
            <a:fld id="{C8E00F9B-4AC6-4FF2-A27C-DBE5A4B28626}" type="slidenum">
              <a:rPr lang="en-US" smtClean="0"/>
              <a:pPr/>
              <a:t>3</a:t>
            </a:fld>
            <a:endParaRPr lang="en-US"/>
          </a:p>
        </p:txBody>
      </p:sp>
    </p:spTree>
    <p:extLst>
      <p:ext uri="{BB962C8B-B14F-4D97-AF65-F5344CB8AC3E}">
        <p14:creationId xmlns:p14="http://schemas.microsoft.com/office/powerpoint/2010/main" val="3972205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fa-IR" dirty="0" smtClean="0"/>
              <a:t>برای نمایش محتویات کلاس </a:t>
            </a:r>
            <a:r>
              <a:rPr lang="en-US" dirty="0" smtClean="0"/>
              <a:t>Dataset</a:t>
            </a:r>
            <a:r>
              <a:rPr lang="fa-IR" dirty="0" smtClean="0"/>
              <a:t>از کنترلر</a:t>
            </a:r>
            <a:r>
              <a:rPr lang="en-US" dirty="0" smtClean="0"/>
              <a:t> </a:t>
            </a:r>
            <a:r>
              <a:rPr lang="en-US" dirty="0" err="1" smtClean="0"/>
              <a:t>datagridveiw</a:t>
            </a:r>
            <a:r>
              <a:rPr lang="fa-IR" dirty="0" smtClean="0"/>
              <a:t> استفاده می شود. </a:t>
            </a:r>
            <a:endParaRPr lang="en-US" dirty="0"/>
          </a:p>
        </p:txBody>
      </p:sp>
      <p:pic>
        <p:nvPicPr>
          <p:cNvPr id="5" name="Content Placeholder 4"/>
          <p:cNvPicPr>
            <a:picLocks noGrp="1" noChangeAspect="1"/>
          </p:cNvPicPr>
          <p:nvPr>
            <p:ph idx="1"/>
          </p:nvPr>
        </p:nvPicPr>
        <p:blipFill>
          <a:blip r:embed="rId2"/>
          <a:stretch>
            <a:fillRect/>
          </a:stretch>
        </p:blipFill>
        <p:spPr>
          <a:xfrm>
            <a:off x="263352" y="1759011"/>
            <a:ext cx="10153128" cy="4963079"/>
          </a:xfrm>
          <a:prstGeom prst="rect">
            <a:avLst/>
          </a:prstGeom>
        </p:spPr>
      </p:pic>
      <p:sp>
        <p:nvSpPr>
          <p:cNvPr id="4" name="Slide Number Placeholder 3"/>
          <p:cNvSpPr>
            <a:spLocks noGrp="1"/>
          </p:cNvSpPr>
          <p:nvPr>
            <p:ph type="sldNum" sz="quarter" idx="12"/>
          </p:nvPr>
        </p:nvSpPr>
        <p:spPr/>
        <p:txBody>
          <a:bodyPr/>
          <a:lstStyle/>
          <a:p>
            <a:fld id="{C8E00F9B-4AC6-4FF2-A27C-DBE5A4B28626}" type="slidenum">
              <a:rPr lang="en-US" smtClean="0"/>
              <a:pPr/>
              <a:t>30</a:t>
            </a:fld>
            <a:endParaRPr lang="en-US"/>
          </a:p>
        </p:txBody>
      </p:sp>
    </p:spTree>
    <p:extLst>
      <p:ext uri="{BB962C8B-B14F-4D97-AF65-F5344CB8AC3E}">
        <p14:creationId xmlns:p14="http://schemas.microsoft.com/office/powerpoint/2010/main" val="195738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نحوه استفاده از </a:t>
            </a:r>
            <a:r>
              <a:rPr lang="en-US" dirty="0" smtClean="0">
                <a:cs typeface="B Nazanin" panose="00000400000000000000" pitchFamily="2" charset="-78"/>
              </a:rPr>
              <a:t>ADO.NET</a:t>
            </a:r>
            <a:endParaRPr lang="en-US" dirty="0"/>
          </a:p>
        </p:txBody>
      </p:sp>
      <p:sp>
        <p:nvSpPr>
          <p:cNvPr id="3" name="Content Placeholder 2"/>
          <p:cNvSpPr>
            <a:spLocks noGrp="1"/>
          </p:cNvSpPr>
          <p:nvPr>
            <p:ph idx="1"/>
          </p:nvPr>
        </p:nvSpPr>
        <p:spPr/>
        <p:txBody>
          <a:bodyPr>
            <a:normAutofit/>
          </a:bodyPr>
          <a:lstStyle/>
          <a:p>
            <a:pPr marL="0" indent="0" algn="r" rtl="1">
              <a:buNone/>
            </a:pPr>
            <a:r>
              <a:rPr lang="fa-IR" sz="2800" dirty="0" smtClean="0">
                <a:cs typeface="B Nazanin" panose="00000400000000000000" pitchFamily="2" charset="-78"/>
              </a:rPr>
              <a:t>کلاس های اصلی و مشترک </a:t>
            </a:r>
            <a:r>
              <a:rPr lang="en-US" sz="2800" dirty="0" smtClean="0">
                <a:cs typeface="B Nazanin" panose="00000400000000000000" pitchFamily="2" charset="-78"/>
              </a:rPr>
              <a:t>ADO</a:t>
            </a:r>
            <a:r>
              <a:rPr lang="fa-IR" sz="2800" dirty="0" smtClean="0">
                <a:cs typeface="B Nazanin" panose="00000400000000000000" pitchFamily="2" charset="-78"/>
              </a:rPr>
              <a:t> در فضای نام(</a:t>
            </a:r>
            <a:r>
              <a:rPr lang="en-US" sz="2800" dirty="0" smtClean="0">
                <a:cs typeface="B Nazanin" panose="00000400000000000000" pitchFamily="2" charset="-78"/>
              </a:rPr>
              <a:t>name space</a:t>
            </a:r>
            <a:r>
              <a:rPr lang="fa-IR" sz="2800" dirty="0" smtClean="0">
                <a:cs typeface="B Nazanin" panose="00000400000000000000" pitchFamily="2" charset="-78"/>
              </a:rPr>
              <a:t>) </a:t>
            </a:r>
            <a:r>
              <a:rPr lang="en-US" sz="2800" dirty="0" smtClean="0">
                <a:cs typeface="B Nazanin" panose="00000400000000000000" pitchFamily="2" charset="-78"/>
              </a:rPr>
              <a:t> </a:t>
            </a:r>
            <a:r>
              <a:rPr lang="en-US" sz="2800" dirty="0" err="1" smtClean="0">
                <a:cs typeface="B Nazanin" panose="00000400000000000000" pitchFamily="2" charset="-78"/>
              </a:rPr>
              <a:t>System.data</a:t>
            </a:r>
            <a:r>
              <a:rPr lang="fa-IR" sz="2800" dirty="0" smtClean="0">
                <a:cs typeface="B Nazanin" panose="00000400000000000000" pitchFamily="2" charset="-78"/>
              </a:rPr>
              <a:t>  قرار دارند.این فضای نام خود شامل چند فضای نام دیگر است که مهمترین انها عبارتند از </a:t>
            </a:r>
            <a:r>
              <a:rPr lang="en-US" sz="2800" dirty="0" err="1" smtClean="0">
                <a:cs typeface="B Nazanin" panose="00000400000000000000" pitchFamily="2" charset="-78"/>
              </a:rPr>
              <a:t>System.Data.Sqlclient</a:t>
            </a:r>
            <a:r>
              <a:rPr lang="en-US" sz="2800" dirty="0" smtClean="0">
                <a:cs typeface="B Nazanin" panose="00000400000000000000" pitchFamily="2" charset="-78"/>
              </a:rPr>
              <a:t>  </a:t>
            </a:r>
            <a:r>
              <a:rPr lang="fa-IR" sz="2800" dirty="0" smtClean="0">
                <a:cs typeface="B Nazanin" panose="00000400000000000000" pitchFamily="2" charset="-78"/>
              </a:rPr>
              <a:t> و</a:t>
            </a:r>
            <a:r>
              <a:rPr lang="en-US" sz="2800" dirty="0">
                <a:cs typeface="B Nazanin" panose="00000400000000000000" pitchFamily="2" charset="-78"/>
              </a:rPr>
              <a:t> </a:t>
            </a:r>
            <a:r>
              <a:rPr lang="en-US" sz="2800" dirty="0" err="1">
                <a:cs typeface="B Nazanin" panose="00000400000000000000" pitchFamily="2" charset="-78"/>
              </a:rPr>
              <a:t>System.Data.OleDb</a:t>
            </a:r>
            <a:r>
              <a:rPr lang="fa-IR" sz="2800" dirty="0">
                <a:cs typeface="B Nazanin" panose="00000400000000000000" pitchFamily="2" charset="-78"/>
              </a:rPr>
              <a:t> </a:t>
            </a:r>
            <a:endParaRPr lang="en-US" sz="2800" dirty="0" smtClean="0">
              <a:cs typeface="B Nazanin" panose="00000400000000000000" pitchFamily="2" charset="-78"/>
            </a:endParaRPr>
          </a:p>
          <a:p>
            <a:pPr algn="r" rtl="1"/>
            <a:r>
              <a:rPr lang="fa-IR" sz="2800" dirty="0" smtClean="0">
                <a:cs typeface="B Nazanin" panose="00000400000000000000" pitchFamily="2" charset="-78"/>
              </a:rPr>
              <a:t>فضای نام </a:t>
            </a:r>
            <a:r>
              <a:rPr lang="en-US" sz="2800" dirty="0" err="1">
                <a:cs typeface="B Nazanin" panose="00000400000000000000" pitchFamily="2" charset="-78"/>
              </a:rPr>
              <a:t>System.Data.Sqlclient</a:t>
            </a:r>
            <a:r>
              <a:rPr lang="en-US" sz="2800" dirty="0">
                <a:cs typeface="B Nazanin" panose="00000400000000000000" pitchFamily="2" charset="-78"/>
              </a:rPr>
              <a:t>  </a:t>
            </a:r>
            <a:r>
              <a:rPr lang="fa-IR" sz="2800" dirty="0">
                <a:cs typeface="B Nazanin" panose="00000400000000000000" pitchFamily="2" charset="-78"/>
              </a:rPr>
              <a:t> </a:t>
            </a:r>
            <a:r>
              <a:rPr lang="fa-IR" sz="2800" dirty="0" smtClean="0">
                <a:cs typeface="B Nazanin" panose="00000400000000000000" pitchFamily="2" charset="-78"/>
              </a:rPr>
              <a:t>حاوی کلاس هایی است که برای دسترسی به دیتابیس هایی از نوع </a:t>
            </a:r>
            <a:r>
              <a:rPr lang="en-US" sz="2800" dirty="0" err="1" smtClean="0">
                <a:cs typeface="B Nazanin" panose="00000400000000000000" pitchFamily="2" charset="-78"/>
              </a:rPr>
              <a:t>Sql</a:t>
            </a:r>
            <a:r>
              <a:rPr lang="en-US" sz="2800" dirty="0" smtClean="0">
                <a:cs typeface="B Nazanin" panose="00000400000000000000" pitchFamily="2" charset="-78"/>
              </a:rPr>
              <a:t> Server</a:t>
            </a:r>
            <a:r>
              <a:rPr lang="fa-IR" sz="2800" dirty="0" smtClean="0">
                <a:cs typeface="B Nazanin" panose="00000400000000000000" pitchFamily="2" charset="-78"/>
              </a:rPr>
              <a:t> مورد استفاده قرار می گیرد.</a:t>
            </a:r>
          </a:p>
          <a:p>
            <a:pPr algn="r" rtl="1"/>
            <a:r>
              <a:rPr lang="fa-IR" sz="2800" dirty="0" smtClean="0">
                <a:cs typeface="B Nazanin" panose="00000400000000000000" pitchFamily="2" charset="-78"/>
              </a:rPr>
              <a:t>فضای نام </a:t>
            </a:r>
            <a:r>
              <a:rPr lang="en-US" sz="2800" dirty="0" err="1" smtClean="0">
                <a:cs typeface="B Nazanin" panose="00000400000000000000" pitchFamily="2" charset="-78"/>
              </a:rPr>
              <a:t>System.Data.OleDb</a:t>
            </a:r>
            <a:r>
              <a:rPr lang="fa-IR" sz="2800" dirty="0" smtClean="0">
                <a:cs typeface="B Nazanin" panose="00000400000000000000" pitchFamily="2" charset="-78"/>
              </a:rPr>
              <a:t>  نیز حاوی کلاس هایی است که برای دسترسی به </a:t>
            </a:r>
            <a:r>
              <a:rPr lang="fa-IR" sz="2800" dirty="0">
                <a:cs typeface="B Nazanin" panose="00000400000000000000" pitchFamily="2" charset="-78"/>
              </a:rPr>
              <a:t>دیتابیس هایی</a:t>
            </a:r>
            <a:r>
              <a:rPr lang="fa-IR" sz="2800" dirty="0" smtClean="0">
                <a:cs typeface="B Nazanin" panose="00000400000000000000" pitchFamily="2" charset="-78"/>
              </a:rPr>
              <a:t> مانند </a:t>
            </a:r>
            <a:r>
              <a:rPr lang="en-US" sz="2800" dirty="0" smtClean="0">
                <a:cs typeface="B Nazanin" panose="00000400000000000000" pitchFamily="2" charset="-78"/>
              </a:rPr>
              <a:t>ACCESS</a:t>
            </a:r>
            <a:r>
              <a:rPr lang="fa-IR" sz="2800" dirty="0" smtClean="0">
                <a:cs typeface="B Nazanin" panose="00000400000000000000" pitchFamily="2" charset="-78"/>
              </a:rPr>
              <a:t> استفاده می شود.</a:t>
            </a:r>
            <a:r>
              <a:rPr lang="en-US" sz="2800" dirty="0" smtClean="0">
                <a:cs typeface="B Nazanin" panose="00000400000000000000" pitchFamily="2" charset="-78"/>
              </a:rPr>
              <a:t>  </a:t>
            </a:r>
            <a:endParaRPr lang="en-US" sz="2800" dirty="0">
              <a:cs typeface="B Nazanin" panose="00000400000000000000" pitchFamily="2" charset="-78"/>
            </a:endParaRPr>
          </a:p>
          <a:p>
            <a:pPr marL="0" indent="0" algn="r" rtl="1">
              <a:buNone/>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C8E00F9B-4AC6-4FF2-A27C-DBE5A4B28626}" type="slidenum">
              <a:rPr lang="en-US" smtClean="0"/>
              <a:pPr/>
              <a:t>4</a:t>
            </a:fld>
            <a:endParaRPr lang="en-US"/>
          </a:p>
        </p:txBody>
      </p:sp>
    </p:spTree>
    <p:extLst>
      <p:ext uri="{BB962C8B-B14F-4D97-AF65-F5344CB8AC3E}">
        <p14:creationId xmlns:p14="http://schemas.microsoft.com/office/powerpoint/2010/main" val="1902955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نحوه استفاده از </a:t>
            </a:r>
            <a:r>
              <a:rPr lang="en-US" dirty="0">
                <a:cs typeface="B Nazanin" panose="00000400000000000000" pitchFamily="2" charset="-78"/>
              </a:rPr>
              <a:t>ADO.NET</a:t>
            </a:r>
            <a:endParaRPr lang="en-US" dirty="0"/>
          </a:p>
        </p:txBody>
      </p:sp>
      <p:sp>
        <p:nvSpPr>
          <p:cNvPr id="3" name="Content Placeholder 2"/>
          <p:cNvSpPr>
            <a:spLocks noGrp="1"/>
          </p:cNvSpPr>
          <p:nvPr>
            <p:ph idx="1"/>
          </p:nvPr>
        </p:nvSpPr>
        <p:spPr/>
        <p:txBody>
          <a:bodyPr/>
          <a:lstStyle/>
          <a:p>
            <a:pPr marL="0" indent="0" algn="r" rtl="1">
              <a:buNone/>
            </a:pPr>
            <a:r>
              <a:rPr lang="fa-IR" sz="2400" dirty="0" smtClean="0">
                <a:cs typeface="B Nazanin" panose="00000400000000000000" pitchFamily="2" charset="-78"/>
              </a:rPr>
              <a:t>به کمک دستور </a:t>
            </a:r>
            <a:r>
              <a:rPr lang="en-US" sz="2400" dirty="0" smtClean="0">
                <a:cs typeface="B Nazanin" panose="00000400000000000000" pitchFamily="2" charset="-78"/>
              </a:rPr>
              <a:t>Using</a:t>
            </a:r>
            <a:r>
              <a:rPr lang="fa-IR" sz="2400" dirty="0" smtClean="0">
                <a:cs typeface="B Nazanin" panose="00000400000000000000" pitchFamily="2" charset="-78"/>
              </a:rPr>
              <a:t>  می توان از فضا های نام استفاده کرد.</a:t>
            </a:r>
            <a:endParaRPr lang="en-US" sz="2400" dirty="0" smtClean="0">
              <a:cs typeface="B Nazanin" panose="00000400000000000000" pitchFamily="2" charset="-78"/>
            </a:endParaRPr>
          </a:p>
          <a:p>
            <a:pPr marL="0" indent="0" algn="r" rtl="1">
              <a:buNone/>
            </a:pPr>
            <a:r>
              <a:rPr lang="fa-IR" sz="2400" dirty="0" smtClean="0">
                <a:cs typeface="B Nazanin" panose="00000400000000000000" pitchFamily="2" charset="-78"/>
              </a:rPr>
              <a:t>جهت استفاده از </a:t>
            </a:r>
            <a:r>
              <a:rPr lang="en-US" sz="2400" dirty="0" smtClean="0">
                <a:cs typeface="B Nazanin" panose="00000400000000000000" pitchFamily="2" charset="-78"/>
              </a:rPr>
              <a:t>ADO.NET</a:t>
            </a:r>
            <a:r>
              <a:rPr lang="fa-IR" sz="2400" dirty="0" smtClean="0">
                <a:cs typeface="B Nazanin" panose="00000400000000000000" pitchFamily="2" charset="-78"/>
              </a:rPr>
              <a:t>  در ابتدای  محیط برنامه نویسی کد زیر را اضافه می کنیم</a:t>
            </a:r>
          </a:p>
          <a:p>
            <a:pPr marL="0" indent="0">
              <a:buNone/>
            </a:pPr>
            <a:r>
              <a:rPr lang="en-US" sz="2400" dirty="0"/>
              <a:t>using </a:t>
            </a:r>
            <a:r>
              <a:rPr lang="en-US" sz="2400" dirty="0" err="1"/>
              <a:t>System.Data</a:t>
            </a:r>
            <a:r>
              <a:rPr lang="en-US" sz="2400" dirty="0" smtClean="0"/>
              <a:t>;</a:t>
            </a:r>
          </a:p>
          <a:p>
            <a:pPr marL="0" indent="0" algn="r" rtl="1">
              <a:buNone/>
            </a:pPr>
            <a:r>
              <a:rPr lang="fa-IR" sz="2400" dirty="0" smtClean="0">
                <a:cs typeface="B Nazanin" panose="00000400000000000000" pitchFamily="2" charset="-78"/>
              </a:rPr>
              <a:t> جهت استفاده از دیتا بیس ساخته شده در </a:t>
            </a:r>
            <a:r>
              <a:rPr lang="en-US" sz="2400" dirty="0" smtClean="0">
                <a:cs typeface="B Nazanin" panose="00000400000000000000" pitchFamily="2" charset="-78"/>
              </a:rPr>
              <a:t>SQL</a:t>
            </a:r>
            <a:r>
              <a:rPr lang="fa-IR" sz="2400" dirty="0" smtClean="0">
                <a:cs typeface="B Nazanin" panose="00000400000000000000" pitchFamily="2" charset="-78"/>
              </a:rPr>
              <a:t>  در زبان برنامه نویسی </a:t>
            </a:r>
            <a:r>
              <a:rPr lang="en-US" sz="2400" dirty="0" smtClean="0">
                <a:cs typeface="B Nazanin" panose="00000400000000000000" pitchFamily="2" charset="-78"/>
              </a:rPr>
              <a:t>C#</a:t>
            </a:r>
            <a:r>
              <a:rPr lang="fa-IR" sz="2400" dirty="0" smtClean="0">
                <a:cs typeface="B Nazanin" panose="00000400000000000000" pitchFamily="2" charset="-78"/>
              </a:rPr>
              <a:t> کد زیر را به ابتدای محیط برنامه نویسی اضافه می‌کنیم</a:t>
            </a:r>
          </a:p>
          <a:p>
            <a:pPr marL="0" indent="0">
              <a:buNone/>
            </a:pPr>
            <a:r>
              <a:rPr lang="en-US" sz="2400" dirty="0"/>
              <a:t>using </a:t>
            </a:r>
            <a:r>
              <a:rPr lang="en-US" sz="2400" dirty="0" err="1"/>
              <a:t>System.Data.SqlClient</a:t>
            </a:r>
            <a:r>
              <a:rPr lang="en-US" sz="2400" dirty="0" smtClean="0"/>
              <a:t>;</a:t>
            </a:r>
          </a:p>
          <a:p>
            <a:pPr marL="0" indent="0">
              <a:buNone/>
            </a:pP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263352" y="5013176"/>
            <a:ext cx="5874653" cy="1584176"/>
          </a:xfrm>
          <a:prstGeom prst="rect">
            <a:avLst/>
          </a:prstGeom>
        </p:spPr>
      </p:pic>
      <p:sp>
        <p:nvSpPr>
          <p:cNvPr id="5" name="Slide Number Placeholder 4"/>
          <p:cNvSpPr>
            <a:spLocks noGrp="1"/>
          </p:cNvSpPr>
          <p:nvPr>
            <p:ph type="sldNum" sz="quarter" idx="12"/>
          </p:nvPr>
        </p:nvSpPr>
        <p:spPr/>
        <p:txBody>
          <a:bodyPr/>
          <a:lstStyle/>
          <a:p>
            <a:fld id="{C8E00F9B-4AC6-4FF2-A27C-DBE5A4B28626}" type="slidenum">
              <a:rPr lang="en-US" smtClean="0"/>
              <a:pPr/>
              <a:t>5</a:t>
            </a:fld>
            <a:endParaRPr lang="en-US"/>
          </a:p>
        </p:txBody>
      </p:sp>
    </p:spTree>
    <p:extLst>
      <p:ext uri="{BB962C8B-B14F-4D97-AF65-F5344CB8AC3E}">
        <p14:creationId xmlns:p14="http://schemas.microsoft.com/office/powerpoint/2010/main" val="3883773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های موجود در </a:t>
            </a:r>
            <a:r>
              <a:rPr lang="en-US" sz="5400" dirty="0" err="1">
                <a:cs typeface="B Nazanin" panose="00000400000000000000" pitchFamily="2" charset="-78"/>
              </a:rPr>
              <a:t>System.Data.Sqlclient</a:t>
            </a:r>
            <a:r>
              <a:rPr lang="en-US" sz="5400" dirty="0">
                <a:cs typeface="B Nazanin" panose="00000400000000000000" pitchFamily="2" charset="-78"/>
              </a:rPr>
              <a:t> </a:t>
            </a:r>
            <a:endParaRPr lang="en-US" dirty="0"/>
          </a:p>
        </p:txBody>
      </p:sp>
      <p:sp>
        <p:nvSpPr>
          <p:cNvPr id="3" name="Content Placeholder 2"/>
          <p:cNvSpPr>
            <a:spLocks noGrp="1"/>
          </p:cNvSpPr>
          <p:nvPr>
            <p:ph idx="1"/>
          </p:nvPr>
        </p:nvSpPr>
        <p:spPr/>
        <p:txBody>
          <a:bodyPr/>
          <a:lstStyle/>
          <a:p>
            <a:pPr marL="0" indent="0" algn="r" rtl="1">
              <a:buNone/>
            </a:pPr>
            <a:r>
              <a:rPr lang="fa-IR" dirty="0"/>
              <a:t> </a:t>
            </a:r>
            <a:r>
              <a:rPr lang="fa-IR" dirty="0" smtClean="0"/>
              <a:t>در </a:t>
            </a:r>
            <a:r>
              <a:rPr lang="en-US" sz="2400" dirty="0" err="1">
                <a:cs typeface="B Nazanin" panose="00000400000000000000" pitchFamily="2" charset="-78"/>
              </a:rPr>
              <a:t>System.Data.Sqlclient</a:t>
            </a:r>
            <a:r>
              <a:rPr lang="en-US" sz="2400" dirty="0">
                <a:cs typeface="B Nazanin" panose="00000400000000000000" pitchFamily="2" charset="-78"/>
              </a:rPr>
              <a:t> </a:t>
            </a:r>
            <a:r>
              <a:rPr lang="fa-IR" sz="2400" dirty="0" smtClean="0">
                <a:cs typeface="B Nazanin" panose="00000400000000000000" pitchFamily="2" charset="-78"/>
              </a:rPr>
              <a:t> </a:t>
            </a:r>
            <a:r>
              <a:rPr lang="en-US" sz="2400" dirty="0" smtClean="0">
                <a:cs typeface="B Nazanin" panose="00000400000000000000" pitchFamily="2" charset="-78"/>
              </a:rPr>
              <a:t> </a:t>
            </a:r>
            <a:r>
              <a:rPr lang="fa-IR" sz="2400" dirty="0" smtClean="0">
                <a:cs typeface="B Nazanin" panose="00000400000000000000" pitchFamily="2" charset="-78"/>
              </a:rPr>
              <a:t> چهار کلاس اصلی زیر وجود دارد:</a:t>
            </a:r>
            <a:endParaRPr lang="en-US" sz="2400" dirty="0" smtClean="0">
              <a:cs typeface="B Nazanin" panose="00000400000000000000" pitchFamily="2" charset="-78"/>
            </a:endParaRPr>
          </a:p>
          <a:p>
            <a:pPr marL="0" indent="0" algn="r" rtl="1">
              <a:buNone/>
            </a:pPr>
            <a:endParaRPr lang="fa-IR" sz="2400" dirty="0" smtClean="0">
              <a:cs typeface="B Nazanin" panose="00000400000000000000" pitchFamily="2" charset="-78"/>
            </a:endParaRPr>
          </a:p>
          <a:p>
            <a:pPr algn="r" rtl="1"/>
            <a:r>
              <a:rPr lang="en-US" dirty="0" err="1" smtClean="0"/>
              <a:t>SqlConnection</a:t>
            </a:r>
            <a:endParaRPr lang="fa-IR" dirty="0" smtClean="0"/>
          </a:p>
          <a:p>
            <a:pPr algn="r" rtl="1"/>
            <a:r>
              <a:rPr lang="en-US" dirty="0" err="1" smtClean="0"/>
              <a:t>SqlCommand</a:t>
            </a:r>
            <a:endParaRPr lang="en-US" dirty="0" smtClean="0"/>
          </a:p>
          <a:p>
            <a:pPr algn="r" rtl="1"/>
            <a:r>
              <a:rPr lang="en-US" dirty="0" err="1" smtClean="0"/>
              <a:t>SqlParameter</a:t>
            </a:r>
            <a:endParaRPr lang="fa-IR" dirty="0" smtClean="0"/>
          </a:p>
          <a:p>
            <a:pPr algn="r" rtl="1"/>
            <a:r>
              <a:rPr lang="en-US" dirty="0" err="1" smtClean="0"/>
              <a:t>SqlDataAdapter</a:t>
            </a:r>
            <a:endParaRPr lang="en-US" dirty="0" smtClean="0"/>
          </a:p>
        </p:txBody>
      </p:sp>
      <p:sp>
        <p:nvSpPr>
          <p:cNvPr id="4" name="Slide Number Placeholder 3"/>
          <p:cNvSpPr>
            <a:spLocks noGrp="1"/>
          </p:cNvSpPr>
          <p:nvPr>
            <p:ph type="sldNum" sz="quarter" idx="12"/>
          </p:nvPr>
        </p:nvSpPr>
        <p:spPr/>
        <p:txBody>
          <a:bodyPr/>
          <a:lstStyle/>
          <a:p>
            <a:fld id="{C8E00F9B-4AC6-4FF2-A27C-DBE5A4B28626}" type="slidenum">
              <a:rPr lang="en-US" smtClean="0"/>
              <a:pPr/>
              <a:t>6</a:t>
            </a:fld>
            <a:endParaRPr lang="en-US"/>
          </a:p>
        </p:txBody>
      </p:sp>
    </p:spTree>
    <p:extLst>
      <p:ext uri="{BB962C8B-B14F-4D97-AF65-F5344CB8AC3E}">
        <p14:creationId xmlns:p14="http://schemas.microsoft.com/office/powerpoint/2010/main" val="2089224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dirty="0" smtClean="0"/>
              <a:t>کلاس </a:t>
            </a:r>
            <a:r>
              <a:rPr lang="en-US" dirty="0" err="1" smtClean="0"/>
              <a:t>SqlConnection</a:t>
            </a:r>
            <a:endParaRPr lang="en-US" dirty="0"/>
          </a:p>
        </p:txBody>
      </p:sp>
      <p:sp>
        <p:nvSpPr>
          <p:cNvPr id="3" name="Content Placeholder 2"/>
          <p:cNvSpPr>
            <a:spLocks noGrp="1"/>
          </p:cNvSpPr>
          <p:nvPr>
            <p:ph idx="1"/>
          </p:nvPr>
        </p:nvSpPr>
        <p:spPr/>
        <p:txBody>
          <a:bodyPr/>
          <a:lstStyle/>
          <a:p>
            <a:pPr marL="0" indent="0" algn="r" rtl="1">
              <a:buNone/>
            </a:pPr>
            <a:r>
              <a:rPr lang="fa-IR" dirty="0" smtClean="0">
                <a:cs typeface="B Nazanin" panose="00000400000000000000" pitchFamily="2" charset="-78"/>
              </a:rPr>
              <a:t>این کلاس وظیفه برقراری ارتباط بین برنامه و دیتابیس برنامه را بر عهده دارد.</a:t>
            </a:r>
          </a:p>
          <a:p>
            <a:pPr marL="0" indent="0" algn="r" rtl="1">
              <a:buNone/>
            </a:pPr>
            <a:r>
              <a:rPr lang="fa-IR" dirty="0" smtClean="0">
                <a:cs typeface="B Nazanin" panose="00000400000000000000" pitchFamily="2" charset="-78"/>
              </a:rPr>
              <a:t>برای استفاده از این کلاس کافی است یک شی یا </a:t>
            </a:r>
            <a:r>
              <a:rPr lang="en-US" dirty="0" smtClean="0">
                <a:cs typeface="B Nazanin" panose="00000400000000000000" pitchFamily="2" charset="-78"/>
              </a:rPr>
              <a:t>object</a:t>
            </a:r>
            <a:r>
              <a:rPr lang="fa-IR" dirty="0" smtClean="0">
                <a:cs typeface="B Nazanin" panose="00000400000000000000" pitchFamily="2" charset="-78"/>
              </a:rPr>
              <a:t> از این کلاس بسازیم.</a:t>
            </a:r>
          </a:p>
          <a:p>
            <a:pPr marL="0" indent="0" algn="r" rtl="1">
              <a:buNone/>
            </a:pPr>
            <a:r>
              <a:rPr lang="fa-IR" dirty="0" smtClean="0">
                <a:cs typeface="B Nazanin" panose="00000400000000000000" pitchFamily="2" charset="-78"/>
              </a:rPr>
              <a:t>مثال:</a:t>
            </a:r>
          </a:p>
          <a:p>
            <a:pPr marL="0" indent="0">
              <a:buNone/>
            </a:pPr>
            <a:r>
              <a:rPr lang="en-US" dirty="0" err="1" smtClean="0">
                <a:cs typeface="B Nazanin" panose="00000400000000000000" pitchFamily="2" charset="-78"/>
              </a:rPr>
              <a:t>SqlConnection</a:t>
            </a:r>
            <a:r>
              <a:rPr lang="en-US" dirty="0" smtClean="0">
                <a:cs typeface="B Nazanin" panose="00000400000000000000" pitchFamily="2" charset="-78"/>
              </a:rPr>
              <a:t> conn = new </a:t>
            </a:r>
            <a:r>
              <a:rPr lang="en-US" dirty="0" err="1" smtClean="0">
                <a:cs typeface="B Nazanin" panose="00000400000000000000" pitchFamily="2" charset="-78"/>
              </a:rPr>
              <a:t>SqlConnection</a:t>
            </a:r>
            <a:r>
              <a:rPr lang="en-US" dirty="0" smtClean="0">
                <a:cs typeface="B Nazanin" panose="00000400000000000000" pitchFamily="2" charset="-78"/>
              </a:rPr>
              <a:t>();</a:t>
            </a:r>
            <a:endParaRPr lang="fa-IR" dirty="0" smtClean="0">
              <a:cs typeface="B Nazanin" panose="00000400000000000000" pitchFamily="2" charset="-78"/>
            </a:endParaRPr>
          </a:p>
          <a:p>
            <a:pPr marL="0" indent="0" algn="r" rtl="1">
              <a:buNone/>
            </a:pPr>
            <a:endParaRPr lang="fa-IR" dirty="0" smtClean="0">
              <a:cs typeface="B Nazanin" panose="00000400000000000000" pitchFamily="2" charset="-78"/>
            </a:endParaRPr>
          </a:p>
          <a:p>
            <a:pPr marL="0" indent="0" algn="r" rtl="1">
              <a:buNone/>
            </a:pPr>
            <a:r>
              <a:rPr lang="fa-IR" dirty="0" smtClean="0">
                <a:cs typeface="B Nazanin" panose="00000400000000000000" pitchFamily="2" charset="-78"/>
              </a:rPr>
              <a:t>در اینجا شی </a:t>
            </a:r>
            <a:r>
              <a:rPr lang="en-US" dirty="0" smtClean="0">
                <a:cs typeface="B Nazanin" panose="00000400000000000000" pitchFamily="2" charset="-78"/>
              </a:rPr>
              <a:t>conn</a:t>
            </a:r>
            <a:r>
              <a:rPr lang="fa-IR" dirty="0" smtClean="0">
                <a:cs typeface="B Nazanin" panose="00000400000000000000" pitchFamily="2" charset="-78"/>
              </a:rPr>
              <a:t> از کلاس </a:t>
            </a:r>
            <a:r>
              <a:rPr lang="en-US" dirty="0" err="1" smtClean="0">
                <a:cs typeface="B Nazanin" panose="00000400000000000000" pitchFamily="2" charset="-78"/>
              </a:rPr>
              <a:t>SqlConnection</a:t>
            </a:r>
            <a:r>
              <a:rPr lang="en-US" dirty="0" smtClean="0">
                <a:cs typeface="B Nazanin" panose="00000400000000000000" pitchFamily="2" charset="-78"/>
              </a:rPr>
              <a:t> </a:t>
            </a:r>
            <a:r>
              <a:rPr lang="fa-IR" dirty="0" smtClean="0">
                <a:cs typeface="B Nazanin" panose="00000400000000000000" pitchFamily="2" charset="-78"/>
              </a:rPr>
              <a:t>  ساخته شده است.</a:t>
            </a:r>
            <a:endParaRPr lang="en-US" dirty="0" smtClean="0">
              <a:cs typeface="B Nazanin" panose="00000400000000000000" pitchFamily="2" charset="-78"/>
            </a:endParaRPr>
          </a:p>
          <a:p>
            <a:pPr marL="0" indent="0" algn="r"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C8E00F9B-4AC6-4FF2-A27C-DBE5A4B28626}" type="slidenum">
              <a:rPr lang="en-US" smtClean="0"/>
              <a:pPr/>
              <a:t>7</a:t>
            </a:fld>
            <a:endParaRPr lang="en-US"/>
          </a:p>
        </p:txBody>
      </p:sp>
    </p:spTree>
    <p:extLst>
      <p:ext uri="{BB962C8B-B14F-4D97-AF65-F5344CB8AC3E}">
        <p14:creationId xmlns:p14="http://schemas.microsoft.com/office/powerpoint/2010/main" val="11375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71664" y="980728"/>
            <a:ext cx="2476500" cy="2209800"/>
          </a:xfrm>
          <a:prstGeom prst="rect">
            <a:avLst/>
          </a:prstGeom>
        </p:spPr>
      </p:pic>
      <p:pic>
        <p:nvPicPr>
          <p:cNvPr id="5" name="Picture 4"/>
          <p:cNvPicPr>
            <a:picLocks noChangeAspect="1"/>
          </p:cNvPicPr>
          <p:nvPr/>
        </p:nvPicPr>
        <p:blipFill>
          <a:blip r:embed="rId3"/>
          <a:stretch>
            <a:fillRect/>
          </a:stretch>
        </p:blipFill>
        <p:spPr>
          <a:xfrm>
            <a:off x="5519936" y="1772816"/>
            <a:ext cx="1743075" cy="619125"/>
          </a:xfrm>
          <a:prstGeom prst="rect">
            <a:avLst/>
          </a:prstGeom>
        </p:spPr>
      </p:pic>
      <p:pic>
        <p:nvPicPr>
          <p:cNvPr id="6" name="Picture 5"/>
          <p:cNvPicPr>
            <a:picLocks noChangeAspect="1"/>
          </p:cNvPicPr>
          <p:nvPr/>
        </p:nvPicPr>
        <p:blipFill>
          <a:blip r:embed="rId4"/>
          <a:stretch>
            <a:fillRect/>
          </a:stretch>
        </p:blipFill>
        <p:spPr>
          <a:xfrm>
            <a:off x="7279357" y="1327795"/>
            <a:ext cx="904875" cy="1381125"/>
          </a:xfrm>
          <a:prstGeom prst="rect">
            <a:avLst/>
          </a:prstGeom>
        </p:spPr>
      </p:pic>
      <p:pic>
        <p:nvPicPr>
          <p:cNvPr id="7" name="Picture 6"/>
          <p:cNvPicPr>
            <a:picLocks noChangeAspect="1"/>
          </p:cNvPicPr>
          <p:nvPr/>
        </p:nvPicPr>
        <p:blipFill>
          <a:blip r:embed="rId5"/>
          <a:stretch>
            <a:fillRect/>
          </a:stretch>
        </p:blipFill>
        <p:spPr>
          <a:xfrm>
            <a:off x="5839197" y="1534691"/>
            <a:ext cx="904875" cy="238125"/>
          </a:xfrm>
          <a:prstGeom prst="rect">
            <a:avLst/>
          </a:prstGeom>
        </p:spPr>
      </p:pic>
      <p:sp>
        <p:nvSpPr>
          <p:cNvPr id="8" name="TextBox 7"/>
          <p:cNvSpPr txBox="1"/>
          <p:nvPr/>
        </p:nvSpPr>
        <p:spPr>
          <a:xfrm>
            <a:off x="767408" y="3789040"/>
            <a:ext cx="10441160" cy="1754326"/>
          </a:xfrm>
          <a:prstGeom prst="rect">
            <a:avLst/>
          </a:prstGeom>
          <a:noFill/>
        </p:spPr>
        <p:txBody>
          <a:bodyPr wrap="square" rtlCol="0">
            <a:spAutoFit/>
          </a:bodyPr>
          <a:lstStyle/>
          <a:p>
            <a:pPr algn="r" rtl="1"/>
            <a:r>
              <a:rPr lang="fa-IR" sz="3600" dirty="0" smtClean="0">
                <a:cs typeface="B Nazanin" panose="00000400000000000000" pitchFamily="2" charset="-78"/>
              </a:rPr>
              <a:t>اگر اتصال به دیتا بیس را با اتصال تلفنی مقایسه کنیم </a:t>
            </a:r>
            <a:r>
              <a:rPr lang="en-US" sz="3600" dirty="0" err="1">
                <a:cs typeface="B Nazanin" panose="00000400000000000000" pitchFamily="2" charset="-78"/>
              </a:rPr>
              <a:t>SqlConnection</a:t>
            </a:r>
            <a:r>
              <a:rPr lang="en-US" sz="3600" dirty="0">
                <a:cs typeface="B Nazanin" panose="00000400000000000000" pitchFamily="2" charset="-78"/>
              </a:rPr>
              <a:t> </a:t>
            </a:r>
            <a:r>
              <a:rPr lang="fa-IR" sz="3600" dirty="0">
                <a:cs typeface="B Nazanin" panose="00000400000000000000" pitchFamily="2" charset="-78"/>
              </a:rPr>
              <a:t> </a:t>
            </a:r>
            <a:r>
              <a:rPr lang="fa-IR" sz="3600" dirty="0" smtClean="0">
                <a:cs typeface="B Nazanin" panose="00000400000000000000" pitchFamily="2" charset="-78"/>
              </a:rPr>
              <a:t>در اتصال به دیتا بیس مانند سیم کشی در اتصال تلفنی است.</a:t>
            </a:r>
            <a:endParaRPr lang="en-US" sz="3600" dirty="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C8E00F9B-4AC6-4FF2-A27C-DBE5A4B28626}" type="slidenum">
              <a:rPr lang="en-US" smtClean="0"/>
              <a:pPr/>
              <a:t>8</a:t>
            </a:fld>
            <a:endParaRPr lang="en-US"/>
          </a:p>
        </p:txBody>
      </p:sp>
    </p:spTree>
    <p:extLst>
      <p:ext uri="{BB962C8B-B14F-4D97-AF65-F5344CB8AC3E}">
        <p14:creationId xmlns:p14="http://schemas.microsoft.com/office/powerpoint/2010/main" val="425072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908720"/>
            <a:ext cx="10729192" cy="5415880"/>
          </a:xfrm>
        </p:spPr>
        <p:txBody>
          <a:bodyPr/>
          <a:lstStyle/>
          <a:p>
            <a:pPr marL="0" indent="0" algn="r" rtl="1">
              <a:buNone/>
            </a:pPr>
            <a:r>
              <a:rPr lang="fa-IR" dirty="0" smtClean="0">
                <a:cs typeface="B Nazanin" panose="00000400000000000000" pitchFamily="2" charset="-78"/>
              </a:rPr>
              <a:t>همان طور که در اتصال تلفنی بعد از سیم کشی نیاز به شماره تلفن داریم در اتصال به دیتا بیس نیز نیاز به اطلاعات دیتا بیس داریم این اطلاعات را از طریق </a:t>
            </a:r>
            <a:r>
              <a:rPr lang="en-US" dirty="0" err="1" smtClean="0">
                <a:cs typeface="B Nazanin" panose="00000400000000000000" pitchFamily="2" charset="-78"/>
              </a:rPr>
              <a:t>ConnectionString</a:t>
            </a:r>
            <a:r>
              <a:rPr lang="fa-IR" dirty="0">
                <a:cs typeface="B Nazanin" panose="00000400000000000000" pitchFamily="2" charset="-78"/>
              </a:rPr>
              <a:t> </a:t>
            </a:r>
            <a:r>
              <a:rPr lang="fa-IR" dirty="0" smtClean="0">
                <a:cs typeface="B Nazanin" panose="00000400000000000000" pitchFamily="2" charset="-78"/>
              </a:rPr>
              <a:t>بدست میاوریم</a:t>
            </a:r>
          </a:p>
          <a:p>
            <a:pPr marL="0" indent="0" algn="r" rtl="1">
              <a:buNone/>
            </a:pPr>
            <a:endParaRPr lang="fa-IR" dirty="0">
              <a:cs typeface="B Nazanin" panose="00000400000000000000" pitchFamily="2" charset="-78"/>
            </a:endParaRPr>
          </a:p>
          <a:p>
            <a:pPr marL="0" indent="0" algn="r" rtl="1">
              <a:buNone/>
            </a:pPr>
            <a:r>
              <a:rPr lang="fa-IR" dirty="0" smtClean="0">
                <a:cs typeface="B Nazanin" panose="00000400000000000000" pitchFamily="2" charset="-78"/>
              </a:rPr>
              <a:t> کلاس </a:t>
            </a:r>
            <a:r>
              <a:rPr lang="en-US" dirty="0" err="1" smtClean="0">
                <a:cs typeface="B Nazanin" panose="00000400000000000000" pitchFamily="2" charset="-78"/>
              </a:rPr>
              <a:t>SqlConnection</a:t>
            </a:r>
            <a:r>
              <a:rPr lang="en-US" dirty="0" smtClean="0">
                <a:cs typeface="B Nazanin" panose="00000400000000000000" pitchFamily="2" charset="-78"/>
              </a:rPr>
              <a:t> </a:t>
            </a:r>
            <a:r>
              <a:rPr lang="fa-IR" dirty="0" smtClean="0">
                <a:cs typeface="B Nazanin" panose="00000400000000000000" pitchFamily="2" charset="-78"/>
              </a:rPr>
              <a:t>  دارای یک نوع داده به نام </a:t>
            </a:r>
            <a:r>
              <a:rPr lang="en-US" dirty="0" err="1" smtClean="0">
                <a:cs typeface="B Nazanin" panose="00000400000000000000" pitchFamily="2" charset="-78"/>
              </a:rPr>
              <a:t>ConnectionString</a:t>
            </a:r>
            <a:r>
              <a:rPr lang="en-US" dirty="0" smtClean="0">
                <a:cs typeface="B Nazanin" panose="00000400000000000000" pitchFamily="2" charset="-78"/>
              </a:rPr>
              <a:t> </a:t>
            </a:r>
            <a:r>
              <a:rPr lang="fa-IR" dirty="0" smtClean="0">
                <a:cs typeface="B Nazanin" panose="00000400000000000000" pitchFamily="2" charset="-78"/>
              </a:rPr>
              <a:t> است که به </a:t>
            </a:r>
            <a:r>
              <a:rPr lang="fa-IR" b="1" dirty="0" smtClean="0">
                <a:cs typeface="B Nazanin" panose="00000400000000000000" pitchFamily="2" charset="-78"/>
              </a:rPr>
              <a:t>رشته اتصال </a:t>
            </a:r>
            <a:r>
              <a:rPr lang="fa-IR" dirty="0" smtClean="0">
                <a:cs typeface="B Nazanin" panose="00000400000000000000" pitchFamily="2" charset="-78"/>
              </a:rPr>
              <a:t>معروف است و تمام داده های لازم برای اتصال به یک دیتابیس  را شامل می شود.</a:t>
            </a:r>
          </a:p>
          <a:p>
            <a:pPr marL="0" indent="0" algn="r" rtl="1">
              <a:buNone/>
            </a:pPr>
            <a:endParaRPr lang="fa-IR" dirty="0" smtClean="0">
              <a:cs typeface="B Nazanin" panose="00000400000000000000" pitchFamily="2" charset="-78"/>
            </a:endParaRPr>
          </a:p>
          <a:p>
            <a:pPr marL="0" indent="0" algn="r" rtl="1">
              <a:buNone/>
            </a:pPr>
            <a:r>
              <a:rPr lang="fa-IR" dirty="0" smtClean="0">
                <a:cs typeface="B Nazanin" panose="00000400000000000000" pitchFamily="2" charset="-78"/>
              </a:rPr>
              <a:t>مثال: یک نمونه رشته اتصال یا </a:t>
            </a:r>
            <a:r>
              <a:rPr lang="en-US" dirty="0" err="1">
                <a:cs typeface="B Nazanin" panose="00000400000000000000" pitchFamily="2" charset="-78"/>
              </a:rPr>
              <a:t>ConnectionString</a:t>
            </a:r>
            <a:r>
              <a:rPr lang="en-US" dirty="0">
                <a:cs typeface="B Nazanin" panose="00000400000000000000" pitchFamily="2" charset="-78"/>
              </a:rPr>
              <a:t> </a:t>
            </a:r>
            <a:endParaRPr lang="fa-IR" dirty="0" smtClean="0">
              <a:cs typeface="B Nazanin" panose="00000400000000000000" pitchFamily="2" charset="-78"/>
            </a:endParaRPr>
          </a:p>
          <a:p>
            <a:pPr marL="0" indent="0" algn="r" rtl="1">
              <a:buNone/>
            </a:pPr>
            <a:endParaRPr lang="fa-IR" dirty="0" smtClean="0">
              <a:cs typeface="B Nazanin" panose="00000400000000000000" pitchFamily="2" charset="-78"/>
            </a:endParaRPr>
          </a:p>
          <a:p>
            <a:pPr marL="0" indent="0">
              <a:buNone/>
            </a:pPr>
            <a:r>
              <a:rPr lang="en-US" dirty="0" err="1">
                <a:cs typeface="B Nazanin" panose="00000400000000000000" pitchFamily="2" charset="-78"/>
              </a:rPr>
              <a:t>conn.ConnectionString</a:t>
            </a:r>
            <a:r>
              <a:rPr lang="en-US" dirty="0">
                <a:cs typeface="B Nazanin" panose="00000400000000000000" pitchFamily="2" charset="-78"/>
              </a:rPr>
              <a:t> = </a:t>
            </a:r>
            <a:r>
              <a:rPr lang="en-US" dirty="0" smtClean="0">
                <a:cs typeface="B Nazanin" panose="00000400000000000000" pitchFamily="2" charset="-78"/>
              </a:rPr>
              <a:t>"</a:t>
            </a:r>
            <a:r>
              <a:rPr lang="en-US" dirty="0">
                <a:cs typeface="B Nazanin" panose="00000400000000000000" pitchFamily="2" charset="-78"/>
              </a:rPr>
              <a:t>Data Source=</a:t>
            </a:r>
            <a:r>
              <a:rPr lang="en-US" dirty="0" err="1">
                <a:cs typeface="B Nazanin" panose="00000400000000000000" pitchFamily="2" charset="-78"/>
              </a:rPr>
              <a:t>DatabaseServer</a:t>
            </a:r>
            <a:r>
              <a:rPr lang="en-US" dirty="0" smtClean="0">
                <a:cs typeface="B Nazanin" panose="00000400000000000000" pitchFamily="2" charset="-78"/>
              </a:rPr>
              <a:t>;</a:t>
            </a:r>
            <a:r>
              <a:rPr lang="fa-IR" dirty="0" smtClean="0">
                <a:cs typeface="B Nazanin" panose="00000400000000000000" pitchFamily="2" charset="-78"/>
              </a:rPr>
              <a:t>  </a:t>
            </a:r>
            <a:endParaRPr lang="en-US" dirty="0" smtClean="0">
              <a:cs typeface="B Nazanin" panose="00000400000000000000" pitchFamily="2" charset="-78"/>
            </a:endParaRPr>
          </a:p>
          <a:p>
            <a:pPr marL="0" indent="0">
              <a:buNone/>
            </a:pPr>
            <a:r>
              <a:rPr lang="en-US" dirty="0" smtClean="0">
                <a:cs typeface="B Nazanin" panose="00000400000000000000" pitchFamily="2" charset="-78"/>
              </a:rPr>
              <a:t>Initial Catalog=</a:t>
            </a:r>
            <a:r>
              <a:rPr lang="en-US" dirty="0" err="1" smtClean="0">
                <a:cs typeface="B Nazanin" panose="00000400000000000000" pitchFamily="2" charset="-78"/>
              </a:rPr>
              <a:t>Northwind</a:t>
            </a:r>
            <a:r>
              <a:rPr lang="en-US" dirty="0" smtClean="0">
                <a:cs typeface="B Nazanin" panose="00000400000000000000" pitchFamily="2" charset="-78"/>
              </a:rPr>
              <a:t>; User ID=</a:t>
            </a:r>
            <a:r>
              <a:rPr lang="en-US" dirty="0" err="1" smtClean="0">
                <a:cs typeface="B Nazanin" panose="00000400000000000000" pitchFamily="2" charset="-78"/>
              </a:rPr>
              <a:t>YourUserID</a:t>
            </a:r>
            <a:r>
              <a:rPr lang="en-US" dirty="0" smtClean="0">
                <a:cs typeface="B Nazanin" panose="00000400000000000000" pitchFamily="2" charset="-78"/>
              </a:rPr>
              <a:t>; Password=</a:t>
            </a:r>
            <a:r>
              <a:rPr lang="en-US" dirty="0" err="1" smtClean="0">
                <a:cs typeface="B Nazanin" panose="00000400000000000000" pitchFamily="2" charset="-78"/>
              </a:rPr>
              <a:t>YourPassword</a:t>
            </a:r>
            <a:r>
              <a:rPr lang="en-US" dirty="0" smtClean="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C8E00F9B-4AC6-4FF2-A27C-DBE5A4B28626}" type="slidenum">
              <a:rPr lang="en-US" smtClean="0"/>
              <a:pPr/>
              <a:t>9</a:t>
            </a:fld>
            <a:endParaRPr lang="en-US"/>
          </a:p>
        </p:txBody>
      </p:sp>
    </p:spTree>
    <p:extLst>
      <p:ext uri="{BB962C8B-B14F-4D97-AF65-F5344CB8AC3E}">
        <p14:creationId xmlns:p14="http://schemas.microsoft.com/office/powerpoint/2010/main" val="406992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9353</TotalTime>
  <Words>1362</Words>
  <Application>Microsoft Office PowerPoint</Application>
  <PresentationFormat>Widescreen</PresentationFormat>
  <Paragraphs>138</Paragraphs>
  <Slides>30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B Nazanin</vt:lpstr>
      <vt:lpstr>Calibri</vt:lpstr>
      <vt:lpstr>Constantia</vt:lpstr>
      <vt:lpstr>Majalla UI</vt:lpstr>
      <vt:lpstr>Times New Roman</vt:lpstr>
      <vt:lpstr>Traditional Arabic</vt:lpstr>
      <vt:lpstr>Wingdings 2</vt:lpstr>
      <vt:lpstr>Flow</vt:lpstr>
      <vt:lpstr>PowerPoint Presentation</vt:lpstr>
      <vt:lpstr>ADO.NET چیست؟</vt:lpstr>
      <vt:lpstr>PowerPoint Presentation</vt:lpstr>
      <vt:lpstr>نحوه استفاده از ADO.NET</vt:lpstr>
      <vt:lpstr>نحوه استفاده از ADO.NET</vt:lpstr>
      <vt:lpstr>کلاس های موجود در System.Data.Sqlclient </vt:lpstr>
      <vt:lpstr>کلاس SqlConnection</vt:lpstr>
      <vt:lpstr>PowerPoint Presentation</vt:lpstr>
      <vt:lpstr>PowerPoint Presentation</vt:lpstr>
      <vt:lpstr>PowerPoint Presentation</vt:lpstr>
      <vt:lpstr>راه بدست آوردن اتوماتیک رشته اتصال</vt:lpstr>
      <vt:lpstr>PowerPoint Presentation</vt:lpstr>
      <vt:lpstr>کلاس SqlCommand</vt:lpstr>
      <vt:lpstr>PowerPoint Presentation</vt:lpstr>
      <vt:lpstr>متدهای کلاس sqlcommand</vt:lpstr>
      <vt:lpstr>PowerPoint Presentation</vt:lpstr>
      <vt:lpstr>PowerPoint Presentation</vt:lpstr>
      <vt:lpstr>PowerPoint Presentation</vt:lpstr>
      <vt:lpstr>PowerPoint Presentation</vt:lpstr>
      <vt:lpstr>PowerPoint Presentation</vt:lpstr>
      <vt:lpstr>PowerPoint Presentation</vt:lpstr>
      <vt:lpstr>خاصیت parameters از کلاس sqlcommand</vt:lpstr>
      <vt:lpstr>خاصیت parameters از کلاس sqlcommand</vt:lpstr>
      <vt:lpstr>کلاس dataset</vt:lpstr>
      <vt:lpstr>کلاس sqlDataAdapter</vt:lpstr>
      <vt:lpstr>کلاس sqlDataAdapter</vt:lpstr>
      <vt:lpstr>متد update وFill از کلاس DataAdapter</vt:lpstr>
      <vt:lpstr>نمونه کد استفاده از کلاس SqlDataAdapter</vt:lpstr>
      <vt:lpstr>نمونه کد استفاده از کلاس SqlDataAdapter</vt:lpstr>
      <vt:lpstr>برای نمایش محتویات کلاس Datasetاز کنترلر datagridveiw استفاده می شود. </vt:lpstr>
    </vt:vector>
  </TitlesOfParts>
  <Company>NONE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CHANGE_ME</dc:creator>
  <cp:lastModifiedBy>ali</cp:lastModifiedBy>
  <cp:revision>236</cp:revision>
  <dcterms:created xsi:type="dcterms:W3CDTF">2011-10-03T00:31:45Z</dcterms:created>
  <dcterms:modified xsi:type="dcterms:W3CDTF">2018-07-01T12:38:55Z</dcterms:modified>
</cp:coreProperties>
</file>