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9" r:id="rId4"/>
    <p:sldId id="290" r:id="rId5"/>
    <p:sldId id="291" r:id="rId6"/>
    <p:sldId id="258" r:id="rId7"/>
    <p:sldId id="259" r:id="rId8"/>
    <p:sldId id="260" r:id="rId9"/>
    <p:sldId id="261" r:id="rId10"/>
    <p:sldId id="277" r:id="rId11"/>
    <p:sldId id="278" r:id="rId12"/>
    <p:sldId id="279" r:id="rId13"/>
    <p:sldId id="288" r:id="rId14"/>
    <p:sldId id="280" r:id="rId15"/>
    <p:sldId id="281" r:id="rId16"/>
    <p:sldId id="262" r:id="rId17"/>
    <p:sldId id="263" r:id="rId18"/>
    <p:sldId id="264" r:id="rId19"/>
    <p:sldId id="282" r:id="rId20"/>
    <p:sldId id="283" r:id="rId21"/>
    <p:sldId id="267" r:id="rId22"/>
    <p:sldId id="266" r:id="rId23"/>
    <p:sldId id="270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3629B-3BE1-46CF-BC0B-7F636B9EE6B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3F121-EC1B-418D-81E3-442498259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5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266F-E73E-4B52-92CD-04A1DD050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2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266F-E73E-4B52-92CD-04A1DD050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A4E8-2B1E-4370-9432-2BA182925F62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F8C6-881F-4C67-B619-1A2BB6F01FAE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CC6C-2F23-4F88-B21B-7336DFACB1F1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5A97-CFB4-4614-8BF7-8E64AFA35034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3C4D-FFF3-40DC-BC36-681E78A8A899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1C22-ED03-48DB-B294-D44D801C1B7A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4334-A359-453A-9C9A-9F3E0F73838F}" type="datetime1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B644-D07B-4E93-BFA5-59766C2EF776}" type="datetime1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232E-CC85-4009-A0B6-88FF32B8AE17}" type="datetime1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7C26-1CBF-4E75-90F8-24DD5AC1F08F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7D4D-3A52-4B72-92B1-BD03C8899261}" type="datetime1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69C5-7C4C-48EC-953A-75FBE016389F}" type="datetime1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Programming-II</a:t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توسط : 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بهار1398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System.IO.File.WriteAllText</a:t>
            </a:r>
            <a:r>
              <a:rPr lang="en-US" dirty="0"/>
              <a:t>("D:\\Test.txt", </a:t>
            </a:r>
            <a:r>
              <a:rPr lang="en-US" dirty="0" smtClean="0"/>
              <a:t>"</a:t>
            </a:r>
            <a:r>
              <a:rPr lang="en-US" dirty="0"/>
              <a:t> The following table shows some commonly </a:t>
            </a:r>
            <a:r>
              <a:rPr lang="en-US" dirty="0" smtClean="0"/>
              <a:t>");</a:t>
            </a: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r>
              <a:rPr lang="en-US" dirty="0"/>
              <a:t>List&lt;string&gt; lines = new List&lt;string&gt;();</a:t>
            </a:r>
          </a:p>
          <a:p>
            <a:pPr marL="0" indent="0">
              <a:buNone/>
            </a:pPr>
            <a:r>
              <a:rPr lang="en-US" dirty="0" err="1"/>
              <a:t>lines.Add</a:t>
            </a:r>
            <a:r>
              <a:rPr lang="en-US" dirty="0"/>
              <a:t>("This is line1");</a:t>
            </a:r>
          </a:p>
          <a:p>
            <a:pPr marL="0" indent="0">
              <a:buNone/>
            </a:pPr>
            <a:r>
              <a:rPr lang="en-US" dirty="0" err="1"/>
              <a:t>lines.Add</a:t>
            </a:r>
            <a:r>
              <a:rPr lang="en-US" dirty="0"/>
              <a:t>("This is line2");</a:t>
            </a:r>
          </a:p>
          <a:p>
            <a:pPr marL="0" indent="0">
              <a:buNone/>
            </a:pPr>
            <a:r>
              <a:rPr lang="en-US" dirty="0" err="1"/>
              <a:t>System.IO.File.WriteAllLines</a:t>
            </a:r>
            <a:r>
              <a:rPr lang="en-US" dirty="0"/>
              <a:t>("d:\\file.txt", lines);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text = "Hello ITPro.ir";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textBytes</a:t>
            </a:r>
            <a:r>
              <a:rPr lang="en-US" dirty="0"/>
              <a:t> = System.Text.Encoding.UTF8.GetBytes(text);</a:t>
            </a:r>
          </a:p>
          <a:p>
            <a:pPr marL="0" indent="0">
              <a:buNone/>
            </a:pPr>
            <a:r>
              <a:rPr lang="en-US" dirty="0" err="1"/>
              <a:t>System.IO.File.WriteAllBytes</a:t>
            </a:r>
            <a:r>
              <a:rPr lang="en-US" dirty="0"/>
              <a:t>("D</a:t>
            </a:r>
            <a:r>
              <a:rPr lang="en-US" dirty="0" smtClean="0"/>
              <a:t>:\\file.txt", </a:t>
            </a:r>
            <a:r>
              <a:rPr lang="en-US" dirty="0" err="1" smtClean="0"/>
              <a:t>textBytes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836" y="982639"/>
            <a:ext cx="10515600" cy="4907721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pPr>
              <a:lnSpc>
                <a:spcPct val="110000"/>
              </a:lnSpc>
            </a:pPr>
            <a:r>
              <a:rPr lang="en-US" dirty="0" err="1"/>
              <a:t>var</a:t>
            </a:r>
            <a:r>
              <a:rPr lang="en-US" dirty="0"/>
              <a:t> text = </a:t>
            </a:r>
            <a:r>
              <a:rPr lang="en-US" dirty="0" err="1"/>
              <a:t>System.IO.File.ReadAllText</a:t>
            </a:r>
            <a:r>
              <a:rPr lang="en-US" dirty="0"/>
              <a:t>("D:\\file.txt</a:t>
            </a:r>
            <a:r>
              <a:rPr lang="en-US" dirty="0" smtClean="0"/>
              <a:t>");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fa-IR" dirty="0" smtClean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var</a:t>
            </a:r>
            <a:r>
              <a:rPr lang="en-US" dirty="0"/>
              <a:t> lines = </a:t>
            </a:r>
            <a:r>
              <a:rPr lang="en-US" dirty="0" err="1"/>
              <a:t>System.IO.File.ReadAllLines</a:t>
            </a:r>
            <a:r>
              <a:rPr lang="en-US" dirty="0"/>
              <a:t>("D:\\file.txt");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line in lines)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a-IR" dirty="0" smtClean="0"/>
              <a:t> 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  </a:t>
            </a:r>
            <a:r>
              <a:rPr lang="fa-IR" dirty="0" smtClean="0"/>
              <a:t>  </a:t>
            </a:r>
            <a:r>
              <a:rPr lang="en-US" dirty="0" err="1" smtClean="0"/>
              <a:t>Console.WriteLine</a:t>
            </a:r>
            <a:r>
              <a:rPr lang="en-US" dirty="0" smtClean="0"/>
              <a:t>(line)</a:t>
            </a:r>
            <a:endParaRPr lang="fa-IR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Save </a:t>
            </a:r>
            <a:r>
              <a:rPr lang="en-US" b="1" dirty="0" smtClean="0"/>
              <a:t>Files</a:t>
            </a:r>
            <a:r>
              <a:rPr lang="en-US" b="1" dirty="0"/>
              <a:t> and open Files</a:t>
            </a:r>
            <a:r>
              <a:rPr lang="en-US" b="1" dirty="0" smtClean="0"/>
              <a:t> </a:t>
            </a:r>
            <a:r>
              <a:rPr lang="en-US" b="1" dirty="0"/>
              <a:t>Using the </a:t>
            </a:r>
            <a:r>
              <a:rPr lang="en-US" b="1" dirty="0" err="1" smtClean="0"/>
              <a:t>SaveFileDialog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and the </a:t>
            </a:r>
            <a:r>
              <a:rPr lang="en-US" b="1" dirty="0" err="1" smtClean="0"/>
              <a:t>openFileDialog</a:t>
            </a:r>
            <a:r>
              <a:rPr lang="en-US" b="1" dirty="0" smtClean="0"/>
              <a:t> Components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</a:t>
            </a:r>
            <a:r>
              <a:rPr lang="en-US" b="1" dirty="0"/>
              <a:t>Save File</a:t>
            </a:r>
            <a:r>
              <a:rPr lang="en-US" dirty="0"/>
              <a:t> dialog box and call a method to save the file selected by the </a:t>
            </a:r>
            <a:r>
              <a:rPr lang="en-US" dirty="0" smtClean="0"/>
              <a:t>user</a:t>
            </a:r>
          </a:p>
          <a:p>
            <a:r>
              <a:rPr lang="en-US" dirty="0"/>
              <a:t>Display the </a:t>
            </a:r>
            <a:r>
              <a:rPr lang="en-US" b="1" dirty="0"/>
              <a:t>O</a:t>
            </a:r>
            <a:r>
              <a:rPr lang="en-US" b="1" dirty="0" smtClean="0"/>
              <a:t>pen </a:t>
            </a:r>
            <a:r>
              <a:rPr lang="en-US" b="1" dirty="0"/>
              <a:t>File</a:t>
            </a:r>
            <a:r>
              <a:rPr lang="en-US" dirty="0"/>
              <a:t> dialog box and call a method to </a:t>
            </a:r>
            <a:r>
              <a:rPr lang="en-US" dirty="0" smtClean="0"/>
              <a:t>Open </a:t>
            </a:r>
            <a:r>
              <a:rPr lang="en-US" dirty="0"/>
              <a:t>the file selected by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the File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28" y="2593076"/>
            <a:ext cx="11203948" cy="277049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System.IO.File.Copy</a:t>
            </a:r>
            <a:r>
              <a:rPr lang="en-US" dirty="0"/>
              <a:t>("d:\\file.txt", "e:\\copy.txt</a:t>
            </a:r>
            <a:r>
              <a:rPr lang="en-US" dirty="0" smtClean="0"/>
              <a:t>");</a:t>
            </a:r>
          </a:p>
          <a:p>
            <a:r>
              <a:rPr lang="en-US" dirty="0" err="1"/>
              <a:t>System.IO.File.Move</a:t>
            </a:r>
            <a:r>
              <a:rPr lang="en-US" dirty="0"/>
              <a:t>("d:\\file.txt", "e:\\copy.txt</a:t>
            </a:r>
            <a:r>
              <a:rPr lang="en-US" dirty="0" smtClean="0"/>
              <a:t>");</a:t>
            </a:r>
          </a:p>
          <a:p>
            <a:r>
              <a:rPr lang="en-US" dirty="0"/>
              <a:t>if (</a:t>
            </a:r>
            <a:r>
              <a:rPr lang="en-US" dirty="0" err="1"/>
              <a:t>System.IO.File.Exists</a:t>
            </a:r>
            <a:r>
              <a:rPr lang="en-US" dirty="0"/>
              <a:t>("d:\\data.dat"))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  </a:t>
            </a:r>
            <a:r>
              <a:rPr lang="en-US" dirty="0"/>
              <a:t>// your code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 </a:t>
            </a:r>
          </a:p>
          <a:p>
            <a:r>
              <a:rPr lang="en-US" dirty="0" err="1"/>
              <a:t>System.IO.File.Delete</a:t>
            </a:r>
            <a:r>
              <a:rPr lang="en-US" dirty="0"/>
              <a:t>("d:\\data.dat");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9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FileStream</a:t>
            </a:r>
            <a:r>
              <a:rPr lang="en-US" b="1" dirty="0"/>
              <a:t>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FileStream</a:t>
            </a:r>
            <a:r>
              <a:rPr lang="en-US" dirty="0"/>
              <a:t> class in the System.IO namespace helps in reading from, writing to and closing files. This class derives from the abstract class Stream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need to create a </a:t>
            </a:r>
            <a:r>
              <a:rPr lang="en-US" b="1" dirty="0" err="1"/>
              <a:t>FileStream</a:t>
            </a:r>
            <a:r>
              <a:rPr lang="en-US" dirty="0"/>
              <a:t> object to create a new file or open an existing file. The syntax for creating a </a:t>
            </a:r>
            <a:r>
              <a:rPr lang="en-US" b="1" dirty="0" err="1"/>
              <a:t>FileStream</a:t>
            </a:r>
            <a:r>
              <a:rPr lang="en-US" dirty="0"/>
              <a:t> object is as follows </a:t>
            </a:r>
            <a:r>
              <a:rPr lang="en-US" dirty="0" smtClean="0"/>
              <a:t>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aFile</a:t>
            </a:r>
            <a:r>
              <a:rPr lang="en-US" dirty="0"/>
              <a:t> = new </a:t>
            </a:r>
            <a:r>
              <a:rPr lang="en-US" dirty="0" err="1"/>
              <a:t>FileStream</a:t>
            </a:r>
            <a:r>
              <a:rPr lang="en-US" dirty="0"/>
              <a:t>(filename, </a:t>
            </a:r>
            <a:r>
              <a:rPr lang="en-US" dirty="0" err="1"/>
              <a:t>FileMode</a:t>
            </a:r>
            <a:r>
              <a:rPr lang="en-US" dirty="0"/>
              <a:t>.&lt;</a:t>
            </a:r>
            <a:r>
              <a:rPr lang="en-US" i="1" dirty="0"/>
              <a:t>Member</a:t>
            </a:r>
            <a:r>
              <a:rPr lang="en-US" dirty="0"/>
              <a:t>&gt;, </a:t>
            </a:r>
            <a:r>
              <a:rPr lang="en-US" dirty="0" err="1"/>
              <a:t>FileAccess</a:t>
            </a:r>
            <a:r>
              <a:rPr lang="en-US" dirty="0"/>
              <a:t>.&lt;</a:t>
            </a:r>
            <a:r>
              <a:rPr lang="en-US" i="1" dirty="0"/>
              <a:t>Member</a:t>
            </a:r>
            <a:r>
              <a:rPr lang="en-US" dirty="0"/>
              <a:t>&gt;);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example, we create a </a:t>
            </a:r>
            <a:r>
              <a:rPr lang="en-US" dirty="0" err="1"/>
              <a:t>FileStream</a:t>
            </a:r>
            <a:r>
              <a:rPr lang="en-US" dirty="0"/>
              <a:t> object </a:t>
            </a:r>
            <a:r>
              <a:rPr lang="en-US" b="1" dirty="0"/>
              <a:t>F</a:t>
            </a:r>
            <a:r>
              <a:rPr lang="en-US" dirty="0"/>
              <a:t> for reading a file named </a:t>
            </a:r>
            <a:r>
              <a:rPr lang="en-US" b="1" dirty="0"/>
              <a:t>sample.txt as shown</a:t>
            </a:r>
            <a:r>
              <a:rPr lang="en-US" dirty="0"/>
              <a:t> </a:t>
            </a:r>
            <a:r>
              <a:rPr lang="en-US" dirty="0" smtClean="0"/>
              <a:t>−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/>
              <a:t>FileStream</a:t>
            </a:r>
            <a:r>
              <a:rPr lang="en-US" b="1" dirty="0"/>
              <a:t> F = new </a:t>
            </a:r>
            <a:r>
              <a:rPr lang="en-US" b="1" dirty="0" err="1"/>
              <a:t>FileStream</a:t>
            </a:r>
            <a:r>
              <a:rPr lang="en-US" b="1" dirty="0"/>
              <a:t>("sample.txt", </a:t>
            </a:r>
            <a:r>
              <a:rPr lang="en-US" b="1" dirty="0" err="1" smtClean="0"/>
              <a:t>FileMode.Open</a:t>
            </a:r>
            <a:r>
              <a:rPr lang="en-US" b="1" dirty="0" smtClean="0"/>
              <a:t>, </a:t>
            </a:r>
            <a:r>
              <a:rPr lang="en-US" b="1" dirty="0" err="1" smtClean="0"/>
              <a:t>FileAccess.Read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0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FileMode</a:t>
            </a:r>
            <a:r>
              <a:rPr lang="en-US" dirty="0"/>
              <a:t> Enumeration Members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4500"/>
            <a:ext cx="10680510" cy="476719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Programming-II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Course Code: </a:t>
            </a:r>
            <a:r>
              <a:rPr lang="en-US" dirty="0"/>
              <a:t>78031</a:t>
            </a:r>
          </a:p>
          <a:p>
            <a:r>
              <a:rPr lang="en-US" b="1" dirty="0"/>
              <a:t>Lecturer: </a:t>
            </a:r>
            <a:r>
              <a:rPr lang="en-US" dirty="0" smtClean="0"/>
              <a:t>Baba Ali Safari </a:t>
            </a:r>
          </a:p>
          <a:p>
            <a:r>
              <a:rPr lang="en-US" b="1" dirty="0" smtClean="0"/>
              <a:t>Course </a:t>
            </a:r>
            <a:r>
              <a:rPr lang="en-US" b="1" dirty="0"/>
              <a:t>Credit: </a:t>
            </a:r>
            <a:r>
              <a:rPr lang="en-US" dirty="0"/>
              <a:t>3</a:t>
            </a:r>
          </a:p>
          <a:p>
            <a:r>
              <a:rPr lang="en-US" b="1" dirty="0"/>
              <a:t>Class Hours: </a:t>
            </a:r>
            <a:r>
              <a:rPr lang="en-US" dirty="0"/>
              <a:t>48</a:t>
            </a:r>
          </a:p>
          <a:p>
            <a:r>
              <a:rPr lang="en-US" b="1" dirty="0"/>
              <a:t>Theory: </a:t>
            </a:r>
            <a:r>
              <a:rPr lang="en-US" dirty="0"/>
              <a:t>2</a:t>
            </a:r>
          </a:p>
          <a:p>
            <a:r>
              <a:rPr lang="en-US" b="1" dirty="0"/>
              <a:t>Practice: </a:t>
            </a:r>
            <a:r>
              <a:rPr lang="en-US" dirty="0"/>
              <a:t>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19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FileAccess</a:t>
            </a:r>
            <a:r>
              <a:rPr lang="en-US" dirty="0"/>
              <a:t> Enumeration Members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1" y="2606722"/>
            <a:ext cx="9471546" cy="236186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600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program demonstrates use of the </a:t>
            </a:r>
            <a:r>
              <a:rPr lang="en-US" dirty="0" err="1"/>
              <a:t>FileStream</a:t>
            </a:r>
            <a:r>
              <a:rPr lang="en-US" dirty="0"/>
              <a:t> class −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10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using System.IO;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FileIOApplication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class Program {</a:t>
            </a:r>
          </a:p>
          <a:p>
            <a:pPr marL="0" indent="0">
              <a:buNone/>
            </a:pPr>
            <a:r>
              <a:rPr lang="en-US" dirty="0"/>
              <a:t>     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FileStream</a:t>
            </a:r>
            <a:r>
              <a:rPr lang="en-US" dirty="0"/>
              <a:t> F = new </a:t>
            </a:r>
            <a:r>
              <a:rPr lang="en-US" dirty="0" err="1"/>
              <a:t>FileStream</a:t>
            </a:r>
            <a:r>
              <a:rPr lang="en-US" dirty="0"/>
              <a:t>("</a:t>
            </a:r>
            <a:r>
              <a:rPr lang="en-US" dirty="0" smtClean="0"/>
              <a:t>test.txt", </a:t>
            </a:r>
            <a:r>
              <a:rPr lang="en-US" dirty="0" err="1"/>
              <a:t>FileMode.OpenOrCreate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FileAccess.ReadWrite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20;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F.WriteByte</a:t>
            </a:r>
            <a:r>
              <a:rPr lang="en-US" dirty="0"/>
              <a:t>((byte)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F.Position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20;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F.ReadByte</a:t>
            </a:r>
            <a:r>
              <a:rPr lang="en-US" dirty="0"/>
              <a:t>() + " ");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F.Close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8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above code is compiled and executed, it produces the following result 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9677"/>
            <a:ext cx="10515600" cy="3297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2 3 4 5 6 7 8 9 10 11 12 13 14 15 16 17 18 19 20 -1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6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FileStream</a:t>
            </a:r>
            <a:r>
              <a:rPr lang="en-US" dirty="0"/>
              <a:t> class maintains an internal </a:t>
            </a:r>
            <a:r>
              <a:rPr lang="en-US" dirty="0" smtClean="0"/>
              <a:t>file </a:t>
            </a:r>
            <a:r>
              <a:rPr lang="en-US" dirty="0"/>
              <a:t>pointer that points to the location within the </a:t>
            </a:r>
            <a:r>
              <a:rPr lang="en-US" dirty="0" smtClean="0"/>
              <a:t>file </a:t>
            </a:r>
            <a:r>
              <a:rPr lang="en-US" dirty="0"/>
              <a:t>where </a:t>
            </a:r>
            <a:r>
              <a:rPr lang="en-US" dirty="0" smtClean="0"/>
              <a:t>the next </a:t>
            </a:r>
            <a:r>
              <a:rPr lang="en-US" dirty="0"/>
              <a:t>read or write operation will occur.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most cases, when a </a:t>
            </a:r>
            <a:r>
              <a:rPr lang="en-US" dirty="0" smtClean="0"/>
              <a:t>file </a:t>
            </a:r>
            <a:r>
              <a:rPr lang="en-US" dirty="0"/>
              <a:t>is opened, it points to the beginning </a:t>
            </a:r>
            <a:r>
              <a:rPr lang="en-US" dirty="0" smtClean="0"/>
              <a:t>of the file</a:t>
            </a:r>
            <a:r>
              <a:rPr lang="en-US" dirty="0"/>
              <a:t>, but this pointer can be </a:t>
            </a:r>
            <a:r>
              <a:rPr lang="en-US" dirty="0" smtClean="0"/>
              <a:t>modified</a:t>
            </a:r>
            <a:r>
              <a:rPr lang="en-US" dirty="0"/>
              <a:t>. This enables an application to read or write anywhere within </a:t>
            </a:r>
            <a:r>
              <a:rPr lang="en-US" dirty="0" smtClean="0"/>
              <a:t>the file</a:t>
            </a:r>
            <a:r>
              <a:rPr lang="en-US" dirty="0"/>
              <a:t>, which in turn enables random access to a </a:t>
            </a:r>
            <a:r>
              <a:rPr lang="en-US" dirty="0" smtClean="0"/>
              <a:t>file </a:t>
            </a:r>
            <a:r>
              <a:rPr lang="en-US" dirty="0"/>
              <a:t>and the capability to jump directly to a </a:t>
            </a:r>
            <a:r>
              <a:rPr lang="en-US" dirty="0" smtClean="0"/>
              <a:t>specific location in the file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save a lot of time when dealing with very </a:t>
            </a:r>
            <a:r>
              <a:rPr lang="en-US"/>
              <a:t>large </a:t>
            </a:r>
            <a:r>
              <a:rPr lang="en-US" smtClean="0"/>
              <a:t>files </a:t>
            </a:r>
            <a:r>
              <a:rPr lang="en-US" dirty="0"/>
              <a:t>because you can instantly move to </a:t>
            </a:r>
            <a:r>
              <a:rPr lang="en-US" dirty="0" smtClean="0"/>
              <a:t>the location </a:t>
            </a:r>
            <a:r>
              <a:rPr lang="en-US" dirty="0"/>
              <a:t>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22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that implements this functionality is the </a:t>
            </a:r>
            <a:r>
              <a:rPr lang="en-US" b="1" dirty="0"/>
              <a:t>Seek() </a:t>
            </a:r>
            <a:r>
              <a:rPr lang="en-US" dirty="0"/>
              <a:t>method, which takes two 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first parameter specifies </a:t>
            </a:r>
            <a:r>
              <a:rPr lang="en-US" dirty="0"/>
              <a:t>how far to move the </a:t>
            </a:r>
            <a:r>
              <a:rPr lang="en-US" dirty="0" smtClean="0"/>
              <a:t>file </a:t>
            </a:r>
            <a:r>
              <a:rPr lang="en-US" dirty="0"/>
              <a:t>pointer, in bytes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second parameter </a:t>
            </a:r>
            <a:r>
              <a:rPr lang="en-US" dirty="0" smtClean="0"/>
              <a:t>specifies </a:t>
            </a:r>
            <a:r>
              <a:rPr lang="en-US" dirty="0"/>
              <a:t>where to </a:t>
            </a:r>
            <a:r>
              <a:rPr lang="en-US" dirty="0" smtClean="0"/>
              <a:t>start counting </a:t>
            </a:r>
            <a:r>
              <a:rPr lang="en-US" dirty="0"/>
              <a:t>from, in the form of a value from the </a:t>
            </a:r>
            <a:r>
              <a:rPr lang="en-US" b="1" dirty="0" err="1"/>
              <a:t>SeekOrigin</a:t>
            </a:r>
            <a:r>
              <a:rPr lang="en-US" dirty="0"/>
              <a:t> enumeration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 err="1"/>
              <a:t>SeekOrigin</a:t>
            </a:r>
            <a:r>
              <a:rPr lang="en-US" dirty="0"/>
              <a:t> </a:t>
            </a:r>
            <a:r>
              <a:rPr lang="en-US" dirty="0" smtClean="0"/>
              <a:t>enumeration contains </a:t>
            </a:r>
            <a:r>
              <a:rPr lang="en-US" dirty="0"/>
              <a:t>three values: Begin, Current, and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13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the following line would move the fi le pointer to the eighth byte in the </a:t>
            </a:r>
            <a:r>
              <a:rPr lang="en-US" dirty="0" smtClean="0"/>
              <a:t>file</a:t>
            </a:r>
            <a:r>
              <a:rPr lang="en-US" dirty="0"/>
              <a:t>, starting from </a:t>
            </a:r>
            <a:r>
              <a:rPr lang="en-US" dirty="0" smtClean="0"/>
              <a:t>the very first </a:t>
            </a:r>
            <a:r>
              <a:rPr lang="en-US" dirty="0"/>
              <a:t>byte in the </a:t>
            </a:r>
            <a:r>
              <a:rPr lang="en-US" dirty="0" smtClean="0"/>
              <a:t>file:</a:t>
            </a:r>
          </a:p>
          <a:p>
            <a:r>
              <a:rPr lang="en-US" dirty="0" err="1"/>
              <a:t>aFile.Seek</a:t>
            </a:r>
            <a:r>
              <a:rPr lang="en-US" dirty="0"/>
              <a:t>(8, </a:t>
            </a:r>
            <a:r>
              <a:rPr lang="en-US" dirty="0" err="1"/>
              <a:t>SeekOrigin.Begin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/>
              <a:t>The following line would move the </a:t>
            </a:r>
            <a:r>
              <a:rPr lang="en-US" dirty="0" smtClean="0"/>
              <a:t>file </a:t>
            </a:r>
            <a:r>
              <a:rPr lang="en-US" dirty="0"/>
              <a:t>pointer two bytes forward, starting from the current position. If </a:t>
            </a:r>
            <a:r>
              <a:rPr lang="en-US" dirty="0" smtClean="0"/>
              <a:t>this were </a:t>
            </a:r>
            <a:r>
              <a:rPr lang="en-US" dirty="0"/>
              <a:t>executed directly after the previous line, then the </a:t>
            </a:r>
            <a:r>
              <a:rPr lang="en-US" dirty="0" smtClean="0"/>
              <a:t>file </a:t>
            </a:r>
            <a:r>
              <a:rPr lang="en-US" dirty="0"/>
              <a:t>pointer would now point to the tenth byte </a:t>
            </a:r>
            <a:r>
              <a:rPr lang="en-US" dirty="0" smtClean="0"/>
              <a:t>in the file</a:t>
            </a:r>
            <a:r>
              <a:rPr lang="en-US" dirty="0"/>
              <a:t>:</a:t>
            </a:r>
          </a:p>
          <a:p>
            <a:r>
              <a:rPr lang="en-US" dirty="0" err="1"/>
              <a:t>aFile.Seek</a:t>
            </a:r>
            <a:r>
              <a:rPr lang="en-US" dirty="0"/>
              <a:t>(2, </a:t>
            </a:r>
            <a:r>
              <a:rPr lang="en-US" dirty="0" err="1"/>
              <a:t>SeekOrigin.Current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7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private void </a:t>
            </a:r>
            <a:r>
              <a:rPr lang="en-US" dirty="0" err="1" smtClean="0"/>
              <a:t>save_Click</a:t>
            </a:r>
            <a:r>
              <a:rPr lang="en-US" dirty="0" smtClean="0"/>
              <a:t>(object </a:t>
            </a:r>
            <a:r>
              <a:rPr lang="en-US" dirty="0"/>
              <a:t>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saveFileDialog1.ShowDialog();</a:t>
            </a:r>
          </a:p>
          <a:p>
            <a:pPr marL="0" indent="0">
              <a:buNone/>
            </a:pPr>
            <a:r>
              <a:rPr lang="en-US" dirty="0"/>
              <a:t>            String s = saveFileDialog1.FileName;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/>
              <a:t>f = </a:t>
            </a:r>
            <a:r>
              <a:rPr lang="en-US" dirty="0" smtClean="0"/>
              <a:t>new </a:t>
            </a:r>
            <a:r>
              <a:rPr lang="en-US" dirty="0" err="1" smtClean="0"/>
              <a:t>FileStream</a:t>
            </a:r>
            <a:r>
              <a:rPr lang="en-US" dirty="0" smtClean="0"/>
              <a:t>(</a:t>
            </a:r>
            <a:r>
              <a:rPr lang="en-US" dirty="0" err="1" smtClean="0"/>
              <a:t>s,FileMode.Append,FileAccess.Write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f.Seek</a:t>
            </a:r>
            <a:r>
              <a:rPr lang="en-US" dirty="0"/>
              <a:t>(10,System.IO.SeekOrigin.End);</a:t>
            </a:r>
          </a:p>
          <a:p>
            <a:pPr marL="0" indent="0">
              <a:buNone/>
            </a:pPr>
            <a:r>
              <a:rPr lang="en-US" dirty="0"/>
              <a:t>            byte[] info = new UTF8Encoding(true).</a:t>
            </a:r>
            <a:r>
              <a:rPr lang="en-US" dirty="0" err="1" smtClean="0"/>
              <a:t>GetBytes</a:t>
            </a:r>
            <a:r>
              <a:rPr lang="en-US" dirty="0" smtClean="0"/>
              <a:t>(</a:t>
            </a:r>
            <a:r>
              <a:rPr lang="en-US" dirty="0" err="1" smtClean="0"/>
              <a:t>textbox.Text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f.Write</a:t>
            </a:r>
            <a:r>
              <a:rPr lang="en-US" dirty="0"/>
              <a:t>(info,0,info.Length);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1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Textbooks: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BEGINNING C#  Programming with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             Visual Studio 2017</a:t>
            </a: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 Benjamin Perkins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Jacob Vibe Hammer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</a:rPr>
              <a:t>                             Jon D. Reid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96" y="1027906"/>
            <a:ext cx="37814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7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Topic to be Covered: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16" y="1214203"/>
            <a:ext cx="4543269" cy="498498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C# File I/O (Week </a:t>
            </a:r>
            <a:r>
              <a:rPr lang="en-US" dirty="0" smtClean="0"/>
              <a:t>1)</a:t>
            </a:r>
            <a:endParaRPr lang="en-US" dirty="0"/>
          </a:p>
          <a:p>
            <a:pPr fontAlgn="base"/>
            <a:r>
              <a:rPr lang="en-US" dirty="0" smtClean="0"/>
              <a:t>Class </a:t>
            </a:r>
            <a:r>
              <a:rPr lang="en-US" dirty="0"/>
              <a:t>library (Week 2</a:t>
            </a:r>
            <a:r>
              <a:rPr lang="en-US" dirty="0" smtClean="0"/>
              <a:t>)</a:t>
            </a:r>
          </a:p>
          <a:p>
            <a:pPr lvl="0" fontAlgn="base"/>
            <a:r>
              <a:rPr lang="en-US" dirty="0" smtClean="0"/>
              <a:t>windows </a:t>
            </a:r>
            <a:r>
              <a:rPr lang="en-US" dirty="0"/>
              <a:t>services (Week </a:t>
            </a:r>
            <a:r>
              <a:rPr lang="en-US" dirty="0" smtClean="0"/>
              <a:t>3</a:t>
            </a:r>
            <a:r>
              <a:rPr lang="en-US" dirty="0"/>
              <a:t>)</a:t>
            </a:r>
          </a:p>
          <a:p>
            <a:pPr fontAlgn="base"/>
            <a:r>
              <a:rPr lang="en-US" dirty="0" smtClean="0"/>
              <a:t>Events (</a:t>
            </a:r>
            <a:r>
              <a:rPr lang="en-US" dirty="0"/>
              <a:t>Week </a:t>
            </a:r>
            <a:r>
              <a:rPr lang="en-US" dirty="0" smtClean="0"/>
              <a:t>4)</a:t>
            </a:r>
          </a:p>
          <a:p>
            <a:pPr fontAlgn="base"/>
            <a:r>
              <a:rPr lang="en-US" dirty="0"/>
              <a:t>C</a:t>
            </a:r>
            <a:r>
              <a:rPr lang="en-US" dirty="0" smtClean="0"/>
              <a:t>ollections </a:t>
            </a:r>
            <a:r>
              <a:rPr lang="en-US" dirty="0"/>
              <a:t>(Week </a:t>
            </a:r>
            <a:r>
              <a:rPr lang="en-US" dirty="0" smtClean="0"/>
              <a:t>5) </a:t>
            </a:r>
          </a:p>
          <a:p>
            <a:pPr fontAlgn="base"/>
            <a:r>
              <a:rPr lang="en-US" dirty="0" smtClean="0"/>
              <a:t>Generics </a:t>
            </a:r>
            <a:r>
              <a:rPr lang="en-US" dirty="0"/>
              <a:t>(Week </a:t>
            </a:r>
            <a:r>
              <a:rPr lang="en-US" dirty="0" smtClean="0"/>
              <a:t>6)</a:t>
            </a:r>
          </a:p>
          <a:p>
            <a:pPr lvl="0" fontAlgn="base"/>
            <a:r>
              <a:rPr lang="en-US" dirty="0"/>
              <a:t>WCF services (Week </a:t>
            </a:r>
            <a:r>
              <a:rPr lang="en-US" dirty="0" smtClean="0"/>
              <a:t>7)</a:t>
            </a:r>
          </a:p>
          <a:p>
            <a:pPr lvl="0" fontAlgn="base"/>
            <a:r>
              <a:rPr lang="en-US" dirty="0"/>
              <a:t>Mid Term (Week </a:t>
            </a:r>
            <a:r>
              <a:rPr lang="en-US" dirty="0" smtClean="0"/>
              <a:t>8)</a:t>
            </a:r>
          </a:p>
          <a:p>
            <a:pPr fontAlgn="base"/>
            <a:r>
              <a:rPr lang="en-US" dirty="0"/>
              <a:t>Multithreading (Week 9)</a:t>
            </a:r>
          </a:p>
          <a:p>
            <a:pPr lvl="0" fontAlgn="base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1903" y="1214203"/>
            <a:ext cx="7470097" cy="540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Connecting </a:t>
            </a:r>
            <a:r>
              <a:rPr lang="en-US" sz="2800" dirty="0"/>
              <a:t>to database using ADO.net (Week 10)</a:t>
            </a:r>
          </a:p>
          <a:p>
            <a:pPr marL="228600" lvl="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Basic Desktop Programming (Week 11)</a:t>
            </a:r>
          </a:p>
          <a:p>
            <a:pPr marL="228600" lvl="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Basic Desktop Programming (Week 12)</a:t>
            </a:r>
          </a:p>
          <a:p>
            <a:pPr marL="228600" lvl="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Basic Desktop Programming (Week 13)</a:t>
            </a:r>
          </a:p>
          <a:p>
            <a:pPr marL="228600" lvl="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C# Advanced Desktop Programming (CREATING AND STYLING CONTROLS, THE MAIN WINDOW) (Week 14)</a:t>
            </a:r>
          </a:p>
          <a:p>
            <a:pPr marL="228600" lvl="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C# Advanced Desktop Programming (Animations, WPF USER CONTROLS) (Week 15)</a:t>
            </a:r>
          </a:p>
          <a:p>
            <a:pPr marL="228600" lvl="0" indent="-2286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Overview (Week 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9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Grading Policy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 smtClean="0"/>
              <a:t>Lab </a:t>
            </a:r>
            <a:r>
              <a:rPr lang="en-US" dirty="0"/>
              <a:t>Assignments and Quizzes: 20%</a:t>
            </a:r>
          </a:p>
          <a:p>
            <a:pPr lvl="0" fontAlgn="base"/>
            <a:r>
              <a:rPr lang="en-US" dirty="0"/>
              <a:t>Midterm Exam: 20%</a:t>
            </a:r>
          </a:p>
          <a:p>
            <a:pPr lvl="0" fontAlgn="base"/>
            <a:r>
              <a:rPr lang="en-US" dirty="0"/>
              <a:t>Project: 20%</a:t>
            </a:r>
          </a:p>
          <a:p>
            <a:r>
              <a:rPr lang="en-US" dirty="0"/>
              <a:t>Final Exam: 40%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3768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File I/O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file</a:t>
            </a:r>
            <a:r>
              <a:rPr lang="en-US" dirty="0"/>
              <a:t> is a collection of data stored in a disk with a specific name and a directory path. When a file is opened for reading or writing, it becomes a </a:t>
            </a:r>
            <a:r>
              <a:rPr lang="en-US" b="1" dirty="0"/>
              <a:t>stream</a:t>
            </a:r>
            <a:r>
              <a:rPr lang="en-US" dirty="0" smtClean="0"/>
              <a:t>.</a:t>
            </a:r>
            <a:endParaRPr lang="fa-IR" dirty="0" smtClean="0"/>
          </a:p>
          <a:p>
            <a:pPr marL="0" indent="0">
              <a:buNone/>
            </a:pPr>
            <a:r>
              <a:rPr lang="en-US" dirty="0"/>
              <a:t>The stream is basically the sequence of bytes passing through the communication path. There are two main streams: the </a:t>
            </a:r>
            <a:r>
              <a:rPr lang="en-US" b="1" dirty="0"/>
              <a:t>input stream</a:t>
            </a:r>
            <a:r>
              <a:rPr lang="en-US" dirty="0"/>
              <a:t> and the </a:t>
            </a:r>
            <a:r>
              <a:rPr lang="en-US" b="1" dirty="0"/>
              <a:t>output stream</a:t>
            </a:r>
            <a:r>
              <a:rPr lang="en-US" dirty="0"/>
              <a:t>. The</a:t>
            </a:r>
            <a:r>
              <a:rPr lang="en-US" b="1" dirty="0"/>
              <a:t> input stream</a:t>
            </a:r>
            <a:r>
              <a:rPr lang="en-US" dirty="0"/>
              <a:t> is used for reading data from file (read operation) and the </a:t>
            </a:r>
            <a:r>
              <a:rPr lang="en-US" b="1" dirty="0"/>
              <a:t>output stream</a:t>
            </a:r>
            <a:r>
              <a:rPr lang="en-US" dirty="0"/>
              <a:t> is used for writing into the file (write operation).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C# I/O </a:t>
            </a:r>
            <a:r>
              <a:rPr lang="en-US" b="1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System.IO namespace has various classes that are used for performing numerous operations with files, such as creating and deleting files, reading from or writing to a file, closing a file etc</a:t>
            </a:r>
            <a:r>
              <a:rPr lang="en-US" dirty="0" smtClean="0"/>
              <a:t>.</a:t>
            </a:r>
            <a:endParaRPr lang="fa-IR" dirty="0" smtClean="0"/>
          </a:p>
          <a:p>
            <a:endParaRPr lang="fa-IR" dirty="0"/>
          </a:p>
          <a:p>
            <a:r>
              <a:rPr lang="en-US" dirty="0"/>
              <a:t>The following table shows some commonly used non-abstract classes in the System.IO namespace −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0" y="-13648"/>
            <a:ext cx="11112904" cy="6889181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1137</Words>
  <Application>Microsoft Office PowerPoint</Application>
  <PresentationFormat>Widescreen</PresentationFormat>
  <Paragraphs>178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 Nazanin</vt:lpstr>
      <vt:lpstr>Calibri</vt:lpstr>
      <vt:lpstr>Calibri Light</vt:lpstr>
      <vt:lpstr>Office Theme</vt:lpstr>
      <vt:lpstr>Visual Programming-II </vt:lpstr>
      <vt:lpstr>Visual Programming-II</vt:lpstr>
      <vt:lpstr>Textbooks:</vt:lpstr>
      <vt:lpstr>Topic to be Covered:</vt:lpstr>
      <vt:lpstr>Grading Policy:</vt:lpstr>
      <vt:lpstr>File I/O </vt:lpstr>
      <vt:lpstr>File I/O </vt:lpstr>
      <vt:lpstr>C# I/O Classes</vt:lpstr>
      <vt:lpstr>PowerPoint Presentation</vt:lpstr>
      <vt:lpstr>Example</vt:lpstr>
      <vt:lpstr>Example </vt:lpstr>
      <vt:lpstr>Example</vt:lpstr>
      <vt:lpstr>Save Files and open Files Using the SaveFileDialog and the openFileDialog Components </vt:lpstr>
      <vt:lpstr>Methods of the File Class</vt:lpstr>
      <vt:lpstr>Example</vt:lpstr>
      <vt:lpstr>The FileStream Class</vt:lpstr>
      <vt:lpstr>PowerPoint Presentation</vt:lpstr>
      <vt:lpstr>PowerPoint Presentation</vt:lpstr>
      <vt:lpstr>FileMode Enumeration Members</vt:lpstr>
      <vt:lpstr>FileAccess Enumeration Members</vt:lpstr>
      <vt:lpstr>PowerPoint Presentation</vt:lpstr>
      <vt:lpstr>PowerPoint Presentation</vt:lpstr>
      <vt:lpstr>When the above code is compiled and executed, it produces the following result −</vt:lpstr>
      <vt:lpstr>File Position</vt:lpstr>
      <vt:lpstr>File Position</vt:lpstr>
      <vt:lpstr>File Position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safari</cp:lastModifiedBy>
  <cp:revision>42</cp:revision>
  <dcterms:created xsi:type="dcterms:W3CDTF">2017-04-08T18:39:57Z</dcterms:created>
  <dcterms:modified xsi:type="dcterms:W3CDTF">2019-08-21T11:33:13Z</dcterms:modified>
</cp:coreProperties>
</file>