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winfx/2006/xa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</a:t>
            </a:r>
            <a:r>
              <a:rPr lang="fa-IR" dirty="0"/>
              <a:t>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Window element of the previous example is the root element of the XAML </a:t>
            </a:r>
            <a:r>
              <a:rPr lang="en-US" dirty="0" smtClean="0"/>
              <a:t>file.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element</a:t>
            </a:r>
            <a:r>
              <a:rPr lang="fa-IR" dirty="0" smtClean="0"/>
              <a:t> </a:t>
            </a:r>
            <a:r>
              <a:rPr lang="en-US" dirty="0" smtClean="0"/>
              <a:t>usually </a:t>
            </a:r>
            <a:r>
              <a:rPr lang="en-US" dirty="0"/>
              <a:t>includes a number of namespace declarations. By default, the Visual Studio designer </a:t>
            </a:r>
            <a:r>
              <a:rPr lang="en-US" dirty="0" smtClean="0"/>
              <a:t>includes</a:t>
            </a:r>
            <a:r>
              <a:rPr lang="fa-I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namespaces that you should be aware of: </a:t>
            </a:r>
            <a:endParaRPr lang="fa-IR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schemas.microsoft.com/winfx/2006/xaml/presentation 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/>
              <a:t>is the default</a:t>
            </a:r>
            <a:r>
              <a:rPr lang="fa-IR" dirty="0"/>
              <a:t> </a:t>
            </a:r>
            <a:r>
              <a:rPr lang="en-US" dirty="0"/>
              <a:t>namespace of WPF and declares a lot of controls that you are going to use to create user interfaces.</a:t>
            </a:r>
            <a:endParaRPr lang="fa-IR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://schemas.microsoft.com/winfx/2006/xaml</a:t>
            </a:r>
            <a:r>
              <a:rPr lang="en-US" dirty="0" smtClean="0"/>
              <a:t>.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declares </a:t>
            </a:r>
            <a:r>
              <a:rPr lang="en-US" dirty="0"/>
              <a:t>the XAML language itself. </a:t>
            </a:r>
            <a:endParaRPr lang="fa-IR" dirty="0" smtClean="0"/>
          </a:p>
          <a:p>
            <a:pPr marL="0" indent="0">
              <a:buNone/>
            </a:pPr>
            <a:r>
              <a:rPr lang="en-US" dirty="0" smtClean="0"/>
              <a:t>Namespaces </a:t>
            </a:r>
            <a:r>
              <a:rPr lang="en-US" dirty="0"/>
              <a:t>don’t have to be declared on the root tag, </a:t>
            </a:r>
            <a:r>
              <a:rPr lang="en-US" dirty="0" smtClean="0"/>
              <a:t>but</a:t>
            </a:r>
            <a:r>
              <a:rPr lang="fa-IR" dirty="0" smtClean="0"/>
              <a:t> </a:t>
            </a:r>
            <a:r>
              <a:rPr lang="en-US" dirty="0" smtClean="0"/>
              <a:t>doing </a:t>
            </a:r>
            <a:r>
              <a:rPr lang="en-US" dirty="0"/>
              <a:t>so ensures that their content can be easily accessed throughout the XAML </a:t>
            </a:r>
            <a:r>
              <a:rPr lang="en-US" dirty="0" smtClean="0"/>
              <a:t>file</a:t>
            </a:r>
            <a:r>
              <a:rPr lang="en-US" dirty="0"/>
              <a:t>, so there is rarely </a:t>
            </a:r>
            <a:r>
              <a:rPr lang="en-US" dirty="0" smtClean="0"/>
              <a:t>any</a:t>
            </a:r>
            <a:r>
              <a:rPr lang="fa-IR" dirty="0" smtClean="0"/>
              <a:t> </a:t>
            </a:r>
            <a:r>
              <a:rPr lang="en-US" dirty="0" smtClean="0"/>
              <a:t>need </a:t>
            </a:r>
            <a:r>
              <a:rPr lang="en-US" dirty="0"/>
              <a:t>to move the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58139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20"/>
            <a:ext cx="10515600" cy="5945143"/>
          </a:xfrm>
        </p:spPr>
        <p:txBody>
          <a:bodyPr/>
          <a:lstStyle/>
          <a:p>
            <a:r>
              <a:rPr lang="en-US" dirty="0"/>
              <a:t>The last namespace that you will see quite often is the system namespace: </a:t>
            </a:r>
            <a:r>
              <a:rPr lang="en-US" dirty="0" err="1"/>
              <a:t>xmlns:sys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dirty="0" err="1" smtClean="0"/>
              <a:t>clr-namespace:System;assembly</a:t>
            </a:r>
            <a:r>
              <a:rPr lang="en-US" dirty="0" smtClean="0"/>
              <a:t>=</a:t>
            </a:r>
            <a:r>
              <a:rPr lang="en-US" dirty="0" err="1" smtClean="0"/>
              <a:t>mscorlib</a:t>
            </a:r>
            <a:r>
              <a:rPr lang="en-US" i="1" dirty="0" smtClean="0"/>
              <a:t>"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This </a:t>
            </a:r>
            <a:r>
              <a:rPr lang="en-US" dirty="0"/>
              <a:t>namespace allows you to use the built-in types of the .NET </a:t>
            </a:r>
            <a:r>
              <a:rPr lang="en-US" dirty="0" smtClean="0"/>
              <a:t>Framework</a:t>
            </a:r>
            <a:r>
              <a:rPr lang="fa-I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your XAML. By doing this, the markup you write can explicitly declare the types of elements you </a:t>
            </a:r>
            <a:r>
              <a:rPr lang="en-US" dirty="0" smtClean="0"/>
              <a:t>are</a:t>
            </a:r>
            <a:r>
              <a:rPr lang="fa-IR" dirty="0" smtClean="0"/>
              <a:t> </a:t>
            </a:r>
            <a:r>
              <a:rPr lang="en-US" dirty="0" smtClean="0"/>
              <a:t>creating</a:t>
            </a:r>
            <a:r>
              <a:rPr lang="en-US" dirty="0"/>
              <a:t>. For example, it is possible to declare an array in markup and state that the members of the </a:t>
            </a:r>
            <a:r>
              <a:rPr lang="en-US" dirty="0" smtClean="0"/>
              <a:t>array</a:t>
            </a:r>
            <a:r>
              <a:rPr lang="fa-I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strings: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62" y="3204391"/>
            <a:ext cx="6892444" cy="33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Code-Behind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Although XAML is a powerful way to declare user interfaces, it is not a programming language.</a:t>
            </a:r>
          </a:p>
          <a:p>
            <a:r>
              <a:rPr lang="en-US" dirty="0"/>
              <a:t>Whenever you want to do more than presentation, you need C#. It is possible to embed C# </a:t>
            </a:r>
            <a:r>
              <a:rPr lang="en-US" dirty="0" smtClean="0"/>
              <a:t>code directly </a:t>
            </a:r>
            <a:r>
              <a:rPr lang="en-US" dirty="0"/>
              <a:t>into XAML, but mixing code and markup is never recommended and you will not see </a:t>
            </a:r>
            <a:r>
              <a:rPr lang="en-US" dirty="0" smtClean="0"/>
              <a:t>it</a:t>
            </a:r>
            <a:r>
              <a:rPr lang="fa-IR" dirty="0" smtClean="0"/>
              <a:t> </a:t>
            </a:r>
            <a:r>
              <a:rPr lang="en-US" dirty="0" smtClean="0"/>
              <a:t>done </a:t>
            </a:r>
            <a:r>
              <a:rPr lang="en-US" dirty="0"/>
              <a:t>in this book. </a:t>
            </a:r>
            <a:endParaRPr lang="fa-IR" dirty="0" smtClean="0"/>
          </a:p>
          <a:p>
            <a:r>
              <a:rPr lang="en-US" dirty="0" smtClean="0"/>
              <a:t>What </a:t>
            </a:r>
            <a:r>
              <a:rPr lang="en-US" dirty="0"/>
              <a:t>you will see quite a lot is the use of code-behind files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These files are </a:t>
            </a:r>
            <a:r>
              <a:rPr lang="en-US" dirty="0" smtClean="0"/>
              <a:t>normal</a:t>
            </a:r>
            <a:r>
              <a:rPr lang="fa-IR" dirty="0" smtClean="0"/>
              <a:t> </a:t>
            </a:r>
            <a:r>
              <a:rPr lang="en-US" dirty="0" smtClean="0"/>
              <a:t>C</a:t>
            </a:r>
            <a:r>
              <a:rPr lang="en-US" dirty="0"/>
              <a:t># files that have the same name as the XAML file, plus a .</a:t>
            </a:r>
            <a:r>
              <a:rPr lang="en-US" dirty="0" err="1"/>
              <a:t>cs</a:t>
            </a:r>
            <a:r>
              <a:rPr lang="en-US" dirty="0"/>
              <a:t> extension. Although you </a:t>
            </a:r>
            <a:r>
              <a:rPr lang="en-US" dirty="0" smtClean="0"/>
              <a:t>can</a:t>
            </a:r>
            <a:r>
              <a:rPr lang="fa-IR" dirty="0" smtClean="0"/>
              <a:t> </a:t>
            </a:r>
            <a:r>
              <a:rPr lang="en-US" dirty="0" smtClean="0"/>
              <a:t>call </a:t>
            </a:r>
            <a:r>
              <a:rPr lang="en-US" dirty="0"/>
              <a:t>them whatever you like, it’s best to stick to this naming convention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Visual Studio creates </a:t>
            </a:r>
            <a:r>
              <a:rPr lang="en-US" dirty="0" smtClean="0"/>
              <a:t>code</a:t>
            </a:r>
            <a:r>
              <a:rPr lang="fa-IR" dirty="0" smtClean="0"/>
              <a:t> </a:t>
            </a:r>
            <a:r>
              <a:rPr lang="en-US" dirty="0" smtClean="0"/>
              <a:t>behind</a:t>
            </a:r>
            <a:r>
              <a:rPr lang="fa-IR" dirty="0" smtClean="0"/>
              <a:t> </a:t>
            </a:r>
            <a:r>
              <a:rPr lang="en-US" dirty="0" smtClean="0"/>
              <a:t>files </a:t>
            </a:r>
            <a:r>
              <a:rPr lang="en-US" dirty="0"/>
              <a:t>automatically when you create a new window in your application, because it </a:t>
            </a:r>
            <a:r>
              <a:rPr lang="en-US" dirty="0" smtClean="0"/>
              <a:t>expects</a:t>
            </a:r>
            <a:r>
              <a:rPr lang="fa-I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to add code to the window. It also adds </a:t>
            </a:r>
            <a:r>
              <a:rPr lang="en-US" dirty="0" smtClean="0"/>
              <a:t>the</a:t>
            </a:r>
            <a:r>
              <a:rPr lang="fa-IR" dirty="0" smtClean="0"/>
              <a:t> </a:t>
            </a:r>
            <a:r>
              <a:rPr lang="en-US" dirty="0" smtClean="0"/>
              <a:t>x:Class </a:t>
            </a:r>
            <a:r>
              <a:rPr lang="en-US" dirty="0"/>
              <a:t>property to the Window tag in the XAML:</a:t>
            </a:r>
          </a:p>
          <a:p>
            <a:pPr marL="0" indent="0">
              <a:buNone/>
            </a:pPr>
            <a:r>
              <a:rPr lang="fa-IR" dirty="0" smtClean="0"/>
              <a:t>                  </a:t>
            </a:r>
            <a:r>
              <a:rPr lang="en-US" dirty="0" smtClean="0"/>
              <a:t>&lt;</a:t>
            </a:r>
            <a:r>
              <a:rPr lang="en-US" dirty="0"/>
              <a:t>Window x:Class="Ch14Ex01.MainWindow"</a:t>
            </a:r>
          </a:p>
        </p:txBody>
      </p:sp>
    </p:spTree>
    <p:extLst>
      <p:ext uri="{BB962C8B-B14F-4D97-AF65-F5344CB8AC3E}">
        <p14:creationId xmlns:p14="http://schemas.microsoft.com/office/powerpoint/2010/main" val="310620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tells the compiler that it can find the code for this window in, not a file, but the </a:t>
            </a:r>
            <a:r>
              <a:rPr lang="en-US" dirty="0" smtClean="0"/>
              <a:t>class</a:t>
            </a:r>
            <a:r>
              <a:rPr lang="fa-IR" dirty="0" smtClean="0"/>
              <a:t> </a:t>
            </a:r>
            <a:r>
              <a:rPr lang="en-US" dirty="0" smtClean="0"/>
              <a:t>Ch14Ex01.MainWindow </a:t>
            </a:r>
            <a:r>
              <a:rPr lang="en-US" dirty="0"/>
              <a:t>. Because you can specify only the fully qualified class name, and not </a:t>
            </a:r>
            <a:r>
              <a:rPr lang="en-US" dirty="0" smtClean="0"/>
              <a:t>the</a:t>
            </a:r>
            <a:r>
              <a:rPr lang="fa-IR" dirty="0" smtClean="0"/>
              <a:t> </a:t>
            </a:r>
            <a:r>
              <a:rPr lang="en-US" dirty="0" smtClean="0"/>
              <a:t>assembly </a:t>
            </a:r>
            <a:r>
              <a:rPr lang="en-US" dirty="0"/>
              <a:t>in which the class is found, it is not possible to put the code-behind file somewhere </a:t>
            </a:r>
            <a:r>
              <a:rPr lang="en-US" dirty="0" smtClean="0"/>
              <a:t>outside</a:t>
            </a:r>
            <a:r>
              <a:rPr lang="fa-I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project in which the XAML is defined. Visual Studio puts the code-behind files in the </a:t>
            </a:r>
            <a:r>
              <a:rPr lang="en-US" dirty="0" smtClean="0"/>
              <a:t>same</a:t>
            </a:r>
            <a:r>
              <a:rPr lang="fa-IR" dirty="0" smtClean="0"/>
              <a:t> </a:t>
            </a:r>
            <a:r>
              <a:rPr lang="en-US" dirty="0" smtClean="0"/>
              <a:t>directory </a:t>
            </a:r>
            <a:r>
              <a:rPr lang="en-US" dirty="0"/>
              <a:t>as the XAML files so you never have to worry about this while working in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67097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45"/>
            <a:ext cx="10515600" cy="1325563"/>
          </a:xfrm>
        </p:spPr>
        <p:txBody>
          <a:bodyPr/>
          <a:lstStyle/>
          <a:p>
            <a:r>
              <a:rPr lang="en-US" dirty="0"/>
              <a:t>THE PLAYGROUND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19"/>
            <a:ext cx="10515600" cy="4351338"/>
          </a:xfrm>
        </p:spPr>
        <p:txBody>
          <a:bodyPr/>
          <a:lstStyle/>
          <a:p>
            <a:r>
              <a:rPr lang="en-US" dirty="0"/>
              <a:t>Start by creating a new WPF project by selecting File ➪ New ➪ </a:t>
            </a:r>
            <a:r>
              <a:rPr lang="en-US" dirty="0" smtClean="0"/>
              <a:t>Project.</a:t>
            </a:r>
            <a:r>
              <a:rPr lang="fa-I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New Project dialog box, </a:t>
            </a:r>
            <a:r>
              <a:rPr lang="en-US" dirty="0" smtClean="0"/>
              <a:t>select </a:t>
            </a:r>
            <a:r>
              <a:rPr lang="en-US" dirty="0"/>
              <a:t>the project template WPF App (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r>
              <a:rPr lang="en-US" dirty="0" smtClean="0"/>
              <a:t>).follow </a:t>
            </a:r>
            <a:r>
              <a:rPr lang="en-US" dirty="0"/>
              <a:t>Figure </a:t>
            </a:r>
            <a:r>
              <a:rPr lang="en-US" dirty="0" smtClean="0"/>
              <a:t> </a:t>
            </a:r>
            <a:r>
              <a:rPr lang="en-US" dirty="0"/>
              <a:t>shows the New </a:t>
            </a:r>
            <a:r>
              <a:rPr lang="en-US" dirty="0" smtClean="0"/>
              <a:t>Project</a:t>
            </a:r>
            <a:r>
              <a:rPr lang="fa-IR" dirty="0" smtClean="0"/>
              <a:t> </a:t>
            </a:r>
            <a:r>
              <a:rPr lang="en-US" dirty="0" smtClean="0"/>
              <a:t>Dialog </a:t>
            </a:r>
            <a:r>
              <a:rPr lang="en-US" dirty="0"/>
              <a:t>with the template selected.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1" y="2474754"/>
            <a:ext cx="6336405" cy="43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21507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Visual Studio now displays an empty window and a number of panels around it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The greater </a:t>
            </a:r>
            <a:r>
              <a:rPr lang="en-US" dirty="0" smtClean="0"/>
              <a:t>part</a:t>
            </a:r>
            <a:r>
              <a:rPr lang="fa-I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screen is divided in two sections</a:t>
            </a:r>
            <a:r>
              <a:rPr lang="en-US" dirty="0" smtClean="0"/>
              <a:t>.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upper section</a:t>
            </a:r>
            <a:r>
              <a:rPr lang="en-US" dirty="0" smtClean="0"/>
              <a:t>,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known </a:t>
            </a:r>
            <a:r>
              <a:rPr lang="en-US" dirty="0"/>
              <a:t>as the Design View, displays </a:t>
            </a:r>
            <a:r>
              <a:rPr lang="en-US" dirty="0" smtClean="0"/>
              <a:t>a</a:t>
            </a:r>
            <a:r>
              <a:rPr lang="fa-IR" dirty="0" smtClean="0"/>
              <a:t> </a:t>
            </a:r>
            <a:r>
              <a:rPr lang="en-US" dirty="0" smtClean="0"/>
              <a:t>WYSIWYG </a:t>
            </a:r>
            <a:r>
              <a:rPr lang="en-US" dirty="0"/>
              <a:t>(What You See Is What You Get) representation of the window you are </a:t>
            </a:r>
            <a:r>
              <a:rPr lang="en-US" dirty="0" smtClean="0"/>
              <a:t>designing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</a:t>
            </a:r>
            <a:r>
              <a:rPr lang="en-US" dirty="0"/>
              <a:t>lower section</a:t>
            </a:r>
            <a:r>
              <a:rPr lang="en-US" dirty="0" smtClean="0"/>
              <a:t>,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known </a:t>
            </a:r>
            <a:r>
              <a:rPr lang="en-US" dirty="0"/>
              <a:t>as the XAML View, displays a textual representation of the same window.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0" y="2392644"/>
            <a:ext cx="8372542" cy="44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combine </a:t>
            </a:r>
            <a:r>
              <a:rPr lang="en-US" b="1" dirty="0"/>
              <a:t>prepackaged</a:t>
            </a:r>
            <a:r>
              <a:rPr lang="en-US" dirty="0"/>
              <a:t> code and </a:t>
            </a:r>
            <a:r>
              <a:rPr lang="en-US" b="1" dirty="0"/>
              <a:t>a GUI</a:t>
            </a:r>
            <a:r>
              <a:rPr lang="en-US" dirty="0"/>
              <a:t> that can be reused to create more complex </a:t>
            </a:r>
            <a:r>
              <a:rPr lang="en-US" dirty="0" smtClean="0"/>
              <a:t>applications.</a:t>
            </a:r>
            <a:r>
              <a:rPr lang="fa-IR" dirty="0" smtClean="0"/>
              <a:t> </a:t>
            </a:r>
          </a:p>
          <a:p>
            <a:r>
              <a:rPr lang="en-US" dirty="0" smtClean="0"/>
              <a:t>They </a:t>
            </a:r>
            <a:r>
              <a:rPr lang="en-US" dirty="0"/>
              <a:t>can define how they draw themselves by default and a set of standard behaviors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Some</a:t>
            </a:r>
            <a:r>
              <a:rPr lang="fa-IR" dirty="0" smtClean="0"/>
              <a:t> </a:t>
            </a:r>
            <a:r>
              <a:rPr lang="en-US" dirty="0" smtClean="0"/>
              <a:t>controls</a:t>
            </a:r>
            <a:r>
              <a:rPr lang="en-US" dirty="0"/>
              <a:t>, such as the Label, Button, and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/>
              <a:t>controls are easily recognizable and have </a:t>
            </a:r>
            <a:r>
              <a:rPr lang="en-US" dirty="0" smtClean="0"/>
              <a:t>been</a:t>
            </a:r>
            <a:r>
              <a:rPr lang="fa-I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in Windows applications for about 20 years. </a:t>
            </a:r>
            <a:endParaRPr lang="en-US" dirty="0" smtClean="0"/>
          </a:p>
          <a:p>
            <a:r>
              <a:rPr lang="en-US" dirty="0" smtClean="0"/>
              <a:t>Others</a:t>
            </a:r>
            <a:r>
              <a:rPr lang="en-US" dirty="0"/>
              <a:t>, such as Canvas and </a:t>
            </a:r>
            <a:r>
              <a:rPr lang="en-US" dirty="0" err="1" smtClean="0"/>
              <a:t>StackPanel</a:t>
            </a:r>
            <a:r>
              <a:rPr lang="en-US" dirty="0"/>
              <a:t>, </a:t>
            </a:r>
            <a:r>
              <a:rPr lang="en-US" dirty="0" smtClean="0"/>
              <a:t>don’t</a:t>
            </a:r>
            <a:r>
              <a:rPr lang="fa-IR" dirty="0" smtClean="0"/>
              <a:t> </a:t>
            </a:r>
            <a:r>
              <a:rPr lang="en-US" dirty="0" smtClean="0"/>
              <a:t>display </a:t>
            </a:r>
            <a:r>
              <a:rPr lang="en-US" dirty="0"/>
              <a:t>anything and simply help you organize the GUI.</a:t>
            </a:r>
          </a:p>
        </p:txBody>
      </p:sp>
    </p:spTree>
    <p:extLst>
      <p:ext uri="{BB962C8B-B14F-4D97-AF65-F5344CB8AC3E}">
        <p14:creationId xmlns:p14="http://schemas.microsoft.com/office/powerpoint/2010/main" val="43144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dependency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uses normal properties that you </a:t>
            </a:r>
            <a:r>
              <a:rPr lang="en-US" dirty="0" smtClean="0"/>
              <a:t>have</a:t>
            </a:r>
            <a:r>
              <a:rPr lang="fa-IR" dirty="0" smtClean="0"/>
              <a:t> </a:t>
            </a:r>
            <a:r>
              <a:rPr lang="en-US" dirty="0" smtClean="0"/>
              <a:t>seen </a:t>
            </a:r>
            <a:r>
              <a:rPr lang="en-US" dirty="0"/>
              <a:t>before and adds a new type of property called a </a:t>
            </a:r>
            <a:r>
              <a:rPr lang="en-US" b="1" i="1" dirty="0"/>
              <a:t>dependency property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properties of WPF do </a:t>
            </a:r>
            <a:r>
              <a:rPr lang="en-US" dirty="0" smtClean="0"/>
              <a:t>more</a:t>
            </a:r>
            <a:r>
              <a:rPr lang="fa-I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just get and set a value; for one, they are able to notify observers of changes.</a:t>
            </a:r>
          </a:p>
        </p:txBody>
      </p:sp>
    </p:spTree>
    <p:extLst>
      <p:ext uri="{BB962C8B-B14F-4D97-AF65-F5344CB8AC3E}">
        <p14:creationId xmlns:p14="http://schemas.microsoft.com/office/powerpoint/2010/main" val="305812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Controls to a </a:t>
            </a:r>
            <a:r>
              <a:rPr lang="en-US" dirty="0" smtClean="0"/>
              <a:t>Window</a:t>
            </a:r>
            <a:r>
              <a:rPr lang="fa-IR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you will add controls to the Design View by </a:t>
            </a:r>
            <a:r>
              <a:rPr lang="en-US" dirty="0" smtClean="0"/>
              <a:t>dragging</a:t>
            </a:r>
            <a:r>
              <a:rPr lang="fa-IR" dirty="0" smtClean="0"/>
              <a:t> </a:t>
            </a:r>
            <a:r>
              <a:rPr lang="en-US" dirty="0" smtClean="0"/>
              <a:t>them </a:t>
            </a:r>
            <a:r>
              <a:rPr lang="en-US" dirty="0"/>
              <a:t>from the Toolbox panel or by typing the </a:t>
            </a:r>
            <a:r>
              <a:rPr lang="en-US" dirty="0" smtClean="0"/>
              <a:t>XAML </a:t>
            </a:r>
            <a:r>
              <a:rPr lang="en-US" dirty="0"/>
              <a:t>manually</a:t>
            </a:r>
            <a:r>
              <a:rPr lang="en-US" dirty="0" smtClean="0"/>
              <a:t>.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by dragging a </a:t>
            </a:r>
            <a:r>
              <a:rPr lang="en-US" sz="2400" dirty="0"/>
              <a:t>Button </a:t>
            </a:r>
            <a:r>
              <a:rPr lang="en-US" dirty="0"/>
              <a:t>control from the Toolbox onto the Design View. </a:t>
            </a:r>
            <a:endParaRPr lang="fa-IR" dirty="0" smtClean="0"/>
          </a:p>
          <a:p>
            <a:pPr marL="914400" lvl="2" indent="0">
              <a:buNone/>
            </a:pPr>
            <a:r>
              <a:rPr lang="en-US" dirty="0"/>
              <a:t>Visual Studio will try to </a:t>
            </a:r>
            <a:r>
              <a:rPr lang="en-US" dirty="0" smtClean="0"/>
              <a:t>set</a:t>
            </a:r>
            <a:r>
              <a:rPr lang="fa-IR" dirty="0" smtClean="0"/>
              <a:t> </a:t>
            </a:r>
            <a:r>
              <a:rPr lang="en-US" dirty="0" smtClean="0"/>
              <a:t>properties </a:t>
            </a:r>
            <a:r>
              <a:rPr lang="en-US" dirty="0"/>
              <a:t>and insert child elements to allow the controls to display themselves in a standard way.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</a:t>
            </a:r>
            <a:r>
              <a:rPr lang="en-US" dirty="0"/>
              <a:t>drag another </a:t>
            </a:r>
            <a:r>
              <a:rPr lang="en-US" sz="2400" dirty="0"/>
              <a:t>Button</a:t>
            </a:r>
            <a:r>
              <a:rPr lang="en-US" dirty="0"/>
              <a:t>, but this time drop it in the XAML View below the first </a:t>
            </a:r>
            <a:r>
              <a:rPr lang="en-US" sz="2400" dirty="0"/>
              <a:t>Button</a:t>
            </a:r>
            <a:r>
              <a:rPr lang="en-US" dirty="0"/>
              <a:t>, </a:t>
            </a:r>
            <a:r>
              <a:rPr lang="en-US" dirty="0" smtClean="0"/>
              <a:t>but</a:t>
            </a:r>
            <a:r>
              <a:rPr lang="fa-IR" dirty="0" smtClean="0"/>
              <a:t> </a:t>
            </a:r>
            <a:r>
              <a:rPr lang="en-US" dirty="0" smtClean="0"/>
              <a:t>above </a:t>
            </a:r>
            <a:r>
              <a:rPr lang="en-US" dirty="0"/>
              <a:t>the </a:t>
            </a:r>
            <a:r>
              <a:rPr lang="en-US" sz="2400" dirty="0"/>
              <a:t>&lt;/Grid&gt; </a:t>
            </a:r>
            <a:r>
              <a:rPr lang="en-US" dirty="0"/>
              <a:t>tag</a:t>
            </a:r>
            <a:r>
              <a:rPr lang="en-US" dirty="0" smtClean="0"/>
              <a:t>.</a:t>
            </a:r>
            <a:endParaRPr lang="fa-IR" dirty="0" smtClean="0"/>
          </a:p>
          <a:p>
            <a:pPr marL="914400" lvl="2" indent="0">
              <a:buNone/>
            </a:pPr>
            <a:r>
              <a:rPr lang="en-US" dirty="0"/>
              <a:t>button expands </a:t>
            </a:r>
            <a:r>
              <a:rPr lang="en-US" dirty="0" smtClean="0"/>
              <a:t>to</a:t>
            </a:r>
            <a:r>
              <a:rPr lang="fa-IR" dirty="0" smtClean="0"/>
              <a:t> </a:t>
            </a:r>
            <a:r>
              <a:rPr lang="en-US" dirty="0" smtClean="0"/>
              <a:t>fill </a:t>
            </a:r>
            <a:r>
              <a:rPr lang="en-US" dirty="0"/>
              <a:t>the entire window.</a:t>
            </a:r>
          </a:p>
        </p:txBody>
      </p:sp>
    </p:spTree>
    <p:extLst>
      <p:ext uri="{BB962C8B-B14F-4D97-AF65-F5344CB8AC3E}">
        <p14:creationId xmlns:p14="http://schemas.microsoft.com/office/powerpoint/2010/main" val="269729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</a:t>
            </a:r>
            <a:r>
              <a:rPr lang="fa-IR" dirty="0" smtClean="0"/>
              <a:t>:</a:t>
            </a:r>
          </a:p>
          <a:p>
            <a:r>
              <a:rPr lang="en-US" dirty="0"/>
              <a:t>As mentioned, all controls have a number of properties that are used to manipulate the </a:t>
            </a:r>
            <a:r>
              <a:rPr lang="en-US" dirty="0" smtClean="0"/>
              <a:t>behavior</a:t>
            </a:r>
            <a:r>
              <a:rPr lang="fa-I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control. </a:t>
            </a:r>
            <a:endParaRPr lang="fa-IR" dirty="0" smtClean="0"/>
          </a:p>
          <a:p>
            <a:r>
              <a:rPr lang="en-US" dirty="0" smtClean="0"/>
              <a:t>Some </a:t>
            </a:r>
            <a:r>
              <a:rPr lang="en-US" dirty="0"/>
              <a:t>of these are easy to understand such as height and width, whereas others </a:t>
            </a:r>
            <a:r>
              <a:rPr lang="en-US" dirty="0" smtClean="0"/>
              <a:t>are</a:t>
            </a:r>
            <a:r>
              <a:rPr lang="fa-IR" dirty="0" smtClean="0"/>
              <a:t> </a:t>
            </a:r>
            <a:r>
              <a:rPr lang="en-US" dirty="0" smtClean="0"/>
              <a:t>less </a:t>
            </a:r>
            <a:r>
              <a:rPr lang="en-US" dirty="0"/>
              <a:t>obvious such as </a:t>
            </a:r>
            <a:r>
              <a:rPr lang="en-US" dirty="0" err="1"/>
              <a:t>RenderTransform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All of them can be set </a:t>
            </a:r>
            <a:r>
              <a:rPr lang="en-US" dirty="0" smtClean="0"/>
              <a:t>using</a:t>
            </a:r>
            <a:r>
              <a:rPr lang="fa-IR" dirty="0" smtClean="0"/>
              <a:t>:</a:t>
            </a:r>
            <a:r>
              <a:rPr lang="en-US" dirty="0" smtClean="0"/>
              <a:t> 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Properties panel, 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directly in</a:t>
            </a:r>
            <a:r>
              <a:rPr lang="fa-IR" dirty="0" smtClean="0"/>
              <a:t> </a:t>
            </a:r>
            <a:r>
              <a:rPr lang="en-US" dirty="0" smtClean="0"/>
              <a:t>XAML,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manipulating the control on the Design View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Try It Out </a:t>
            </a:r>
            <a:r>
              <a:rPr lang="en-US" dirty="0" smtClean="0"/>
              <a:t>demonstrates</a:t>
            </a:r>
            <a:r>
              <a:rPr lang="fa-IR" dirty="0" smtClean="0"/>
              <a:t> </a:t>
            </a:r>
            <a:r>
              <a:rPr lang="en-US" dirty="0" smtClean="0"/>
              <a:t>setting </a:t>
            </a:r>
            <a:r>
              <a:rPr lang="en-US" dirty="0"/>
              <a:t>control properties in the Design View.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5019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Desktop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by selecting the second Button control in Design View; this is the button that is currently </a:t>
            </a:r>
            <a:r>
              <a:rPr lang="en-US" dirty="0" smtClean="0"/>
              <a:t>filling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entire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change the name of the control in the Properties panel at the very top. Change it </a:t>
            </a:r>
            <a:r>
              <a:rPr lang="en-US" dirty="0" smtClean="0"/>
              <a:t>to</a:t>
            </a:r>
            <a:r>
              <a:rPr lang="fa-IR" dirty="0" smtClean="0"/>
              <a:t> </a:t>
            </a:r>
            <a:r>
              <a:rPr lang="en-US" dirty="0" err="1" smtClean="0"/>
              <a:t>rotatedButton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 </a:t>
            </a:r>
            <a:r>
              <a:rPr lang="en-US" dirty="0"/>
              <a:t>the Common node, change the Content to 2nd Button.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 </a:t>
            </a:r>
            <a:r>
              <a:rPr lang="en-US" dirty="0"/>
              <a:t>Layout, change width to 75 and height to 22.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Expand </a:t>
            </a:r>
            <a:r>
              <a:rPr lang="en-US" dirty="0"/>
              <a:t>the Text node and change the text to bold by clicking the B icon.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the first button and drag it to a position above the second button. Visual Studio will </a:t>
            </a:r>
            <a:r>
              <a:rPr lang="en-US" dirty="0" smtClean="0"/>
              <a:t>assist</a:t>
            </a:r>
            <a:r>
              <a:rPr lang="fa-I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positioning by snapping the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the second button again, and hover the mouse pointer over the top-left corner of it. </a:t>
            </a:r>
            <a:r>
              <a:rPr lang="en-US" dirty="0" smtClean="0"/>
              <a:t>The</a:t>
            </a:r>
            <a:r>
              <a:rPr lang="fa-IR" dirty="0" smtClean="0"/>
              <a:t> </a:t>
            </a:r>
            <a:r>
              <a:rPr lang="en-US" dirty="0" smtClean="0"/>
              <a:t>pointer </a:t>
            </a:r>
            <a:r>
              <a:rPr lang="en-US" dirty="0"/>
              <a:t>changes to a quarter-circle with arrows on both ends. Drag down until the button is </a:t>
            </a:r>
            <a:r>
              <a:rPr lang="en-US" dirty="0" smtClean="0"/>
              <a:t>tilted</a:t>
            </a:r>
            <a:r>
              <a:rPr lang="fa-IR" dirty="0" smtClean="0"/>
              <a:t> </a:t>
            </a:r>
            <a:r>
              <a:rPr lang="en-US" dirty="0" smtClean="0"/>
              <a:t>down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47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914"/>
          </a:xfrm>
        </p:spPr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Actions </a:t>
            </a:r>
            <a:r>
              <a:rPr lang="en-US" dirty="0"/>
              <a:t>users take on a dialog</a:t>
            </a:r>
            <a:r>
              <a:rPr lang="en-US" dirty="0" smtClean="0"/>
              <a:t>,         cause other controls </a:t>
            </a:r>
            <a:r>
              <a:rPr lang="en-US" dirty="0"/>
              <a:t>to change and update their display or content.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most part, normal .NET </a:t>
            </a:r>
            <a:r>
              <a:rPr lang="en-US" dirty="0" smtClean="0"/>
              <a:t>properties are </a:t>
            </a:r>
            <a:r>
              <a:rPr lang="en-US" dirty="0"/>
              <a:t>simple getters and setters, which do not have the ability to inform other controls that they </a:t>
            </a:r>
            <a:r>
              <a:rPr lang="en-US" dirty="0" smtClean="0"/>
              <a:t>have changed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/>
              <a:t>Dependency Properties. A </a:t>
            </a:r>
            <a:r>
              <a:rPr lang="en-US" i="1" dirty="0"/>
              <a:t>dependency property </a:t>
            </a:r>
            <a:r>
              <a:rPr lang="en-US" dirty="0"/>
              <a:t>is a property that is </a:t>
            </a:r>
            <a:r>
              <a:rPr lang="en-US" dirty="0" smtClean="0"/>
              <a:t>registered with </a:t>
            </a:r>
            <a:r>
              <a:rPr lang="en-US" dirty="0"/>
              <a:t>the WPF property system in such a way that it allows </a:t>
            </a:r>
            <a:r>
              <a:rPr lang="en-US" b="1" dirty="0"/>
              <a:t>extended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extended functionality </a:t>
            </a:r>
            <a:r>
              <a:rPr lang="en-US" dirty="0"/>
              <a:t>includes, but is not limited to, automatic property change notifications. </a:t>
            </a:r>
            <a:r>
              <a:rPr lang="en-US" dirty="0" smtClean="0"/>
              <a:t>Specifically, dependency </a:t>
            </a:r>
            <a:r>
              <a:rPr lang="en-US" dirty="0"/>
              <a:t>properties have the following features: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use styles to change the values of dependency properties.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set the value of a dependency property by using resources or by data binding.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change dependency property values in an animation.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set dependency properties hierarchically in XAML—that is, a value for a </a:t>
            </a:r>
            <a:r>
              <a:rPr lang="en-US" dirty="0" smtClean="0"/>
              <a:t>dependency property </a:t>
            </a:r>
            <a:r>
              <a:rPr lang="en-US" dirty="0"/>
              <a:t>that you set on a parent element can be used to set the default value for </a:t>
            </a:r>
            <a:r>
              <a:rPr lang="en-US" dirty="0" smtClean="0"/>
              <a:t>the same </a:t>
            </a:r>
            <a:r>
              <a:rPr lang="en-US" dirty="0"/>
              <a:t>dependency property of its child elements.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configure notifications for property value changes using a well-defined </a:t>
            </a:r>
            <a:r>
              <a:rPr lang="en-US" dirty="0" smtClean="0"/>
              <a:t>coding pattern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configure sets of related properties so that they all update in response to a change </a:t>
            </a:r>
            <a:r>
              <a:rPr lang="en-US" dirty="0" smtClean="0"/>
              <a:t>to one </a:t>
            </a:r>
            <a:r>
              <a:rPr lang="en-US" dirty="0"/>
              <a:t>of them. This is known as </a:t>
            </a:r>
            <a:r>
              <a:rPr lang="en-US" i="1" dirty="0"/>
              <a:t>coercion</a:t>
            </a:r>
            <a:r>
              <a:rPr lang="en-US" dirty="0"/>
              <a:t>. The changed property is said to </a:t>
            </a:r>
            <a:r>
              <a:rPr lang="en-US" i="1" dirty="0"/>
              <a:t>coerce </a:t>
            </a:r>
            <a:r>
              <a:rPr lang="en-US" dirty="0"/>
              <a:t>the values </a:t>
            </a:r>
            <a:r>
              <a:rPr lang="en-US" dirty="0" smtClean="0"/>
              <a:t>of the </a:t>
            </a:r>
            <a:r>
              <a:rPr lang="en-US" dirty="0"/>
              <a:t>other properties.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You can apply metadata to a dependency property to specify other behavior </a:t>
            </a:r>
            <a:r>
              <a:rPr lang="en-US" dirty="0" smtClean="0"/>
              <a:t>characteristics. For </a:t>
            </a:r>
            <a:r>
              <a:rPr lang="en-US" dirty="0"/>
              <a:t>example, you might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56845" y="824248"/>
            <a:ext cx="321972" cy="141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section covers </a:t>
            </a:r>
            <a:r>
              <a:rPr lang="en-US" dirty="0" smtClean="0"/>
              <a:t>particular kinds </a:t>
            </a:r>
            <a:r>
              <a:rPr lang="en-US" dirty="0"/>
              <a:t>of events—specifically, the events generated by WPF controls—and introduces </a:t>
            </a:r>
            <a:r>
              <a:rPr lang="en-US" b="1" i="1" dirty="0"/>
              <a:t>routed </a:t>
            </a:r>
            <a:r>
              <a:rPr lang="en-US" b="1" i="1" dirty="0" smtClean="0"/>
              <a:t>events</a:t>
            </a:r>
            <a:r>
              <a:rPr lang="en-US" i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are usually associated with user actions.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example, when the user clicks a button, that </a:t>
            </a:r>
            <a:r>
              <a:rPr lang="en-US" dirty="0" smtClean="0"/>
              <a:t>button generates </a:t>
            </a:r>
            <a:r>
              <a:rPr lang="en-US" dirty="0"/>
              <a:t>an event indicating what just happened to it. Handling the event is the means by </a:t>
            </a:r>
            <a:r>
              <a:rPr lang="en-US" dirty="0" smtClean="0"/>
              <a:t>which the </a:t>
            </a:r>
            <a:r>
              <a:rPr lang="en-US" dirty="0"/>
              <a:t>programmer can provide some functionality for that button.</a:t>
            </a:r>
          </a:p>
          <a:p>
            <a:r>
              <a:rPr lang="en-US" dirty="0"/>
              <a:t>Many of the events you handle are exposed by most of the controls that you work with in </a:t>
            </a:r>
            <a:r>
              <a:rPr lang="en-US" dirty="0" smtClean="0"/>
              <a:t>this book</a:t>
            </a:r>
            <a:r>
              <a:rPr lang="en-US" dirty="0"/>
              <a:t>. This includes events such as </a:t>
            </a:r>
            <a:r>
              <a:rPr lang="en-US" dirty="0" err="1"/>
              <a:t>LostFocus</a:t>
            </a:r>
            <a:r>
              <a:rPr lang="en-US" dirty="0"/>
              <a:t> and </a:t>
            </a:r>
            <a:r>
              <a:rPr lang="en-US" dirty="0" err="1"/>
              <a:t>MouseEnter</a:t>
            </a:r>
            <a:r>
              <a:rPr lang="en-US" dirty="0"/>
              <a:t>. This is because the events </a:t>
            </a:r>
            <a:r>
              <a:rPr lang="en-US" dirty="0" smtClean="0"/>
              <a:t>themselves are </a:t>
            </a:r>
            <a:r>
              <a:rPr lang="en-US" dirty="0"/>
              <a:t>inherited from base classes such as Control or </a:t>
            </a:r>
            <a:r>
              <a:rPr lang="en-US" dirty="0" err="1"/>
              <a:t>ContentControl</a:t>
            </a:r>
            <a:r>
              <a:rPr lang="en-US" dirty="0"/>
              <a:t>. Other events such as </a:t>
            </a:r>
            <a:r>
              <a:rPr lang="en-US" dirty="0" smtClean="0"/>
              <a:t>the </a:t>
            </a:r>
            <a:r>
              <a:rPr lang="en-US" dirty="0" err="1" smtClean="0"/>
              <a:t>CalendarOpened</a:t>
            </a:r>
            <a:r>
              <a:rPr lang="en-US" dirty="0" smtClean="0"/>
              <a:t> </a:t>
            </a:r>
            <a:r>
              <a:rPr lang="en-US" dirty="0"/>
              <a:t>event of the </a:t>
            </a:r>
            <a:r>
              <a:rPr lang="en-US" dirty="0" err="1"/>
              <a:t>DatePicker</a:t>
            </a:r>
            <a:r>
              <a:rPr lang="en-US" dirty="0"/>
              <a:t> are more specific and only found on specialized controls.</a:t>
            </a:r>
          </a:p>
        </p:txBody>
      </p:sp>
    </p:spTree>
    <p:extLst>
      <p:ext uri="{BB962C8B-B14F-4D97-AF65-F5344CB8AC3E}">
        <p14:creationId xmlns:p14="http://schemas.microsoft.com/office/powerpoint/2010/main" val="121803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21" y="-1"/>
            <a:ext cx="8263824" cy="3477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59" y="3477762"/>
            <a:ext cx="8109804" cy="3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5762"/>
          </a:xfrm>
        </p:spPr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two basic </a:t>
            </a:r>
            <a:r>
              <a:rPr lang="en-US" dirty="0"/>
              <a:t>ways to add a handler for an event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One way is to use the Events list in </a:t>
            </a:r>
            <a:r>
              <a:rPr lang="en-US" dirty="0" smtClean="0"/>
              <a:t>the Properties </a:t>
            </a:r>
            <a:r>
              <a:rPr lang="en-US" dirty="0"/>
              <a:t>window, shown </a:t>
            </a:r>
            <a:r>
              <a:rPr lang="en-US" dirty="0" smtClean="0"/>
              <a:t>in follow Figure, </a:t>
            </a:r>
            <a:r>
              <a:rPr lang="en-US" dirty="0"/>
              <a:t>which is displayed when you click the lightning bolt 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41" y="2129994"/>
            <a:ext cx="3583679" cy="43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8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add a handler for a particular event, either type the name of the event and press Enter, </a:t>
            </a:r>
            <a:r>
              <a:rPr lang="en-US" dirty="0" smtClean="0"/>
              <a:t>or double-</a:t>
            </a:r>
            <a:r>
              <a:rPr lang="en-US" dirty="0"/>
              <a:t> </a:t>
            </a:r>
            <a:r>
              <a:rPr lang="en-US" dirty="0" smtClean="0"/>
              <a:t>click </a:t>
            </a:r>
            <a:r>
              <a:rPr lang="en-US" dirty="0"/>
              <a:t>to the right of the event name in the Events list.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causes the event to be added to </a:t>
            </a:r>
            <a:r>
              <a:rPr lang="en-US" dirty="0" smtClean="0"/>
              <a:t>the XAML </a:t>
            </a:r>
            <a:r>
              <a:rPr lang="en-US" dirty="0"/>
              <a:t>tag. The method signature to handle the event is added to the C# code-behind file.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5" y="3237940"/>
            <a:ext cx="9720435" cy="31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You can also type the name of the event directly in XAML and add the name of the handler </a:t>
            </a:r>
            <a:r>
              <a:rPr lang="en-US" dirty="0" smtClean="0"/>
              <a:t>there.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do this, Visual Studio will display a New Event Handler menu as you type. Selecting this </a:t>
            </a:r>
            <a:r>
              <a:rPr lang="en-US" dirty="0" smtClean="0"/>
              <a:t>will give </a:t>
            </a:r>
            <a:r>
              <a:rPr lang="en-US" dirty="0"/>
              <a:t>the event the default name and create the handler in the code-behind file. If you type the </a:t>
            </a:r>
            <a:r>
              <a:rPr lang="en-US" dirty="0" smtClean="0"/>
              <a:t>name yourself</a:t>
            </a:r>
            <a:r>
              <a:rPr lang="en-US" dirty="0"/>
              <a:t>, you can later right-click the event and select Go To Definition to generate the event </a:t>
            </a:r>
            <a:r>
              <a:rPr lang="en-US" dirty="0" smtClean="0"/>
              <a:t>handler in </a:t>
            </a:r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61715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WPF uses events that are called </a:t>
            </a:r>
            <a:r>
              <a:rPr lang="en-US" i="1" dirty="0"/>
              <a:t>routed events</a:t>
            </a:r>
            <a:r>
              <a:rPr lang="en-US" dirty="0"/>
              <a:t>. A standard .NET event is handled by the code </a:t>
            </a:r>
            <a:r>
              <a:rPr lang="en-US" dirty="0" smtClean="0"/>
              <a:t>that has </a:t>
            </a:r>
            <a:r>
              <a:rPr lang="en-US" dirty="0"/>
              <a:t>explicitly subscribed to it and it is sent only to those subscribers. </a:t>
            </a:r>
            <a:endParaRPr lang="en-US" dirty="0" smtClean="0"/>
          </a:p>
          <a:p>
            <a:r>
              <a:rPr lang="en-US" dirty="0" smtClean="0"/>
              <a:t>Routed </a:t>
            </a:r>
            <a:r>
              <a:rPr lang="en-US" dirty="0"/>
              <a:t>events are different </a:t>
            </a:r>
            <a:r>
              <a:rPr lang="en-US" dirty="0" smtClean="0"/>
              <a:t>in that </a:t>
            </a:r>
            <a:r>
              <a:rPr lang="en-US" dirty="0"/>
              <a:t>they can send the event to all controls in the hierarchy in which the control participates</a:t>
            </a:r>
            <a:r>
              <a:rPr lang="en-US" dirty="0" smtClean="0"/>
              <a:t>.</a:t>
            </a:r>
          </a:p>
          <a:p>
            <a:r>
              <a:rPr lang="en-US" dirty="0"/>
              <a:t>A routed event can travel up and down the hierarchy of the control on which the event occurred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So, if </a:t>
            </a:r>
            <a:r>
              <a:rPr lang="en-US" dirty="0"/>
              <a:t>you right-click a button, the </a:t>
            </a:r>
            <a:r>
              <a:rPr lang="en-US" dirty="0" err="1"/>
              <a:t>MouseRightButtonDown</a:t>
            </a:r>
            <a:r>
              <a:rPr lang="en-US" dirty="0"/>
              <a:t> event will first be sent to the button </a:t>
            </a:r>
            <a:r>
              <a:rPr lang="en-US" dirty="0" smtClean="0"/>
              <a:t>itself, then </a:t>
            </a:r>
            <a:r>
              <a:rPr lang="en-US" dirty="0"/>
              <a:t>to the parent of the control—in the case of the earlier example, the Grid control. If this </a:t>
            </a:r>
            <a:r>
              <a:rPr lang="en-US" dirty="0" smtClean="0"/>
              <a:t>doesn’t handle </a:t>
            </a:r>
            <a:r>
              <a:rPr lang="en-US" dirty="0"/>
              <a:t>it, then the event is finally sent to the window. If, on the other hand you don’t want the </a:t>
            </a:r>
            <a:r>
              <a:rPr lang="en-US" dirty="0" smtClean="0"/>
              <a:t>event to </a:t>
            </a:r>
            <a:r>
              <a:rPr lang="en-US" dirty="0"/>
              <a:t>travel further up the hierarchy, then you simply set the </a:t>
            </a:r>
            <a:r>
              <a:rPr lang="en-US" dirty="0" err="1"/>
              <a:t>RoutedEventArgs</a:t>
            </a:r>
            <a:r>
              <a:rPr lang="en-US" dirty="0"/>
              <a:t> property Handled </a:t>
            </a:r>
            <a:r>
              <a:rPr lang="en-US" dirty="0" smtClean="0"/>
              <a:t>to true</a:t>
            </a:r>
            <a:r>
              <a:rPr lang="en-US" dirty="0"/>
              <a:t>, and no additional calls will be made at that point. When an event travels up the control </a:t>
            </a:r>
            <a:r>
              <a:rPr lang="en-US" dirty="0" smtClean="0"/>
              <a:t>hierarchy like </a:t>
            </a:r>
            <a:r>
              <a:rPr lang="en-US" dirty="0"/>
              <a:t>this, it is called a </a:t>
            </a:r>
            <a:r>
              <a:rPr lang="en-US" i="1" dirty="0"/>
              <a:t>bubbling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00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Routed events can also travel in the other direction, that is, from the root element to the control </a:t>
            </a:r>
            <a:r>
              <a:rPr lang="en-US" dirty="0" smtClean="0"/>
              <a:t>on which </a:t>
            </a:r>
            <a:r>
              <a:rPr lang="en-US" dirty="0"/>
              <a:t>the action was performed. This is called a </a:t>
            </a:r>
            <a:r>
              <a:rPr lang="en-US" i="1" dirty="0"/>
              <a:t>tunneling event </a:t>
            </a:r>
            <a:r>
              <a:rPr lang="en-US" dirty="0"/>
              <a:t>and by convention all events </a:t>
            </a:r>
            <a:r>
              <a:rPr lang="en-US" dirty="0" smtClean="0"/>
              <a:t>like this </a:t>
            </a:r>
            <a:r>
              <a:rPr lang="en-US" dirty="0"/>
              <a:t>are prefixed with the word Preview and always occur before their bubbling counterparts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An example </a:t>
            </a:r>
            <a:r>
              <a:rPr lang="en-US" dirty="0"/>
              <a:t>of this is the </a:t>
            </a:r>
            <a:r>
              <a:rPr lang="en-US" dirty="0" err="1"/>
              <a:t>PreviewMouseRightButtonDown</a:t>
            </a:r>
            <a:r>
              <a:rPr lang="en-US" dirty="0"/>
              <a:t> </a:t>
            </a:r>
            <a:r>
              <a:rPr lang="en-US" dirty="0" smtClean="0"/>
              <a:t>event. Finally</a:t>
            </a:r>
            <a:r>
              <a:rPr lang="en-US" dirty="0"/>
              <a:t>, a routed event can behave exactly like a normal .NET event and only be sent to the </a:t>
            </a:r>
            <a:r>
              <a:rPr lang="en-US" dirty="0" smtClean="0"/>
              <a:t>control on </a:t>
            </a:r>
            <a:r>
              <a:rPr lang="en-US" dirty="0"/>
              <a:t>which the action was made.</a:t>
            </a:r>
          </a:p>
        </p:txBody>
      </p:sp>
    </p:spTree>
    <p:extLst>
      <p:ext uri="{BB962C8B-B14F-4D97-AF65-F5344CB8AC3E}">
        <p14:creationId xmlns:p14="http://schemas.microsoft.com/office/powerpoint/2010/main" val="386300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Routed commands serve much the same purpose as events in that they cause some code to execute.</a:t>
            </a:r>
          </a:p>
          <a:p>
            <a:r>
              <a:rPr lang="en-US" dirty="0"/>
              <a:t>Where Events are bound directly to a single element in the XAML and a handler in the </a:t>
            </a:r>
            <a:r>
              <a:rPr lang="en-US" dirty="0" smtClean="0"/>
              <a:t>code, Routed </a:t>
            </a:r>
            <a:r>
              <a:rPr lang="en-US" dirty="0"/>
              <a:t>Commands are more sophisticated.</a:t>
            </a:r>
          </a:p>
          <a:p>
            <a:r>
              <a:rPr lang="en-US" dirty="0"/>
              <a:t>The key difference between events and commands is in their use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An event should be used </a:t>
            </a:r>
            <a:r>
              <a:rPr lang="en-US" dirty="0" smtClean="0"/>
              <a:t>whenever you </a:t>
            </a:r>
            <a:r>
              <a:rPr lang="en-US" dirty="0"/>
              <a:t>have a piece of code that has to respond to a user action that happens in only one place in </a:t>
            </a:r>
            <a:r>
              <a:rPr lang="en-US" dirty="0" smtClean="0"/>
              <a:t>your application</a:t>
            </a:r>
            <a:r>
              <a:rPr lang="en-US" dirty="0"/>
              <a:t>. An example of such an event could be when the user clicks OK in a window to save </a:t>
            </a:r>
            <a:r>
              <a:rPr lang="en-US" dirty="0" smtClean="0"/>
              <a:t>and close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command can be used when you have code that will be executed to respond to </a:t>
            </a:r>
            <a:r>
              <a:rPr lang="en-US" dirty="0" smtClean="0"/>
              <a:t>actions that </a:t>
            </a:r>
            <a:r>
              <a:rPr lang="en-US" dirty="0"/>
              <a:t>happen in many locations. An example of this is when the content of an application is saved.</a:t>
            </a:r>
          </a:p>
          <a:p>
            <a:r>
              <a:rPr lang="en-US" dirty="0"/>
              <a:t>There is often a menu with a Save command that can be selected, as well as a toolbar button for </a:t>
            </a:r>
            <a:r>
              <a:rPr lang="en-US" dirty="0" smtClean="0"/>
              <a:t>the same </a:t>
            </a:r>
            <a:r>
              <a:rPr lang="en-US" dirty="0"/>
              <a:t>purpose. It is possible to use event handlers to do this, but it would mean implementing </a:t>
            </a:r>
            <a:r>
              <a:rPr lang="en-US" dirty="0" smtClean="0"/>
              <a:t>the same </a:t>
            </a:r>
            <a:r>
              <a:rPr lang="en-US" dirty="0"/>
              <a:t>code in many locations—a command allows you to write the code just once.</a:t>
            </a:r>
          </a:p>
        </p:txBody>
      </p:sp>
    </p:spTree>
    <p:extLst>
      <p:ext uri="{BB962C8B-B14F-4D97-AF65-F5344CB8AC3E}">
        <p14:creationId xmlns:p14="http://schemas.microsoft.com/office/powerpoint/2010/main" val="393365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the past 10 years, Visual Studio has provided the Windows developers with a </a:t>
            </a:r>
            <a:r>
              <a:rPr lang="en-US" b="1" dirty="0"/>
              <a:t>couple of </a:t>
            </a:r>
            <a:r>
              <a:rPr lang="en-US" b="1" dirty="0" smtClean="0"/>
              <a:t>choices</a:t>
            </a:r>
            <a:r>
              <a:rPr lang="fa-IR" b="1" dirty="0" smtClean="0"/>
              <a:t> </a:t>
            </a:r>
            <a:r>
              <a:rPr lang="en-US" b="1" dirty="0" smtClean="0"/>
              <a:t>for </a:t>
            </a:r>
            <a:r>
              <a:rPr lang="en-US" b="1" dirty="0"/>
              <a:t>creating user interfaces: </a:t>
            </a:r>
            <a:endParaRPr lang="fa-IR" b="1" dirty="0" smtClean="0"/>
          </a:p>
          <a:p>
            <a:r>
              <a:rPr lang="en-US" b="1" dirty="0" smtClean="0"/>
              <a:t>Windows Forms</a:t>
            </a:r>
            <a:endParaRPr lang="fa-IR" b="1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en-US" dirty="0" smtClean="0"/>
              <a:t> </a:t>
            </a:r>
            <a:r>
              <a:rPr lang="en-US" dirty="0"/>
              <a:t>which is a basic tool for creating applications </a:t>
            </a:r>
            <a:r>
              <a:rPr lang="en-US" dirty="0" smtClean="0"/>
              <a:t>that</a:t>
            </a:r>
            <a:r>
              <a:rPr lang="fa-IR" dirty="0" smtClean="0"/>
              <a:t> </a:t>
            </a:r>
            <a:r>
              <a:rPr lang="en-US" dirty="0" smtClean="0"/>
              <a:t>target </a:t>
            </a:r>
            <a:r>
              <a:rPr lang="en-US" dirty="0"/>
              <a:t>classic Windows</a:t>
            </a:r>
            <a:r>
              <a:rPr lang="en-US" dirty="0" smtClean="0"/>
              <a:t>,</a:t>
            </a:r>
            <a:endParaRPr lang="fa-IR" dirty="0" smtClean="0"/>
          </a:p>
          <a:p>
            <a:r>
              <a:rPr lang="en-US" b="1" dirty="0" smtClean="0"/>
              <a:t>Windows </a:t>
            </a:r>
            <a:r>
              <a:rPr lang="en-US" b="1" dirty="0"/>
              <a:t>Presentation Foundations (WPF</a:t>
            </a:r>
            <a:r>
              <a:rPr lang="en-US" b="1" dirty="0" smtClean="0"/>
              <a:t>)</a:t>
            </a:r>
            <a:endParaRPr lang="fa-IR" b="1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fa-IR" dirty="0" smtClean="0"/>
              <a:t>	</a:t>
            </a:r>
            <a:r>
              <a:rPr lang="en-US" dirty="0" smtClean="0"/>
              <a:t>which </a:t>
            </a:r>
            <a:r>
              <a:rPr lang="en-US" dirty="0"/>
              <a:t>provide a </a:t>
            </a:r>
            <a:r>
              <a:rPr lang="en-US" dirty="0" smtClean="0"/>
              <a:t>wider</a:t>
            </a:r>
            <a:r>
              <a:rPr lang="fa-IR" dirty="0" smtClean="0"/>
              <a:t> </a:t>
            </a:r>
            <a:r>
              <a:rPr lang="en-US" dirty="0" smtClean="0"/>
              <a:t>range </a:t>
            </a:r>
            <a:r>
              <a:rPr lang="en-US" dirty="0"/>
              <a:t>of application types and attempts to solve a </a:t>
            </a:r>
            <a:r>
              <a:rPr lang="fa-IR" dirty="0" smtClean="0"/>
              <a:t>	</a:t>
            </a:r>
            <a:r>
              <a:rPr lang="en-US" dirty="0" smtClean="0"/>
              <a:t>number </a:t>
            </a:r>
            <a:r>
              <a:rPr lang="en-US" dirty="0"/>
              <a:t>of problems with Windows Forms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WPF</a:t>
            </a:r>
            <a:r>
              <a:rPr lang="fa-I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technically platform-independent, and some of its </a:t>
            </a:r>
            <a:r>
              <a:rPr lang="en-US" dirty="0" smtClean="0"/>
              <a:t>flexibility </a:t>
            </a:r>
            <a:r>
              <a:rPr lang="en-US" dirty="0"/>
              <a:t>can be seen in the fact that a subset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WPF </a:t>
            </a:r>
            <a:r>
              <a:rPr lang="en-US" dirty="0"/>
              <a:t>called Silverlight is used to create interactive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6403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3821"/>
          </a:xfrm>
        </p:spPr>
        <p:txBody>
          <a:bodyPr/>
          <a:lstStyle/>
          <a:p>
            <a:r>
              <a:rPr lang="en-US" dirty="0"/>
              <a:t>Try It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821"/>
            <a:ext cx="10515600" cy="54731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the button </a:t>
            </a:r>
            <a:r>
              <a:rPr lang="en-US" dirty="0" err="1"/>
              <a:t>rotatedButton</a:t>
            </a:r>
            <a:r>
              <a:rPr lang="en-US" dirty="0"/>
              <a:t> and add the event </a:t>
            </a:r>
            <a:r>
              <a:rPr lang="en-US" dirty="0" err="1"/>
              <a:t>KeyDown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You can do this by </a:t>
            </a:r>
            <a:r>
              <a:rPr lang="en-US" dirty="0" smtClean="0"/>
              <a:t>double-clicking the </a:t>
            </a:r>
            <a:r>
              <a:rPr lang="en-US" dirty="0"/>
              <a:t>event in the Properties </a:t>
            </a:r>
            <a:r>
              <a:rPr lang="en-US" dirty="0" smtClean="0"/>
              <a:t>panel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or by typing the XAML directly. If you type the name </a:t>
            </a:r>
            <a:r>
              <a:rPr lang="en-US" dirty="0" smtClean="0"/>
              <a:t>yourself, give </a:t>
            </a:r>
            <a:r>
              <a:rPr lang="en-US" dirty="0"/>
              <a:t>it the name </a:t>
            </a:r>
            <a:r>
              <a:rPr lang="en-US" dirty="0" err="1"/>
              <a:t>rotatedButton_KeyDown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the Grid by clicking on the tag it in the XAML View, and add the same event to it. Name </a:t>
            </a:r>
            <a:r>
              <a:rPr lang="en-US" dirty="0" smtClean="0"/>
              <a:t>it </a:t>
            </a:r>
            <a:r>
              <a:rPr lang="en-US" dirty="0" err="1" smtClean="0"/>
              <a:t>Grid_KeyDown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the Window tag in the XAML View and add the event again. Name it </a:t>
            </a:r>
            <a:r>
              <a:rPr lang="en-US" dirty="0" err="1"/>
              <a:t>Window_KeyDown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Steps 1 through 3, but replace the event with </a:t>
            </a:r>
            <a:r>
              <a:rPr lang="en-US" dirty="0" err="1"/>
              <a:t>PreviewKeyDown</a:t>
            </a:r>
            <a:r>
              <a:rPr lang="en-US" dirty="0"/>
              <a:t> and change the name of </a:t>
            </a:r>
            <a:r>
              <a:rPr lang="en-US" dirty="0" smtClean="0"/>
              <a:t>the event </a:t>
            </a:r>
            <a:r>
              <a:rPr lang="en-US" dirty="0"/>
              <a:t>to reflect that it is the Preview handler. </a:t>
            </a:r>
          </a:p>
        </p:txBody>
      </p:sp>
    </p:spTree>
    <p:extLst>
      <p:ext uri="{BB962C8B-B14F-4D97-AF65-F5344CB8AC3E}">
        <p14:creationId xmlns:p14="http://schemas.microsoft.com/office/powerpoint/2010/main" val="2132981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WPF has a lot of controls to choose from. </a:t>
            </a:r>
            <a:r>
              <a:rPr lang="en-US" b="1" dirty="0"/>
              <a:t>Two types </a:t>
            </a:r>
            <a:r>
              <a:rPr lang="en-US" dirty="0"/>
              <a:t>of interest are </a:t>
            </a:r>
            <a:r>
              <a:rPr lang="en-US" b="1" dirty="0"/>
              <a:t>the Content and Items controls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controls, such as the Button control, have a Content property that can be set to any </a:t>
            </a:r>
            <a:r>
              <a:rPr lang="en-US" dirty="0" smtClean="0"/>
              <a:t>other control</a:t>
            </a:r>
            <a:r>
              <a:rPr lang="en-US" dirty="0"/>
              <a:t>. This means that you can specify how the control is displayed, but you must specify zero </a:t>
            </a:r>
            <a:r>
              <a:rPr lang="en-US" dirty="0" smtClean="0"/>
              <a:t>or exactly </a:t>
            </a:r>
            <a:r>
              <a:rPr lang="en-US" dirty="0"/>
              <a:t>one control directly in the content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Items control</a:t>
            </a:r>
            <a:r>
              <a:rPr lang="en-US" dirty="0"/>
              <a:t>, </a:t>
            </a:r>
            <a:r>
              <a:rPr lang="en-US" dirty="0" smtClean="0"/>
              <a:t>which is </a:t>
            </a:r>
            <a:r>
              <a:rPr lang="en-US" dirty="0"/>
              <a:t>a control that allows you to insert multiple controls as content. An example of an Items control </a:t>
            </a:r>
            <a:r>
              <a:rPr lang="en-US" dirty="0" smtClean="0"/>
              <a:t>is the </a:t>
            </a:r>
            <a:r>
              <a:rPr lang="en-US" dirty="0"/>
              <a:t>Grid control. When you are creating user interfaces, you are continually combining these </a:t>
            </a:r>
            <a:r>
              <a:rPr lang="en-US" dirty="0" smtClean="0"/>
              <a:t>two control </a:t>
            </a:r>
            <a:r>
              <a:rPr lang="en-US" dirty="0"/>
              <a:t>types.</a:t>
            </a:r>
          </a:p>
          <a:p>
            <a:r>
              <a:rPr lang="en-US" dirty="0"/>
              <a:t>In addition to Content and Items controls, there are a number of other types of controls that </a:t>
            </a:r>
            <a:r>
              <a:rPr lang="en-US" dirty="0" smtClean="0"/>
              <a:t>don’t allow </a:t>
            </a:r>
            <a:r>
              <a:rPr lang="en-US" dirty="0"/>
              <a:t>you to use other controls as their content. One example of this is the Image control, which </a:t>
            </a:r>
            <a:r>
              <a:rPr lang="en-US" dirty="0" smtClean="0"/>
              <a:t>is used </a:t>
            </a:r>
            <a:r>
              <a:rPr lang="en-US" dirty="0"/>
              <a:t>to display an image. Changing that behavior defeats the purpose of the control.</a:t>
            </a:r>
          </a:p>
        </p:txBody>
      </p:sp>
    </p:spTree>
    <p:extLst>
      <p:ext uri="{BB962C8B-B14F-4D97-AF65-F5344CB8AC3E}">
        <p14:creationId xmlns:p14="http://schemas.microsoft.com/office/powerpoint/2010/main" val="12207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Alignment, Margins, Padding, and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Earlier examples used the Margin, </a:t>
            </a:r>
            <a:r>
              <a:rPr lang="en-US" dirty="0" err="1"/>
              <a:t>HorizontalAlignment</a:t>
            </a:r>
            <a:r>
              <a:rPr lang="en-US" dirty="0"/>
              <a:t>, and </a:t>
            </a:r>
            <a:r>
              <a:rPr lang="en-US" dirty="0" err="1"/>
              <a:t>VerticalAlignment</a:t>
            </a:r>
            <a:r>
              <a:rPr lang="en-US" dirty="0"/>
              <a:t> properties </a:t>
            </a:r>
            <a:r>
              <a:rPr lang="en-US" dirty="0" smtClean="0"/>
              <a:t>to position </a:t>
            </a:r>
            <a:r>
              <a:rPr lang="en-US" dirty="0"/>
              <a:t>controls in a Grid container, but without going into much detail about their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have also </a:t>
            </a:r>
            <a:r>
              <a:rPr lang="en-US" dirty="0"/>
              <a:t>seen how you can use Height and Width to specify dimensions. These properties, along with</a:t>
            </a:r>
          </a:p>
          <a:p>
            <a:r>
              <a:rPr lang="en-US" dirty="0"/>
              <a:t>Padding, which you haven’t looked at yet, are useful for all of the layout controls (or most of </a:t>
            </a:r>
            <a:r>
              <a:rPr lang="en-US" dirty="0" smtClean="0"/>
              <a:t>them, as </a:t>
            </a:r>
            <a:r>
              <a:rPr lang="en-US" dirty="0"/>
              <a:t>you will see), but in different ways. Different layout controls can also set default values for </a:t>
            </a:r>
            <a:r>
              <a:rPr lang="en-US" dirty="0" smtClean="0"/>
              <a:t>these properties</a:t>
            </a:r>
            <a:r>
              <a:rPr lang="en-US" dirty="0"/>
              <a:t>. You’ll see a lot of this by example in subsequent sections, but before doing that, it </a:t>
            </a:r>
            <a:r>
              <a:rPr lang="en-US" dirty="0" smtClean="0"/>
              <a:t>is worth </a:t>
            </a:r>
            <a:r>
              <a:rPr lang="en-US" dirty="0"/>
              <a:t>covering the basics</a:t>
            </a:r>
            <a:r>
              <a:rPr lang="en-US" dirty="0" smtClean="0"/>
              <a:t>.</a:t>
            </a:r>
          </a:p>
          <a:p>
            <a:r>
              <a:rPr lang="en-US" dirty="0"/>
              <a:t>The two alignment properties, </a:t>
            </a:r>
            <a:r>
              <a:rPr lang="en-US" dirty="0" err="1"/>
              <a:t>HorizontalAlignment</a:t>
            </a:r>
            <a:r>
              <a:rPr lang="en-US" dirty="0"/>
              <a:t> and </a:t>
            </a:r>
            <a:r>
              <a:rPr lang="en-US" dirty="0" err="1"/>
              <a:t>VerticalAlignment</a:t>
            </a:r>
            <a:r>
              <a:rPr lang="en-US" dirty="0"/>
              <a:t>, determine how </a:t>
            </a:r>
            <a:r>
              <a:rPr lang="en-US" dirty="0" smtClean="0"/>
              <a:t>the control </a:t>
            </a:r>
            <a:r>
              <a:rPr lang="en-US" dirty="0"/>
              <a:t>is aligned. </a:t>
            </a:r>
            <a:r>
              <a:rPr lang="en-US" dirty="0" err="1"/>
              <a:t>HorizontalAlignment</a:t>
            </a:r>
            <a:r>
              <a:rPr lang="en-US" dirty="0"/>
              <a:t> can be set to Left, Right, Center, or Stretch. Left </a:t>
            </a:r>
            <a:r>
              <a:rPr lang="en-US" dirty="0" smtClean="0"/>
              <a:t>and Right </a:t>
            </a:r>
            <a:r>
              <a:rPr lang="en-US" dirty="0"/>
              <a:t>tend to position controls to the left or right edges of the container, Center positions </a:t>
            </a:r>
            <a:r>
              <a:rPr lang="en-US" dirty="0" smtClean="0"/>
              <a:t>controls in </a:t>
            </a:r>
            <a:r>
              <a:rPr lang="en-US" dirty="0"/>
              <a:t>the middle, and Stretch changes the width of the control so that its edges reach to the sides </a:t>
            </a:r>
            <a:r>
              <a:rPr lang="en-US" dirty="0" smtClean="0"/>
              <a:t>of the </a:t>
            </a:r>
            <a:r>
              <a:rPr lang="en-US" dirty="0"/>
              <a:t>container. </a:t>
            </a:r>
            <a:r>
              <a:rPr lang="en-US" dirty="0" err="1"/>
              <a:t>VerticalAlignment</a:t>
            </a:r>
            <a:r>
              <a:rPr lang="en-US" dirty="0"/>
              <a:t> is similar, and has the values Top, Bottom, Center, or Stretch.</a:t>
            </a:r>
          </a:p>
        </p:txBody>
      </p:sp>
    </p:spTree>
    <p:extLst>
      <p:ext uri="{BB962C8B-B14F-4D97-AF65-F5344CB8AC3E}">
        <p14:creationId xmlns:p14="http://schemas.microsoft.com/office/powerpoint/2010/main" val="383975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Windows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heart of the development of most graphical Windows applications is the Window Designer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You</a:t>
            </a:r>
            <a:r>
              <a:rPr lang="fa-IR" dirty="0" smtClean="0"/>
              <a:t> </a:t>
            </a:r>
            <a:r>
              <a:rPr lang="en-US" dirty="0" smtClean="0"/>
              <a:t>create </a:t>
            </a:r>
            <a:r>
              <a:rPr lang="en-US" dirty="0"/>
              <a:t>a user interface by dragging and dropping controls from a Toolbox to your window, placing </a:t>
            </a:r>
            <a:r>
              <a:rPr lang="en-US" dirty="0" smtClean="0"/>
              <a:t>them</a:t>
            </a:r>
            <a:r>
              <a:rPr lang="fa-IR" dirty="0" smtClean="0"/>
              <a:t> </a:t>
            </a:r>
            <a:r>
              <a:rPr lang="en-US" dirty="0" smtClean="0"/>
              <a:t>where </a:t>
            </a:r>
            <a:r>
              <a:rPr lang="en-US" dirty="0"/>
              <a:t>you want them to appear when you run the application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With </a:t>
            </a:r>
            <a:r>
              <a:rPr lang="en-US" dirty="0"/>
              <a:t>WPF this is only partly true, as the </a:t>
            </a:r>
            <a:r>
              <a:rPr lang="en-US" dirty="0" smtClean="0"/>
              <a:t>user</a:t>
            </a:r>
            <a:r>
              <a:rPr lang="fa-IR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is in fact written entirely in another language called </a:t>
            </a:r>
            <a:r>
              <a:rPr lang="en-US" b="1" dirty="0"/>
              <a:t>Extensible Application Markup </a:t>
            </a:r>
            <a:r>
              <a:rPr lang="en-US" b="1" dirty="0" smtClean="0"/>
              <a:t>Language</a:t>
            </a:r>
            <a:r>
              <a:rPr lang="fa-IR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XAML</a:t>
            </a:r>
            <a:r>
              <a:rPr lang="en-US" dirty="0"/>
              <a:t>, pronounced </a:t>
            </a:r>
            <a:r>
              <a:rPr lang="en-US" i="1" dirty="0" err="1"/>
              <a:t>zammel</a:t>
            </a:r>
            <a:r>
              <a:rPr lang="en-US" dirty="0"/>
              <a:t>). </a:t>
            </a:r>
            <a:endParaRPr lang="fa-IR" dirty="0" smtClean="0"/>
          </a:p>
          <a:p>
            <a:r>
              <a:rPr lang="en-US" dirty="0" smtClean="0"/>
              <a:t>Visual </a:t>
            </a:r>
            <a:r>
              <a:rPr lang="en-US" dirty="0"/>
              <a:t>Studio allows you to do both and as you get more comfortable </a:t>
            </a:r>
            <a:r>
              <a:rPr lang="en-US" dirty="0" smtClean="0"/>
              <a:t>with</a:t>
            </a:r>
            <a:r>
              <a:rPr lang="fa-IR" dirty="0" smtClean="0"/>
              <a:t> </a:t>
            </a:r>
            <a:r>
              <a:rPr lang="en-US" dirty="0" smtClean="0"/>
              <a:t>WPF</a:t>
            </a:r>
            <a:r>
              <a:rPr lang="en-US" dirty="0"/>
              <a:t>, you are likely going to combine </a:t>
            </a:r>
            <a:r>
              <a:rPr lang="en-US" b="1" dirty="0"/>
              <a:t>dragging and dropping controls </a:t>
            </a:r>
            <a:r>
              <a:rPr lang="en-US" dirty="0"/>
              <a:t>with </a:t>
            </a:r>
            <a:r>
              <a:rPr lang="en-US" b="1" dirty="0"/>
              <a:t>writing raw XAML.</a:t>
            </a:r>
          </a:p>
        </p:txBody>
      </p:sp>
    </p:spTree>
    <p:extLst>
      <p:ext uri="{BB962C8B-B14F-4D97-AF65-F5344CB8AC3E}">
        <p14:creationId xmlns:p14="http://schemas.microsoft.com/office/powerpoint/2010/main" val="159852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 is a language that uses XML syntax and enables controls to be added to a user interface in </a:t>
            </a:r>
            <a:r>
              <a:rPr lang="en-US" dirty="0" smtClean="0"/>
              <a:t>a</a:t>
            </a:r>
            <a:r>
              <a:rPr lang="fa-IR" dirty="0" smtClean="0"/>
              <a:t> </a:t>
            </a:r>
            <a:r>
              <a:rPr lang="en-US" dirty="0" smtClean="0"/>
              <a:t>declarative</a:t>
            </a:r>
            <a:r>
              <a:rPr lang="en-US" dirty="0"/>
              <a:t>, hierarchical way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That is to say, you can add controls in the form of XML elements, and </a:t>
            </a:r>
            <a:r>
              <a:rPr lang="en-US" dirty="0" smtClean="0"/>
              <a:t>specify</a:t>
            </a:r>
            <a:r>
              <a:rPr lang="fa-IR" dirty="0" smtClean="0"/>
              <a:t> </a:t>
            </a:r>
            <a:r>
              <a:rPr lang="en-US" dirty="0" smtClean="0"/>
              <a:t>control </a:t>
            </a:r>
            <a:r>
              <a:rPr lang="en-US" dirty="0"/>
              <a:t>properties with XML attributes. </a:t>
            </a:r>
            <a:endParaRPr lang="fa-IR" dirty="0" smtClean="0"/>
          </a:p>
          <a:p>
            <a:r>
              <a:rPr lang="en-US" dirty="0" smtClean="0"/>
              <a:t>You </a:t>
            </a:r>
            <a:r>
              <a:rPr lang="en-US" dirty="0"/>
              <a:t>can also have controls that contain other controls, which </a:t>
            </a:r>
            <a:r>
              <a:rPr lang="en-US" dirty="0" smtClean="0"/>
              <a:t>is</a:t>
            </a:r>
            <a:r>
              <a:rPr lang="fa-IR" dirty="0" smtClean="0"/>
              <a:t> </a:t>
            </a:r>
            <a:r>
              <a:rPr lang="en-US" dirty="0" smtClean="0"/>
              <a:t>essential </a:t>
            </a:r>
            <a:r>
              <a:rPr lang="en-US" dirty="0"/>
              <a:t>for both layout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7653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03031"/>
            <a:ext cx="11178861" cy="6073932"/>
          </a:xfrm>
        </p:spPr>
        <p:txBody>
          <a:bodyPr>
            <a:normAutofit/>
          </a:bodyPr>
          <a:lstStyle/>
          <a:p>
            <a:r>
              <a:rPr lang="en-US" dirty="0"/>
              <a:t>XAML is designed with today’s powerful graphics cards in mind, and as such it enables you to use all </a:t>
            </a:r>
            <a:r>
              <a:rPr lang="en-US" dirty="0" smtClean="0"/>
              <a:t>the</a:t>
            </a:r>
            <a:r>
              <a:rPr lang="fa-IR" dirty="0" smtClean="0"/>
              <a:t> </a:t>
            </a:r>
            <a:r>
              <a:rPr lang="en-US" dirty="0" smtClean="0"/>
              <a:t>advanced </a:t>
            </a:r>
            <a:r>
              <a:rPr lang="en-US" dirty="0"/>
              <a:t>capabilities that these graphics cards offer through DirectX. The following lists some of </a:t>
            </a:r>
            <a:r>
              <a:rPr lang="en-US" dirty="0" smtClean="0"/>
              <a:t>these</a:t>
            </a:r>
            <a:r>
              <a:rPr lang="fa-IR" dirty="0" smtClean="0"/>
              <a:t> </a:t>
            </a:r>
            <a:r>
              <a:rPr lang="en-US" dirty="0" smtClean="0"/>
              <a:t>capabilities:</a:t>
            </a:r>
            <a:endParaRPr lang="fa-I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➤ Floating-point coordinates and vector graphics to provide layout that can be scaled, rotated, and </a:t>
            </a:r>
            <a:r>
              <a:rPr lang="en-US" dirty="0" smtClean="0"/>
              <a:t>otherwise</a:t>
            </a:r>
            <a:r>
              <a:rPr lang="fa-IR" dirty="0" smtClean="0"/>
              <a:t> </a:t>
            </a:r>
            <a:r>
              <a:rPr lang="en-US" dirty="0" smtClean="0"/>
              <a:t>transformed </a:t>
            </a:r>
            <a:r>
              <a:rPr lang="en-US" dirty="0"/>
              <a:t>with no loss of quality</a:t>
            </a:r>
          </a:p>
          <a:p>
            <a:pPr marL="0" indent="0">
              <a:buNone/>
            </a:pPr>
            <a:r>
              <a:rPr lang="en-US" dirty="0"/>
              <a:t>➤ 2D and 3D capabilities for advanced rendering</a:t>
            </a:r>
          </a:p>
          <a:p>
            <a:pPr marL="0" indent="0">
              <a:buNone/>
            </a:pPr>
            <a:r>
              <a:rPr lang="en-US" dirty="0"/>
              <a:t>➤ Advanced font processing and rendering</a:t>
            </a:r>
          </a:p>
          <a:p>
            <a:pPr marL="0" indent="0">
              <a:buNone/>
            </a:pPr>
            <a:r>
              <a:rPr lang="en-US" dirty="0"/>
              <a:t>➤ Solid, gradient, and texture </a:t>
            </a:r>
            <a:r>
              <a:rPr lang="en-US" dirty="0" smtClean="0"/>
              <a:t>fills </a:t>
            </a:r>
            <a:r>
              <a:rPr lang="en-US" dirty="0"/>
              <a:t>with optional transparency for </a:t>
            </a:r>
            <a:r>
              <a:rPr lang="en-US" dirty="0" smtClean="0"/>
              <a:t>UI</a:t>
            </a:r>
            <a:r>
              <a:rPr lang="fa-IR" dirty="0" smtClean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Animation storyboarding that can be used in all manner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situations</a:t>
            </a:r>
            <a:r>
              <a:rPr lang="en-US" dirty="0"/>
              <a:t>, including user-triggered </a:t>
            </a:r>
            <a:r>
              <a:rPr lang="en-US" dirty="0" smtClean="0"/>
              <a:t>events</a:t>
            </a:r>
            <a:r>
              <a:rPr lang="fa-I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mouse clicks on buttons</a:t>
            </a:r>
          </a:p>
          <a:p>
            <a:pPr marL="0" indent="0">
              <a:buNone/>
            </a:pPr>
            <a:r>
              <a:rPr lang="en-US" dirty="0"/>
              <a:t>➤ Reusable resources that you can use to dynamically style controls</a:t>
            </a:r>
          </a:p>
        </p:txBody>
      </p:sp>
    </p:spTree>
    <p:extLst>
      <p:ext uri="{BB962C8B-B14F-4D97-AF65-F5344CB8AC3E}">
        <p14:creationId xmlns:p14="http://schemas.microsoft.com/office/powerpoint/2010/main" val="266371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Problem:</a:t>
            </a:r>
            <a:endParaRPr lang="fa-IR" b="1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problem that exists with </a:t>
            </a:r>
            <a:r>
              <a:rPr lang="en-US" b="1" dirty="0"/>
              <a:t>maintaining Windows applications </a:t>
            </a:r>
            <a:r>
              <a:rPr lang="en-US" dirty="0"/>
              <a:t>that has been written over the years </a:t>
            </a:r>
            <a:r>
              <a:rPr lang="en-US" dirty="0" smtClean="0"/>
              <a:t>is</a:t>
            </a:r>
            <a:r>
              <a:rPr lang="fa-I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they very often mix the </a:t>
            </a:r>
            <a:r>
              <a:rPr lang="en-US" b="1" dirty="0"/>
              <a:t>code that generates the user interface </a:t>
            </a:r>
            <a:r>
              <a:rPr lang="en-US" dirty="0"/>
              <a:t>and the </a:t>
            </a:r>
            <a:r>
              <a:rPr lang="en-US" b="1" dirty="0"/>
              <a:t>code that executes based </a:t>
            </a:r>
            <a:r>
              <a:rPr lang="en-US" b="1" dirty="0" smtClean="0"/>
              <a:t>on</a:t>
            </a:r>
            <a:r>
              <a:rPr lang="fa-IR" b="1" dirty="0" smtClean="0"/>
              <a:t> </a:t>
            </a:r>
            <a:r>
              <a:rPr lang="en-US" b="1" dirty="0" smtClean="0"/>
              <a:t>users </a:t>
            </a:r>
            <a:r>
              <a:rPr lang="en-US" b="1" dirty="0"/>
              <a:t>actions</a:t>
            </a:r>
            <a:r>
              <a:rPr lang="en-US" dirty="0" smtClean="0"/>
              <a:t>.</a:t>
            </a:r>
            <a:endParaRPr lang="fa-IR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This makes it </a:t>
            </a:r>
            <a:r>
              <a:rPr lang="en-US" dirty="0" smtClean="0"/>
              <a:t>difficult </a:t>
            </a:r>
            <a:r>
              <a:rPr lang="en-US" dirty="0"/>
              <a:t>for multiple developers and designers to work on the same project.</a:t>
            </a:r>
          </a:p>
          <a:p>
            <a:r>
              <a:rPr lang="en-US" dirty="0"/>
              <a:t>WPF solves this in two ways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First, by using XAML 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to </a:t>
            </a:r>
            <a:r>
              <a:rPr lang="en-US" dirty="0"/>
              <a:t>describe the GUI rather than C#, the GUI </a:t>
            </a:r>
            <a:r>
              <a:rPr lang="en-US" dirty="0" smtClean="0"/>
              <a:t>becomes</a:t>
            </a:r>
            <a:r>
              <a:rPr lang="fa-IR" dirty="0" smtClean="0"/>
              <a:t> </a:t>
            </a:r>
            <a:r>
              <a:rPr lang="en-US" dirty="0" smtClean="0"/>
              <a:t>platform </a:t>
            </a:r>
            <a:r>
              <a:rPr lang="en-US" dirty="0"/>
              <a:t>independent, and you can in fact render XAML without any code whatsoever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 smtClean="0"/>
              <a:t> </a:t>
            </a:r>
            <a:r>
              <a:rPr lang="en-US" dirty="0"/>
              <a:t>Second, this </a:t>
            </a:r>
            <a:r>
              <a:rPr lang="en-US" dirty="0" smtClean="0"/>
              <a:t>means</a:t>
            </a:r>
            <a:r>
              <a:rPr lang="en-US" dirty="0"/>
              <a:t> that it feels natural to place the C# code in a different </a:t>
            </a:r>
            <a:r>
              <a:rPr lang="en-US" dirty="0" smtClean="0"/>
              <a:t>file </a:t>
            </a:r>
            <a:r>
              <a:rPr lang="en-US" dirty="0"/>
              <a:t>than you place the GUI code. 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utilizes</a:t>
            </a:r>
            <a:r>
              <a:rPr lang="fa-IR" dirty="0" smtClean="0"/>
              <a:t> </a:t>
            </a:r>
            <a:r>
              <a:rPr lang="en-US" dirty="0" smtClean="0"/>
              <a:t>something </a:t>
            </a:r>
            <a:r>
              <a:rPr lang="en-US" dirty="0"/>
              <a:t>called </a:t>
            </a:r>
            <a:r>
              <a:rPr lang="en-US" i="1" dirty="0"/>
              <a:t>code-behind </a:t>
            </a:r>
            <a:r>
              <a:rPr lang="en-US" dirty="0" smtClean="0"/>
              <a:t>files</a:t>
            </a:r>
            <a:r>
              <a:rPr lang="en-US" dirty="0"/>
              <a:t>, which are C# </a:t>
            </a:r>
            <a:r>
              <a:rPr lang="en-US" dirty="0" smtClean="0"/>
              <a:t>files </a:t>
            </a:r>
            <a:r>
              <a:rPr lang="en-US" dirty="0"/>
              <a:t>that are dynamically linked to the XAML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13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>
            <a:normAutofit/>
          </a:bodyPr>
          <a:lstStyle/>
          <a:p>
            <a:r>
              <a:rPr lang="en-US" dirty="0"/>
              <a:t>Because the GUI is separated from the code, it is possible to create tailor-made applications for designing </a:t>
            </a:r>
            <a:r>
              <a:rPr lang="en-US" dirty="0" smtClean="0"/>
              <a:t>the</a:t>
            </a:r>
            <a:r>
              <a:rPr lang="fa-IR" dirty="0" smtClean="0"/>
              <a:t> </a:t>
            </a:r>
            <a:r>
              <a:rPr lang="en-US" dirty="0" smtClean="0"/>
              <a:t>GUI</a:t>
            </a:r>
            <a:r>
              <a:rPr lang="en-US" dirty="0"/>
              <a:t>, and this is exactly what Microsoft has done</a:t>
            </a:r>
            <a:r>
              <a:rPr lang="en-US" dirty="0" smtClean="0"/>
              <a:t>.</a:t>
            </a:r>
          </a:p>
          <a:p>
            <a:r>
              <a:rPr lang="en-US" dirty="0"/>
              <a:t>Microsoft provides two important tools for WPF application </a:t>
            </a:r>
            <a:r>
              <a:rPr lang="en-US" dirty="0" smtClean="0"/>
              <a:t>development: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</a:t>
            </a:r>
            <a:r>
              <a:rPr lang="en-US" dirty="0"/>
              <a:t>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Expression </a:t>
            </a:r>
            <a:r>
              <a:rPr lang="en-US" dirty="0" smtClean="0"/>
              <a:t>Blend</a:t>
            </a:r>
            <a:endParaRPr lang="fa-IR" dirty="0" smtClean="0"/>
          </a:p>
          <a:p>
            <a:pPr marL="457200" lvl="1" indent="0">
              <a:buNone/>
            </a:pPr>
            <a:r>
              <a:rPr lang="en-US" dirty="0" smtClean="0"/>
              <a:t>is </a:t>
            </a:r>
            <a:r>
              <a:rPr lang="en-US" dirty="0"/>
              <a:t>the favored tool </a:t>
            </a:r>
            <a:r>
              <a:rPr lang="en-US" dirty="0" smtClean="0"/>
              <a:t>used</a:t>
            </a:r>
            <a:r>
              <a:rPr lang="fa-I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designers when creating GUIs for WPF. </a:t>
            </a:r>
            <a:endParaRPr lang="fa-IR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tool can load the same projects as Visual Studio, but </a:t>
            </a:r>
            <a:r>
              <a:rPr lang="en-US" dirty="0" smtClean="0"/>
              <a:t>where</a:t>
            </a:r>
            <a:r>
              <a:rPr lang="fa-IR" dirty="0" smtClean="0"/>
              <a:t> </a:t>
            </a:r>
            <a:r>
              <a:rPr lang="en-US" dirty="0" smtClean="0"/>
              <a:t>Visual </a:t>
            </a:r>
            <a:r>
              <a:rPr lang="en-US" dirty="0"/>
              <a:t>Studio targets the developer more than the designer, the opposite is true in Expression Blend</a:t>
            </a:r>
            <a:r>
              <a:rPr lang="en-US" dirty="0" smtClean="0"/>
              <a:t>.</a:t>
            </a:r>
            <a:endParaRPr lang="fa-IR" dirty="0" smtClean="0"/>
          </a:p>
          <a:p>
            <a:pPr lvl="1"/>
            <a:r>
              <a:rPr lang="en-US" dirty="0" smtClean="0"/>
              <a:t> This</a:t>
            </a:r>
            <a:r>
              <a:rPr lang="fa-IR" dirty="0" smtClean="0"/>
              <a:t> </a:t>
            </a:r>
            <a:r>
              <a:rPr lang="en-US" dirty="0" smtClean="0"/>
              <a:t>means </a:t>
            </a:r>
            <a:r>
              <a:rPr lang="en-US" dirty="0"/>
              <a:t>that on large projects with designers and developers, everyone can work together on the same </a:t>
            </a:r>
            <a:r>
              <a:rPr lang="en-US" dirty="0" smtClean="0"/>
              <a:t>project,</a:t>
            </a:r>
            <a:r>
              <a:rPr lang="fa-I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their preferred tool without fear of inadvertently </a:t>
            </a:r>
            <a:r>
              <a:rPr lang="en-US" dirty="0" smtClean="0"/>
              <a:t>influencing </a:t>
            </a:r>
            <a:r>
              <a:rPr lang="en-US" dirty="0"/>
              <a:t>the others.</a:t>
            </a:r>
          </a:p>
        </p:txBody>
      </p:sp>
    </p:spTree>
    <p:extLst>
      <p:ext uri="{BB962C8B-B14F-4D97-AF65-F5344CB8AC3E}">
        <p14:creationId xmlns:p14="http://schemas.microsoft.com/office/powerpoint/2010/main" val="58919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XAML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stated, XAML is XML, which means that as long as the </a:t>
            </a:r>
            <a:r>
              <a:rPr lang="en-US" dirty="0" smtClean="0"/>
              <a:t>files </a:t>
            </a:r>
            <a:r>
              <a:rPr lang="en-US" dirty="0"/>
              <a:t>are fairly small, it is possible to </a:t>
            </a:r>
            <a:r>
              <a:rPr lang="en-US" dirty="0" smtClean="0"/>
              <a:t>see</a:t>
            </a:r>
            <a:r>
              <a:rPr lang="fa-IR" dirty="0" smtClean="0"/>
              <a:t> </a:t>
            </a:r>
            <a:r>
              <a:rPr lang="en-US" dirty="0" smtClean="0"/>
              <a:t>immediately </a:t>
            </a:r>
            <a:r>
              <a:rPr lang="en-US" dirty="0"/>
              <a:t>what it is describing. Take a look at this small example and see if you can tell what it does: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17" y="3283487"/>
            <a:ext cx="9250425" cy="30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3315</Words>
  <Application>Microsoft Office PowerPoint</Application>
  <PresentationFormat>Widescreen</PresentationFormat>
  <Paragraphs>162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 Nazanin</vt:lpstr>
      <vt:lpstr>Calibri</vt:lpstr>
      <vt:lpstr>Calibri Light</vt:lpstr>
      <vt:lpstr>Office Theme</vt:lpstr>
      <vt:lpstr>Visual Programming-II </vt:lpstr>
      <vt:lpstr>Basic Desktop Programming</vt:lpstr>
      <vt:lpstr>creating user interfaces</vt:lpstr>
      <vt:lpstr>graphical Windows applications</vt:lpstr>
      <vt:lpstr>XAML</vt:lpstr>
      <vt:lpstr>PowerPoint Presentation</vt:lpstr>
      <vt:lpstr>Separation of Concerns</vt:lpstr>
      <vt:lpstr>PowerPoint Presentation</vt:lpstr>
      <vt:lpstr>XAML in Action</vt:lpstr>
      <vt:lpstr>Namespaces</vt:lpstr>
      <vt:lpstr>PowerPoint Presentation</vt:lpstr>
      <vt:lpstr>Code-Behind Files</vt:lpstr>
      <vt:lpstr>PowerPoint Presentation</vt:lpstr>
      <vt:lpstr>THE PLAYGROUND</vt:lpstr>
      <vt:lpstr>PowerPoint Presentation</vt:lpstr>
      <vt:lpstr>WPF Controls</vt:lpstr>
      <vt:lpstr>dependency property</vt:lpstr>
      <vt:lpstr>Try It Out</vt:lpstr>
      <vt:lpstr>Try It Out</vt:lpstr>
      <vt:lpstr>Try It Out</vt:lpstr>
      <vt:lpstr>Dependency Properties</vt:lpstr>
      <vt:lpstr>Events</vt:lpstr>
      <vt:lpstr>PowerPoint Presentation</vt:lpstr>
      <vt:lpstr>Handling Events</vt:lpstr>
      <vt:lpstr>PowerPoint Presentation</vt:lpstr>
      <vt:lpstr>Handling Events</vt:lpstr>
      <vt:lpstr>Routed Events</vt:lpstr>
      <vt:lpstr>PowerPoint Presentation</vt:lpstr>
      <vt:lpstr>Routed Commands</vt:lpstr>
      <vt:lpstr>Try It Out</vt:lpstr>
      <vt:lpstr>Control Types</vt:lpstr>
      <vt:lpstr>Alignment, Margins, Padding, and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151</cp:revision>
  <dcterms:created xsi:type="dcterms:W3CDTF">2017-04-08T18:39:57Z</dcterms:created>
  <dcterms:modified xsi:type="dcterms:W3CDTF">2019-06-23T02:24:36Z</dcterms:modified>
</cp:coreProperties>
</file>