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CBAB-F028-46F8-8CBD-D36F63293D07}"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266F-E73E-4B52-92CD-04A1DD050EE2}" type="slidenum">
              <a:rPr lang="en-US" smtClean="0"/>
              <a:t>‹#›</a:t>
            </a:fld>
            <a:endParaRPr lang="en-US"/>
          </a:p>
        </p:txBody>
      </p:sp>
    </p:spTree>
    <p:extLst>
      <p:ext uri="{BB962C8B-B14F-4D97-AF65-F5344CB8AC3E}">
        <p14:creationId xmlns:p14="http://schemas.microsoft.com/office/powerpoint/2010/main" val="3437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F5906-E35B-480F-A4F3-CCEA47288F1F}" type="datetime1">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1207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E0E6F-1DED-4394-9413-6E87164B3EEF}" type="datetime1">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704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36092-0121-4163-93C6-15CF8463E5FA}" type="datetime1">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7335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7BA16-38A3-4CF0-8302-08DB00798DE1}" type="datetime1">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936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51364-408E-4977-8F72-CE9B7A5F9100}" type="datetime1">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89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7FF9A-5382-486C-9AF7-40DB837AA6B4}" type="datetime1">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58760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C937EB-CC89-4A9F-874B-6F7CDD2ED0E6}" type="datetime1">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0522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466334-2996-4BB2-B0F2-A69B5833D700}" type="datetime1">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9464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B5DF7-BF20-4A49-9D0E-81B6A7454464}" type="datetime1">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271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6BE1B-06C4-4A96-B44C-0AB8DE1262ED}" type="datetime1">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138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6909FF-1845-46E2-860A-0A7E1E1B6F04}" type="datetime1">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235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6F2A2-1BB1-4C79-ABE6-4487D35E3C1F}" type="datetime1">
              <a:rPr lang="en-US" smtClean="0"/>
              <a:t>3/23/2019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45638-365A-40D9-AB72-D011282655E0}" type="slidenum">
              <a:rPr lang="en-US" smtClean="0"/>
              <a:t>‹#›</a:t>
            </a:fld>
            <a:endParaRPr lang="en-US"/>
          </a:p>
        </p:txBody>
      </p:sp>
    </p:spTree>
    <p:extLst>
      <p:ext uri="{BB962C8B-B14F-4D97-AF65-F5344CB8AC3E}">
        <p14:creationId xmlns:p14="http://schemas.microsoft.com/office/powerpoint/2010/main" val="2554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0060"/>
            <a:ext cx="9144000" cy="3029903"/>
          </a:xfrm>
        </p:spPr>
        <p:txBody>
          <a:bodyPr>
            <a:normAutofit/>
          </a:bodyPr>
          <a:lstStyle/>
          <a:p>
            <a:pPr lvl="1" algn="ctr" rtl="0">
              <a:lnSpc>
                <a:spcPct val="90000"/>
              </a:lnSpc>
              <a:spcBef>
                <a:spcPct val="0"/>
              </a:spcBef>
            </a:pPr>
            <a:r>
              <a:rPr lang="en-US" sz="4000" b="1" dirty="0"/>
              <a:t>Visual Programming-II</a:t>
            </a:r>
            <a:br>
              <a:rPr lang="en-US" sz="4000" b="1" dirty="0"/>
            </a:br>
            <a:endParaRPr lang="en-US" sz="4000" dirty="0">
              <a:cs typeface="B Nazanin" panose="00000400000000000000" pitchFamily="2" charset="-78"/>
            </a:endParaRPr>
          </a:p>
        </p:txBody>
      </p:sp>
      <p:sp>
        <p:nvSpPr>
          <p:cNvPr id="3" name="Subtitle 2"/>
          <p:cNvSpPr>
            <a:spLocks noGrp="1"/>
          </p:cNvSpPr>
          <p:nvPr>
            <p:ph type="subTitle" idx="1"/>
          </p:nvPr>
        </p:nvSpPr>
        <p:spPr>
          <a:xfrm>
            <a:off x="1493520" y="4655582"/>
            <a:ext cx="9144000" cy="1655762"/>
          </a:xfrm>
        </p:spPr>
        <p:txBody>
          <a:bodyPr>
            <a:normAutofit lnSpcReduction="10000"/>
          </a:bodyPr>
          <a:lstStyle/>
          <a:p>
            <a:r>
              <a:rPr lang="fa-IR" dirty="0" smtClean="0"/>
              <a:t>توسط : صفری</a:t>
            </a:r>
          </a:p>
          <a:p>
            <a:endParaRPr lang="fa-IR" dirty="0"/>
          </a:p>
          <a:p>
            <a:endParaRPr lang="fa-IR" dirty="0" smtClean="0"/>
          </a:p>
          <a:p>
            <a:r>
              <a:rPr lang="fa-IR" dirty="0" smtClean="0"/>
              <a:t>بهار1398</a:t>
            </a:r>
            <a:endParaRPr lang="en-US" dirty="0"/>
          </a:p>
        </p:txBody>
      </p:sp>
      <p:sp>
        <p:nvSpPr>
          <p:cNvPr id="4" name="TextBox 3"/>
          <p:cNvSpPr txBox="1"/>
          <p:nvPr/>
        </p:nvSpPr>
        <p:spPr>
          <a:xfrm>
            <a:off x="4530090" y="1625679"/>
            <a:ext cx="3131820" cy="369332"/>
          </a:xfrm>
          <a:prstGeom prst="rect">
            <a:avLst/>
          </a:prstGeom>
          <a:noFill/>
        </p:spPr>
        <p:txBody>
          <a:bodyPr wrap="square" rtlCol="0">
            <a:spAutoFit/>
          </a:bodyPr>
          <a:lstStyle/>
          <a:p>
            <a:pPr algn="ctr"/>
            <a:r>
              <a:rPr lang="fa-IR" dirty="0" smtClean="0"/>
              <a:t>عنوان مضمون</a:t>
            </a:r>
            <a:endParaRPr lang="en-US" dirty="0"/>
          </a:p>
        </p:txBody>
      </p:sp>
      <p:sp>
        <p:nvSpPr>
          <p:cNvPr id="5" name="Slide Number Placeholder 4"/>
          <p:cNvSpPr>
            <a:spLocks noGrp="1"/>
          </p:cNvSpPr>
          <p:nvPr>
            <p:ph type="sldNum" sz="quarter" idx="12"/>
          </p:nvPr>
        </p:nvSpPr>
        <p:spPr/>
        <p:txBody>
          <a:bodyPr/>
          <a:lstStyle/>
          <a:p>
            <a:fld id="{B3045638-365A-40D9-AB72-D011282655E0}" type="slidenum">
              <a:rPr lang="en-US" smtClean="0"/>
              <a:t>1</a:t>
            </a:fld>
            <a:endParaRPr lang="en-US"/>
          </a:p>
        </p:txBody>
      </p:sp>
    </p:spTree>
    <p:extLst>
      <p:ext uri="{BB962C8B-B14F-4D97-AF65-F5344CB8AC3E}">
        <p14:creationId xmlns:p14="http://schemas.microsoft.com/office/powerpoint/2010/main" val="43596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89"/>
            <a:ext cx="12093262" cy="1561899"/>
          </a:xfrm>
        </p:spPr>
        <p:txBody>
          <a:bodyPr>
            <a:noAutofit/>
          </a:bodyPr>
          <a:lstStyle/>
          <a:p>
            <a:pPr algn="r" rtl="1"/>
            <a:r>
              <a:rPr lang="fa-IR" sz="2800" dirty="0">
                <a:cs typeface="B Nazanin" panose="00000400000000000000" pitchFamily="2" charset="-78"/>
              </a:rPr>
              <a:t>پس از اضافه کردن دستورات، وقت آن است که </a:t>
            </a:r>
            <a:r>
              <a:rPr lang="en-US" sz="2800" dirty="0">
                <a:cs typeface="B Nazanin" panose="00000400000000000000" pitchFamily="2" charset="-78"/>
              </a:rPr>
              <a:t>Installer </a:t>
            </a:r>
            <a:r>
              <a:rPr lang="fa-IR" sz="2800" dirty="0">
                <a:cs typeface="B Nazanin" panose="00000400000000000000" pitchFamily="2" charset="-78"/>
              </a:rPr>
              <a:t>را برای نصب سرویس اضافه کنیم. به </a:t>
            </a:r>
            <a:r>
              <a:rPr lang="en-US" sz="2800" dirty="0">
                <a:cs typeface="B Nazanin" panose="00000400000000000000" pitchFamily="2" charset="-78"/>
              </a:rPr>
              <a:t>View </a:t>
            </a:r>
            <a:r>
              <a:rPr lang="fa-IR" sz="2800" dirty="0">
                <a:cs typeface="B Nazanin" panose="00000400000000000000" pitchFamily="2" charset="-78"/>
              </a:rPr>
              <a:t>طراحی </a:t>
            </a:r>
            <a:r>
              <a:rPr lang="en-US" sz="2800" dirty="0" err="1">
                <a:cs typeface="B Nazanin" panose="00000400000000000000" pitchFamily="2" charset="-78"/>
              </a:rPr>
              <a:t>TestService.cs</a:t>
            </a:r>
            <a:r>
              <a:rPr lang="en-US" sz="2800" dirty="0">
                <a:cs typeface="B Nazanin" panose="00000400000000000000" pitchFamily="2" charset="-78"/>
              </a:rPr>
              <a:t> </a:t>
            </a:r>
            <a:r>
              <a:rPr lang="fa-IR" sz="2800" dirty="0">
                <a:cs typeface="B Nazanin" panose="00000400000000000000" pitchFamily="2" charset="-78"/>
              </a:rPr>
              <a:t>رفته و بر روی</a:t>
            </a:r>
            <a:r>
              <a:rPr lang="en-US" sz="2800" dirty="0">
                <a:cs typeface="B Nazanin" panose="00000400000000000000" pitchFamily="2" charset="-78"/>
              </a:rPr>
              <a:t>screen</a:t>
            </a:r>
            <a:r>
              <a:rPr lang="fa-IR" sz="2800" dirty="0">
                <a:cs typeface="B Nazanin" panose="00000400000000000000" pitchFamily="2" charset="-78"/>
              </a:rPr>
              <a:t> </a:t>
            </a:r>
            <a:r>
              <a:rPr lang="en-US" sz="2800" dirty="0">
                <a:cs typeface="B Nazanin" panose="00000400000000000000" pitchFamily="2" charset="-78"/>
              </a:rPr>
              <a:t> </a:t>
            </a:r>
            <a:r>
              <a:rPr lang="fa-IR" sz="2800" dirty="0">
                <a:cs typeface="B Nazanin" panose="00000400000000000000" pitchFamily="2" charset="-78"/>
              </a:rPr>
              <a:t>راست کلیک کرده و </a:t>
            </a:r>
            <a:r>
              <a:rPr lang="en-US" sz="2800" dirty="0">
                <a:cs typeface="B Nazanin" panose="00000400000000000000" pitchFamily="2" charset="-78"/>
              </a:rPr>
              <a:t>Add Installer </a:t>
            </a:r>
            <a:r>
              <a:rPr lang="fa-IR" sz="2800" dirty="0">
                <a:cs typeface="B Nazanin" panose="00000400000000000000" pitchFamily="2" charset="-78"/>
              </a:rPr>
              <a:t>را انتخاب کنید، سپس نام </a:t>
            </a:r>
            <a:r>
              <a:rPr lang="en-US" sz="2800" dirty="0" err="1">
                <a:cs typeface="B Nazanin" panose="00000400000000000000" pitchFamily="2" charset="-78"/>
              </a:rPr>
              <a:t>ProjectInstaller</a:t>
            </a:r>
            <a:r>
              <a:rPr lang="en-US" sz="2800" dirty="0">
                <a:cs typeface="B Nazanin" panose="00000400000000000000" pitchFamily="2" charset="-78"/>
              </a:rPr>
              <a:t> </a:t>
            </a:r>
            <a:r>
              <a:rPr lang="fa-IR" sz="2800" dirty="0">
                <a:cs typeface="B Nazanin" panose="00000400000000000000" pitchFamily="2" charset="-78"/>
              </a:rPr>
              <a:t> را قرار دهید.</a:t>
            </a:r>
            <a:endParaRPr lang="en-US" sz="2800" dirty="0">
              <a:cs typeface="B Nazanin" panose="00000400000000000000" pitchFamily="2" charset="-78"/>
            </a:endParaRPr>
          </a:p>
        </p:txBody>
      </p:sp>
      <p:pic>
        <p:nvPicPr>
          <p:cNvPr id="9" name="Content Placeholder 8"/>
          <p:cNvPicPr>
            <a:picLocks noGrp="1" noChangeAspect="1"/>
          </p:cNvPicPr>
          <p:nvPr>
            <p:ph idx="1"/>
          </p:nvPr>
        </p:nvPicPr>
        <p:blipFill>
          <a:blip r:embed="rId2"/>
          <a:stretch>
            <a:fillRect/>
          </a:stretch>
        </p:blipFill>
        <p:spPr>
          <a:xfrm>
            <a:off x="2421228" y="1827730"/>
            <a:ext cx="7817476" cy="4623901"/>
          </a:xfrm>
          <a:prstGeom prst="rect">
            <a:avLst/>
          </a:prstGeom>
        </p:spPr>
      </p:pic>
      <p:sp>
        <p:nvSpPr>
          <p:cNvPr id="3" name="Slide Number Placeholder 2"/>
          <p:cNvSpPr>
            <a:spLocks noGrp="1"/>
          </p:cNvSpPr>
          <p:nvPr>
            <p:ph type="sldNum" sz="quarter" idx="12"/>
          </p:nvPr>
        </p:nvSpPr>
        <p:spPr/>
        <p:txBody>
          <a:bodyPr/>
          <a:lstStyle/>
          <a:p>
            <a:fld id="{B3045638-365A-40D9-AB72-D011282655E0}" type="slidenum">
              <a:rPr lang="en-US" smtClean="0"/>
              <a:t>10</a:t>
            </a:fld>
            <a:endParaRPr lang="en-US"/>
          </a:p>
        </p:txBody>
      </p:sp>
    </p:spTree>
    <p:extLst>
      <p:ext uri="{BB962C8B-B14F-4D97-AF65-F5344CB8AC3E}">
        <p14:creationId xmlns:p14="http://schemas.microsoft.com/office/powerpoint/2010/main" val="370451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03110" cy="2498501"/>
          </a:xfrm>
        </p:spPr>
        <p:txBody>
          <a:bodyPr>
            <a:noAutofit/>
          </a:bodyPr>
          <a:lstStyle/>
          <a:p>
            <a:pPr algn="r" rtl="1"/>
            <a:r>
              <a:rPr lang="fa-IR" sz="2800" dirty="0">
                <a:cs typeface="B Nazanin" panose="00000400000000000000" pitchFamily="2" charset="-78"/>
              </a:rPr>
              <a:t>زمانی که بر روی </a:t>
            </a:r>
            <a:r>
              <a:rPr lang="en-US" sz="2800" dirty="0">
                <a:cs typeface="B Nazanin" panose="00000400000000000000" pitchFamily="2" charset="-78"/>
              </a:rPr>
              <a:t>Add Installer </a:t>
            </a:r>
            <a:r>
              <a:rPr lang="fa-IR" sz="2800" dirty="0">
                <a:cs typeface="B Nazanin" panose="00000400000000000000" pitchFamily="2" charset="-78"/>
              </a:rPr>
              <a:t>کلیک کنید، به صورت خودکار </a:t>
            </a:r>
            <a:r>
              <a:rPr lang="en-US" sz="2800" dirty="0" err="1">
                <a:cs typeface="B Nazanin" panose="00000400000000000000" pitchFamily="2" charset="-78"/>
              </a:rPr>
              <a:t>ProjectInstaller.cs</a:t>
            </a:r>
            <a:r>
              <a:rPr lang="en-US" sz="2800" dirty="0">
                <a:cs typeface="B Nazanin" panose="00000400000000000000" pitchFamily="2" charset="-78"/>
              </a:rPr>
              <a:t> </a:t>
            </a:r>
            <a:r>
              <a:rPr lang="fa-IR" sz="2800" dirty="0" smtClean="0">
                <a:cs typeface="B Nazanin" panose="00000400000000000000" pitchFamily="2" charset="-78"/>
              </a:rPr>
              <a:t> را </a:t>
            </a:r>
            <a:r>
              <a:rPr lang="fa-IR" sz="2800" dirty="0">
                <a:cs typeface="B Nazanin" panose="00000400000000000000" pitchFamily="2" charset="-78"/>
              </a:rPr>
              <a:t>با دو کامپوننت جدید اضافه می کند. که یکی </a:t>
            </a:r>
            <a:r>
              <a:rPr lang="en-US" sz="2800" dirty="0">
                <a:cs typeface="B Nazanin" panose="00000400000000000000" pitchFamily="2" charset="-78"/>
              </a:rPr>
              <a:t>ServiceProcessInstaller1 </a:t>
            </a:r>
            <a:r>
              <a:rPr lang="fa-IR" sz="2800" dirty="0">
                <a:cs typeface="B Nazanin" panose="00000400000000000000" pitchFamily="2" charset="-78"/>
              </a:rPr>
              <a:t>و دیگری </a:t>
            </a:r>
            <a:r>
              <a:rPr lang="en-US" sz="2800" dirty="0">
                <a:cs typeface="B Nazanin" panose="00000400000000000000" pitchFamily="2" charset="-78"/>
              </a:rPr>
              <a:t>ServiceInstaller1 </a:t>
            </a:r>
            <a:r>
              <a:rPr lang="fa-IR" sz="2800" dirty="0">
                <a:cs typeface="B Nazanin" panose="00000400000000000000" pitchFamily="2" charset="-78"/>
              </a:rPr>
              <a:t>می باشد.</a:t>
            </a:r>
            <a:br>
              <a:rPr lang="fa-IR" sz="2800" dirty="0">
                <a:cs typeface="B Nazanin" panose="00000400000000000000" pitchFamily="2" charset="-78"/>
              </a:rPr>
            </a:br>
            <a:r>
              <a:rPr lang="fa-IR" sz="2800" dirty="0">
                <a:cs typeface="B Nazanin" panose="00000400000000000000" pitchFamily="2" charset="-78"/>
              </a:rPr>
              <a:t>به </a:t>
            </a:r>
            <a:r>
              <a:rPr lang="en-US" sz="2800" dirty="0">
                <a:cs typeface="B Nazanin" panose="00000400000000000000" pitchFamily="2" charset="-78"/>
              </a:rPr>
              <a:t>Property </a:t>
            </a:r>
            <a:r>
              <a:rPr lang="fa-IR" sz="2800" dirty="0">
                <a:cs typeface="B Nazanin" panose="00000400000000000000" pitchFamily="2" charset="-78"/>
              </a:rPr>
              <a:t>با  نام </a:t>
            </a:r>
            <a:r>
              <a:rPr lang="en-US" sz="2800" dirty="0">
                <a:cs typeface="B Nazanin" panose="00000400000000000000" pitchFamily="2" charset="-78"/>
              </a:rPr>
              <a:t>ServiceProcessInstaller1 </a:t>
            </a:r>
            <a:r>
              <a:rPr lang="fa-IR" sz="2800" dirty="0">
                <a:cs typeface="B Nazanin" panose="00000400000000000000" pitchFamily="2" charset="-78"/>
              </a:rPr>
              <a:t>رفته </a:t>
            </a:r>
            <a:r>
              <a:rPr lang="fa-IR" sz="2800" dirty="0" smtClean="0">
                <a:cs typeface="B Nazanin" panose="00000400000000000000" pitchFamily="2" charset="-78"/>
              </a:rPr>
              <a:t>و</a:t>
            </a:r>
            <a:r>
              <a:rPr lang="en-US" sz="2800" dirty="0" smtClean="0">
                <a:cs typeface="B Nazanin" panose="00000400000000000000" pitchFamily="2" charset="-78"/>
              </a:rPr>
              <a:t>Account </a:t>
            </a:r>
            <a:r>
              <a:rPr lang="en-US" sz="2800" dirty="0">
                <a:cs typeface="B Nazanin" panose="00000400000000000000" pitchFamily="2" charset="-78"/>
              </a:rPr>
              <a:t>type </a:t>
            </a:r>
            <a:r>
              <a:rPr lang="fa-IR" sz="2800" dirty="0" smtClean="0">
                <a:cs typeface="B Nazanin" panose="00000400000000000000" pitchFamily="2" charset="-78"/>
              </a:rPr>
              <a:t> را </a:t>
            </a:r>
            <a:r>
              <a:rPr lang="fa-IR" sz="2800" dirty="0">
                <a:cs typeface="B Nazanin" panose="00000400000000000000" pitchFamily="2" charset="-78"/>
              </a:rPr>
              <a:t>به </a:t>
            </a:r>
            <a:r>
              <a:rPr lang="en-US" sz="2800" dirty="0">
                <a:cs typeface="B Nazanin" panose="00000400000000000000" pitchFamily="2" charset="-78"/>
              </a:rPr>
              <a:t>Local System </a:t>
            </a:r>
            <a:r>
              <a:rPr lang="fa-IR" sz="2800" dirty="0" smtClean="0">
                <a:cs typeface="B Nazanin" panose="00000400000000000000" pitchFamily="2" charset="-78"/>
              </a:rPr>
              <a:t> تغییر دهید</a:t>
            </a:r>
            <a:r>
              <a:rPr lang="fa-IR" sz="2800" dirty="0">
                <a:cs typeface="B Nazanin" panose="00000400000000000000" pitchFamily="2" charset="-78"/>
              </a:rPr>
              <a:t/>
            </a:r>
            <a:br>
              <a:rPr lang="fa-IR" sz="2800" dirty="0">
                <a:cs typeface="B Nazanin" panose="00000400000000000000" pitchFamily="2" charset="-78"/>
              </a:rPr>
            </a:br>
            <a:endParaRPr lang="en-US" sz="2800" dirty="0">
              <a:cs typeface="B Nazanin" panose="00000400000000000000" pitchFamily="2" charset="-78"/>
            </a:endParaRPr>
          </a:p>
        </p:txBody>
      </p:sp>
      <p:pic>
        <p:nvPicPr>
          <p:cNvPr id="4" name="Content Placeholder 3"/>
          <p:cNvPicPr>
            <a:picLocks noGrp="1" noChangeAspect="1"/>
          </p:cNvPicPr>
          <p:nvPr>
            <p:ph idx="1"/>
          </p:nvPr>
        </p:nvPicPr>
        <p:blipFill>
          <a:blip r:embed="rId2"/>
          <a:stretch>
            <a:fillRect/>
          </a:stretch>
        </p:blipFill>
        <p:spPr>
          <a:xfrm>
            <a:off x="1234246" y="2060620"/>
            <a:ext cx="9872108" cy="3834875"/>
          </a:xfrm>
          <a:prstGeom prst="rect">
            <a:avLst/>
          </a:prstGeom>
        </p:spPr>
      </p:pic>
      <p:sp>
        <p:nvSpPr>
          <p:cNvPr id="3" name="Slide Number Placeholder 2"/>
          <p:cNvSpPr>
            <a:spLocks noGrp="1"/>
          </p:cNvSpPr>
          <p:nvPr>
            <p:ph type="sldNum" sz="quarter" idx="12"/>
          </p:nvPr>
        </p:nvSpPr>
        <p:spPr/>
        <p:txBody>
          <a:bodyPr/>
          <a:lstStyle/>
          <a:p>
            <a:fld id="{B3045638-365A-40D9-AB72-D011282655E0}" type="slidenum">
              <a:rPr lang="en-US" smtClean="0"/>
              <a:t>11</a:t>
            </a:fld>
            <a:endParaRPr lang="en-US"/>
          </a:p>
        </p:txBody>
      </p:sp>
    </p:spTree>
    <p:extLst>
      <p:ext uri="{BB962C8B-B14F-4D97-AF65-F5344CB8AC3E}">
        <p14:creationId xmlns:p14="http://schemas.microsoft.com/office/powerpoint/2010/main" val="333067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800" dirty="0">
                <a:latin typeface="+mn-lt"/>
                <a:ea typeface="+mn-ea"/>
                <a:cs typeface="B Nazanin" panose="00000400000000000000" pitchFamily="2" charset="-78"/>
              </a:rPr>
              <a:t>حالا به </a:t>
            </a:r>
            <a:r>
              <a:rPr lang="en-US" sz="2800" dirty="0">
                <a:latin typeface="+mn-lt"/>
                <a:ea typeface="+mn-ea"/>
                <a:cs typeface="B Nazanin" panose="00000400000000000000" pitchFamily="2" charset="-78"/>
              </a:rPr>
              <a:t>ServiceInstaller1 </a:t>
            </a:r>
            <a:r>
              <a:rPr lang="fa-IR" sz="2800" dirty="0">
                <a:latin typeface="+mn-lt"/>
                <a:ea typeface="+mn-ea"/>
                <a:cs typeface="B Nazanin" panose="00000400000000000000" pitchFamily="2" charset="-78"/>
              </a:rPr>
              <a:t>رفته و گزینه </a:t>
            </a:r>
            <a:r>
              <a:rPr lang="en-US" sz="2800" dirty="0">
                <a:latin typeface="+mn-lt"/>
                <a:ea typeface="+mn-ea"/>
                <a:cs typeface="B Nazanin" panose="00000400000000000000" pitchFamily="2" charset="-78"/>
              </a:rPr>
              <a:t>Property </a:t>
            </a:r>
            <a:r>
              <a:rPr lang="fa-IR" sz="2800" dirty="0" smtClean="0">
                <a:latin typeface="+mn-lt"/>
                <a:ea typeface="+mn-ea"/>
                <a:cs typeface="B Nazanin" panose="00000400000000000000" pitchFamily="2" charset="-78"/>
              </a:rPr>
              <a:t>  را </a:t>
            </a:r>
            <a:r>
              <a:rPr lang="fa-IR" sz="2800" dirty="0">
                <a:latin typeface="+mn-lt"/>
                <a:ea typeface="+mn-ea"/>
                <a:cs typeface="B Nazanin" panose="00000400000000000000" pitchFamily="2" charset="-78"/>
              </a:rPr>
              <a:t>انتخاب و </a:t>
            </a:r>
            <a:r>
              <a:rPr lang="en-US" sz="2800" dirty="0" err="1">
                <a:latin typeface="+mn-lt"/>
                <a:ea typeface="+mn-ea"/>
                <a:cs typeface="B Nazanin" panose="00000400000000000000" pitchFamily="2" charset="-78"/>
              </a:rPr>
              <a:t>ServieName</a:t>
            </a:r>
            <a:r>
              <a:rPr lang="en-US" sz="2800" dirty="0">
                <a:latin typeface="+mn-lt"/>
                <a:ea typeface="+mn-ea"/>
                <a:cs typeface="B Nazanin" panose="00000400000000000000" pitchFamily="2" charset="-78"/>
              </a:rPr>
              <a:t> </a:t>
            </a:r>
            <a:r>
              <a:rPr lang="fa-IR" sz="2800" dirty="0" smtClean="0">
                <a:latin typeface="+mn-lt"/>
                <a:ea typeface="+mn-ea"/>
                <a:cs typeface="B Nazanin" panose="00000400000000000000" pitchFamily="2" charset="-78"/>
              </a:rPr>
              <a:t>  برای </a:t>
            </a:r>
            <a:r>
              <a:rPr lang="fa-IR" sz="2800" dirty="0">
                <a:latin typeface="+mn-lt"/>
                <a:ea typeface="+mn-ea"/>
                <a:cs typeface="B Nazanin" panose="00000400000000000000" pitchFamily="2" charset="-78"/>
              </a:rPr>
              <a:t>سرویس تغییر دهید.</a:t>
            </a:r>
            <a:endParaRPr lang="en-US" sz="2800" dirty="0">
              <a:latin typeface="+mn-lt"/>
              <a:ea typeface="+mn-ea"/>
              <a:cs typeface="B Nazanin" panose="00000400000000000000" pitchFamily="2" charset="-78"/>
            </a:endParaRPr>
          </a:p>
        </p:txBody>
      </p:sp>
      <p:pic>
        <p:nvPicPr>
          <p:cNvPr id="4" name="Content Placeholder 3"/>
          <p:cNvPicPr>
            <a:picLocks noGrp="1" noChangeAspect="1"/>
          </p:cNvPicPr>
          <p:nvPr>
            <p:ph idx="1"/>
          </p:nvPr>
        </p:nvPicPr>
        <p:blipFill>
          <a:blip r:embed="rId2"/>
          <a:stretch>
            <a:fillRect/>
          </a:stretch>
        </p:blipFill>
        <p:spPr>
          <a:xfrm>
            <a:off x="2027599" y="2060620"/>
            <a:ext cx="7383101" cy="3521824"/>
          </a:xfrm>
          <a:prstGeom prst="rect">
            <a:avLst/>
          </a:prstGeom>
        </p:spPr>
      </p:pic>
      <p:sp>
        <p:nvSpPr>
          <p:cNvPr id="3" name="Slide Number Placeholder 2"/>
          <p:cNvSpPr>
            <a:spLocks noGrp="1"/>
          </p:cNvSpPr>
          <p:nvPr>
            <p:ph type="sldNum" sz="quarter" idx="12"/>
          </p:nvPr>
        </p:nvSpPr>
        <p:spPr/>
        <p:txBody>
          <a:bodyPr/>
          <a:lstStyle/>
          <a:p>
            <a:fld id="{B3045638-365A-40D9-AB72-D011282655E0}" type="slidenum">
              <a:rPr lang="en-US" smtClean="0"/>
              <a:t>12</a:t>
            </a:fld>
            <a:endParaRPr lang="en-US"/>
          </a:p>
        </p:txBody>
      </p:sp>
    </p:spTree>
    <p:extLst>
      <p:ext uri="{BB962C8B-B14F-4D97-AF65-F5344CB8AC3E}">
        <p14:creationId xmlns:p14="http://schemas.microsoft.com/office/powerpoint/2010/main" val="803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40193"/>
          </a:xfrm>
        </p:spPr>
        <p:txBody>
          <a:bodyPr>
            <a:noAutofit/>
          </a:bodyPr>
          <a:lstStyle/>
          <a:p>
            <a:pPr marL="457200" indent="-457200" algn="r" rtl="1">
              <a:buFont typeface="Arial" panose="020B0604020202020204" pitchFamily="34" charset="0"/>
              <a:buChar char="•"/>
            </a:pPr>
            <a:r>
              <a:rPr lang="fa-IR" sz="2800" dirty="0"/>
              <a:t>حالا پروژه را </a:t>
            </a:r>
            <a:r>
              <a:rPr lang="en-US" sz="2800" dirty="0"/>
              <a:t>Build </a:t>
            </a:r>
            <a:r>
              <a:rPr lang="fa-IR" sz="2800" dirty="0"/>
              <a:t>کرده و به محل </a:t>
            </a:r>
            <a:r>
              <a:rPr lang="en-US" sz="2800" dirty="0"/>
              <a:t>build </a:t>
            </a:r>
            <a:r>
              <a:rPr lang="fa-IR" sz="2800" dirty="0" smtClean="0"/>
              <a:t> (جایی </a:t>
            </a:r>
            <a:r>
              <a:rPr lang="fa-IR" sz="2800" dirty="0"/>
              <a:t>که می </a:t>
            </a:r>
            <a:r>
              <a:rPr lang="fa-IR" sz="2800" dirty="0" smtClean="0"/>
              <a:t>توانید</a:t>
            </a:r>
            <a:r>
              <a:rPr lang="en-US" sz="2800" dirty="0" smtClean="0"/>
              <a:t> </a:t>
            </a:r>
            <a:r>
              <a:rPr lang="en-US" sz="2800" dirty="0"/>
              <a:t>windows service </a:t>
            </a:r>
            <a:r>
              <a:rPr lang="en-US" sz="2800" dirty="0" smtClean="0"/>
              <a:t>.exe </a:t>
            </a:r>
            <a:r>
              <a:rPr lang="fa-IR" sz="2800" dirty="0" smtClean="0"/>
              <a:t> را پیدا کنید) بروید.</a:t>
            </a:r>
            <a:r>
              <a:rPr lang="en-US" sz="2800" dirty="0"/>
              <a:t> </a:t>
            </a:r>
            <a:r>
              <a:rPr lang="fa-IR" sz="2800" dirty="0" smtClean="0"/>
              <a:t> </a:t>
            </a:r>
            <a:r>
              <a:rPr lang="fa-IR" sz="2800" dirty="0"/>
              <a:t>می توانید آن را نصب کنید:</a:t>
            </a:r>
            <a:br>
              <a:rPr lang="fa-IR" sz="2800" dirty="0"/>
            </a:br>
            <a:endParaRPr lang="en-US" sz="2800" dirty="0"/>
          </a:p>
        </p:txBody>
      </p:sp>
      <p:pic>
        <p:nvPicPr>
          <p:cNvPr id="4" name="Content Placeholder 3"/>
          <p:cNvPicPr>
            <a:picLocks noGrp="1" noChangeAspect="1"/>
          </p:cNvPicPr>
          <p:nvPr>
            <p:ph idx="1"/>
          </p:nvPr>
        </p:nvPicPr>
        <p:blipFill>
          <a:blip r:embed="rId2"/>
          <a:stretch>
            <a:fillRect/>
          </a:stretch>
        </p:blipFill>
        <p:spPr>
          <a:xfrm>
            <a:off x="2392735" y="2752244"/>
            <a:ext cx="8027682" cy="2734156"/>
          </a:xfrm>
          <a:prstGeom prst="rect">
            <a:avLst/>
          </a:prstGeom>
        </p:spPr>
      </p:pic>
      <p:sp>
        <p:nvSpPr>
          <p:cNvPr id="3" name="Slide Number Placeholder 2"/>
          <p:cNvSpPr>
            <a:spLocks noGrp="1"/>
          </p:cNvSpPr>
          <p:nvPr>
            <p:ph type="sldNum" sz="quarter" idx="12"/>
          </p:nvPr>
        </p:nvSpPr>
        <p:spPr/>
        <p:txBody>
          <a:bodyPr/>
          <a:lstStyle/>
          <a:p>
            <a:fld id="{B3045638-365A-40D9-AB72-D011282655E0}" type="slidenum">
              <a:rPr lang="en-US" smtClean="0"/>
              <a:t>13</a:t>
            </a:fld>
            <a:endParaRPr lang="en-US"/>
          </a:p>
        </p:txBody>
      </p:sp>
    </p:spTree>
    <p:extLst>
      <p:ext uri="{BB962C8B-B14F-4D97-AF65-F5344CB8AC3E}">
        <p14:creationId xmlns:p14="http://schemas.microsoft.com/office/powerpoint/2010/main" val="11850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pPr algn="r" rtl="1"/>
            <a:r>
              <a:rPr lang="fa-IR" dirty="0">
                <a:cs typeface="B Nazanin" panose="00000400000000000000" pitchFamily="2" charset="-78"/>
              </a:rPr>
              <a:t>پروژه های از نوع </a:t>
            </a:r>
            <a:r>
              <a:rPr lang="en-US" dirty="0">
                <a:cs typeface="B Nazanin" panose="00000400000000000000" pitchFamily="2" charset="-78"/>
              </a:rPr>
              <a:t>Service Application </a:t>
            </a:r>
            <a:r>
              <a:rPr lang="fa-IR" dirty="0">
                <a:cs typeface="B Nazanin" panose="00000400000000000000" pitchFamily="2" charset="-78"/>
              </a:rPr>
              <a:t>را نمی توانید مانند سایر پروژه ها </a:t>
            </a:r>
            <a:r>
              <a:rPr lang="en-US" dirty="0">
                <a:cs typeface="B Nazanin" panose="00000400000000000000" pitchFamily="2" charset="-78"/>
              </a:rPr>
              <a:t>Run </a:t>
            </a:r>
            <a:r>
              <a:rPr lang="fa-IR" dirty="0">
                <a:cs typeface="B Nazanin" panose="00000400000000000000" pitchFamily="2" charset="-78"/>
              </a:rPr>
              <a:t>کنید. باید ابتدا فایل اجرایی پروژه خود را به بخش </a:t>
            </a:r>
            <a:r>
              <a:rPr lang="en-US" dirty="0">
                <a:cs typeface="B Nazanin" panose="00000400000000000000" pitchFamily="2" charset="-78"/>
              </a:rPr>
              <a:t>Service </a:t>
            </a:r>
            <a:r>
              <a:rPr lang="fa-IR" dirty="0">
                <a:cs typeface="B Nazanin" panose="00000400000000000000" pitchFamily="2" charset="-78"/>
              </a:rPr>
              <a:t>های </a:t>
            </a:r>
            <a:r>
              <a:rPr lang="en-US" dirty="0">
                <a:cs typeface="B Nazanin" panose="00000400000000000000" pitchFamily="2" charset="-78"/>
              </a:rPr>
              <a:t>Windows </a:t>
            </a:r>
            <a:r>
              <a:rPr lang="fa-IR" dirty="0">
                <a:cs typeface="B Nazanin" panose="00000400000000000000" pitchFamily="2" charset="-78"/>
              </a:rPr>
              <a:t>اضافه کنید. </a:t>
            </a:r>
            <a:r>
              <a:rPr lang="fa-IR" dirty="0" smtClean="0">
                <a:cs typeface="B Nazanin" panose="00000400000000000000" pitchFamily="2" charset="-78"/>
              </a:rPr>
              <a:t>برای</a:t>
            </a:r>
            <a:r>
              <a:rPr lang="en-US" dirty="0" smtClean="0">
                <a:cs typeface="B Nazanin" panose="00000400000000000000" pitchFamily="2" charset="-78"/>
              </a:rPr>
              <a:t> </a:t>
            </a:r>
            <a:r>
              <a:rPr lang="fa-IR" dirty="0" smtClean="0">
                <a:cs typeface="B Nazanin" panose="00000400000000000000" pitchFamily="2" charset="-78"/>
              </a:rPr>
              <a:t>انجام </a:t>
            </a:r>
            <a:r>
              <a:rPr lang="fa-IR" dirty="0">
                <a:cs typeface="B Nazanin" panose="00000400000000000000" pitchFamily="2" charset="-78"/>
              </a:rPr>
              <a:t>اینکار می بایست از ابزار </a:t>
            </a:r>
            <a:r>
              <a:rPr lang="en-US" dirty="0">
                <a:cs typeface="B Nazanin" panose="00000400000000000000" pitchFamily="2" charset="-78"/>
              </a:rPr>
              <a:t>InstallUtil.exe </a:t>
            </a:r>
            <a:r>
              <a:rPr lang="fa-IR" dirty="0">
                <a:cs typeface="B Nazanin" panose="00000400000000000000" pitchFamily="2" charset="-78"/>
              </a:rPr>
              <a:t>استفاده </a:t>
            </a:r>
            <a:r>
              <a:rPr lang="fa-IR" dirty="0" smtClean="0">
                <a:cs typeface="B Nazanin" panose="00000400000000000000" pitchFamily="2" charset="-78"/>
              </a:rPr>
              <a:t>کنید.</a:t>
            </a:r>
            <a:endParaRPr lang="en-US" dirty="0" smtClean="0">
              <a:cs typeface="B Nazanin" panose="00000400000000000000" pitchFamily="2" charset="-78"/>
            </a:endParaRPr>
          </a:p>
          <a:p>
            <a:pPr algn="r" rtl="1"/>
            <a:endParaRPr lang="en-US" dirty="0" smtClean="0">
              <a:cs typeface="B Nazanin" panose="00000400000000000000" pitchFamily="2" charset="-78"/>
            </a:endParaRPr>
          </a:p>
          <a:p>
            <a:pPr algn="r" rtl="1"/>
            <a:r>
              <a:rPr lang="fa-IR" dirty="0" smtClean="0">
                <a:cs typeface="B Nazanin" panose="00000400000000000000" pitchFamily="2" charset="-78"/>
              </a:rPr>
              <a:t>ابتدا </a:t>
            </a:r>
            <a:r>
              <a:rPr lang="fa-IR" dirty="0">
                <a:cs typeface="B Nazanin" panose="00000400000000000000" pitchFamily="2" charset="-78"/>
              </a:rPr>
              <a:t>برنامه </a:t>
            </a:r>
            <a:r>
              <a:rPr lang="en-US" dirty="0">
                <a:cs typeface="B Nazanin" panose="00000400000000000000" pitchFamily="2" charset="-78"/>
              </a:rPr>
              <a:t>Developer Command Prompt </a:t>
            </a:r>
            <a:r>
              <a:rPr lang="fa-IR" dirty="0">
                <a:cs typeface="B Nazanin" panose="00000400000000000000" pitchFamily="2" charset="-78"/>
              </a:rPr>
              <a:t>که در مسیر نصب </a:t>
            </a:r>
            <a:r>
              <a:rPr lang="en-US" dirty="0">
                <a:cs typeface="B Nazanin" panose="00000400000000000000" pitchFamily="2" charset="-78"/>
              </a:rPr>
              <a:t>Visual Studio </a:t>
            </a:r>
            <a:r>
              <a:rPr lang="fa-IR" dirty="0">
                <a:cs typeface="B Nazanin" panose="00000400000000000000" pitchFamily="2" charset="-78"/>
              </a:rPr>
              <a:t>وجود دارد، اجرا کنید. حتما بر روی </a:t>
            </a:r>
            <a:r>
              <a:rPr lang="en-US" dirty="0">
                <a:cs typeface="B Nazanin" panose="00000400000000000000" pitchFamily="2" charset="-78"/>
              </a:rPr>
              <a:t>Developer Command Prompt </a:t>
            </a:r>
            <a:r>
              <a:rPr lang="fa-IR" dirty="0">
                <a:cs typeface="B Nazanin" panose="00000400000000000000" pitchFamily="2" charset="-78"/>
              </a:rPr>
              <a:t>کلیک راست کنید و از طریق گزینه </a:t>
            </a:r>
            <a:r>
              <a:rPr lang="en-US" dirty="0">
                <a:cs typeface="B Nazanin" panose="00000400000000000000" pitchFamily="2" charset="-78"/>
              </a:rPr>
              <a:t>Run Administrator </a:t>
            </a:r>
            <a:r>
              <a:rPr lang="fa-IR" dirty="0">
                <a:cs typeface="B Nazanin" panose="00000400000000000000" pitchFamily="2" charset="-78"/>
              </a:rPr>
              <a:t>برنامه را اجرا </a:t>
            </a:r>
            <a:r>
              <a:rPr lang="fa-IR" dirty="0" smtClean="0">
                <a:cs typeface="B Nazanin" panose="00000400000000000000" pitchFamily="2" charset="-78"/>
              </a:rPr>
              <a:t>کنید</a:t>
            </a:r>
            <a:r>
              <a:rPr lang="en-US" dirty="0" smtClean="0">
                <a:cs typeface="B Nazanin" panose="00000400000000000000" pitchFamily="2" charset="-78"/>
              </a:rPr>
              <a:t>.</a:t>
            </a:r>
          </a:p>
          <a:p>
            <a:pPr algn="r" rtl="1"/>
            <a:endParaRPr lang="en-US" dirty="0" smtClean="0">
              <a:cs typeface="B Nazanin" panose="00000400000000000000" pitchFamily="2" charset="-78"/>
            </a:endParaRPr>
          </a:p>
          <a:p>
            <a:pPr algn="r" rtl="1"/>
            <a:r>
              <a:rPr lang="fa-IR" dirty="0">
                <a:cs typeface="B Nazanin" panose="00000400000000000000" pitchFamily="2" charset="-78"/>
              </a:rPr>
              <a:t>با استفاده از دستور </a:t>
            </a:r>
            <a:r>
              <a:rPr lang="en-US" dirty="0">
                <a:cs typeface="B Nazanin" panose="00000400000000000000" pitchFamily="2" charset="-78"/>
              </a:rPr>
              <a:t>InstallUtil.exe </a:t>
            </a:r>
            <a:r>
              <a:rPr lang="fa-IR" dirty="0">
                <a:cs typeface="B Nazanin" panose="00000400000000000000" pitchFamily="2" charset="-78"/>
              </a:rPr>
              <a:t>می توانید یک برنامه را به </a:t>
            </a:r>
            <a:r>
              <a:rPr lang="en-US" dirty="0">
                <a:cs typeface="B Nazanin" panose="00000400000000000000" pitchFamily="2" charset="-78"/>
              </a:rPr>
              <a:t>Service </a:t>
            </a:r>
            <a:r>
              <a:rPr lang="fa-IR" dirty="0">
                <a:cs typeface="B Nazanin" panose="00000400000000000000" pitchFamily="2" charset="-78"/>
              </a:rPr>
              <a:t>های </a:t>
            </a:r>
            <a:r>
              <a:rPr lang="en-US" dirty="0">
                <a:cs typeface="B Nazanin" panose="00000400000000000000" pitchFamily="2" charset="-78"/>
              </a:rPr>
              <a:t>Windows </a:t>
            </a:r>
            <a:r>
              <a:rPr lang="fa-IR" dirty="0">
                <a:cs typeface="B Nazanin" panose="00000400000000000000" pitchFamily="2" charset="-78"/>
              </a:rPr>
              <a:t>اضافه کنید برای استفاده از این دستور می بایست به صورت زیر عمل کنید.</a:t>
            </a:r>
          </a:p>
          <a:p>
            <a:pPr marL="0" indent="0" algn="ctr" rtl="1">
              <a:buNone/>
            </a:pPr>
            <a:r>
              <a:rPr lang="en-US" dirty="0" smtClean="0">
                <a:cs typeface="B Nazanin" panose="00000400000000000000" pitchFamily="2" charset="-78"/>
              </a:rPr>
              <a:t>InstallUtil.exe “Directory\MyFirstWindowsService.exe”</a:t>
            </a:r>
            <a:endParaRPr lang="fa-IR" dirty="0" smtClean="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B3045638-365A-40D9-AB72-D011282655E0}" type="slidenum">
              <a:rPr lang="en-US" smtClean="0"/>
              <a:t>14</a:t>
            </a:fld>
            <a:endParaRPr lang="en-US"/>
          </a:p>
        </p:txBody>
      </p:sp>
    </p:spTree>
    <p:extLst>
      <p:ext uri="{BB962C8B-B14F-4D97-AF65-F5344CB8AC3E}">
        <p14:creationId xmlns:p14="http://schemas.microsoft.com/office/powerpoint/2010/main" val="162468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normAutofit/>
          </a:bodyPr>
          <a:lstStyle/>
          <a:p>
            <a:pPr algn="r" rtl="1"/>
            <a:r>
              <a:rPr lang="fa-IR" dirty="0">
                <a:cs typeface="B Nazanin" panose="00000400000000000000" pitchFamily="2" charset="-78"/>
              </a:rPr>
              <a:t>در اینجا سرویس شما می بایست به لیست سرویس های </a:t>
            </a:r>
            <a:r>
              <a:rPr lang="en-US" dirty="0">
                <a:cs typeface="B Nazanin" panose="00000400000000000000" pitchFamily="2" charset="-78"/>
              </a:rPr>
              <a:t>Windows</a:t>
            </a:r>
            <a:r>
              <a:rPr lang="fa-IR" dirty="0">
                <a:cs typeface="B Nazanin" panose="00000400000000000000" pitchFamily="2" charset="-78"/>
              </a:rPr>
              <a:t> اضافه شده باشد. برای اجرا شدن سرویس بر روی سرویس خود راست کلیک کنید و سپس گزینه </a:t>
            </a:r>
            <a:r>
              <a:rPr lang="en-US" dirty="0">
                <a:cs typeface="B Nazanin" panose="00000400000000000000" pitchFamily="2" charset="-78"/>
              </a:rPr>
              <a:t>Start </a:t>
            </a:r>
            <a:r>
              <a:rPr lang="fa-IR" dirty="0">
                <a:cs typeface="B Nazanin" panose="00000400000000000000" pitchFamily="2" charset="-78"/>
              </a:rPr>
              <a:t>را انتخاب کنید.</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136985" y="2204500"/>
            <a:ext cx="8428923" cy="2972807"/>
          </a:xfrm>
          <a:prstGeom prst="rect">
            <a:avLst/>
          </a:prstGeom>
        </p:spPr>
      </p:pic>
      <p:sp>
        <p:nvSpPr>
          <p:cNvPr id="2" name="Slide Number Placeholder 1"/>
          <p:cNvSpPr>
            <a:spLocks noGrp="1"/>
          </p:cNvSpPr>
          <p:nvPr>
            <p:ph type="sldNum" sz="quarter" idx="12"/>
          </p:nvPr>
        </p:nvSpPr>
        <p:spPr/>
        <p:txBody>
          <a:bodyPr/>
          <a:lstStyle/>
          <a:p>
            <a:fld id="{B3045638-365A-40D9-AB72-D011282655E0}" type="slidenum">
              <a:rPr lang="en-US" smtClean="0"/>
              <a:t>15</a:t>
            </a:fld>
            <a:endParaRPr lang="en-US"/>
          </a:p>
        </p:txBody>
      </p:sp>
    </p:spTree>
    <p:extLst>
      <p:ext uri="{BB962C8B-B14F-4D97-AF65-F5344CB8AC3E}">
        <p14:creationId xmlns:p14="http://schemas.microsoft.com/office/powerpoint/2010/main" val="305297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a:bodyPr>
          <a:lstStyle/>
          <a:p>
            <a:pPr algn="r" rtl="1"/>
            <a:r>
              <a:rPr lang="fa-IR" dirty="0">
                <a:cs typeface="B Nazanin" panose="00000400000000000000" pitchFamily="2" charset="-78"/>
              </a:rPr>
              <a:t>وقتی که سرویس در حال شروع است می توانید دو گزینه </a:t>
            </a:r>
            <a:r>
              <a:rPr lang="en-US" dirty="0">
                <a:cs typeface="B Nazanin" panose="00000400000000000000" pitchFamily="2" charset="-78"/>
              </a:rPr>
              <a:t>Stop </a:t>
            </a:r>
            <a:r>
              <a:rPr lang="fa-IR" dirty="0">
                <a:cs typeface="B Nazanin" panose="00000400000000000000" pitchFamily="2" charset="-78"/>
              </a:rPr>
              <a:t>و </a:t>
            </a:r>
            <a:r>
              <a:rPr lang="en-US" dirty="0">
                <a:cs typeface="B Nazanin" panose="00000400000000000000" pitchFamily="2" charset="-78"/>
              </a:rPr>
              <a:t>Restart </a:t>
            </a:r>
            <a:r>
              <a:rPr lang="fa-IR" dirty="0">
                <a:cs typeface="B Nazanin" panose="00000400000000000000" pitchFamily="2" charset="-78"/>
              </a:rPr>
              <a:t>را هم ببینید </a:t>
            </a:r>
          </a:p>
          <a:p>
            <a:pPr algn="r" rtl="1"/>
            <a:r>
              <a:rPr lang="fa-IR" dirty="0">
                <a:cs typeface="B Nazanin" panose="00000400000000000000" pitchFamily="2" charset="-78"/>
              </a:rPr>
              <a:t> فایل خود را بررسی می کنید همانطور که مشاهده می کنید با اجرا شدن سرویس، یک خط به فایل ما اضافه شده است. برای تست متد</a:t>
            </a:r>
            <a:r>
              <a:rPr lang="en-US" dirty="0" err="1">
                <a:cs typeface="B Nazanin" panose="00000400000000000000" pitchFamily="2" charset="-78"/>
              </a:rPr>
              <a:t>OnStop</a:t>
            </a:r>
            <a:r>
              <a:rPr lang="en-US" dirty="0">
                <a:cs typeface="B Nazanin" panose="00000400000000000000" pitchFamily="2" charset="-78"/>
              </a:rPr>
              <a:t> </a:t>
            </a:r>
            <a:r>
              <a:rPr lang="fa-IR" dirty="0">
                <a:cs typeface="B Nazanin" panose="00000400000000000000" pitchFamily="2" charset="-78"/>
              </a:rPr>
              <a:t> نیز می توانیم، سرویس خود را متوقف کنیم. مشاهده خواهید کرد که خط مربوط به متوقف شدن سرویس به فایل نیز اضافه شده است</a:t>
            </a: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2697185" y="3256543"/>
            <a:ext cx="5200650" cy="2714625"/>
          </a:xfrm>
          <a:prstGeom prst="rect">
            <a:avLst/>
          </a:prstGeom>
        </p:spPr>
      </p:pic>
      <p:sp>
        <p:nvSpPr>
          <p:cNvPr id="2" name="Slide Number Placeholder 1"/>
          <p:cNvSpPr>
            <a:spLocks noGrp="1"/>
          </p:cNvSpPr>
          <p:nvPr>
            <p:ph type="sldNum" sz="quarter" idx="12"/>
          </p:nvPr>
        </p:nvSpPr>
        <p:spPr/>
        <p:txBody>
          <a:bodyPr/>
          <a:lstStyle/>
          <a:p>
            <a:fld id="{B3045638-365A-40D9-AB72-D011282655E0}" type="slidenum">
              <a:rPr lang="en-US" smtClean="0"/>
              <a:t>16</a:t>
            </a:fld>
            <a:endParaRPr lang="en-US"/>
          </a:p>
        </p:txBody>
      </p:sp>
    </p:spTree>
    <p:extLst>
      <p:ext uri="{BB962C8B-B14F-4D97-AF65-F5344CB8AC3E}">
        <p14:creationId xmlns:p14="http://schemas.microsoft.com/office/powerpoint/2010/main" val="336060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Uninstalling a Windows </a:t>
            </a:r>
            <a:r>
              <a:rPr lang="en-US" b="1" dirty="0" smtClean="0"/>
              <a:t>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uninstall your service</a:t>
            </a:r>
          </a:p>
          <a:p>
            <a:endParaRPr lang="en-US" dirty="0"/>
          </a:p>
          <a:p>
            <a:pPr marL="0" indent="0">
              <a:buNone/>
            </a:pPr>
            <a:r>
              <a:rPr lang="en-US" dirty="0" smtClean="0"/>
              <a:t>Open </a:t>
            </a:r>
            <a:r>
              <a:rPr lang="en-US" dirty="0"/>
              <a:t>a developer command prompt with administrative credentials.</a:t>
            </a:r>
          </a:p>
          <a:p>
            <a:pPr marL="0" indent="0">
              <a:buNone/>
            </a:pPr>
            <a:r>
              <a:rPr lang="en-US" dirty="0" smtClean="0"/>
              <a:t>In </a:t>
            </a:r>
            <a:r>
              <a:rPr lang="en-US" dirty="0"/>
              <a:t>the Command Prompt window, navigate to the folder that contains your project's output. For example, under your My Documents folder, navigate to Visual Studio 2013\Projects\</a:t>
            </a:r>
            <a:r>
              <a:rPr lang="en-US" dirty="0" err="1"/>
              <a:t>MyNewService</a:t>
            </a:r>
            <a:r>
              <a:rPr lang="en-US" dirty="0"/>
              <a:t>\bin\Debug.</a:t>
            </a:r>
          </a:p>
          <a:p>
            <a:pPr marL="0" indent="0">
              <a:buNone/>
            </a:pPr>
            <a:r>
              <a:rPr lang="en-US" dirty="0" smtClean="0"/>
              <a:t>Enter </a:t>
            </a:r>
            <a:r>
              <a:rPr lang="en-US" dirty="0"/>
              <a:t>the following command</a:t>
            </a:r>
            <a:r>
              <a:rPr lang="en-US" dirty="0" smtClean="0"/>
              <a:t>:</a:t>
            </a:r>
            <a:endParaRPr lang="fa-IR" dirty="0" smtClean="0"/>
          </a:p>
          <a:p>
            <a:pPr marL="0" indent="0">
              <a:buNone/>
            </a:pPr>
            <a:endParaRPr lang="fa-IR" dirty="0" smtClean="0"/>
          </a:p>
          <a:p>
            <a:pPr marL="0" indent="0">
              <a:buNone/>
            </a:pPr>
            <a:r>
              <a:rPr lang="en-US" dirty="0"/>
              <a:t>installutil.exe /u</a:t>
            </a:r>
            <a:r>
              <a:rPr lang="en-US" dirty="0" smtClean="0"/>
              <a:t> </a:t>
            </a:r>
            <a:r>
              <a:rPr lang="en-US" dirty="0"/>
              <a:t>“Directory\MyFirstWindowsService.exe</a:t>
            </a:r>
            <a:r>
              <a:rPr lang="en-US" dirty="0" smtClean="0"/>
              <a:t>”</a:t>
            </a:r>
            <a:endParaRPr lang="en-US" dirty="0"/>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17</a:t>
            </a:fld>
            <a:endParaRPr lang="en-US"/>
          </a:p>
        </p:txBody>
      </p:sp>
    </p:spTree>
    <p:extLst>
      <p:ext uri="{BB962C8B-B14F-4D97-AF65-F5344CB8AC3E}">
        <p14:creationId xmlns:p14="http://schemas.microsoft.com/office/powerpoint/2010/main" val="308989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2376805"/>
            <a:ext cx="10515600" cy="1325563"/>
          </a:xfrm>
        </p:spPr>
        <p:txBody>
          <a:bodyPr/>
          <a:lstStyle/>
          <a:p>
            <a:pPr algn="ctr"/>
            <a:r>
              <a:rPr lang="en-US" dirty="0"/>
              <a:t>windows services </a:t>
            </a:r>
          </a:p>
        </p:txBody>
      </p:sp>
      <p:sp>
        <p:nvSpPr>
          <p:cNvPr id="3" name="Slide Number Placeholder 2"/>
          <p:cNvSpPr>
            <a:spLocks noGrp="1"/>
          </p:cNvSpPr>
          <p:nvPr>
            <p:ph type="sldNum" sz="quarter" idx="12"/>
          </p:nvPr>
        </p:nvSpPr>
        <p:spPr/>
        <p:txBody>
          <a:bodyPr/>
          <a:lstStyle/>
          <a:p>
            <a:fld id="{B3045638-365A-40D9-AB72-D011282655E0}" type="slidenum">
              <a:rPr lang="en-US" smtClean="0"/>
              <a:t>2</a:t>
            </a:fld>
            <a:endParaRPr lang="en-US"/>
          </a:p>
        </p:txBody>
      </p:sp>
    </p:spTree>
    <p:extLst>
      <p:ext uri="{BB962C8B-B14F-4D97-AF65-F5344CB8AC3E}">
        <p14:creationId xmlns:p14="http://schemas.microsoft.com/office/powerpoint/2010/main" val="316106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services</a:t>
            </a:r>
          </a:p>
        </p:txBody>
      </p:sp>
      <p:sp>
        <p:nvSpPr>
          <p:cNvPr id="3" name="Content Placeholder 2"/>
          <p:cNvSpPr>
            <a:spLocks noGrp="1"/>
          </p:cNvSpPr>
          <p:nvPr>
            <p:ph idx="1"/>
          </p:nvPr>
        </p:nvSpPr>
        <p:spPr/>
        <p:txBody>
          <a:bodyPr/>
          <a:lstStyle/>
          <a:p>
            <a:r>
              <a:rPr lang="en-US" dirty="0"/>
              <a:t>A Windows service is a </a:t>
            </a:r>
            <a:r>
              <a:rPr lang="en-US" b="1" dirty="0"/>
              <a:t>long-running </a:t>
            </a:r>
            <a:r>
              <a:rPr lang="en-US" dirty="0"/>
              <a:t>application that can be started </a:t>
            </a:r>
            <a:r>
              <a:rPr lang="en-US" b="1" dirty="0"/>
              <a:t>automatically</a:t>
            </a:r>
            <a:r>
              <a:rPr lang="en-US" dirty="0"/>
              <a:t> when your system is started. You can pause your service and resume or even restart it if need be. Once you have created a Windows service, you can install it in your system using the </a:t>
            </a:r>
            <a:r>
              <a:rPr lang="en-US" b="1" dirty="0"/>
              <a:t>InstallUtil.exe </a:t>
            </a:r>
            <a:r>
              <a:rPr lang="en-US" dirty="0"/>
              <a:t>command line utility.</a:t>
            </a:r>
          </a:p>
        </p:txBody>
      </p:sp>
      <p:sp>
        <p:nvSpPr>
          <p:cNvPr id="4" name="Slide Number Placeholder 3"/>
          <p:cNvSpPr>
            <a:spLocks noGrp="1"/>
          </p:cNvSpPr>
          <p:nvPr>
            <p:ph type="sldNum" sz="quarter" idx="12"/>
          </p:nvPr>
        </p:nvSpPr>
        <p:spPr/>
        <p:txBody>
          <a:bodyPr/>
          <a:lstStyle/>
          <a:p>
            <a:fld id="{B3045638-365A-40D9-AB72-D011282655E0}" type="slidenum">
              <a:rPr lang="en-US" smtClean="0"/>
              <a:t>3</a:t>
            </a:fld>
            <a:endParaRPr lang="en-US"/>
          </a:p>
        </p:txBody>
      </p:sp>
    </p:spTree>
    <p:extLst>
      <p:ext uri="{BB962C8B-B14F-4D97-AF65-F5344CB8AC3E}">
        <p14:creationId xmlns:p14="http://schemas.microsoft.com/office/powerpoint/2010/main" val="29824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a Windows service anyway</a:t>
            </a:r>
            <a:r>
              <a:rPr lang="en-US" b="1" dirty="0" smtClean="0"/>
              <a:t>?</a:t>
            </a:r>
            <a:endParaRPr lang="en-US" dirty="0"/>
          </a:p>
        </p:txBody>
      </p:sp>
      <p:sp>
        <p:nvSpPr>
          <p:cNvPr id="3" name="Content Placeholder 2"/>
          <p:cNvSpPr>
            <a:spLocks noGrp="1"/>
          </p:cNvSpPr>
          <p:nvPr>
            <p:ph idx="1"/>
          </p:nvPr>
        </p:nvSpPr>
        <p:spPr/>
        <p:txBody>
          <a:bodyPr/>
          <a:lstStyle/>
          <a:p>
            <a:r>
              <a:rPr lang="en-US" dirty="0"/>
              <a:t>You would typically want to use Windows services when you need to build and implement long-running jobs that would be executed at predefined intervals of time. Your Windows service would continue to run in the background while the applications in your system can execute at the same time. Note that a Windows service can continue to execute in the background even if no one has logged into your system.</a:t>
            </a:r>
          </a:p>
        </p:txBody>
      </p:sp>
      <p:sp>
        <p:nvSpPr>
          <p:cNvPr id="4" name="Slide Number Placeholder 3"/>
          <p:cNvSpPr>
            <a:spLocks noGrp="1"/>
          </p:cNvSpPr>
          <p:nvPr>
            <p:ph type="sldNum" sz="quarter" idx="12"/>
          </p:nvPr>
        </p:nvSpPr>
        <p:spPr/>
        <p:txBody>
          <a:bodyPr/>
          <a:lstStyle/>
          <a:p>
            <a:fld id="{B3045638-365A-40D9-AB72-D011282655E0}" type="slidenum">
              <a:rPr lang="en-US" smtClean="0"/>
              <a:t>4</a:t>
            </a:fld>
            <a:endParaRPr lang="en-US"/>
          </a:p>
        </p:txBody>
      </p:sp>
    </p:spTree>
    <p:extLst>
      <p:ext uri="{BB962C8B-B14F-4D97-AF65-F5344CB8AC3E}">
        <p14:creationId xmlns:p14="http://schemas.microsoft.com/office/powerpoint/2010/main" val="40534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6067"/>
          </a:xfrm>
        </p:spPr>
        <p:txBody>
          <a:bodyPr>
            <a:normAutofit/>
          </a:bodyPr>
          <a:lstStyle/>
          <a:p>
            <a:r>
              <a:rPr lang="en-US" sz="3600" b="1" dirty="0"/>
              <a:t>Differences between Windows Services and Regular </a:t>
            </a:r>
            <a:r>
              <a:rPr lang="en-US" sz="3600" b="1" dirty="0" smtClean="0"/>
              <a:t>Applications</a:t>
            </a:r>
            <a:endParaRPr lang="en-US" sz="3600" dirty="0"/>
          </a:p>
        </p:txBody>
      </p:sp>
      <p:sp>
        <p:nvSpPr>
          <p:cNvPr id="3" name="Content Placeholder 2"/>
          <p:cNvSpPr>
            <a:spLocks noGrp="1"/>
          </p:cNvSpPr>
          <p:nvPr>
            <p:ph idx="1"/>
          </p:nvPr>
        </p:nvSpPr>
        <p:spPr>
          <a:xfrm>
            <a:off x="838200" y="940158"/>
            <a:ext cx="10515600" cy="5917842"/>
          </a:xfrm>
        </p:spPr>
        <p:txBody>
          <a:bodyPr>
            <a:normAutofit fontScale="92500" lnSpcReduction="10000"/>
          </a:bodyPr>
          <a:lstStyle/>
          <a:p>
            <a:r>
              <a:rPr lang="en-US" b="1" dirty="0" smtClean="0"/>
              <a:t>Start Mechanism</a:t>
            </a:r>
            <a:r>
              <a:rPr lang="en-US" dirty="0" smtClean="0"/>
              <a:t> </a:t>
            </a:r>
            <a:r>
              <a:rPr lang="en-US" dirty="0"/>
              <a:t>– A regular application is manually </a:t>
            </a:r>
            <a:r>
              <a:rPr lang="en-US" dirty="0" smtClean="0"/>
              <a:t>started </a:t>
            </a:r>
            <a:r>
              <a:rPr lang="en-US" dirty="0"/>
              <a:t>by the end user from the desktop or Start Menu. Examples include web browsers, document editing software and PDF readers. Windows Services start when the machine is switched on. Note however that regular applications can be added to the Startup folder in the Start Menu in which case they would start automatically once the operating system startup is complete.</a:t>
            </a:r>
          </a:p>
          <a:p>
            <a:r>
              <a:rPr lang="en-US" b="1" dirty="0"/>
              <a:t>User Interface</a:t>
            </a:r>
            <a:r>
              <a:rPr lang="en-US" dirty="0"/>
              <a:t> – Unlike regular applications, Windows Services do not have a user interface; they run in the background and the user does not directly interact with them. A Windows Service does not stop when a user logs off the computer; a regular application will.</a:t>
            </a:r>
          </a:p>
          <a:p>
            <a:r>
              <a:rPr lang="en-US" b="1" dirty="0"/>
              <a:t>Multiple Instances</a:t>
            </a:r>
            <a:r>
              <a:rPr lang="en-US" dirty="0"/>
              <a:t> – Only one instance of a Windows Service runs on a device. Regular applications can allow multiple copies if several users are logged into the same machine.</a:t>
            </a:r>
          </a:p>
          <a:p>
            <a:r>
              <a:rPr lang="en-US" b="1" dirty="0"/>
              <a:t>Administrator Rights</a:t>
            </a:r>
            <a:r>
              <a:rPr lang="en-US" dirty="0"/>
              <a:t> – Windows Services usually run under administrative privileges even when a non-administrator user is logged in and using the computer. The average Windows Service has more control over the machine compared to a regular application.</a:t>
            </a:r>
          </a:p>
          <a:p>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5</a:t>
            </a:fld>
            <a:endParaRPr lang="en-US"/>
          </a:p>
        </p:txBody>
      </p:sp>
    </p:spTree>
    <p:extLst>
      <p:ext uri="{BB962C8B-B14F-4D97-AF65-F5344CB8AC3E}">
        <p14:creationId xmlns:p14="http://schemas.microsoft.com/office/powerpoint/2010/main" val="363702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3036"/>
          </a:xfrm>
        </p:spPr>
        <p:txBody>
          <a:bodyPr/>
          <a:lstStyle/>
          <a:p>
            <a:r>
              <a:rPr lang="en-US" b="1" dirty="0"/>
              <a:t>Creating a Windows Service </a:t>
            </a:r>
            <a:r>
              <a:rPr lang="en-US" b="1" dirty="0" smtClean="0"/>
              <a:t>Application</a:t>
            </a:r>
            <a:endParaRPr lang="en-US" dirty="0"/>
          </a:p>
        </p:txBody>
      </p:sp>
      <p:sp>
        <p:nvSpPr>
          <p:cNvPr id="3" name="Content Placeholder 2"/>
          <p:cNvSpPr>
            <a:spLocks noGrp="1"/>
          </p:cNvSpPr>
          <p:nvPr>
            <p:ph idx="1"/>
          </p:nvPr>
        </p:nvSpPr>
        <p:spPr>
          <a:xfrm>
            <a:off x="838200" y="953036"/>
            <a:ext cx="10515600" cy="5904963"/>
          </a:xfrm>
          <a:ln>
            <a:solidFill>
              <a:schemeClr val="bg1"/>
            </a:solidFill>
          </a:ln>
        </p:spPr>
        <p:txBody>
          <a:bodyPr>
            <a:normAutofit fontScale="77500" lnSpcReduction="20000"/>
          </a:bodyPr>
          <a:lstStyle/>
          <a:p>
            <a:pPr marL="514350" indent="-514350">
              <a:buFont typeface="+mj-lt"/>
              <a:buAutoNum type="arabicPeriod"/>
            </a:pPr>
            <a:r>
              <a:rPr lang="en-US" b="1" dirty="0"/>
              <a:t>Creating a Service </a:t>
            </a:r>
            <a:r>
              <a:rPr lang="en-US" dirty="0"/>
              <a:t>by using the </a:t>
            </a:r>
            <a:r>
              <a:rPr lang="en-US" b="1" dirty="0"/>
              <a:t>Windows Service</a:t>
            </a:r>
            <a:r>
              <a:rPr lang="en-US" dirty="0"/>
              <a:t> project template, and configure it. This template creates a class for you that inherits from </a:t>
            </a:r>
            <a:r>
              <a:rPr lang="en-US" b="1" dirty="0" err="1"/>
              <a:t>System.ServiceProcess.ServiceBase</a:t>
            </a:r>
            <a:r>
              <a:rPr lang="en-US" b="1" dirty="0"/>
              <a:t> </a:t>
            </a:r>
            <a:r>
              <a:rPr lang="en-US" dirty="0"/>
              <a:t>and writes much of the basic service code, such as the code to start the service. </a:t>
            </a:r>
          </a:p>
          <a:p>
            <a:pPr marL="514350" indent="-514350">
              <a:buFont typeface="+mj-lt"/>
              <a:buAutoNum type="arabicPeriod"/>
            </a:pPr>
            <a:r>
              <a:rPr lang="en-US" b="1" dirty="0"/>
              <a:t>Adding Features to the Service </a:t>
            </a:r>
            <a:r>
              <a:rPr lang="en-US" dirty="0"/>
              <a:t>for the </a:t>
            </a:r>
            <a:r>
              <a:rPr lang="en-US" b="1" dirty="0" err="1"/>
              <a:t>OnStart</a:t>
            </a:r>
            <a:r>
              <a:rPr lang="en-US" dirty="0"/>
              <a:t> and </a:t>
            </a:r>
            <a:r>
              <a:rPr lang="en-US" b="1" dirty="0" err="1"/>
              <a:t>OnStop</a:t>
            </a:r>
            <a:r>
              <a:rPr lang="en-US" dirty="0"/>
              <a:t> procedures, and override any other methods that you want to redefine. </a:t>
            </a:r>
          </a:p>
          <a:p>
            <a:pPr marL="514350" indent="-514350">
              <a:buFont typeface="+mj-lt"/>
              <a:buAutoNum type="arabicPeriod"/>
            </a:pPr>
            <a:r>
              <a:rPr lang="en-US" b="1" dirty="0"/>
              <a:t>Setting Service Status</a:t>
            </a:r>
            <a:r>
              <a:rPr lang="en-US" dirty="0"/>
              <a:t>. By default, services created with </a:t>
            </a:r>
            <a:r>
              <a:rPr lang="en-US" b="1" dirty="0" err="1"/>
              <a:t>System.ServiceProcess.ServiceBase</a:t>
            </a:r>
            <a:r>
              <a:rPr lang="en-US" dirty="0"/>
              <a:t> implement only a subset of the available status flags. If your service takes a long time to start up, pause, or stop, you can implement status values such as Start Pending or Stop Pending to indicate that it's working on an operation. </a:t>
            </a:r>
          </a:p>
          <a:p>
            <a:pPr marL="514350" indent="-514350">
              <a:buFont typeface="+mj-lt"/>
              <a:buAutoNum type="arabicPeriod"/>
            </a:pPr>
            <a:r>
              <a:rPr lang="en-US" b="1" dirty="0"/>
              <a:t>Adding Installers to the Service </a:t>
            </a:r>
            <a:r>
              <a:rPr lang="en-US" dirty="0"/>
              <a:t>for your service application. </a:t>
            </a:r>
          </a:p>
          <a:p>
            <a:pPr marL="514350" indent="-514350">
              <a:buFont typeface="+mj-lt"/>
              <a:buAutoNum type="arabicPeriod"/>
            </a:pPr>
            <a:r>
              <a:rPr lang="en-US" dirty="0"/>
              <a:t>(Optional) </a:t>
            </a:r>
            <a:r>
              <a:rPr lang="en-US" b="1" dirty="0"/>
              <a:t>Set Startup Parameters</a:t>
            </a:r>
            <a:r>
              <a:rPr lang="en-US" dirty="0"/>
              <a:t>, specify default startup arguments, and enable users to override default settings when they start your service manually. </a:t>
            </a:r>
          </a:p>
          <a:p>
            <a:pPr marL="514350" indent="-514350">
              <a:buFont typeface="+mj-lt"/>
              <a:buAutoNum type="arabicPeriod"/>
            </a:pPr>
            <a:r>
              <a:rPr lang="en-US" b="1" dirty="0"/>
              <a:t>Building the Service. </a:t>
            </a:r>
          </a:p>
          <a:p>
            <a:pPr marL="514350" indent="-514350">
              <a:buFont typeface="+mj-lt"/>
              <a:buAutoNum type="arabicPeriod"/>
            </a:pPr>
            <a:r>
              <a:rPr lang="en-US" b="1" dirty="0" smtClean="0"/>
              <a:t>Installing the Service </a:t>
            </a:r>
            <a:r>
              <a:rPr lang="en-US" dirty="0" smtClean="0"/>
              <a:t>on the local machine. </a:t>
            </a:r>
          </a:p>
          <a:p>
            <a:pPr marL="514350" indent="-514350">
              <a:buFont typeface="+mj-lt"/>
              <a:buAutoNum type="arabicPeriod"/>
            </a:pPr>
            <a:r>
              <a:rPr lang="en-US" dirty="0" smtClean="0"/>
              <a:t>Access </a:t>
            </a:r>
            <a:r>
              <a:rPr lang="en-US" dirty="0"/>
              <a:t>the Windows Service Control Manager </a:t>
            </a:r>
            <a:r>
              <a:rPr lang="en-US" dirty="0" smtClean="0"/>
              <a:t>and </a:t>
            </a:r>
            <a:r>
              <a:rPr lang="en-US" b="1" dirty="0" smtClean="0"/>
              <a:t>Starting </a:t>
            </a:r>
            <a:r>
              <a:rPr lang="en-US" b="1" dirty="0"/>
              <a:t>and Running the Service</a:t>
            </a:r>
            <a:r>
              <a:rPr lang="en-US" dirty="0"/>
              <a:t>. </a:t>
            </a:r>
          </a:p>
          <a:p>
            <a:pPr marL="514350" indent="-514350">
              <a:buFont typeface="+mj-lt"/>
              <a:buAutoNum type="arabicPeriod"/>
            </a:pPr>
            <a:r>
              <a:rPr lang="en-US" b="1" dirty="0"/>
              <a:t>Uninstalling a Windows Service. </a:t>
            </a:r>
          </a:p>
        </p:txBody>
      </p:sp>
      <p:sp>
        <p:nvSpPr>
          <p:cNvPr id="4" name="Slide Number Placeholder 3"/>
          <p:cNvSpPr>
            <a:spLocks noGrp="1"/>
          </p:cNvSpPr>
          <p:nvPr>
            <p:ph type="sldNum" sz="quarter" idx="12"/>
          </p:nvPr>
        </p:nvSpPr>
        <p:spPr/>
        <p:txBody>
          <a:bodyPr/>
          <a:lstStyle/>
          <a:p>
            <a:fld id="{B3045638-365A-40D9-AB72-D011282655E0}" type="slidenum">
              <a:rPr lang="en-US" smtClean="0"/>
              <a:t>6</a:t>
            </a:fld>
            <a:endParaRPr lang="en-US"/>
          </a:p>
        </p:txBody>
      </p:sp>
    </p:spTree>
    <p:extLst>
      <p:ext uri="{BB962C8B-B14F-4D97-AF65-F5344CB8AC3E}">
        <p14:creationId xmlns:p14="http://schemas.microsoft.com/office/powerpoint/2010/main" val="203082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6009538"/>
          </a:xfrm>
        </p:spPr>
        <p:txBody>
          <a:bodyPr>
            <a:normAutofit/>
          </a:bodyPr>
          <a:lstStyle/>
          <a:p>
            <a:pPr algn="r" rtl="1"/>
            <a:r>
              <a:rPr lang="fa-IR" dirty="0">
                <a:cs typeface="B Nazanin" panose="00000400000000000000" pitchFamily="2" charset="-78"/>
              </a:rPr>
              <a:t>قصد داریم یک </a:t>
            </a:r>
            <a:r>
              <a:rPr lang="fa-IR" dirty="0" smtClean="0">
                <a:cs typeface="B Nazanin" panose="00000400000000000000" pitchFamily="2" charset="-78"/>
              </a:rPr>
              <a:t>سرویس</a:t>
            </a:r>
            <a:r>
              <a:rPr lang="en-US" dirty="0" smtClean="0">
                <a:cs typeface="B Nazanin" panose="00000400000000000000" pitchFamily="2" charset="-78"/>
              </a:rPr>
              <a:t> </a:t>
            </a:r>
            <a:r>
              <a:rPr lang="fa-IR" dirty="0" smtClean="0">
                <a:cs typeface="B Nazanin" panose="00000400000000000000" pitchFamily="2" charset="-78"/>
              </a:rPr>
              <a:t>ساده </a:t>
            </a:r>
            <a:r>
              <a:rPr lang="fa-IR" dirty="0">
                <a:cs typeface="B Nazanin" panose="00000400000000000000" pitchFamily="2" charset="-78"/>
              </a:rPr>
              <a:t>ایجاد کنیم که </a:t>
            </a:r>
            <a:r>
              <a:rPr lang="fa-IR" dirty="0" smtClean="0">
                <a:cs typeface="B Nazanin" panose="00000400000000000000" pitchFamily="2" charset="-78"/>
              </a:rPr>
              <a:t> </a:t>
            </a:r>
            <a:r>
              <a:rPr lang="fa-IR" dirty="0">
                <a:cs typeface="B Nazanin" panose="00000400000000000000" pitchFamily="2" charset="-78"/>
              </a:rPr>
              <a:t>در صورت اجرا </a:t>
            </a:r>
            <a:r>
              <a:rPr lang="fa-IR" dirty="0" smtClean="0">
                <a:cs typeface="B Nazanin" panose="00000400000000000000" pitchFamily="2" charset="-78"/>
              </a:rPr>
              <a:t>کردن </a:t>
            </a:r>
            <a:r>
              <a:rPr lang="en-US" dirty="0">
                <a:cs typeface="B Nazanin" panose="00000400000000000000" pitchFamily="2" charset="-78"/>
              </a:rPr>
              <a:t>Service </a:t>
            </a:r>
            <a:r>
              <a:rPr lang="fa-IR" dirty="0" smtClean="0">
                <a:cs typeface="B Nazanin" panose="00000400000000000000" pitchFamily="2" charset="-78"/>
              </a:rPr>
              <a:t> یک </a:t>
            </a:r>
            <a:r>
              <a:rPr lang="fa-IR" dirty="0">
                <a:cs typeface="B Nazanin" panose="00000400000000000000" pitchFamily="2" charset="-78"/>
              </a:rPr>
              <a:t>خط متن را در یک فایل </a:t>
            </a:r>
            <a:r>
              <a:rPr lang="en-US" dirty="0" smtClean="0">
                <a:cs typeface="B Nazanin" panose="00000400000000000000" pitchFamily="2" charset="-78"/>
              </a:rPr>
              <a:t>txt</a:t>
            </a:r>
            <a:r>
              <a:rPr lang="fa-IR" dirty="0" smtClean="0">
                <a:cs typeface="B Nazanin" panose="00000400000000000000" pitchFamily="2" charset="-78"/>
              </a:rPr>
              <a:t> بنویسد. </a:t>
            </a:r>
            <a:r>
              <a:rPr lang="fa-IR" dirty="0">
                <a:cs typeface="B Nazanin" panose="00000400000000000000" pitchFamily="2" charset="-78"/>
              </a:rPr>
              <a:t>همچنین در صورت متوقف بودن سرویس، یک خط به عنوان پیام متوقف شدن سرویس در فایل بنویسد و طبیعتا برنامه متوقف خواهد شد.</a:t>
            </a:r>
            <a:endParaRPr lang="en-US" dirty="0">
              <a:cs typeface="B Nazanin" panose="00000400000000000000" pitchFamily="2" charset="-78"/>
            </a:endParaRPr>
          </a:p>
          <a:p>
            <a:pPr algn="r" rtl="1"/>
            <a:r>
              <a:rPr lang="fa-IR" dirty="0" smtClean="0">
                <a:cs typeface="B Nazanin" panose="00000400000000000000" pitchFamily="2" charset="-78"/>
              </a:rPr>
              <a:t>مراحل کار:</a:t>
            </a:r>
            <a:endParaRPr lang="en-US" dirty="0">
              <a:cs typeface="B Nazanin" panose="00000400000000000000" pitchFamily="2" charset="-78"/>
            </a:endParaRPr>
          </a:p>
          <a:p>
            <a:endParaRPr lang="en-US" dirty="0" smtClean="0">
              <a:cs typeface="B Nazanin" panose="00000400000000000000" pitchFamily="2" charset="-78"/>
            </a:endParaRPr>
          </a:p>
          <a:p>
            <a:pPr marL="514350" indent="-514350">
              <a:buFont typeface="+mj-lt"/>
              <a:buAutoNum type="arabicPeriod"/>
            </a:pPr>
            <a:r>
              <a:rPr lang="en-US" dirty="0" smtClean="0">
                <a:cs typeface="B Nazanin" panose="00000400000000000000" pitchFamily="2" charset="-78"/>
              </a:rPr>
              <a:t>In </a:t>
            </a:r>
            <a:r>
              <a:rPr lang="en-US" dirty="0">
                <a:cs typeface="B Nazanin" panose="00000400000000000000" pitchFamily="2" charset="-78"/>
              </a:rPr>
              <a:t>Visual Studio, on the menu bar, choose File, New, Project</a:t>
            </a:r>
            <a:r>
              <a:rPr lang="en-US" dirty="0" smtClean="0">
                <a:cs typeface="B Nazanin" panose="00000400000000000000" pitchFamily="2" charset="-78"/>
              </a:rPr>
              <a:t>.</a:t>
            </a:r>
            <a:endParaRPr lang="en-US" dirty="0">
              <a:cs typeface="B Nazanin" panose="00000400000000000000" pitchFamily="2" charset="-78"/>
            </a:endParaRPr>
          </a:p>
          <a:p>
            <a:pPr marL="514350" indent="-514350">
              <a:buFont typeface="+mj-lt"/>
              <a:buAutoNum type="arabicPeriod"/>
            </a:pPr>
            <a:r>
              <a:rPr lang="en-US" dirty="0">
                <a:cs typeface="B Nazanin" panose="00000400000000000000" pitchFamily="2" charset="-78"/>
              </a:rPr>
              <a:t>The New Project dialog box opens</a:t>
            </a:r>
            <a:r>
              <a:rPr lang="en-US" dirty="0" smtClean="0">
                <a:cs typeface="B Nazanin" panose="00000400000000000000" pitchFamily="2" charset="-78"/>
              </a:rPr>
              <a:t>.</a:t>
            </a:r>
            <a:endParaRPr lang="en-US" dirty="0">
              <a:cs typeface="B Nazanin" panose="00000400000000000000" pitchFamily="2" charset="-78"/>
            </a:endParaRPr>
          </a:p>
          <a:p>
            <a:pPr marL="514350" indent="-514350">
              <a:buFont typeface="+mj-lt"/>
              <a:buAutoNum type="arabicPeriod"/>
            </a:pPr>
            <a:r>
              <a:rPr lang="en-US" dirty="0">
                <a:cs typeface="B Nazanin" panose="00000400000000000000" pitchFamily="2" charset="-78"/>
              </a:rPr>
              <a:t>In the list </a:t>
            </a:r>
            <a:r>
              <a:rPr lang="en-US" dirty="0" smtClean="0">
                <a:cs typeface="B Nazanin" panose="00000400000000000000" pitchFamily="2" charset="-78"/>
              </a:rPr>
              <a:t>of Visual </a:t>
            </a:r>
            <a:r>
              <a:rPr lang="en-US" dirty="0">
                <a:cs typeface="B Nazanin" panose="00000400000000000000" pitchFamily="2" charset="-78"/>
              </a:rPr>
              <a:t>C# project templates, choose </a:t>
            </a:r>
            <a:r>
              <a:rPr lang="en-US" dirty="0" smtClean="0">
                <a:cs typeface="B Nazanin" panose="00000400000000000000" pitchFamily="2" charset="-78"/>
              </a:rPr>
              <a:t>Windows </a:t>
            </a:r>
            <a:r>
              <a:rPr lang="en-US" dirty="0">
                <a:cs typeface="B Nazanin" panose="00000400000000000000" pitchFamily="2" charset="-78"/>
              </a:rPr>
              <a:t>Service, and name the project </a:t>
            </a:r>
            <a:r>
              <a:rPr lang="en-US" dirty="0" err="1">
                <a:cs typeface="B Nazanin" panose="00000400000000000000" pitchFamily="2" charset="-78"/>
              </a:rPr>
              <a:t>MyNewService</a:t>
            </a:r>
            <a:r>
              <a:rPr lang="en-US" dirty="0">
                <a:cs typeface="B Nazanin" panose="00000400000000000000" pitchFamily="2" charset="-78"/>
              </a:rPr>
              <a:t>. Choose OK. </a:t>
            </a:r>
            <a:endParaRPr lang="en-US" dirty="0" smtClean="0">
              <a:cs typeface="B Nazanin" panose="00000400000000000000" pitchFamily="2" charset="-78"/>
            </a:endParaRPr>
          </a:p>
          <a:p>
            <a:pPr marL="514350" indent="-514350">
              <a:buFont typeface="+mj-lt"/>
              <a:buAutoNum type="arabicPeriod"/>
            </a:pPr>
            <a:r>
              <a:rPr lang="en-US" dirty="0">
                <a:cs typeface="B Nazanin" panose="00000400000000000000" pitchFamily="2" charset="-78"/>
              </a:rPr>
              <a:t>In Solution Explorer, rename </a:t>
            </a:r>
            <a:r>
              <a:rPr lang="en-US" b="1" dirty="0">
                <a:cs typeface="B Nazanin" panose="00000400000000000000" pitchFamily="2" charset="-78"/>
              </a:rPr>
              <a:t>Service1.cs</a:t>
            </a:r>
            <a:r>
              <a:rPr lang="en-US" dirty="0">
                <a:cs typeface="B Nazanin" panose="00000400000000000000" pitchFamily="2" charset="-78"/>
              </a:rPr>
              <a:t> to </a:t>
            </a:r>
            <a:r>
              <a:rPr lang="en-US" b="1" dirty="0" err="1" smtClean="0">
                <a:cs typeface="B Nazanin" panose="00000400000000000000" pitchFamily="2" charset="-78"/>
              </a:rPr>
              <a:t>TestService.cs</a:t>
            </a:r>
            <a:r>
              <a:rPr lang="en-US" dirty="0">
                <a:cs typeface="B Nazanin" panose="00000400000000000000" pitchFamily="2" charset="-78"/>
              </a:rPr>
              <a:t>.</a:t>
            </a:r>
          </a:p>
        </p:txBody>
      </p:sp>
      <p:sp>
        <p:nvSpPr>
          <p:cNvPr id="2" name="Slide Number Placeholder 1"/>
          <p:cNvSpPr>
            <a:spLocks noGrp="1"/>
          </p:cNvSpPr>
          <p:nvPr>
            <p:ph type="sldNum" sz="quarter" idx="12"/>
          </p:nvPr>
        </p:nvSpPr>
        <p:spPr/>
        <p:txBody>
          <a:bodyPr/>
          <a:lstStyle/>
          <a:p>
            <a:fld id="{B3045638-365A-40D9-AB72-D011282655E0}" type="slidenum">
              <a:rPr lang="en-US" smtClean="0"/>
              <a:t>7</a:t>
            </a:fld>
            <a:endParaRPr lang="en-US"/>
          </a:p>
        </p:txBody>
      </p:sp>
    </p:spTree>
    <p:extLst>
      <p:ext uri="{BB962C8B-B14F-4D97-AF65-F5344CB8AC3E}">
        <p14:creationId xmlns:p14="http://schemas.microsoft.com/office/powerpoint/2010/main" val="397012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indent="-228600" algn="r" rtl="1">
              <a:spcBef>
                <a:spcPts val="1000"/>
              </a:spcBef>
              <a:buFont typeface="Arial" panose="020B0604020202020204" pitchFamily="34" charset="0"/>
              <a:buChar char="•"/>
            </a:pPr>
            <a:r>
              <a:rPr lang="fa-IR" sz="2800" dirty="0">
                <a:latin typeface="+mn-lt"/>
                <a:ea typeface="+mn-ea"/>
                <a:cs typeface="B Nazanin" panose="00000400000000000000" pitchFamily="2" charset="-78"/>
              </a:rPr>
              <a:t>کد </a:t>
            </a:r>
            <a:r>
              <a:rPr lang="en-US" sz="2800" dirty="0">
                <a:latin typeface="+mn-lt"/>
                <a:ea typeface="+mn-ea"/>
                <a:cs typeface="B Nazanin" panose="00000400000000000000" pitchFamily="2" charset="-78"/>
              </a:rPr>
              <a:t> </a:t>
            </a:r>
            <a:r>
              <a:rPr lang="en-US" sz="2800" dirty="0" err="1">
                <a:latin typeface="+mn-lt"/>
                <a:ea typeface="+mn-ea"/>
                <a:cs typeface="B Nazanin" panose="00000400000000000000" pitchFamily="2" charset="-78"/>
              </a:rPr>
              <a:t>Program.cs</a:t>
            </a:r>
            <a:r>
              <a:rPr lang="en-US" sz="2800" dirty="0">
                <a:latin typeface="+mn-lt"/>
                <a:ea typeface="+mn-ea"/>
                <a:cs typeface="B Nazanin" panose="00000400000000000000" pitchFamily="2" charset="-78"/>
              </a:rPr>
              <a:t> </a:t>
            </a:r>
            <a:r>
              <a:rPr lang="fa-IR" sz="2800" dirty="0">
                <a:latin typeface="+mn-lt"/>
                <a:ea typeface="+mn-ea"/>
                <a:cs typeface="B Nazanin" panose="00000400000000000000" pitchFamily="2" charset="-78"/>
              </a:rPr>
              <a:t>را در زیر ببینید، این کد مسئول اجرای </a:t>
            </a:r>
            <a:r>
              <a:rPr lang="en-US" sz="2800" dirty="0">
                <a:latin typeface="+mn-lt"/>
                <a:ea typeface="+mn-ea"/>
                <a:cs typeface="B Nazanin" panose="00000400000000000000" pitchFamily="2" charset="-78"/>
              </a:rPr>
              <a:t>Windows Service </a:t>
            </a:r>
            <a:r>
              <a:rPr lang="fa-IR" sz="2800" dirty="0">
                <a:latin typeface="+mn-lt"/>
                <a:ea typeface="+mn-ea"/>
                <a:cs typeface="B Nazanin" panose="00000400000000000000" pitchFamily="2" charset="-78"/>
              </a:rPr>
              <a:t>می باشد.</a:t>
            </a:r>
            <a:endParaRPr lang="en-US" sz="2800" dirty="0">
              <a:latin typeface="+mn-lt"/>
              <a:ea typeface="+mn-ea"/>
              <a:cs typeface="B Nazanin" panose="00000400000000000000" pitchFamily="2" charset="-78"/>
            </a:endParaRPr>
          </a:p>
        </p:txBody>
      </p:sp>
      <p:pic>
        <p:nvPicPr>
          <p:cNvPr id="9" name="Picture 8"/>
          <p:cNvPicPr>
            <a:picLocks noChangeAspect="1"/>
          </p:cNvPicPr>
          <p:nvPr/>
        </p:nvPicPr>
        <p:blipFill>
          <a:blip r:embed="rId2"/>
          <a:stretch>
            <a:fillRect/>
          </a:stretch>
        </p:blipFill>
        <p:spPr>
          <a:xfrm>
            <a:off x="3057525" y="1618515"/>
            <a:ext cx="6076950" cy="5114925"/>
          </a:xfrm>
          <a:prstGeom prst="rect">
            <a:avLst/>
          </a:prstGeom>
        </p:spPr>
      </p:pic>
      <p:sp>
        <p:nvSpPr>
          <p:cNvPr id="3" name="Slide Number Placeholder 2"/>
          <p:cNvSpPr>
            <a:spLocks noGrp="1"/>
          </p:cNvSpPr>
          <p:nvPr>
            <p:ph type="sldNum" sz="quarter" idx="12"/>
          </p:nvPr>
        </p:nvSpPr>
        <p:spPr/>
        <p:txBody>
          <a:bodyPr/>
          <a:lstStyle/>
          <a:p>
            <a:fld id="{B3045638-365A-40D9-AB72-D011282655E0}" type="slidenum">
              <a:rPr lang="en-US" smtClean="0"/>
              <a:t>8</a:t>
            </a:fld>
            <a:endParaRPr lang="en-US"/>
          </a:p>
        </p:txBody>
      </p:sp>
    </p:spTree>
    <p:extLst>
      <p:ext uri="{BB962C8B-B14F-4D97-AF65-F5344CB8AC3E}">
        <p14:creationId xmlns:p14="http://schemas.microsoft.com/office/powerpoint/2010/main" val="294666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19" y="283335"/>
            <a:ext cx="11960181" cy="6574664"/>
          </a:xfrm>
        </p:spPr>
        <p:txBody>
          <a:bodyPr>
            <a:normAutofit lnSpcReduction="10000"/>
          </a:bodyPr>
          <a:lstStyle/>
          <a:p>
            <a:pPr marL="0" indent="0" algn="r" rtl="1">
              <a:buNone/>
            </a:pPr>
            <a:r>
              <a:rPr lang="en-US" sz="3000" dirty="0" err="1">
                <a:cs typeface="B Nazanin" panose="00000400000000000000" pitchFamily="2" charset="-78"/>
              </a:rPr>
              <a:t>TestService.cs</a:t>
            </a:r>
            <a:r>
              <a:rPr lang="en-US" sz="3000" dirty="0">
                <a:cs typeface="B Nazanin" panose="00000400000000000000" pitchFamily="2" charset="-78"/>
              </a:rPr>
              <a:t> </a:t>
            </a:r>
            <a:r>
              <a:rPr lang="fa-IR" sz="3000" dirty="0">
                <a:cs typeface="B Nazanin" panose="00000400000000000000" pitchFamily="2" charset="-78"/>
              </a:rPr>
              <a:t>را باز کرده و کد را به صورت زیر تغییر دهید. شما باید دستورات زمان اجرا شدن سرویس را در تابع </a:t>
            </a:r>
            <a:r>
              <a:rPr lang="en-US" sz="3000" dirty="0" err="1">
                <a:cs typeface="B Nazanin" panose="00000400000000000000" pitchFamily="2" charset="-78"/>
              </a:rPr>
              <a:t>OnStart</a:t>
            </a:r>
            <a:r>
              <a:rPr lang="fa-IR" sz="3000" dirty="0">
                <a:cs typeface="B Nazanin" panose="00000400000000000000" pitchFamily="2" charset="-78"/>
              </a:rPr>
              <a:t> </a:t>
            </a:r>
            <a:r>
              <a:rPr lang="en-US" sz="3000" dirty="0">
                <a:cs typeface="B Nazanin" panose="00000400000000000000" pitchFamily="2" charset="-78"/>
              </a:rPr>
              <a:t> </a:t>
            </a:r>
            <a:r>
              <a:rPr lang="fa-IR" sz="3000" dirty="0">
                <a:cs typeface="B Nazanin" panose="00000400000000000000" pitchFamily="2" charset="-78"/>
              </a:rPr>
              <a:t>و دستورات زمان متوقف شدن سرویس را در تابع </a:t>
            </a:r>
            <a:r>
              <a:rPr lang="en-US" sz="3000" dirty="0" err="1">
                <a:cs typeface="B Nazanin" panose="00000400000000000000" pitchFamily="2" charset="-78"/>
              </a:rPr>
              <a:t>OnStop</a:t>
            </a:r>
            <a:r>
              <a:rPr lang="en-US" sz="3000" dirty="0">
                <a:cs typeface="B Nazanin" panose="00000400000000000000" pitchFamily="2" charset="-78"/>
              </a:rPr>
              <a:t> </a:t>
            </a:r>
            <a:r>
              <a:rPr lang="fa-IR" sz="3000" dirty="0">
                <a:cs typeface="B Nazanin" panose="00000400000000000000" pitchFamily="2" charset="-78"/>
              </a:rPr>
              <a:t>  قرار دهید.</a:t>
            </a:r>
          </a:p>
          <a:p>
            <a:pPr marL="0" indent="0" algn="r" rtl="1">
              <a:buNone/>
            </a:pPr>
            <a:endParaRPr lang="fa-IR" sz="3600" dirty="0">
              <a:cs typeface="B Nazanin" panose="00000400000000000000" pitchFamily="2" charset="-78"/>
            </a:endParaRPr>
          </a:p>
          <a:p>
            <a:pPr marL="0" indent="0">
              <a:buNone/>
            </a:pPr>
            <a:endParaRPr lang="fa-IR" dirty="0" smtClean="0"/>
          </a:p>
          <a:p>
            <a:pPr marL="0" indent="0">
              <a:buNone/>
            </a:pPr>
            <a:endParaRPr lang="fa-IR" dirty="0"/>
          </a:p>
          <a:p>
            <a:pPr marL="0" indent="0">
              <a:buNone/>
            </a:pPr>
            <a:r>
              <a:rPr lang="fa-IR" dirty="0" smtClean="0"/>
              <a:t>      </a:t>
            </a:r>
            <a:r>
              <a:rPr lang="en-US" dirty="0" smtClean="0"/>
              <a:t>protected </a:t>
            </a:r>
            <a:r>
              <a:rPr lang="en-US" dirty="0"/>
              <a:t>override void </a:t>
            </a:r>
            <a:r>
              <a:rPr lang="en-US" dirty="0" err="1"/>
              <a:t>OnStart</a:t>
            </a:r>
            <a:r>
              <a:rPr lang="en-US" dirty="0"/>
              <a:t>(string[] </a:t>
            </a:r>
            <a:r>
              <a:rPr lang="en-US" dirty="0" err="1"/>
              <a:t>args</a:t>
            </a:r>
            <a:r>
              <a:rPr lang="en-US" dirty="0"/>
              <a:t>)</a:t>
            </a:r>
          </a:p>
          <a:p>
            <a:pPr marL="0" indent="0">
              <a:buNone/>
            </a:pPr>
            <a:r>
              <a:rPr lang="en-US" dirty="0"/>
              <a:t>        </a:t>
            </a:r>
            <a:r>
              <a:rPr lang="en-US" dirty="0" smtClean="0"/>
              <a:t>{</a:t>
            </a:r>
            <a:endParaRPr lang="en-US" dirty="0"/>
          </a:p>
          <a:p>
            <a:pPr marL="0" indent="0">
              <a:buNone/>
            </a:pPr>
            <a:r>
              <a:rPr lang="en-US" dirty="0"/>
              <a:t>            </a:t>
            </a:r>
            <a:r>
              <a:rPr lang="en-US" dirty="0" err="1"/>
              <a:t>System.IO.File.WriteAllText</a:t>
            </a:r>
            <a:r>
              <a:rPr lang="en-US" dirty="0"/>
              <a:t>("e:\\file.txt", </a:t>
            </a:r>
            <a:r>
              <a:rPr lang="en-US" dirty="0" smtClean="0"/>
              <a:t>«the </a:t>
            </a:r>
            <a:r>
              <a:rPr lang="en-US" dirty="0" smtClean="0">
                <a:cs typeface="B Nazanin" panose="00000400000000000000" pitchFamily="2" charset="-78"/>
              </a:rPr>
              <a:t>Service is</a:t>
            </a:r>
            <a:r>
              <a:rPr lang="en-US" dirty="0" smtClean="0"/>
              <a:t> </a:t>
            </a:r>
            <a:r>
              <a:rPr lang="en-US" dirty="0"/>
              <a:t>run ");</a:t>
            </a:r>
          </a:p>
          <a:p>
            <a:pPr marL="0" indent="0">
              <a:buNone/>
            </a:pPr>
            <a:r>
              <a:rPr lang="en-US" dirty="0"/>
              <a:t>        }</a:t>
            </a:r>
          </a:p>
          <a:p>
            <a:pPr marL="0" indent="0">
              <a:buNone/>
            </a:pPr>
            <a:endParaRPr lang="en-US" dirty="0"/>
          </a:p>
          <a:p>
            <a:pPr marL="0" indent="0">
              <a:buNone/>
            </a:pPr>
            <a:r>
              <a:rPr lang="en-US" dirty="0"/>
              <a:t>        protected override void </a:t>
            </a:r>
            <a:r>
              <a:rPr lang="en-US" dirty="0" err="1"/>
              <a:t>OnStop</a:t>
            </a:r>
            <a:r>
              <a:rPr lang="en-US" dirty="0"/>
              <a:t>()</a:t>
            </a:r>
          </a:p>
          <a:p>
            <a:pPr marL="0" indent="0">
              <a:buNone/>
            </a:pPr>
            <a:r>
              <a:rPr lang="en-US" dirty="0"/>
              <a:t>        {</a:t>
            </a:r>
          </a:p>
          <a:p>
            <a:pPr marL="0" indent="0">
              <a:buNone/>
            </a:pPr>
            <a:r>
              <a:rPr lang="en-US" dirty="0"/>
              <a:t>            </a:t>
            </a:r>
            <a:r>
              <a:rPr lang="en-US" dirty="0" err="1"/>
              <a:t>System.IO.File.WriteAllText</a:t>
            </a:r>
            <a:r>
              <a:rPr lang="en-US" dirty="0"/>
              <a:t>("e:\\file.txt", </a:t>
            </a:r>
            <a:r>
              <a:rPr lang="en-US" dirty="0" smtClean="0"/>
              <a:t>"</a:t>
            </a:r>
            <a:r>
              <a:rPr lang="en-US" dirty="0"/>
              <a:t> the </a:t>
            </a:r>
            <a:r>
              <a:rPr lang="en-US" dirty="0">
                <a:cs typeface="B Nazanin" panose="00000400000000000000" pitchFamily="2" charset="-78"/>
              </a:rPr>
              <a:t>Service is</a:t>
            </a:r>
            <a:r>
              <a:rPr lang="en-US" dirty="0"/>
              <a:t> </a:t>
            </a:r>
            <a:r>
              <a:rPr lang="en-US" dirty="0" err="1" smtClean="0"/>
              <a:t>stoped</a:t>
            </a:r>
            <a:r>
              <a:rPr lang="en-US" dirty="0" smtClean="0"/>
              <a:t>");</a:t>
            </a:r>
            <a:endParaRPr lang="en-US" dirty="0"/>
          </a:p>
          <a:p>
            <a:pPr marL="0" indent="0">
              <a:buNone/>
            </a:pPr>
            <a:r>
              <a:rPr lang="en-US" dirty="0"/>
              <a:t>        }</a:t>
            </a:r>
          </a:p>
        </p:txBody>
      </p:sp>
      <p:sp>
        <p:nvSpPr>
          <p:cNvPr id="2" name="Slide Number Placeholder 1"/>
          <p:cNvSpPr>
            <a:spLocks noGrp="1"/>
          </p:cNvSpPr>
          <p:nvPr>
            <p:ph type="sldNum" sz="quarter" idx="12"/>
          </p:nvPr>
        </p:nvSpPr>
        <p:spPr/>
        <p:txBody>
          <a:bodyPr/>
          <a:lstStyle/>
          <a:p>
            <a:fld id="{B3045638-365A-40D9-AB72-D011282655E0}" type="slidenum">
              <a:rPr lang="en-US" smtClean="0"/>
              <a:t>9</a:t>
            </a:fld>
            <a:endParaRPr lang="en-US"/>
          </a:p>
        </p:txBody>
      </p:sp>
    </p:spTree>
    <p:extLst>
      <p:ext uri="{BB962C8B-B14F-4D97-AF65-F5344CB8AC3E}">
        <p14:creationId xmlns:p14="http://schemas.microsoft.com/office/powerpoint/2010/main" val="384621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1169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 Nazanin</vt:lpstr>
      <vt:lpstr>Calibri</vt:lpstr>
      <vt:lpstr>Calibri Light</vt:lpstr>
      <vt:lpstr>Times New Roman</vt:lpstr>
      <vt:lpstr>Office Theme</vt:lpstr>
      <vt:lpstr>Visual Programming-II </vt:lpstr>
      <vt:lpstr>windows services </vt:lpstr>
      <vt:lpstr>windows services</vt:lpstr>
      <vt:lpstr>Why do we need a Windows service anyway?</vt:lpstr>
      <vt:lpstr>Differences between Windows Services and Regular Applications</vt:lpstr>
      <vt:lpstr>Creating a Windows Service Application</vt:lpstr>
      <vt:lpstr>PowerPoint Presentation</vt:lpstr>
      <vt:lpstr>کد  Program.cs را در زیر ببینید، این کد مسئول اجرای Windows Service می باشد.</vt:lpstr>
      <vt:lpstr>PowerPoint Presentation</vt:lpstr>
      <vt:lpstr>پس از اضافه کردن دستورات، وقت آن است که Installer را برای نصب سرویس اضافه کنیم. به View طراحی TestService.cs رفته و بر رویscreen  راست کلیک کرده و Add Installer را انتخاب کنید، سپس نام ProjectInstaller  را قرار دهید.</vt:lpstr>
      <vt:lpstr>زمانی که بر روی Add Installer کلیک کنید، به صورت خودکار ProjectInstaller.cs  را با دو کامپوننت جدید اضافه می کند. که یکی ServiceProcessInstaller1 و دیگری ServiceInstaller1 می باشد. به Property با  نام ServiceProcessInstaller1 رفته وAccount type  را به Local System  تغییر دهید </vt:lpstr>
      <vt:lpstr>حالا به ServiceInstaller1 رفته و گزینه Property   را انتخاب و ServieName   برای سرویس تغییر دهید.</vt:lpstr>
      <vt:lpstr>حالا پروژه را Build کرده و به محل build  (جایی که می توانید windows service .exe  را پیدا کنید) بروید.  می توانید آن را نصب کنید: </vt:lpstr>
      <vt:lpstr>PowerPoint Presentation</vt:lpstr>
      <vt:lpstr>PowerPoint Presentation</vt:lpstr>
      <vt:lpstr>PowerPoint Presentation</vt:lpstr>
      <vt:lpstr>Uninstalling a Windows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2</dc:title>
  <dc:creator>ali</dc:creator>
  <cp:lastModifiedBy>safari</cp:lastModifiedBy>
  <cp:revision>44</cp:revision>
  <dcterms:created xsi:type="dcterms:W3CDTF">2017-04-08T18:39:57Z</dcterms:created>
  <dcterms:modified xsi:type="dcterms:W3CDTF">2019-03-23T17:27:54Z</dcterms:modified>
</cp:coreProperties>
</file>