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80" r:id="rId5"/>
    <p:sldId id="281" r:id="rId6"/>
    <p:sldId id="277" r:id="rId7"/>
    <p:sldId id="278" r:id="rId8"/>
    <p:sldId id="282" r:id="rId9"/>
    <p:sldId id="283" r:id="rId10"/>
    <p:sldId id="284" r:id="rId11"/>
    <p:sldId id="285" r:id="rId12"/>
    <p:sldId id="286" r:id="rId13"/>
    <p:sldId id="289" r:id="rId14"/>
    <p:sldId id="287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BCB-F448-414E-80A8-967AF3AF0826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E6AE-90A5-4DC6-91D3-6DC3DD045790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217-B8C7-4944-81CC-B3F7FEC47C77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05CD-FB42-4223-AAB9-AEBEA1C01D49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8408-DE42-4AF5-ADCB-E79ABB0AADB5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6D03-E067-4C5D-8785-676C11AEB890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AFBB-D7BC-4246-98BF-B45F4198843C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21-C504-438D-8E09-CEE0CAB9773B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B02-6733-4F23-A602-13DA0787CA5E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DEE0-5493-489B-8B5E-F27DAE0AE1E6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E5B-1376-4422-A1C1-846E2739690E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816C-7D0E-49E7-AC21-B8AA3CE300F2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Stack </a:t>
            </a:r>
            <a:r>
              <a:rPr lang="en-US" dirty="0" err="1"/>
              <a:t>stack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/>
              <a:t>Stack();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dirty="0" err="1"/>
              <a:t>aBoolean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char </a:t>
            </a:r>
            <a:r>
              <a:rPr lang="en-US" dirty="0" err="1"/>
              <a:t>aCharacter</a:t>
            </a:r>
            <a:r>
              <a:rPr lang="en-US" dirty="0"/>
              <a:t> = </a:t>
            </a:r>
            <a:r>
              <a:rPr lang="en-US" b="1" dirty="0"/>
              <a:t>'$'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anInteger</a:t>
            </a:r>
            <a:r>
              <a:rPr lang="en-US" dirty="0"/>
              <a:t> = </a:t>
            </a:r>
            <a:r>
              <a:rPr lang="en-US" b="1" dirty="0"/>
              <a:t>34567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string </a:t>
            </a:r>
            <a:r>
              <a:rPr lang="en-US" dirty="0" err="1"/>
              <a:t>aString</a:t>
            </a:r>
            <a:r>
              <a:rPr lang="en-US" dirty="0"/>
              <a:t> = </a:t>
            </a:r>
            <a:r>
              <a:rPr lang="en-US" b="1" dirty="0"/>
              <a:t>"hello</a:t>
            </a:r>
            <a:r>
              <a:rPr lang="en-US" b="1" dirty="0" smtClean="0"/>
              <a:t>"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stack.Push</a:t>
            </a:r>
            <a:r>
              <a:rPr lang="en-US" dirty="0"/>
              <a:t>( </a:t>
            </a:r>
            <a:r>
              <a:rPr lang="en-US" dirty="0" err="1"/>
              <a:t>aBoolean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err="1"/>
              <a:t>stack.Push</a:t>
            </a:r>
            <a:r>
              <a:rPr lang="en-US" dirty="0"/>
              <a:t>( </a:t>
            </a:r>
            <a:r>
              <a:rPr lang="en-US" dirty="0" err="1"/>
              <a:t>aCharacter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err="1"/>
              <a:t>stack.Push</a:t>
            </a:r>
            <a:r>
              <a:rPr lang="en-US" dirty="0"/>
              <a:t>( </a:t>
            </a:r>
            <a:r>
              <a:rPr lang="en-US" dirty="0" err="1"/>
              <a:t>anInteger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err="1"/>
              <a:t>stack.Push</a:t>
            </a:r>
            <a:r>
              <a:rPr lang="en-US" dirty="0"/>
              <a:t>( </a:t>
            </a:r>
            <a:r>
              <a:rPr lang="en-US" dirty="0" err="1"/>
              <a:t>aString</a:t>
            </a:r>
            <a:r>
              <a:rPr lang="en-US" dirty="0"/>
              <a:t>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50125"/>
            <a:ext cx="10971663" cy="6026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en-US" b="1" dirty="0"/>
              <a:t>"The top element of the stack is {0}\n</a:t>
            </a:r>
            <a:r>
              <a:rPr lang="en-US" b="1" dirty="0" smtClean="0"/>
              <a:t>"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stack.Peek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try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/>
              <a:t>( true 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object </a:t>
            </a:r>
            <a:r>
              <a:rPr lang="en-US" dirty="0" err="1"/>
              <a:t>removedObject</a:t>
            </a:r>
            <a:r>
              <a:rPr lang="en-US" dirty="0"/>
              <a:t> = </a:t>
            </a:r>
            <a:r>
              <a:rPr lang="en-US" dirty="0" err="1"/>
              <a:t>stack.Pop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dirty="0" err="1"/>
              <a:t>removedObject</a:t>
            </a:r>
            <a:r>
              <a:rPr lang="en-US" dirty="0"/>
              <a:t> + " popped" 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 // end try</a:t>
            </a:r>
          </a:p>
          <a:p>
            <a:pPr marL="0" indent="0">
              <a:buNone/>
            </a:pPr>
            <a:r>
              <a:rPr lang="en-US" dirty="0" smtClean="0"/>
              <a:t>catch </a:t>
            </a:r>
            <a:r>
              <a:rPr lang="en-US" dirty="0"/>
              <a:t>( </a:t>
            </a:r>
            <a:r>
              <a:rPr lang="en-US" dirty="0" err="1"/>
              <a:t>InvalidOperationException</a:t>
            </a:r>
            <a:r>
              <a:rPr lang="en-US" dirty="0"/>
              <a:t> exception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Console.Error.WriteLine</a:t>
            </a:r>
            <a:r>
              <a:rPr lang="en-US" dirty="0" smtClean="0"/>
              <a:t>( exception 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print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pablic</a:t>
            </a:r>
            <a:r>
              <a:rPr lang="en-US" b="1" dirty="0" smtClean="0"/>
              <a:t> </a:t>
            </a:r>
            <a:r>
              <a:rPr lang="en-US" b="1" dirty="0"/>
              <a:t>void </a:t>
            </a:r>
            <a:r>
              <a:rPr lang="en-US" dirty="0" err="1"/>
              <a:t>PrintStack</a:t>
            </a:r>
            <a:r>
              <a:rPr lang="en-US" dirty="0"/>
              <a:t>( Stack </a:t>
            </a:r>
            <a:r>
              <a:rPr lang="en-US" dirty="0" err="1"/>
              <a:t>stack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{ </a:t>
            </a:r>
            <a:r>
              <a:rPr lang="en-US" b="1" dirty="0" smtClean="0"/>
              <a:t>if </a:t>
            </a:r>
            <a:r>
              <a:rPr lang="en-US" dirty="0"/>
              <a:t>( </a:t>
            </a:r>
            <a:r>
              <a:rPr lang="en-US" dirty="0" err="1"/>
              <a:t>stack.Count</a:t>
            </a:r>
            <a:r>
              <a:rPr lang="en-US" dirty="0"/>
              <a:t> == </a:t>
            </a:r>
            <a:r>
              <a:rPr lang="en-US" b="1" dirty="0"/>
              <a:t>0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"stack is empty\n" </a:t>
            </a:r>
            <a:r>
              <a:rPr lang="en-US" dirty="0"/>
              <a:t>); // the stack is empty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else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dirty="0" err="1"/>
              <a:t>Console.Write</a:t>
            </a:r>
            <a:r>
              <a:rPr lang="en-US" dirty="0"/>
              <a:t>( </a:t>
            </a:r>
            <a:r>
              <a:rPr lang="en-US" b="1" dirty="0"/>
              <a:t>"The stack is: "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sv-SE" b="1" dirty="0" smtClean="0"/>
              <a:t>	foreach </a:t>
            </a:r>
            <a:r>
              <a:rPr lang="sv-SE" dirty="0"/>
              <a:t>( </a:t>
            </a:r>
            <a:r>
              <a:rPr lang="sv-SE" b="1" dirty="0"/>
              <a:t>var </a:t>
            </a:r>
            <a:r>
              <a:rPr lang="sv-SE" dirty="0"/>
              <a:t>element </a:t>
            </a:r>
            <a:r>
              <a:rPr lang="sv-SE" b="1" dirty="0"/>
              <a:t>in </a:t>
            </a:r>
            <a:r>
              <a:rPr lang="sv-SE" dirty="0"/>
              <a:t>stack 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 </a:t>
            </a:r>
            <a:r>
              <a:rPr lang="en-US" b="1" dirty="0"/>
              <a:t>"{0} "</a:t>
            </a:r>
            <a:r>
              <a:rPr lang="en-US" dirty="0"/>
              <a:t>, element );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 </a:t>
            </a:r>
            <a:r>
              <a:rPr lang="en-US" b="1" dirty="0" smtClean="0"/>
              <a:t>"\n"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/>
              <a:t>// end else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end method </a:t>
            </a:r>
            <a:r>
              <a:rPr lang="en-US" dirty="0" err="1"/>
              <a:t>PrintStack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an app creates objects of new or existing types, it needs to manage those objects </a:t>
            </a:r>
            <a:r>
              <a:rPr lang="en-US" dirty="0" smtClean="0"/>
              <a:t>efficiently.</a:t>
            </a:r>
            <a:r>
              <a:rPr lang="fa-I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includes sorting and retrieving objects. Sorting and retrieving </a:t>
            </a:r>
            <a:r>
              <a:rPr lang="en-US" dirty="0" smtClean="0"/>
              <a:t>information</a:t>
            </a:r>
            <a:r>
              <a:rPr lang="fa-I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arrays is efficient if some aspect of your data directly matches the key value and if </a:t>
            </a:r>
            <a:r>
              <a:rPr lang="en-US" dirty="0" smtClean="0"/>
              <a:t>those</a:t>
            </a:r>
            <a:r>
              <a:rPr lang="fa-IR" dirty="0" smtClean="0"/>
              <a:t> </a:t>
            </a:r>
            <a:r>
              <a:rPr lang="en-US" dirty="0" smtClean="0"/>
              <a:t>keys </a:t>
            </a:r>
            <a:r>
              <a:rPr lang="en-US" dirty="0"/>
              <a:t>are </a:t>
            </a:r>
            <a:r>
              <a:rPr lang="en-US" i="1" dirty="0"/>
              <a:t>unique </a:t>
            </a:r>
            <a:r>
              <a:rPr lang="en-US" dirty="0"/>
              <a:t>and </a:t>
            </a:r>
            <a:r>
              <a:rPr lang="en-US" i="1" dirty="0"/>
              <a:t>tightly packed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/>
              <a:t>If you have 100 employees with nine-digit social </a:t>
            </a:r>
            <a:r>
              <a:rPr lang="en-US" dirty="0" smtClean="0"/>
              <a:t>security</a:t>
            </a:r>
            <a:r>
              <a:rPr lang="fa-IR" dirty="0" smtClean="0"/>
              <a:t> </a:t>
            </a:r>
            <a:r>
              <a:rPr lang="en-US" dirty="0" smtClean="0"/>
              <a:t>numbers </a:t>
            </a:r>
            <a:r>
              <a:rPr lang="en-US" dirty="0"/>
              <a:t>and you want to store and retrieve employee data by using the social security </a:t>
            </a:r>
            <a:r>
              <a:rPr lang="en-US" dirty="0" smtClean="0"/>
              <a:t>number</a:t>
            </a:r>
            <a:r>
              <a:rPr lang="fa-I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a key, it would nominally require an array with 1,000,000,000 elements, </a:t>
            </a:r>
            <a:r>
              <a:rPr lang="en-US" dirty="0" smtClean="0"/>
              <a:t>because</a:t>
            </a:r>
            <a:r>
              <a:rPr lang="fa-I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are 1,000,000,000 unique nine-digit numbers. If you have an array that large, </a:t>
            </a:r>
            <a:r>
              <a:rPr lang="en-US" dirty="0" smtClean="0"/>
              <a:t>you</a:t>
            </a:r>
            <a:r>
              <a:rPr lang="fa-IR" dirty="0" smtClean="0"/>
              <a:t> </a:t>
            </a:r>
            <a:r>
              <a:rPr lang="en-US" dirty="0"/>
              <a:t>could get high performance storing and retrieving employee records by simply using the </a:t>
            </a:r>
            <a:r>
              <a:rPr lang="en-US" dirty="0" smtClean="0"/>
              <a:t>social</a:t>
            </a:r>
            <a:r>
              <a:rPr lang="fa-IR" dirty="0" smtClean="0"/>
              <a:t> </a:t>
            </a:r>
            <a:r>
              <a:rPr lang="en-US" dirty="0" smtClean="0"/>
              <a:t>security </a:t>
            </a:r>
            <a:r>
              <a:rPr lang="en-US" dirty="0"/>
              <a:t>number as the array index, but it would be a huge waste of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Hashtable</a:t>
            </a:r>
            <a:r>
              <a:rPr lang="en-US" dirty="0"/>
              <a:t> class represents a collection of </a:t>
            </a:r>
            <a:r>
              <a:rPr lang="en-US" b="1" dirty="0"/>
              <a:t>key-and-value pairs</a:t>
            </a:r>
            <a:r>
              <a:rPr lang="en-US" dirty="0"/>
              <a:t> that are organized based on the hash code of the key. It uses the key to access the elements in the collection.</a:t>
            </a:r>
          </a:p>
          <a:p>
            <a:r>
              <a:rPr lang="en-US" dirty="0"/>
              <a:t>A hash table is used when you need to access elements by using </a:t>
            </a:r>
            <a:r>
              <a:rPr lang="en-US" b="1" dirty="0"/>
              <a:t>key</a:t>
            </a:r>
            <a:r>
              <a:rPr lang="en-US" dirty="0"/>
              <a:t>, and you can identify a useful key value. Each item in the hash table has a key/value pair. The key is used to access the items in the collection.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r>
              <a:rPr lang="fa-IR" dirty="0" smtClean="0"/>
              <a:t> </a:t>
            </a:r>
            <a:r>
              <a:rPr lang="en-US" dirty="0" smtClean="0"/>
              <a:t>in </a:t>
            </a:r>
            <a:r>
              <a:rPr lang="en-US" b="1" dirty="0" smtClean="0"/>
              <a:t>Class </a:t>
            </a:r>
            <a:r>
              <a:rPr lang="en-US" b="1" dirty="0" err="1"/>
              <a:t>Hashtable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002869"/>
              </p:ext>
            </p:extLst>
          </p:nvPr>
        </p:nvGraphicFramePr>
        <p:xfrm>
          <a:off x="873457" y="1690686"/>
          <a:ext cx="10480342" cy="40114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4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Property</a:t>
                      </a:r>
                      <a:endParaRPr lang="en-US" sz="1800" dirty="0">
                        <a:effectLst/>
                      </a:endParaRP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</a:endParaRP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8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Count</a:t>
                      </a:r>
                    </a:p>
                    <a:p>
                      <a:endParaRPr lang="en-US" sz="1800" b="1" dirty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Gets </a:t>
                      </a:r>
                      <a:r>
                        <a:rPr lang="en-US" sz="1800" dirty="0"/>
                        <a:t>the number of key-and-value pairs contained in the </a:t>
                      </a:r>
                      <a:r>
                        <a:rPr lang="en-US" sz="1800" dirty="0" err="1"/>
                        <a:t>Hashtable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8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IsFixedSize</a:t>
                      </a:r>
                      <a:endParaRPr lang="en-US" sz="1800" b="1" dirty="0" smtClean="0"/>
                    </a:p>
                    <a:p>
                      <a:endParaRPr lang="en-US" sz="1800" b="1" dirty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Gets </a:t>
                      </a:r>
                      <a:r>
                        <a:rPr lang="en-US" sz="1800" dirty="0"/>
                        <a:t>a value indicating whether the </a:t>
                      </a:r>
                      <a:r>
                        <a:rPr lang="en-US" sz="1800" dirty="0" err="1"/>
                        <a:t>Hashtable</a:t>
                      </a:r>
                      <a:r>
                        <a:rPr lang="en-US" sz="1800" dirty="0"/>
                        <a:t> has a fixed size.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8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IsReadOnly</a:t>
                      </a:r>
                      <a:endParaRPr lang="en-US" sz="1800" b="1" dirty="0" smtClean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Gets </a:t>
                      </a:r>
                      <a:r>
                        <a:rPr lang="en-US" sz="1800" dirty="0"/>
                        <a:t>a value indicating whether the </a:t>
                      </a:r>
                      <a:r>
                        <a:rPr lang="en-US" sz="1800" dirty="0" err="1"/>
                        <a:t>Hashtable</a:t>
                      </a:r>
                      <a:r>
                        <a:rPr lang="en-US" sz="1800" dirty="0"/>
                        <a:t> is read-only.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8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Keys</a:t>
                      </a:r>
                    </a:p>
                    <a:p>
                      <a:endParaRPr lang="en-US" sz="1800" b="1" dirty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Gets </a:t>
                      </a:r>
                      <a:r>
                        <a:rPr lang="en-US" sz="1800" dirty="0"/>
                        <a:t>an </a:t>
                      </a:r>
                      <a:r>
                        <a:rPr lang="en-US" sz="1800" dirty="0" err="1"/>
                        <a:t>ICollection</a:t>
                      </a:r>
                      <a:r>
                        <a:rPr lang="en-US" sz="1800" dirty="0"/>
                        <a:t> containing the keys in the </a:t>
                      </a:r>
                      <a:r>
                        <a:rPr lang="en-US" sz="1800" dirty="0" err="1"/>
                        <a:t>Hashtable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8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Values</a:t>
                      </a:r>
                    </a:p>
                    <a:p>
                      <a:endParaRPr lang="en-US" sz="1800" b="1" dirty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Gets </a:t>
                      </a:r>
                      <a:r>
                        <a:rPr lang="en-US" sz="1800" dirty="0"/>
                        <a:t>an </a:t>
                      </a:r>
                      <a:r>
                        <a:rPr lang="en-US" sz="1800" dirty="0" err="1"/>
                        <a:t>ICollection</a:t>
                      </a:r>
                      <a:r>
                        <a:rPr lang="en-US" sz="1800" dirty="0"/>
                        <a:t> containing the values in the </a:t>
                      </a:r>
                      <a:r>
                        <a:rPr lang="en-US" sz="1800" dirty="0" err="1"/>
                        <a:t>Hashtable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 in </a:t>
            </a:r>
            <a:r>
              <a:rPr lang="en-US" b="1" dirty="0"/>
              <a:t>Class </a:t>
            </a:r>
            <a:r>
              <a:rPr lang="en-US" b="1" dirty="0" err="1"/>
              <a:t>Hashtable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642211"/>
              </p:ext>
            </p:extLst>
          </p:nvPr>
        </p:nvGraphicFramePr>
        <p:xfrm>
          <a:off x="641442" y="1690689"/>
          <a:ext cx="10959154" cy="46020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47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</a:rPr>
                        <a:t>Method</a:t>
                      </a:r>
                      <a:endParaRPr lang="en-US" sz="2000" b="1" dirty="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Add(object key, object value);</a:t>
                      </a:r>
                    </a:p>
                    <a:p>
                      <a:endParaRPr lang="en-US" sz="2000" b="1" dirty="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Adds </a:t>
                      </a:r>
                      <a:r>
                        <a:rPr lang="en-US" sz="2000" dirty="0"/>
                        <a:t>an element with the specified key and value into the </a:t>
                      </a:r>
                      <a:r>
                        <a:rPr lang="en-US" sz="2000" dirty="0" err="1"/>
                        <a:t>Hashtable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 Clear();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</a:t>
                      </a:r>
                      <a:r>
                        <a:rPr lang="en-US" sz="2000" dirty="0"/>
                        <a:t>all elements from the </a:t>
                      </a:r>
                      <a:r>
                        <a:rPr lang="en-US" sz="2000" dirty="0" err="1"/>
                        <a:t>Hashtable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ContainsKey</a:t>
                      </a:r>
                      <a:r>
                        <a:rPr lang="en-US" sz="2000" b="1" dirty="0" smtClean="0"/>
                        <a:t>(object key);</a:t>
                      </a:r>
                    </a:p>
                    <a:p>
                      <a:endParaRPr lang="en-US" sz="2000" b="1" dirty="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</a:t>
                      </a:r>
                      <a:r>
                        <a:rPr lang="en-US" sz="2000" dirty="0"/>
                        <a:t>whether the </a:t>
                      </a:r>
                      <a:r>
                        <a:rPr lang="en-US" sz="2000" dirty="0" err="1"/>
                        <a:t>Hashtable</a:t>
                      </a:r>
                      <a:r>
                        <a:rPr lang="en-US" sz="2000" dirty="0"/>
                        <a:t> contains a specific key.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1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ContainsValue</a:t>
                      </a:r>
                      <a:r>
                        <a:rPr lang="en-US" sz="2000" b="1" dirty="0" smtClean="0"/>
                        <a:t>(object value);</a:t>
                      </a:r>
                    </a:p>
                    <a:p>
                      <a:endParaRPr lang="en-US" sz="2000" b="1" dirty="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</a:t>
                      </a:r>
                      <a:r>
                        <a:rPr lang="en-US" sz="2000" dirty="0"/>
                        <a:t>whether the </a:t>
                      </a:r>
                      <a:r>
                        <a:rPr lang="en-US" sz="2000" dirty="0" err="1"/>
                        <a:t>Hashtable</a:t>
                      </a:r>
                      <a:r>
                        <a:rPr lang="en-US" sz="2000" dirty="0"/>
                        <a:t> contains a specific value.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Remove(object key);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</a:t>
                      </a:r>
                      <a:r>
                        <a:rPr lang="en-US" sz="2000" dirty="0"/>
                        <a:t>the element with the specified key from the </a:t>
                      </a:r>
                      <a:r>
                        <a:rPr lang="en-US" sz="2000" dirty="0" err="1"/>
                        <a:t>Hashtable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b="1" dirty="0"/>
              <a:t>Class </a:t>
            </a:r>
            <a:r>
              <a:rPr lang="en-US" b="1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 err="1"/>
              <a:t>ht</a:t>
            </a:r>
            <a:r>
              <a:rPr lang="en-US" dirty="0"/>
              <a:t> = new </a:t>
            </a:r>
            <a:r>
              <a:rPr lang="en-US" dirty="0" err="1"/>
              <a:t>Hashtable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ht.Add</a:t>
            </a:r>
            <a:r>
              <a:rPr lang="en-US" dirty="0"/>
              <a:t>("001", "Zara Ali");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ht.Add</a:t>
            </a:r>
            <a:r>
              <a:rPr lang="en-US" dirty="0"/>
              <a:t>("002", "</a:t>
            </a:r>
            <a:r>
              <a:rPr lang="en-US" dirty="0" err="1"/>
              <a:t>Abida</a:t>
            </a:r>
            <a:r>
              <a:rPr lang="en-US" dirty="0"/>
              <a:t> </a:t>
            </a:r>
            <a:r>
              <a:rPr lang="en-US" dirty="0" err="1"/>
              <a:t>Rehman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ht.Add</a:t>
            </a:r>
            <a:r>
              <a:rPr lang="en-US" dirty="0"/>
              <a:t>("003", "Joe </a:t>
            </a:r>
            <a:r>
              <a:rPr lang="en-US" dirty="0" err="1"/>
              <a:t>Holzner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ht.Add</a:t>
            </a:r>
            <a:r>
              <a:rPr lang="en-US" dirty="0"/>
              <a:t>("004", "</a:t>
            </a:r>
            <a:r>
              <a:rPr lang="en-US" dirty="0" err="1"/>
              <a:t>Mausam</a:t>
            </a:r>
            <a:r>
              <a:rPr lang="en-US" dirty="0"/>
              <a:t> Benazir </a:t>
            </a:r>
            <a:r>
              <a:rPr lang="en-US" dirty="0" err="1"/>
              <a:t>Nur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ht.Add</a:t>
            </a:r>
            <a:r>
              <a:rPr lang="en-US" dirty="0"/>
              <a:t>("005", "M. </a:t>
            </a:r>
            <a:r>
              <a:rPr lang="en-US" dirty="0" err="1"/>
              <a:t>Amlan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ht.Add</a:t>
            </a:r>
            <a:r>
              <a:rPr lang="en-US" dirty="0"/>
              <a:t>("006", "M. </a:t>
            </a:r>
            <a:r>
              <a:rPr lang="en-US" dirty="0" err="1"/>
              <a:t>Arif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ht.Add</a:t>
            </a:r>
            <a:r>
              <a:rPr lang="en-US" dirty="0"/>
              <a:t>("007", "</a:t>
            </a:r>
            <a:r>
              <a:rPr lang="en-US" dirty="0" err="1"/>
              <a:t>Ritesh</a:t>
            </a:r>
            <a:r>
              <a:rPr lang="en-US" dirty="0"/>
              <a:t> </a:t>
            </a:r>
            <a:r>
              <a:rPr lang="en-US" dirty="0" err="1"/>
              <a:t>Saikia</a:t>
            </a:r>
            <a:r>
              <a:rPr lang="en-US" dirty="0"/>
              <a:t>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Class </a:t>
            </a:r>
            <a:r>
              <a:rPr lang="en-US" b="1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if (</a:t>
            </a:r>
            <a:r>
              <a:rPr lang="en-US" dirty="0" err="1"/>
              <a:t>ht.ContainsValue</a:t>
            </a:r>
            <a:r>
              <a:rPr lang="en-US" dirty="0"/>
              <a:t>("</a:t>
            </a:r>
            <a:r>
              <a:rPr lang="en-US" dirty="0" err="1"/>
              <a:t>Nuha</a:t>
            </a:r>
            <a:r>
              <a:rPr lang="en-US" dirty="0"/>
              <a:t> Ali"))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("This student name is already in the list");</a:t>
            </a:r>
          </a:p>
          <a:p>
            <a:pPr marL="0" indent="0">
              <a:buNone/>
            </a:pPr>
            <a:r>
              <a:rPr lang="en-US" dirty="0"/>
              <a:t>         } 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ht.Add</a:t>
            </a:r>
            <a:r>
              <a:rPr lang="en-US" dirty="0"/>
              <a:t>("008", "</a:t>
            </a:r>
            <a:r>
              <a:rPr lang="en-US" dirty="0" err="1"/>
              <a:t>Nuha</a:t>
            </a:r>
            <a:r>
              <a:rPr lang="en-US" dirty="0"/>
              <a:t> Ali");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ICollection</a:t>
            </a:r>
            <a:r>
              <a:rPr lang="en-US" dirty="0"/>
              <a:t> key = </a:t>
            </a:r>
            <a:r>
              <a:rPr lang="en-US" dirty="0" err="1"/>
              <a:t>ht.Keys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foreach</a:t>
            </a:r>
            <a:r>
              <a:rPr lang="en-US" dirty="0"/>
              <a:t> (string k in key)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(k + ": " + </a:t>
            </a:r>
            <a:r>
              <a:rPr lang="en-US" dirty="0" err="1"/>
              <a:t>ht</a:t>
            </a:r>
            <a:r>
              <a:rPr lang="en-US" dirty="0"/>
              <a:t>[k]);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err="1"/>
              <a:t>SortedList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SortedList</a:t>
            </a:r>
            <a:r>
              <a:rPr lang="en-US" dirty="0"/>
              <a:t> class represents a collection of key-and-value pairs that are sorted by the keys and are accessible by key and by index.</a:t>
            </a:r>
          </a:p>
          <a:p>
            <a:r>
              <a:rPr lang="en-US" dirty="0"/>
              <a:t>A sorted list is a combination of an array and a hash table. It contains a list of items that can be accessed using a key or an index. If you access items using an index, it is an </a:t>
            </a:r>
            <a:r>
              <a:rPr lang="en-US" dirty="0" err="1"/>
              <a:t>ArrayList</a:t>
            </a:r>
            <a:r>
              <a:rPr lang="en-US" dirty="0"/>
              <a:t>, and if you access items using a key, it is a </a:t>
            </a:r>
            <a:r>
              <a:rPr lang="en-US" dirty="0" err="1"/>
              <a:t>Hashtable</a:t>
            </a:r>
            <a:r>
              <a:rPr lang="en-US" dirty="0"/>
              <a:t>. The collection of items is always sorted by the key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Properties of the </a:t>
            </a:r>
            <a:r>
              <a:rPr lang="en-US" b="1" dirty="0" err="1"/>
              <a:t>SortedList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365832"/>
              </p:ext>
            </p:extLst>
          </p:nvPr>
        </p:nvGraphicFramePr>
        <p:xfrm>
          <a:off x="682387" y="1514903"/>
          <a:ext cx="10795380" cy="4746911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539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Property</a:t>
                      </a:r>
                      <a:endParaRPr lang="en-US" sz="20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Description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Capacity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or sets the capacity of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Count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the number of elements contained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IsFixedSize</a:t>
                      </a:r>
                      <a:endParaRPr lang="en-US" sz="2000" dirty="0" smtClean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a value indicating whether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 has a fixed size.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IsReadOnly</a:t>
                      </a:r>
                      <a:endParaRPr lang="en-US" sz="2000" dirty="0" smtClean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a value indicating whether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 is read-only.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Item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and sets the value associated with a specific key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Keys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the keys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Values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the values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22266"/>
              </p:ext>
            </p:extLst>
          </p:nvPr>
        </p:nvGraphicFramePr>
        <p:xfrm>
          <a:off x="479209" y="1880308"/>
          <a:ext cx="11273050" cy="373285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63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</a:rPr>
                        <a:t>Method </a:t>
                      </a:r>
                      <a:endParaRPr lang="en-US" sz="2000" b="1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</a:rPr>
                        <a:t> </a:t>
                      </a:r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Add(object key, object value);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Adds </a:t>
                      </a:r>
                      <a:r>
                        <a:rPr lang="en-US" sz="2000" dirty="0"/>
                        <a:t>an element with the specified key and value into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Clear();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</a:t>
                      </a:r>
                      <a:r>
                        <a:rPr lang="en-US" sz="2000" dirty="0"/>
                        <a:t>all elements from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ContainsKey</a:t>
                      </a:r>
                      <a:r>
                        <a:rPr lang="en-US" sz="2000" dirty="0" smtClean="0"/>
                        <a:t>(object key);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</a:t>
                      </a:r>
                      <a:r>
                        <a:rPr lang="en-US" sz="2000" dirty="0"/>
                        <a:t>whether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 contains a specific key.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ContainsValue</a:t>
                      </a:r>
                      <a:r>
                        <a:rPr lang="en-US" sz="2000" dirty="0" smtClean="0"/>
                        <a:t>(object value);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</a:t>
                      </a:r>
                      <a:r>
                        <a:rPr lang="en-US" sz="2000" dirty="0"/>
                        <a:t>whether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 contains a specific value.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GetByIndex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index);</a:t>
                      </a:r>
                      <a:endParaRPr lang="en-US" sz="2000" dirty="0"/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the value at the specified index of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GetKey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index);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the key at the specified index of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Methods and Properties of the </a:t>
            </a:r>
            <a:r>
              <a:rPr lang="en-US" b="1" dirty="0" err="1"/>
              <a:t>SortedList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Properties of the </a:t>
            </a:r>
            <a:r>
              <a:rPr lang="en-US" b="1" dirty="0" err="1"/>
              <a:t>SortedList</a:t>
            </a:r>
            <a:r>
              <a:rPr lang="en-US" b="1" dirty="0"/>
              <a:t>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654222"/>
              </p:ext>
            </p:extLst>
          </p:nvPr>
        </p:nvGraphicFramePr>
        <p:xfrm>
          <a:off x="838200" y="1825625"/>
          <a:ext cx="10515600" cy="427731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/>
                        <a:t>GetKeyList</a:t>
                      </a:r>
                      <a:r>
                        <a:rPr lang="en-US" sz="2000" b="0" dirty="0" smtClean="0"/>
                        <a:t>();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Gets </a:t>
                      </a:r>
                      <a:r>
                        <a:rPr lang="en-US" sz="2000" b="0" dirty="0"/>
                        <a:t>the keys in the </a:t>
                      </a:r>
                      <a:r>
                        <a:rPr lang="en-US" sz="2000" b="0" dirty="0" err="1"/>
                        <a:t>SortedList</a:t>
                      </a:r>
                      <a:r>
                        <a:rPr lang="en-US" sz="2000" b="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GetValueList</a:t>
                      </a:r>
                      <a:r>
                        <a:rPr lang="en-US" sz="2000" dirty="0" smtClean="0"/>
                        <a:t>();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the values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IndexOfKey</a:t>
                      </a:r>
                      <a:r>
                        <a:rPr lang="en-US" sz="2000" dirty="0" smtClean="0"/>
                        <a:t>(object key);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</a:t>
                      </a:r>
                      <a:r>
                        <a:rPr lang="en-US" sz="2000" dirty="0"/>
                        <a:t>the zero-based index of the specified key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IndexOfValue</a:t>
                      </a:r>
                      <a:r>
                        <a:rPr lang="en-US" sz="2000" dirty="0" smtClean="0"/>
                        <a:t>(object value);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</a:t>
                      </a:r>
                      <a:r>
                        <a:rPr lang="en-US" sz="2000" dirty="0"/>
                        <a:t>the zero-based index of the first occurrence of the specified value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Remove(object key);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</a:t>
                      </a:r>
                      <a:r>
                        <a:rPr lang="en-US" sz="2000" dirty="0"/>
                        <a:t>the element with the specified key from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RemoveAt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index);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</a:t>
                      </a:r>
                      <a:r>
                        <a:rPr lang="en-US" sz="2000" dirty="0"/>
                        <a:t>the element at the specified index of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TrimToSize</a:t>
                      </a:r>
                      <a:r>
                        <a:rPr lang="en-US" sz="2000" dirty="0" smtClean="0"/>
                        <a:t>();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Sets </a:t>
                      </a:r>
                      <a:r>
                        <a:rPr lang="en-US" sz="2000" dirty="0"/>
                        <a:t>the capacity to the actual number of elements in the </a:t>
                      </a:r>
                      <a:r>
                        <a:rPr lang="en-US" sz="2000" dirty="0" err="1"/>
                        <a:t>SortedList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SortedList</a:t>
            </a:r>
            <a:r>
              <a:rPr lang="en-US" dirty="0"/>
              <a:t> </a:t>
            </a:r>
            <a:r>
              <a:rPr lang="en-US" dirty="0" err="1"/>
              <a:t>sl</a:t>
            </a:r>
            <a:r>
              <a:rPr lang="en-US" dirty="0"/>
              <a:t> = new </a:t>
            </a:r>
            <a:r>
              <a:rPr lang="en-US" dirty="0" err="1"/>
              <a:t>SortedList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sl.Add</a:t>
            </a:r>
            <a:r>
              <a:rPr lang="en-US" dirty="0"/>
              <a:t>("001", "Zara Ali");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sl.Add</a:t>
            </a:r>
            <a:r>
              <a:rPr lang="en-US" dirty="0"/>
              <a:t>("002", "</a:t>
            </a:r>
            <a:r>
              <a:rPr lang="en-US" dirty="0" err="1"/>
              <a:t>Abida</a:t>
            </a:r>
            <a:r>
              <a:rPr lang="en-US" dirty="0"/>
              <a:t> </a:t>
            </a:r>
            <a:r>
              <a:rPr lang="en-US" dirty="0" err="1"/>
              <a:t>Rehman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sl.Add</a:t>
            </a:r>
            <a:r>
              <a:rPr lang="en-US" dirty="0"/>
              <a:t>("003", "Joe </a:t>
            </a:r>
            <a:r>
              <a:rPr lang="en-US" dirty="0" err="1"/>
              <a:t>Holzner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sl.Add</a:t>
            </a:r>
            <a:r>
              <a:rPr lang="en-US" dirty="0"/>
              <a:t>("004", "</a:t>
            </a:r>
            <a:r>
              <a:rPr lang="en-US" dirty="0" err="1"/>
              <a:t>Mausam</a:t>
            </a:r>
            <a:r>
              <a:rPr lang="en-US" dirty="0"/>
              <a:t> Benazir </a:t>
            </a:r>
            <a:r>
              <a:rPr lang="en-US" dirty="0" err="1"/>
              <a:t>Nur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sl.Add</a:t>
            </a:r>
            <a:r>
              <a:rPr lang="en-US" dirty="0"/>
              <a:t>("005", "M. </a:t>
            </a:r>
            <a:r>
              <a:rPr lang="en-US" dirty="0" err="1"/>
              <a:t>Amlan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sl.Add</a:t>
            </a:r>
            <a:r>
              <a:rPr lang="en-US" dirty="0"/>
              <a:t>("006", "M. </a:t>
            </a:r>
            <a:r>
              <a:rPr lang="en-US" dirty="0" err="1"/>
              <a:t>Arif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sl.Add</a:t>
            </a:r>
            <a:r>
              <a:rPr lang="en-US" dirty="0"/>
              <a:t>("007", "</a:t>
            </a:r>
            <a:r>
              <a:rPr lang="en-US" dirty="0" err="1"/>
              <a:t>Ritesh</a:t>
            </a:r>
            <a:r>
              <a:rPr lang="en-US" dirty="0"/>
              <a:t> </a:t>
            </a:r>
            <a:r>
              <a:rPr lang="en-US" dirty="0" err="1"/>
              <a:t>Saikia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if (</a:t>
            </a:r>
            <a:r>
              <a:rPr lang="en-US" dirty="0" err="1"/>
              <a:t>sl.ContainsValue</a:t>
            </a:r>
            <a:r>
              <a:rPr lang="en-US" dirty="0"/>
              <a:t>("</a:t>
            </a:r>
            <a:r>
              <a:rPr lang="en-US" dirty="0" err="1"/>
              <a:t>Nuha</a:t>
            </a:r>
            <a:r>
              <a:rPr lang="en-US" dirty="0"/>
              <a:t> Ali"))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("This student name is already in the list");</a:t>
            </a:r>
          </a:p>
          <a:p>
            <a:pPr marL="0" indent="0">
              <a:buNone/>
            </a:pPr>
            <a:r>
              <a:rPr lang="en-US" dirty="0"/>
              <a:t>         } 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sl.Add</a:t>
            </a:r>
            <a:r>
              <a:rPr lang="en-US" dirty="0"/>
              <a:t>("008", "</a:t>
            </a:r>
            <a:r>
              <a:rPr lang="en-US" dirty="0" err="1"/>
              <a:t>Nuha</a:t>
            </a:r>
            <a:r>
              <a:rPr lang="en-US" dirty="0"/>
              <a:t> Ali");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// get a collection of the keys.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ICollection</a:t>
            </a:r>
            <a:r>
              <a:rPr lang="en-US" dirty="0"/>
              <a:t> key = </a:t>
            </a:r>
            <a:r>
              <a:rPr lang="en-US" dirty="0" err="1"/>
              <a:t>sl.Keys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foreach</a:t>
            </a:r>
            <a:r>
              <a:rPr lang="en-US" dirty="0"/>
              <a:t> (string k in key)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(k + ": " + </a:t>
            </a:r>
            <a:r>
              <a:rPr lang="en-US" dirty="0" err="1"/>
              <a:t>sl</a:t>
            </a:r>
            <a:r>
              <a:rPr lang="en-US" dirty="0"/>
              <a:t>[k]);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0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BitArray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BitArray</a:t>
            </a:r>
            <a:r>
              <a:rPr lang="en-US" dirty="0"/>
              <a:t> class manages a compact array of bit values, which are represented as Booleans, where true indicates that the bit is on (1) and false indicates the bit is off (0).</a:t>
            </a:r>
          </a:p>
          <a:p>
            <a:r>
              <a:rPr lang="en-US" dirty="0"/>
              <a:t>It is used when you need to store the bits but do not know the number of bits in advance. You can access items from the </a:t>
            </a:r>
            <a:r>
              <a:rPr lang="en-US" dirty="0" err="1"/>
              <a:t>BitArray</a:t>
            </a:r>
            <a:r>
              <a:rPr lang="en-US" dirty="0"/>
              <a:t> collection by using an integer index, which starts from zero.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1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Properties of the </a:t>
            </a:r>
            <a:r>
              <a:rPr lang="en-US" b="1" dirty="0" err="1"/>
              <a:t>BitArray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123390"/>
              </p:ext>
            </p:extLst>
          </p:nvPr>
        </p:nvGraphicFramePr>
        <p:xfrm>
          <a:off x="838200" y="2126774"/>
          <a:ext cx="10515600" cy="32004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</a:rPr>
                        <a:t>Property 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</a:rPr>
                        <a:t> </a:t>
                      </a:r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the number of elements contained in the </a:t>
                      </a:r>
                      <a:r>
                        <a:rPr lang="en-US" sz="2000" dirty="0" err="1"/>
                        <a:t>BitArray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IsReadOnly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a value indicating whether the </a:t>
                      </a:r>
                      <a:r>
                        <a:rPr lang="en-US" sz="2000" dirty="0" err="1"/>
                        <a:t>BitArray</a:t>
                      </a:r>
                      <a:r>
                        <a:rPr lang="en-US" sz="2000" dirty="0"/>
                        <a:t> is read-only.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or sets the value of the bit at a specific position in the </a:t>
                      </a:r>
                      <a:r>
                        <a:rPr lang="en-US" sz="2000" dirty="0" err="1"/>
                        <a:t>BitArray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Gets </a:t>
                      </a:r>
                      <a:r>
                        <a:rPr lang="en-US" sz="2000" dirty="0"/>
                        <a:t>or sets the number of elements in the </a:t>
                      </a:r>
                      <a:r>
                        <a:rPr lang="en-US" sz="2000" dirty="0" err="1"/>
                        <a:t>BitArray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6" y="0"/>
            <a:ext cx="10515600" cy="1325563"/>
          </a:xfrm>
        </p:spPr>
        <p:txBody>
          <a:bodyPr/>
          <a:lstStyle/>
          <a:p>
            <a:r>
              <a:rPr lang="en-US" b="1" dirty="0"/>
              <a:t>Methods and Properties of the </a:t>
            </a:r>
            <a:r>
              <a:rPr lang="en-US" b="1" dirty="0" err="1"/>
              <a:t>BitArray</a:t>
            </a:r>
            <a:r>
              <a:rPr lang="en-US" b="1" dirty="0"/>
              <a:t>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55048"/>
              </p:ext>
            </p:extLst>
          </p:nvPr>
        </p:nvGraphicFramePr>
        <p:xfrm>
          <a:off x="838201" y="1094703"/>
          <a:ext cx="10830058" cy="548155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41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2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/>
                        </a:rPr>
                        <a:t>Method</a:t>
                      </a:r>
                      <a:endParaRPr lang="en-US" sz="18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/>
                        </a:rPr>
                        <a:t> </a:t>
                      </a:r>
                      <a:r>
                        <a:rPr lang="en-US" sz="1800" b="0" dirty="0">
                          <a:effectLst/>
                        </a:rPr>
                        <a:t>Description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public </a:t>
                      </a:r>
                      <a:r>
                        <a:rPr lang="en-US" sz="1800" b="0" dirty="0" err="1" smtClean="0"/>
                        <a:t>BitArray</a:t>
                      </a:r>
                      <a:r>
                        <a:rPr lang="en-US" sz="1800" b="0" dirty="0" smtClean="0"/>
                        <a:t> And(</a:t>
                      </a:r>
                      <a:r>
                        <a:rPr lang="en-US" sz="1800" b="0" dirty="0" err="1" smtClean="0"/>
                        <a:t>BitArray</a:t>
                      </a:r>
                      <a:r>
                        <a:rPr lang="en-US" sz="1800" b="0" dirty="0" smtClean="0"/>
                        <a:t> value);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Performs </a:t>
                      </a:r>
                      <a:r>
                        <a:rPr lang="en-US" sz="1800" b="0" dirty="0"/>
                        <a:t>the bitwise AND operation on the elements in the current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 against the corresponding elements in the specified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.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public </a:t>
                      </a:r>
                      <a:r>
                        <a:rPr lang="en-US" sz="1800" b="0" dirty="0" err="1" smtClean="0"/>
                        <a:t>bool</a:t>
                      </a:r>
                      <a:r>
                        <a:rPr lang="en-US" sz="1800" b="0" dirty="0" smtClean="0"/>
                        <a:t> Get(</a:t>
                      </a:r>
                      <a:r>
                        <a:rPr lang="en-US" sz="1800" b="0" dirty="0" err="1" smtClean="0"/>
                        <a:t>int</a:t>
                      </a:r>
                      <a:r>
                        <a:rPr lang="en-US" sz="1800" b="0" dirty="0" smtClean="0"/>
                        <a:t> index);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Gets </a:t>
                      </a:r>
                      <a:r>
                        <a:rPr lang="en-US" sz="1800" b="0" dirty="0"/>
                        <a:t>the value of the bit at a specific position in the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.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public </a:t>
                      </a:r>
                      <a:r>
                        <a:rPr lang="en-US" sz="1800" b="0" dirty="0" err="1" smtClean="0"/>
                        <a:t>BitArray</a:t>
                      </a:r>
                      <a:r>
                        <a:rPr lang="en-US" sz="1800" b="0" dirty="0" smtClean="0"/>
                        <a:t> Not();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Inverts </a:t>
                      </a:r>
                      <a:r>
                        <a:rPr lang="en-US" sz="1800" b="0" dirty="0"/>
                        <a:t>all the bit values in the current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, so that elements set to true are changed to false, and elements set to false are changed to true.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public </a:t>
                      </a:r>
                      <a:r>
                        <a:rPr lang="en-US" sz="1800" b="0" dirty="0" err="1" smtClean="0"/>
                        <a:t>BitArray</a:t>
                      </a:r>
                      <a:r>
                        <a:rPr lang="en-US" sz="1800" b="0" dirty="0" smtClean="0"/>
                        <a:t> Or(</a:t>
                      </a:r>
                      <a:r>
                        <a:rPr lang="en-US" sz="1800" b="0" dirty="0" err="1" smtClean="0"/>
                        <a:t>BitArray</a:t>
                      </a:r>
                      <a:r>
                        <a:rPr lang="en-US" sz="1800" b="0" dirty="0" smtClean="0"/>
                        <a:t> value);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Performs </a:t>
                      </a:r>
                      <a:r>
                        <a:rPr lang="en-US" sz="1800" b="0" dirty="0"/>
                        <a:t>the bitwise OR operation on the elements in the current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 against the corresponding elements in the specified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.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public void Set(</a:t>
                      </a:r>
                      <a:r>
                        <a:rPr lang="en-US" sz="1800" b="0" dirty="0" err="1" smtClean="0"/>
                        <a:t>int</a:t>
                      </a:r>
                      <a:r>
                        <a:rPr lang="en-US" sz="1800" b="0" dirty="0" smtClean="0"/>
                        <a:t> index, </a:t>
                      </a:r>
                      <a:r>
                        <a:rPr lang="en-US" sz="1800" b="0" dirty="0" err="1" smtClean="0"/>
                        <a:t>bool</a:t>
                      </a:r>
                      <a:r>
                        <a:rPr lang="en-US" sz="1800" b="0" dirty="0" smtClean="0"/>
                        <a:t> value);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Sets </a:t>
                      </a:r>
                      <a:r>
                        <a:rPr lang="en-US" sz="1800" b="0" dirty="0"/>
                        <a:t>the bit at a specific position in the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 to the specified value.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public void </a:t>
                      </a:r>
                      <a:r>
                        <a:rPr lang="en-US" sz="1800" b="0" dirty="0" err="1" smtClean="0"/>
                        <a:t>SetAll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en-US" sz="1800" b="0" dirty="0" err="1" smtClean="0"/>
                        <a:t>bool</a:t>
                      </a:r>
                      <a:r>
                        <a:rPr lang="en-US" sz="1800" b="0" dirty="0" smtClean="0"/>
                        <a:t> value);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Sets </a:t>
                      </a:r>
                      <a:r>
                        <a:rPr lang="en-US" sz="1800" b="0" dirty="0"/>
                        <a:t>all bits in the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 to the specified value.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public </a:t>
                      </a:r>
                      <a:r>
                        <a:rPr lang="en-US" sz="1800" b="0" dirty="0" err="1" smtClean="0"/>
                        <a:t>BitArray</a:t>
                      </a:r>
                      <a:r>
                        <a:rPr lang="en-US" sz="1800" b="0" dirty="0" smtClean="0"/>
                        <a:t> </a:t>
                      </a:r>
                      <a:r>
                        <a:rPr lang="en-US" sz="1800" b="0" dirty="0" err="1" smtClean="0"/>
                        <a:t>Xor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en-US" sz="1800" b="0" dirty="0" err="1" smtClean="0"/>
                        <a:t>BitArray</a:t>
                      </a:r>
                      <a:r>
                        <a:rPr lang="en-US" sz="1800" b="0" dirty="0" smtClean="0"/>
                        <a:t> value);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Performs </a:t>
                      </a:r>
                      <a:r>
                        <a:rPr lang="en-US" sz="1800" b="0" dirty="0"/>
                        <a:t>the bitwise </a:t>
                      </a:r>
                      <a:r>
                        <a:rPr lang="en-US" sz="1800" b="0" dirty="0" err="1"/>
                        <a:t>eXclusive</a:t>
                      </a:r>
                      <a:r>
                        <a:rPr lang="en-US" sz="1800" b="0" dirty="0"/>
                        <a:t> OR operation on the elements in the current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 against the corresponding elements in the specified </a:t>
                      </a:r>
                      <a:r>
                        <a:rPr lang="en-US" sz="1800" b="0" dirty="0" err="1"/>
                        <a:t>BitArray</a:t>
                      </a:r>
                      <a:r>
                        <a:rPr lang="en-US" sz="1800" b="0" dirty="0"/>
                        <a:t>.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BitArray</a:t>
            </a:r>
            <a:r>
              <a:rPr lang="en-US" dirty="0" smtClean="0"/>
              <a:t> </a:t>
            </a:r>
            <a:r>
              <a:rPr lang="en-US" dirty="0"/>
              <a:t>ba1 = new </a:t>
            </a:r>
            <a:r>
              <a:rPr lang="en-US" dirty="0" err="1"/>
              <a:t>BitArray</a:t>
            </a:r>
            <a:r>
              <a:rPr lang="en-US" dirty="0"/>
              <a:t>(8);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BitArray</a:t>
            </a:r>
            <a:r>
              <a:rPr lang="en-US" dirty="0"/>
              <a:t> ba2 = new </a:t>
            </a:r>
            <a:r>
              <a:rPr lang="en-US" dirty="0" err="1"/>
              <a:t>BitArray</a:t>
            </a:r>
            <a:r>
              <a:rPr lang="en-US" dirty="0"/>
              <a:t>(8);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byte[] a = { 60 };</a:t>
            </a:r>
          </a:p>
          <a:p>
            <a:pPr marL="0" indent="0">
              <a:buNone/>
            </a:pPr>
            <a:r>
              <a:rPr lang="en-US" dirty="0"/>
              <a:t>         byte[] b = { 13 };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//storing the values 60, and 13 into the bit arrays</a:t>
            </a:r>
          </a:p>
          <a:p>
            <a:pPr marL="0" indent="0">
              <a:buNone/>
            </a:pPr>
            <a:r>
              <a:rPr lang="en-US" dirty="0"/>
              <a:t>         ba1 = new </a:t>
            </a:r>
            <a:r>
              <a:rPr lang="en-US" dirty="0" err="1"/>
              <a:t>BitArray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         ba2 = new </a:t>
            </a:r>
            <a:r>
              <a:rPr lang="en-US" dirty="0" err="1"/>
              <a:t>BitArray</a:t>
            </a:r>
            <a:r>
              <a:rPr lang="en-US" dirty="0"/>
              <a:t>(b);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//content of ba1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("Bit array ba1: 60");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ba1.Count;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("{0, -6} ", ba1[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048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//content of ba2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("Bit array ba2: 13");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ba2.Count;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("{0, -6} ", ba2[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BitArray</a:t>
            </a:r>
            <a:r>
              <a:rPr lang="en-US" dirty="0"/>
              <a:t> ba3 = new </a:t>
            </a:r>
            <a:r>
              <a:rPr lang="en-US" dirty="0" err="1"/>
              <a:t>BitArray</a:t>
            </a:r>
            <a:r>
              <a:rPr lang="en-US" dirty="0"/>
              <a:t>(8);</a:t>
            </a:r>
          </a:p>
          <a:p>
            <a:pPr marL="0" indent="0">
              <a:buNone/>
            </a:pPr>
            <a:r>
              <a:rPr lang="en-US" dirty="0"/>
              <a:t>         ba3 = ba1.And(ba2);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//content of ba3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("Bit array ba3 after AND operation: 12");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ba3.Count;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("{0, -6} ", ba3[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ba3 = ba1.Or(ba2);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//content of ba3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("Bit array ba3 after OR operation: 61");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ba3.Count;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("{0, -6} ", ba3[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Arrays, however, have their </a:t>
            </a:r>
            <a:r>
              <a:rPr lang="en-US" dirty="0" smtClean="0"/>
              <a:t>limitations.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have a </a:t>
            </a:r>
            <a:r>
              <a:rPr lang="en-US" dirty="0" smtClean="0"/>
              <a:t>fixed </a:t>
            </a:r>
            <a:r>
              <a:rPr lang="en-US" dirty="0"/>
              <a:t>size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so you can’t add new items to the end of an existing array without creating a </a:t>
            </a:r>
            <a:r>
              <a:rPr lang="en-US" dirty="0" smtClean="0"/>
              <a:t>new one</a:t>
            </a:r>
            <a:r>
              <a:rPr lang="en-US" dirty="0"/>
              <a:t>. This often means that the syntax used to manipulate arrays can become overly complicated.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All items have same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C# are implemented as instances of the </a:t>
            </a:r>
            <a:r>
              <a:rPr lang="en-US" dirty="0" err="1"/>
              <a:t>System.Array</a:t>
            </a:r>
            <a:r>
              <a:rPr lang="en-US" dirty="0"/>
              <a:t> class and are just one type of what </a:t>
            </a:r>
            <a:r>
              <a:rPr lang="en-US" dirty="0" smtClean="0"/>
              <a:t>are known </a:t>
            </a:r>
            <a:r>
              <a:rPr lang="en-US" dirty="0"/>
              <a:t>as </a:t>
            </a:r>
            <a:r>
              <a:rPr lang="en-US" i="1" dirty="0"/>
              <a:t>collection classes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/>
              <a:t>classes in general are used for maintaining lists of objects, and </a:t>
            </a:r>
            <a:r>
              <a:rPr lang="en-US" dirty="0" smtClean="0"/>
              <a:t>they may </a:t>
            </a:r>
            <a:r>
              <a:rPr lang="en-US" dirty="0"/>
              <a:t>expose more functionality than simple arrays. Much of this functionality comes through </a:t>
            </a:r>
            <a:r>
              <a:rPr lang="en-US" dirty="0" smtClean="0"/>
              <a:t>implementing interfaces </a:t>
            </a:r>
            <a:r>
              <a:rPr lang="en-US" dirty="0"/>
              <a:t>from the </a:t>
            </a:r>
            <a:r>
              <a:rPr lang="en-US" dirty="0" err="1"/>
              <a:t>System.Collections</a:t>
            </a:r>
            <a:r>
              <a:rPr lang="en-US" dirty="0"/>
              <a:t> namespace, thus standardizing collection syntax. This </a:t>
            </a:r>
            <a:r>
              <a:rPr lang="en-US" dirty="0" smtClean="0"/>
              <a:t>namespace also </a:t>
            </a:r>
            <a:r>
              <a:rPr lang="en-US" dirty="0"/>
              <a:t>contains some other interesting things, such as classes that implement these interfaces in ways </a:t>
            </a:r>
            <a:r>
              <a:rPr lang="en-US" dirty="0" smtClean="0"/>
              <a:t>other than </a:t>
            </a:r>
            <a:r>
              <a:rPr lang="en-US" dirty="0" err="1"/>
              <a:t>System.Array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r>
              <a:rPr lang="en-US" dirty="0"/>
              <a:t>The .NET Framework’s </a:t>
            </a:r>
            <a:r>
              <a:rPr lang="en-US" b="1" dirty="0" err="1"/>
              <a:t>ArrayList</a:t>
            </a:r>
            <a:r>
              <a:rPr lang="en-US" b="1" dirty="0"/>
              <a:t> </a:t>
            </a:r>
            <a:r>
              <a:rPr lang="en-US" dirty="0"/>
              <a:t>collection class mimics the functionality of </a:t>
            </a:r>
            <a:r>
              <a:rPr lang="en-US" dirty="0" smtClean="0"/>
              <a:t>conventional</a:t>
            </a:r>
            <a:r>
              <a:rPr lang="fa-IR" dirty="0" smtClean="0"/>
              <a:t> </a:t>
            </a:r>
            <a:r>
              <a:rPr lang="en-US" dirty="0" smtClean="0"/>
              <a:t>arrays </a:t>
            </a:r>
            <a:r>
              <a:rPr lang="en-US" dirty="0"/>
              <a:t>and provides dynamic resizing of the collection through the </a:t>
            </a:r>
            <a:r>
              <a:rPr lang="en-US" dirty="0" smtClean="0"/>
              <a:t>class’s</a:t>
            </a:r>
            <a:r>
              <a:rPr lang="fa-IR" dirty="0" smtClean="0"/>
              <a:t> </a:t>
            </a:r>
            <a:r>
              <a:rPr lang="en-US" dirty="0" smtClean="0"/>
              <a:t>methods</a:t>
            </a:r>
            <a:r>
              <a:rPr lang="en-US" dirty="0"/>
              <a:t>. </a:t>
            </a:r>
            <a:endParaRPr lang="fa-IR" dirty="0" smtClean="0"/>
          </a:p>
          <a:p>
            <a:endParaRPr lang="fa-IR" dirty="0" smtClean="0"/>
          </a:p>
          <a:p>
            <a:r>
              <a:rPr lang="en-US" dirty="0" smtClean="0"/>
              <a:t>At </a:t>
            </a:r>
            <a:r>
              <a:rPr lang="en-US" dirty="0"/>
              <a:t>any time, an </a:t>
            </a:r>
            <a:r>
              <a:rPr lang="en-US" dirty="0" err="1"/>
              <a:t>ArrayList</a:t>
            </a:r>
            <a:r>
              <a:rPr lang="en-US" dirty="0"/>
              <a:t> contains a certain number of elements less than </a:t>
            </a:r>
            <a:r>
              <a:rPr lang="en-US" dirty="0" smtClean="0"/>
              <a:t>or</a:t>
            </a:r>
            <a:r>
              <a:rPr lang="fa-IR" dirty="0" smtClean="0"/>
              <a:t> </a:t>
            </a:r>
            <a:r>
              <a:rPr lang="en-US" dirty="0" smtClean="0"/>
              <a:t>equal </a:t>
            </a:r>
            <a:r>
              <a:rPr lang="en-US" dirty="0"/>
              <a:t>to its </a:t>
            </a:r>
            <a:r>
              <a:rPr lang="en-US" b="1" dirty="0"/>
              <a:t>capacity</a:t>
            </a:r>
            <a:r>
              <a:rPr lang="en-US" dirty="0"/>
              <a:t>—the number of elements currently </a:t>
            </a:r>
            <a:r>
              <a:rPr lang="en-US" i="1" dirty="0"/>
              <a:t>reserved </a:t>
            </a:r>
            <a:r>
              <a:rPr lang="en-US" dirty="0"/>
              <a:t>for the </a:t>
            </a:r>
            <a:r>
              <a:rPr lang="en-US" dirty="0" err="1"/>
              <a:t>ArrayList</a:t>
            </a:r>
            <a:r>
              <a:rPr lang="en-US" dirty="0"/>
              <a:t>. </a:t>
            </a:r>
            <a:endParaRPr lang="fa-IR" dirty="0" smtClean="0"/>
          </a:p>
          <a:p>
            <a:endParaRPr lang="fa-IR" dirty="0" smtClean="0"/>
          </a:p>
          <a:p>
            <a:r>
              <a:rPr lang="en-US" dirty="0" err="1"/>
              <a:t>ArrayLists</a:t>
            </a:r>
            <a:r>
              <a:rPr lang="en-US" dirty="0"/>
              <a:t> store references to objects. All classes derive from class object, so </a:t>
            </a:r>
            <a:r>
              <a:rPr lang="en-US" dirty="0" smtClean="0"/>
              <a:t>an</a:t>
            </a:r>
            <a:r>
              <a:rPr lang="fa-IR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can contain objects of any type.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606"/>
            <a:ext cx="12192000" cy="1325563"/>
          </a:xfrm>
        </p:spPr>
        <p:txBody>
          <a:bodyPr/>
          <a:lstStyle/>
          <a:p>
            <a:r>
              <a:rPr lang="en-US" dirty="0"/>
              <a:t>lists </a:t>
            </a:r>
            <a:r>
              <a:rPr lang="en-US" dirty="0" smtClean="0"/>
              <a:t>some </a:t>
            </a:r>
            <a:r>
              <a:rPr lang="en-US" dirty="0"/>
              <a:t>methods </a:t>
            </a:r>
            <a:r>
              <a:rPr lang="en-US" dirty="0" smtClean="0"/>
              <a:t>and</a:t>
            </a:r>
            <a:r>
              <a:rPr lang="fa-IR" dirty="0" smtClean="0"/>
              <a:t> </a:t>
            </a:r>
            <a:r>
              <a:rPr lang="en-US" dirty="0" smtClean="0"/>
              <a:t>properties </a:t>
            </a:r>
            <a:r>
              <a:rPr lang="en-US" dirty="0"/>
              <a:t>of class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1" y="762109"/>
            <a:ext cx="8857858" cy="437682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7" y="4870110"/>
            <a:ext cx="8898802" cy="23740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8"/>
            <a:ext cx="10515600" cy="6040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al = new </a:t>
            </a:r>
            <a:r>
              <a:rPr lang="en-US" dirty="0" err="1"/>
              <a:t>ArrayList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al.Add</a:t>
            </a:r>
            <a:r>
              <a:rPr lang="en-US" dirty="0"/>
              <a:t>(45);</a:t>
            </a:r>
          </a:p>
          <a:p>
            <a:pPr marL="0" indent="0">
              <a:buNone/>
            </a:pPr>
            <a:r>
              <a:rPr lang="en-US" dirty="0" err="1" smtClean="0"/>
              <a:t>al.Add</a:t>
            </a:r>
            <a:r>
              <a:rPr lang="en-US" dirty="0" smtClean="0"/>
              <a:t>(78);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("Capacity: {0} ", </a:t>
            </a:r>
            <a:r>
              <a:rPr lang="en-US" dirty="0" err="1"/>
              <a:t>al.Capacity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("Count: {0}", </a:t>
            </a:r>
            <a:r>
              <a:rPr lang="en-US" dirty="0" err="1"/>
              <a:t>al.Count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Console.Write</a:t>
            </a:r>
            <a:r>
              <a:rPr lang="en-US" dirty="0"/>
              <a:t>("Content: ");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al)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 " 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Console.Write</a:t>
            </a:r>
            <a:r>
              <a:rPr lang="en-US" dirty="0"/>
              <a:t>("Sorted Content: 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al.Sort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al)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" ");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represents a last-in, first out collection of object. It is used when you need a last-in, first-out access of items. When you add an item in the list, it is called pushing the item and when you remove it, it is called popping the item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71" y="3318370"/>
            <a:ext cx="3930555" cy="3378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some methods and</a:t>
            </a:r>
            <a:r>
              <a:rPr lang="fa-IR" dirty="0"/>
              <a:t> </a:t>
            </a:r>
            <a:r>
              <a:rPr lang="en-US" dirty="0"/>
              <a:t>properties of class </a:t>
            </a:r>
            <a:r>
              <a:rPr lang="en-US" dirty="0" smtClean="0"/>
              <a:t>Stack.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666807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&amp;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number of elements contained in the 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elements from the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an element is in the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Peek();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object at the top of the Stack without removing 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and returns the object at the top of the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Inserts an object at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ToArray</a:t>
                      </a:r>
                      <a:r>
                        <a:rPr lang="en-US" dirty="0" smtClean="0"/>
                        <a:t>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Copies the Stack to a new array.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2194</Words>
  <Application>Microsoft Office PowerPoint</Application>
  <PresentationFormat>Widescreen</PresentationFormat>
  <Paragraphs>320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 Nazanin</vt:lpstr>
      <vt:lpstr>Calibri</vt:lpstr>
      <vt:lpstr>Calibri Light</vt:lpstr>
      <vt:lpstr>Times New Roman</vt:lpstr>
      <vt:lpstr>Office Theme</vt:lpstr>
      <vt:lpstr>Visual Programming-II </vt:lpstr>
      <vt:lpstr>collections</vt:lpstr>
      <vt:lpstr>collections</vt:lpstr>
      <vt:lpstr>collections</vt:lpstr>
      <vt:lpstr>Class ArrayList</vt:lpstr>
      <vt:lpstr>lists some methods and properties of class ArrayList.</vt:lpstr>
      <vt:lpstr>PowerPoint Presentation</vt:lpstr>
      <vt:lpstr>Class Stack</vt:lpstr>
      <vt:lpstr>lists some methods and properties of class Stack.</vt:lpstr>
      <vt:lpstr>PowerPoint Presentation</vt:lpstr>
      <vt:lpstr>PowerPoint Presentation</vt:lpstr>
      <vt:lpstr>the method print stack</vt:lpstr>
      <vt:lpstr>Class Hashtable</vt:lpstr>
      <vt:lpstr>Class Hashtable</vt:lpstr>
      <vt:lpstr>Property in Class Hashtable</vt:lpstr>
      <vt:lpstr>Method  in Class Hashtable</vt:lpstr>
      <vt:lpstr>Example of Class Hashtable</vt:lpstr>
      <vt:lpstr>Example of Class Hashtable</vt:lpstr>
      <vt:lpstr>Class SortedList</vt:lpstr>
      <vt:lpstr>Methods and Properties of the SortedList Class</vt:lpstr>
      <vt:lpstr>Methods and Properties of the SortedList Class</vt:lpstr>
      <vt:lpstr>Methods and Properties of the SortedList Class</vt:lpstr>
      <vt:lpstr>PowerPoint Presentation</vt:lpstr>
      <vt:lpstr>BitArray Class</vt:lpstr>
      <vt:lpstr>Methods and Properties of the BitArray Class</vt:lpstr>
      <vt:lpstr>Methods and Properties of the BitArray 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85</cp:revision>
  <dcterms:created xsi:type="dcterms:W3CDTF">2017-04-08T18:39:57Z</dcterms:created>
  <dcterms:modified xsi:type="dcterms:W3CDTF">2019-04-07T01:55:23Z</dcterms:modified>
</cp:coreProperties>
</file>