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80" r:id="rId5"/>
    <p:sldId id="281" r:id="rId6"/>
    <p:sldId id="277" r:id="rId7"/>
    <p:sldId id="282" r:id="rId8"/>
    <p:sldId id="283" r:id="rId9"/>
    <p:sldId id="284" r:id="rId10"/>
    <p:sldId id="299" r:id="rId11"/>
    <p:sldId id="300" r:id="rId12"/>
    <p:sldId id="301" r:id="rId13"/>
    <p:sldId id="302" r:id="rId14"/>
    <p:sldId id="286" r:id="rId15"/>
    <p:sldId id="289" r:id="rId16"/>
    <p:sldId id="287" r:id="rId17"/>
    <p:sldId id="288" r:id="rId18"/>
    <p:sldId id="290" r:id="rId19"/>
    <p:sldId id="298" r:id="rId20"/>
    <p:sldId id="291" r:id="rId21"/>
    <p:sldId id="303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270-68FC-4830-8F65-421491454CC1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F3FE-43D6-483D-9FB1-E8D3DC2F12BC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A800-E67C-44F2-B58A-612C941FFB5B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C68D-D9D9-4629-B4D6-9B8FBE5D91C5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799F-0103-4D7E-9210-461BF9A7FB24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F886-BD67-4782-871D-8EFF8A9FB773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895F-B753-4515-ABFC-880A638A1196}" type="datetime1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6A68-2CEB-43DF-96E5-B53D2E4475EB}" type="datetime1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FFE-22FA-4D17-B56A-45E8672AA5FE}" type="datetime1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A7-8A9C-42FF-9E1F-2C0E0133DF96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2243-0A57-42DF-AF42-BBE7DBCD94EB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1211-0588-4670-80A5-94141F3FFD15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smtClean="0"/>
              <a:t>توسط : </a:t>
            </a:r>
            <a:r>
              <a:rPr lang="fa-IR" dirty="0" smtClean="0"/>
              <a:t>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generic class provides a </a:t>
            </a:r>
            <a:r>
              <a:rPr lang="en-US" dirty="0" smtClean="0"/>
              <a:t>means for </a:t>
            </a:r>
            <a:r>
              <a:rPr lang="en-US" dirty="0"/>
              <a:t>describing a class in a </a:t>
            </a:r>
            <a:r>
              <a:rPr lang="en-US" dirty="0" smtClean="0"/>
              <a:t>type independent </a:t>
            </a:r>
            <a:r>
              <a:rPr lang="en-US" dirty="0"/>
              <a:t>manner</a:t>
            </a:r>
            <a:r>
              <a:rPr lang="en-US" dirty="0" smtClean="0"/>
              <a:t>. We </a:t>
            </a:r>
            <a:r>
              <a:rPr lang="en-US" dirty="0"/>
              <a:t>can then instantiate </a:t>
            </a:r>
            <a:r>
              <a:rPr lang="en-US" dirty="0" smtClean="0"/>
              <a:t>type-specific versions </a:t>
            </a:r>
            <a:r>
              <a:rPr lang="en-US" dirty="0"/>
              <a:t>of the generic class. This capability is an opportunity for software reusability.</a:t>
            </a:r>
          </a:p>
          <a:p>
            <a:r>
              <a:rPr lang="en-US" dirty="0"/>
              <a:t>With a generic class, you can use a simple, concise notation to indicate the </a:t>
            </a:r>
            <a:r>
              <a:rPr lang="en-US" dirty="0" smtClean="0"/>
              <a:t>actual type(s</a:t>
            </a:r>
            <a:r>
              <a:rPr lang="en-US" dirty="0"/>
              <a:t>) that should be used in place of the class’s type parameter(s). At compilation </a:t>
            </a:r>
            <a:r>
              <a:rPr lang="en-US" dirty="0" smtClean="0"/>
              <a:t>time, the </a:t>
            </a:r>
            <a:r>
              <a:rPr lang="en-US" dirty="0"/>
              <a:t>compiler ensures your code’s type safety, and the runtime system replaces type </a:t>
            </a:r>
            <a:r>
              <a:rPr lang="en-US" dirty="0" smtClean="0"/>
              <a:t>parameters with </a:t>
            </a:r>
            <a:r>
              <a:rPr lang="en-US" dirty="0"/>
              <a:t>type arguments to enable your client code to interact with the generic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generic Stack class, for example, could be the basis for creating many </a:t>
            </a:r>
            <a:r>
              <a:rPr lang="en-US" dirty="0" smtClean="0"/>
              <a:t>Stack classes </a:t>
            </a:r>
            <a:r>
              <a:rPr lang="en-US" dirty="0"/>
              <a:t>(e.g., “Stack of double,” “Stack of int,” “Stack of char,” “Stack of Employee</a:t>
            </a:r>
            <a:r>
              <a:rPr lang="en-US" dirty="0" smtClean="0"/>
              <a:t>”). Next slide presents </a:t>
            </a:r>
            <a:r>
              <a:rPr lang="en-US" dirty="0"/>
              <a:t>a generic Stack class declaration.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class should not be </a:t>
            </a:r>
            <a:r>
              <a:rPr lang="en-US" dirty="0" smtClean="0"/>
              <a:t>confused with </a:t>
            </a:r>
            <a:r>
              <a:rPr lang="en-US" dirty="0"/>
              <a:t>the class Stack </a:t>
            </a:r>
            <a:r>
              <a:rPr lang="en-US" dirty="0" smtClean="0"/>
              <a:t>from namespace </a:t>
            </a:r>
            <a:r>
              <a:rPr lang="en-US" dirty="0" err="1"/>
              <a:t>System.Collections.Generics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generic class </a:t>
            </a:r>
            <a:r>
              <a:rPr lang="en-US" dirty="0" smtClean="0"/>
              <a:t>declaration is </a:t>
            </a:r>
            <a:r>
              <a:rPr lang="en-US" dirty="0"/>
              <a:t>similar to a </a:t>
            </a:r>
            <a:r>
              <a:rPr lang="en-US" dirty="0" err="1"/>
              <a:t>nongeneric</a:t>
            </a:r>
            <a:r>
              <a:rPr lang="en-US" dirty="0"/>
              <a:t> class declaration, except that the class name is </a:t>
            </a:r>
            <a:r>
              <a:rPr lang="en-US" dirty="0" smtClean="0"/>
              <a:t>followed by </a:t>
            </a:r>
            <a:r>
              <a:rPr lang="en-US" dirty="0"/>
              <a:t>a type-parameter list </a:t>
            </a:r>
            <a:r>
              <a:rPr lang="en-US" dirty="0" smtClean="0"/>
              <a:t> </a:t>
            </a:r>
            <a:r>
              <a:rPr lang="en-US" dirty="0"/>
              <a:t>and, optionally, one or more constraints on its type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90152"/>
            <a:ext cx="11320529" cy="6658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Stack&lt; T 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private </a:t>
            </a:r>
            <a:r>
              <a:rPr lang="en-US" b="1" dirty="0"/>
              <a:t>int </a:t>
            </a:r>
            <a:r>
              <a:rPr lang="en-US" dirty="0"/>
              <a:t>top; // location of the top </a:t>
            </a:r>
            <a:r>
              <a:rPr lang="en-US" dirty="0" smtClean="0"/>
              <a:t>element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private </a:t>
            </a:r>
            <a:r>
              <a:rPr lang="en-US" dirty="0"/>
              <a:t>T[] elements; // array that stores stack elements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// </a:t>
            </a:r>
            <a:r>
              <a:rPr lang="en-US" dirty="0" err="1"/>
              <a:t>parameterless</a:t>
            </a:r>
            <a:r>
              <a:rPr lang="en-US" dirty="0"/>
              <a:t> constructor creates a stack of the default size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/>
              <a:t>public </a:t>
            </a:r>
            <a:r>
              <a:rPr lang="en-US" dirty="0"/>
              <a:t>Stack</a:t>
            </a:r>
            <a:r>
              <a:rPr lang="en-US" dirty="0" smtClean="0"/>
              <a:t>(): </a:t>
            </a:r>
            <a:r>
              <a:rPr lang="en-US" b="1" dirty="0"/>
              <a:t>this</a:t>
            </a:r>
            <a:r>
              <a:rPr lang="en-US" dirty="0"/>
              <a:t>( </a:t>
            </a:r>
            <a:r>
              <a:rPr lang="en-US" b="1" dirty="0"/>
              <a:t>10 </a:t>
            </a:r>
            <a:r>
              <a:rPr lang="en-US" dirty="0"/>
              <a:t>) // default stack size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{// </a:t>
            </a:r>
            <a:r>
              <a:rPr lang="en-US" dirty="0"/>
              <a:t>empty constructor; calls constructor at line 18 to perform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} </a:t>
            </a:r>
            <a:r>
              <a:rPr lang="en-US" dirty="0"/>
              <a:t>// end stack </a:t>
            </a:r>
            <a:r>
              <a:rPr lang="en-US" dirty="0" smtClean="0"/>
              <a:t>constructor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// </a:t>
            </a:r>
            <a:r>
              <a:rPr lang="en-US" dirty="0"/>
              <a:t>constructor creates a stack of the specified number of elements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public </a:t>
            </a:r>
            <a:r>
              <a:rPr lang="en-US" dirty="0"/>
              <a:t>Stack( </a:t>
            </a:r>
            <a:r>
              <a:rPr lang="en-US" b="1" dirty="0"/>
              <a:t>int </a:t>
            </a:r>
            <a:r>
              <a:rPr lang="en-US" dirty="0" err="1"/>
              <a:t>stackSize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if </a:t>
            </a:r>
            <a:r>
              <a:rPr lang="en-US" dirty="0"/>
              <a:t>( </a:t>
            </a:r>
            <a:r>
              <a:rPr lang="en-US" dirty="0" err="1"/>
              <a:t>stackSize</a:t>
            </a:r>
            <a:r>
              <a:rPr lang="en-US" dirty="0"/>
              <a:t> &gt; </a:t>
            </a:r>
            <a:r>
              <a:rPr lang="en-US" b="1" dirty="0"/>
              <a:t>0 </a:t>
            </a:r>
            <a:r>
              <a:rPr lang="en-US" dirty="0"/>
              <a:t>) // validate </a:t>
            </a:r>
            <a:r>
              <a:rPr lang="en-US" dirty="0" err="1" smtClean="0"/>
              <a:t>stackSize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elements 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dirty="0"/>
              <a:t>T[ </a:t>
            </a:r>
            <a:r>
              <a:rPr lang="en-US" dirty="0" err="1"/>
              <a:t>stackSize</a:t>
            </a:r>
            <a:r>
              <a:rPr lang="en-US" dirty="0"/>
              <a:t> ]; // create </a:t>
            </a:r>
            <a:r>
              <a:rPr lang="en-US" dirty="0" err="1"/>
              <a:t>stackSize</a:t>
            </a:r>
            <a:r>
              <a:rPr lang="en-US" dirty="0"/>
              <a:t> elements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else</a:t>
            </a:r>
          </a:p>
          <a:p>
            <a:pPr marL="0" indent="0">
              <a:buNone/>
            </a:pPr>
            <a:r>
              <a:rPr lang="en-US" b="1" dirty="0" smtClean="0"/>
              <a:t>                   throw </a:t>
            </a:r>
            <a:r>
              <a:rPr lang="en-US" b="1" dirty="0"/>
              <a:t>new </a:t>
            </a:r>
            <a:r>
              <a:rPr lang="en-US" dirty="0" err="1"/>
              <a:t>ArgumentException</a:t>
            </a:r>
            <a:r>
              <a:rPr lang="en-US" dirty="0"/>
              <a:t>( </a:t>
            </a:r>
            <a:r>
              <a:rPr lang="en-US" b="1" dirty="0"/>
              <a:t>"Stack size must be positive."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top </a:t>
            </a:r>
            <a:r>
              <a:rPr lang="en-US" dirty="0"/>
              <a:t>= </a:t>
            </a:r>
            <a:r>
              <a:rPr lang="en-US" b="1" dirty="0"/>
              <a:t>-1</a:t>
            </a:r>
            <a:r>
              <a:rPr lang="en-US" dirty="0"/>
              <a:t>; // stack initially </a:t>
            </a:r>
            <a:r>
              <a:rPr lang="en-US" dirty="0" smtClean="0"/>
              <a:t>empty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r>
              <a:rPr lang="en-US" dirty="0"/>
              <a:t>// end stack constructor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77273"/>
            <a:ext cx="12037454" cy="66068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public </a:t>
            </a:r>
            <a:r>
              <a:rPr lang="en-US" b="1" dirty="0"/>
              <a:t>void </a:t>
            </a:r>
            <a:r>
              <a:rPr lang="en-US" dirty="0"/>
              <a:t>Push( T </a:t>
            </a:r>
            <a:r>
              <a:rPr lang="en-US" dirty="0" err="1"/>
              <a:t>pushValue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     </a:t>
            </a:r>
            <a:r>
              <a:rPr lang="en-US" dirty="0" smtClean="0"/>
              <a:t>{       </a:t>
            </a:r>
            <a:r>
              <a:rPr lang="en-US" b="1" dirty="0" smtClean="0"/>
              <a:t>if </a:t>
            </a:r>
            <a:r>
              <a:rPr lang="en-US" dirty="0"/>
              <a:t>( top == </a:t>
            </a:r>
            <a:r>
              <a:rPr lang="en-US" dirty="0" err="1"/>
              <a:t>elements.Length</a:t>
            </a:r>
            <a:r>
              <a:rPr lang="en-US" dirty="0"/>
              <a:t> - </a:t>
            </a:r>
            <a:r>
              <a:rPr lang="en-US" b="1" dirty="0"/>
              <a:t>1 </a:t>
            </a:r>
            <a:r>
              <a:rPr lang="en-US" dirty="0"/>
              <a:t>) // stack is full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throw </a:t>
            </a:r>
            <a:r>
              <a:rPr lang="en-US" b="1" dirty="0"/>
              <a:t>new </a:t>
            </a:r>
            <a:r>
              <a:rPr lang="en-US" dirty="0" err="1"/>
              <a:t>FullStackException</a:t>
            </a:r>
            <a:r>
              <a:rPr lang="en-US" dirty="0"/>
              <a:t>( </a:t>
            </a:r>
            <a:r>
              <a:rPr lang="en-US" b="1" dirty="0" err="1"/>
              <a:t>string</a:t>
            </a:r>
            <a:r>
              <a:rPr lang="en-US" dirty="0" err="1"/>
              <a:t>.Format</a:t>
            </a:r>
            <a:r>
              <a:rPr lang="en-US" dirty="0" smtClean="0"/>
              <a:t>(</a:t>
            </a:r>
            <a:r>
              <a:rPr lang="en-US" b="1" dirty="0" smtClean="0"/>
              <a:t>"Stack </a:t>
            </a:r>
            <a:r>
              <a:rPr lang="en-US" b="1" dirty="0"/>
              <a:t>is full, cannot push {0}"</a:t>
            </a:r>
            <a:r>
              <a:rPr lang="en-US" dirty="0"/>
              <a:t>, </a:t>
            </a:r>
            <a:r>
              <a:rPr lang="en-US" dirty="0" err="1"/>
              <a:t>pushValue</a:t>
            </a:r>
            <a:r>
              <a:rPr lang="en-US" dirty="0"/>
              <a:t> ) 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</a:t>
            </a:r>
            <a:r>
              <a:rPr lang="en-US" dirty="0" smtClean="0"/>
              <a:t>++</a:t>
            </a:r>
            <a:r>
              <a:rPr lang="en-US" dirty="0"/>
              <a:t>top; // increment top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</a:t>
            </a:r>
            <a:r>
              <a:rPr lang="en-US" dirty="0" smtClean="0"/>
              <a:t>elements</a:t>
            </a:r>
            <a:r>
              <a:rPr lang="en-US" dirty="0"/>
              <a:t>[ top ] = </a:t>
            </a:r>
            <a:r>
              <a:rPr lang="en-US" dirty="0" err="1"/>
              <a:t>pushValue</a:t>
            </a:r>
            <a:r>
              <a:rPr lang="en-US" dirty="0"/>
              <a:t>; // place </a:t>
            </a:r>
            <a:r>
              <a:rPr lang="en-US" dirty="0" err="1"/>
              <a:t>pushValue</a:t>
            </a:r>
            <a:r>
              <a:rPr lang="en-US" dirty="0"/>
              <a:t> on stack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dirty="0" smtClean="0"/>
              <a:t>} </a:t>
            </a:r>
            <a:r>
              <a:rPr lang="en-US" dirty="0"/>
              <a:t>// end method </a:t>
            </a:r>
            <a:r>
              <a:rPr lang="en-US" dirty="0" smtClean="0"/>
              <a:t>Push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</a:t>
            </a:r>
            <a:r>
              <a:rPr lang="en-US" dirty="0"/>
              <a:t>// return the top element if not empty,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</a:t>
            </a:r>
            <a:r>
              <a:rPr lang="en-US" dirty="0"/>
              <a:t>// else throw </a:t>
            </a:r>
            <a:r>
              <a:rPr lang="en-US" dirty="0" err="1" smtClean="0"/>
              <a:t>EmptyStackException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        public </a:t>
            </a:r>
            <a:r>
              <a:rPr lang="en-US" dirty="0"/>
              <a:t>T </a:t>
            </a:r>
            <a:r>
              <a:rPr lang="en-US" dirty="0" smtClean="0"/>
              <a:t>Pop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if </a:t>
            </a:r>
            <a:r>
              <a:rPr lang="en-US" dirty="0"/>
              <a:t>( top == </a:t>
            </a:r>
            <a:r>
              <a:rPr lang="en-US" b="1" dirty="0"/>
              <a:t>-1 </a:t>
            </a:r>
            <a:r>
              <a:rPr lang="en-US" dirty="0"/>
              <a:t>) // stack is empty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</a:t>
            </a:r>
            <a:r>
              <a:rPr lang="en-US" b="1" dirty="0"/>
              <a:t>throw new </a:t>
            </a:r>
            <a:r>
              <a:rPr lang="en-US" dirty="0" err="1"/>
              <a:t>EmptyStackException</a:t>
            </a:r>
            <a:r>
              <a:rPr lang="en-US" dirty="0"/>
              <a:t>( </a:t>
            </a:r>
            <a:r>
              <a:rPr lang="en-US" b="1" dirty="0"/>
              <a:t>"Stack is empty, cannot pop" 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</a:t>
            </a:r>
            <a:r>
              <a:rPr lang="en-US" dirty="0"/>
              <a:t>--top; // decrement top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</a:t>
            </a:r>
            <a:r>
              <a:rPr lang="en-US" b="1" dirty="0"/>
              <a:t>return </a:t>
            </a:r>
            <a:r>
              <a:rPr lang="en-US" dirty="0"/>
              <a:t>elements[ top + </a:t>
            </a:r>
            <a:r>
              <a:rPr lang="en-US" b="1" dirty="0"/>
              <a:t>1 </a:t>
            </a:r>
            <a:r>
              <a:rPr lang="en-US" dirty="0"/>
              <a:t>]; // return top value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</a:t>
            </a:r>
            <a:r>
              <a:rPr lang="en-US" dirty="0" smtClean="0"/>
              <a:t>} </a:t>
            </a:r>
            <a:r>
              <a:rPr lang="en-US" dirty="0"/>
              <a:t>// end method Pop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/>
              <a:t>} // end class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87888"/>
          </a:xfrm>
        </p:spPr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409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present a generic Maximum method that determines and returns the </a:t>
            </a:r>
            <a:r>
              <a:rPr lang="en-US" dirty="0" smtClean="0"/>
              <a:t>largest of </a:t>
            </a:r>
            <a:r>
              <a:rPr lang="en-US" dirty="0"/>
              <a:t>its three arguments (all of the same type).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generic method in this example </a:t>
            </a:r>
            <a:r>
              <a:rPr lang="en-US" dirty="0" smtClean="0"/>
              <a:t>uses the </a:t>
            </a:r>
            <a:r>
              <a:rPr lang="en-US" dirty="0"/>
              <a:t>type parameter to declare </a:t>
            </a:r>
            <a:r>
              <a:rPr lang="en-US" i="1" dirty="0"/>
              <a:t>both </a:t>
            </a:r>
            <a:r>
              <a:rPr lang="en-US" dirty="0"/>
              <a:t>the method’s </a:t>
            </a:r>
            <a:r>
              <a:rPr lang="en-US" b="1" dirty="0"/>
              <a:t>return type </a:t>
            </a:r>
            <a:r>
              <a:rPr lang="en-US" i="1" dirty="0"/>
              <a:t>and </a:t>
            </a:r>
            <a:r>
              <a:rPr lang="en-US" b="1" dirty="0"/>
              <a:t>its parameters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Normally, when </a:t>
            </a:r>
            <a:r>
              <a:rPr lang="en-US" dirty="0"/>
              <a:t>comparing values to determine which one is greater, you would use the &gt; operator.</a:t>
            </a:r>
          </a:p>
          <a:p>
            <a:pPr marL="0" indent="0">
              <a:buNone/>
            </a:pPr>
            <a:r>
              <a:rPr lang="en-US" dirty="0"/>
              <a:t>However, this operator is not overloaded for use with every type that’s built into </a:t>
            </a:r>
            <a:r>
              <a:rPr lang="en-US" dirty="0" smtClean="0"/>
              <a:t>the Framework </a:t>
            </a:r>
            <a:r>
              <a:rPr lang="en-US" dirty="0"/>
              <a:t>Class Library or that might be defined by extending those types.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Generic code is restricted to performing operations that are guaranteed to work for every possible type.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restrict the </a:t>
            </a:r>
            <a:r>
              <a:rPr lang="en-US" dirty="0"/>
              <a:t>types that can be used with a generic method or class to ensure that they meet </a:t>
            </a:r>
            <a:r>
              <a:rPr lang="en-US" dirty="0" smtClean="0"/>
              <a:t>certain requirements</a:t>
            </a:r>
            <a:r>
              <a:rPr lang="en-US" dirty="0"/>
              <a:t>. This feature—known as a </a:t>
            </a:r>
            <a:r>
              <a:rPr lang="en-US" b="1" dirty="0"/>
              <a:t>type constraint</a:t>
            </a:r>
            <a:r>
              <a:rPr lang="en-US" dirty="0"/>
              <a:t>—restricts the type of </a:t>
            </a:r>
            <a:r>
              <a:rPr lang="en-US" dirty="0" smtClean="0"/>
              <a:t>the argument </a:t>
            </a:r>
            <a:r>
              <a:rPr lang="en-US" dirty="0"/>
              <a:t>supplied to a particular type parameter</a:t>
            </a:r>
            <a:r>
              <a:rPr lang="en-US" dirty="0" smtClean="0"/>
              <a:t>.</a:t>
            </a:r>
          </a:p>
          <a:p>
            <a:r>
              <a:rPr lang="en-US" b="1" i="1" dirty="0" err="1"/>
              <a:t>IComparable</a:t>
            </a:r>
            <a:r>
              <a:rPr lang="en-US" b="1" i="1" dirty="0"/>
              <a:t>&lt;T&gt; Interface</a:t>
            </a:r>
          </a:p>
          <a:p>
            <a:r>
              <a:rPr lang="en-US" dirty="0"/>
              <a:t>It’s possible to compare two objects of the </a:t>
            </a:r>
            <a:r>
              <a:rPr lang="en-US" i="1" dirty="0"/>
              <a:t>same </a:t>
            </a:r>
            <a:r>
              <a:rPr lang="en-US" dirty="0"/>
              <a:t>type if that type implements the </a:t>
            </a:r>
            <a:r>
              <a:rPr lang="en-US" dirty="0" smtClean="0"/>
              <a:t>generic interface </a:t>
            </a:r>
            <a:r>
              <a:rPr lang="en-US" b="1" dirty="0" err="1"/>
              <a:t>IComparable</a:t>
            </a:r>
            <a:r>
              <a:rPr lang="en-US" b="1" dirty="0"/>
              <a:t>&lt;T&gt; </a:t>
            </a:r>
            <a:r>
              <a:rPr lang="en-US" dirty="0"/>
              <a:t>(of namespace System).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 </a:t>
            </a:r>
            <a:r>
              <a:rPr lang="en-US" b="1" dirty="0"/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"Maximum of {0}</a:t>
            </a:r>
            <a:r>
              <a:rPr lang="en-US" dirty="0"/>
              <a:t>, </a:t>
            </a:r>
            <a:r>
              <a:rPr lang="en-US" b="1" dirty="0"/>
              <a:t>{1} and {2} is {3}\n"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 smtClean="0"/>
              <a:t>	3</a:t>
            </a:r>
            <a:r>
              <a:rPr lang="en-US" dirty="0" smtClean="0"/>
              <a:t>, </a:t>
            </a:r>
            <a:r>
              <a:rPr lang="en-US" b="1" dirty="0" smtClean="0"/>
              <a:t>4</a:t>
            </a:r>
            <a:r>
              <a:rPr lang="en-US" dirty="0" smtClean="0"/>
              <a:t>, </a:t>
            </a:r>
            <a:r>
              <a:rPr lang="en-US" b="1" dirty="0" smtClean="0"/>
              <a:t>5</a:t>
            </a:r>
            <a:r>
              <a:rPr lang="en-US" dirty="0" smtClean="0"/>
              <a:t>, Maximum</a:t>
            </a:r>
            <a:r>
              <a:rPr lang="en-US" dirty="0"/>
              <a:t>( 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4</a:t>
            </a:r>
            <a:r>
              <a:rPr lang="en-US" dirty="0"/>
              <a:t>, </a:t>
            </a:r>
            <a:r>
              <a:rPr lang="en-US" b="1" dirty="0"/>
              <a:t>5 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"Maximum of {0}</a:t>
            </a:r>
            <a:r>
              <a:rPr lang="en-US" dirty="0"/>
              <a:t>, </a:t>
            </a:r>
            <a:r>
              <a:rPr lang="en-US" b="1" dirty="0"/>
              <a:t>{1} and {2} is {3}\n"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6.6</a:t>
            </a:r>
            <a:r>
              <a:rPr lang="en-US" dirty="0"/>
              <a:t>, </a:t>
            </a:r>
            <a:r>
              <a:rPr lang="en-US" b="1" dirty="0"/>
              <a:t>8.8</a:t>
            </a:r>
            <a:r>
              <a:rPr lang="en-US" dirty="0"/>
              <a:t>, </a:t>
            </a:r>
            <a:r>
              <a:rPr lang="en-US" b="1" dirty="0" smtClean="0"/>
              <a:t>7.7</a:t>
            </a:r>
            <a:r>
              <a:rPr lang="en-US" dirty="0" smtClean="0"/>
              <a:t>, Maximum</a:t>
            </a:r>
            <a:r>
              <a:rPr lang="en-US" dirty="0"/>
              <a:t>( </a:t>
            </a:r>
            <a:r>
              <a:rPr lang="en-US" b="1" dirty="0"/>
              <a:t>6.6</a:t>
            </a:r>
            <a:r>
              <a:rPr lang="en-US" dirty="0"/>
              <a:t>, </a:t>
            </a:r>
            <a:r>
              <a:rPr lang="en-US" b="1" dirty="0"/>
              <a:t>8.8</a:t>
            </a:r>
            <a:r>
              <a:rPr lang="en-US" dirty="0"/>
              <a:t>, </a:t>
            </a:r>
            <a:r>
              <a:rPr lang="en-US" b="1" dirty="0"/>
              <a:t>7.7 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"Maximum of {0}</a:t>
            </a:r>
            <a:r>
              <a:rPr lang="en-US" dirty="0"/>
              <a:t>, </a:t>
            </a:r>
            <a:r>
              <a:rPr lang="en-US" b="1" dirty="0"/>
              <a:t>{1} and {2} is {3}\n"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b="1" dirty="0"/>
              <a:t>"pear"</a:t>
            </a:r>
            <a:r>
              <a:rPr lang="en-US" dirty="0"/>
              <a:t>, </a:t>
            </a:r>
            <a:r>
              <a:rPr lang="en-US" b="1" dirty="0"/>
              <a:t>"apple"</a:t>
            </a:r>
            <a:r>
              <a:rPr lang="en-US" dirty="0"/>
              <a:t>, </a:t>
            </a:r>
            <a:r>
              <a:rPr lang="en-US" b="1" dirty="0"/>
              <a:t>"orange"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Maximum</a:t>
            </a:r>
            <a:r>
              <a:rPr lang="en-US" dirty="0"/>
              <a:t>( </a:t>
            </a:r>
            <a:r>
              <a:rPr lang="en-US" b="1" dirty="0"/>
              <a:t>"pear"</a:t>
            </a:r>
            <a:r>
              <a:rPr lang="en-US" dirty="0"/>
              <a:t>, </a:t>
            </a:r>
            <a:r>
              <a:rPr lang="en-US" b="1" dirty="0"/>
              <a:t>"apple"</a:t>
            </a:r>
            <a:r>
              <a:rPr lang="en-US" dirty="0"/>
              <a:t>, </a:t>
            </a:r>
            <a:r>
              <a:rPr lang="en-US" b="1" dirty="0"/>
              <a:t>"orange" 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end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private static </a:t>
            </a:r>
            <a:r>
              <a:rPr lang="en-US" dirty="0"/>
              <a:t>T Maximum&lt; T &gt;( T x, T y, T z </a:t>
            </a:r>
            <a:r>
              <a:rPr lang="en-US" dirty="0" smtClean="0"/>
              <a:t>) </a:t>
            </a:r>
            <a:r>
              <a:rPr lang="fr-FR" b="1" dirty="0" err="1" smtClean="0"/>
              <a:t>where</a:t>
            </a:r>
            <a:r>
              <a:rPr lang="fr-FR" b="1" dirty="0" smtClean="0"/>
              <a:t> </a:t>
            </a:r>
            <a:r>
              <a:rPr lang="fr-FR" dirty="0"/>
              <a:t>T : </a:t>
            </a:r>
            <a:r>
              <a:rPr lang="fr-FR" dirty="0" err="1"/>
              <a:t>IComparable</a:t>
            </a:r>
            <a:r>
              <a:rPr lang="fr-FR" dirty="0"/>
              <a:t>&lt; T &gt;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{	T </a:t>
            </a:r>
            <a:r>
              <a:rPr lang="en-US" dirty="0"/>
              <a:t>max = x; // assume x is initially the </a:t>
            </a:r>
            <a:r>
              <a:rPr lang="en-US" dirty="0" smtClean="0"/>
              <a:t>largest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// </a:t>
            </a:r>
            <a:r>
              <a:rPr lang="en-US" dirty="0"/>
              <a:t>compare y with max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if </a:t>
            </a:r>
            <a:r>
              <a:rPr lang="en-US" dirty="0"/>
              <a:t>( </a:t>
            </a:r>
            <a:r>
              <a:rPr lang="en-US" dirty="0" err="1"/>
              <a:t>y.CompareTo</a:t>
            </a:r>
            <a:r>
              <a:rPr lang="en-US" dirty="0"/>
              <a:t>( max ) &gt; </a:t>
            </a:r>
            <a:r>
              <a:rPr lang="en-US" b="1" dirty="0"/>
              <a:t>0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max </a:t>
            </a:r>
            <a:r>
              <a:rPr lang="en-US" dirty="0"/>
              <a:t>= y; // y is the largest so </a:t>
            </a:r>
            <a:r>
              <a:rPr lang="en-US" dirty="0" smtClean="0"/>
              <a:t>far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// </a:t>
            </a:r>
            <a:r>
              <a:rPr lang="en-US" dirty="0"/>
              <a:t>compare z with max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if </a:t>
            </a:r>
            <a:r>
              <a:rPr lang="en-US" dirty="0"/>
              <a:t>( </a:t>
            </a:r>
            <a:r>
              <a:rPr lang="en-US" dirty="0" err="1"/>
              <a:t>z.CompareTo</a:t>
            </a:r>
            <a:r>
              <a:rPr lang="en-US" dirty="0"/>
              <a:t>( max ) &gt; </a:t>
            </a:r>
            <a:r>
              <a:rPr lang="en-US" b="1" dirty="0"/>
              <a:t>0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max </a:t>
            </a:r>
            <a:r>
              <a:rPr lang="en-US" dirty="0"/>
              <a:t>= z; // z is the </a:t>
            </a:r>
            <a:r>
              <a:rPr lang="en-US" dirty="0" smtClean="0"/>
              <a:t>largest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dirty="0"/>
              <a:t>max; // return largest object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end method Maximum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4747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C# provides several kinds of type constraints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b="1" dirty="0"/>
              <a:t>class constraint </a:t>
            </a:r>
            <a:r>
              <a:rPr lang="en-US" dirty="0"/>
              <a:t>indicates that the </a:t>
            </a:r>
            <a:r>
              <a:rPr lang="en-US" dirty="0" smtClean="0"/>
              <a:t>type argument </a:t>
            </a:r>
            <a:r>
              <a:rPr lang="en-US" dirty="0"/>
              <a:t>must be an object of a specific base class or one of its subclasses.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B {}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E&lt;T&gt; where T : B {} // be/derive from base class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interface </a:t>
            </a:r>
            <a:r>
              <a:rPr lang="en-US" b="1" dirty="0" smtClean="0"/>
              <a:t>constraint </a:t>
            </a:r>
            <a:r>
              <a:rPr lang="en-US" dirty="0" smtClean="0"/>
              <a:t>indicates </a:t>
            </a:r>
            <a:r>
              <a:rPr lang="en-US" dirty="0"/>
              <a:t>that the type argument’s class must implement a specific interface.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interface </a:t>
            </a:r>
            <a:r>
              <a:rPr lang="en-US" dirty="0"/>
              <a:t>I {}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G&lt;T&gt; where T : I {} // be/implement </a:t>
            </a:r>
            <a:r>
              <a:rPr lang="en-US" dirty="0" smtClean="0"/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specify a </a:t>
            </a:r>
            <a:r>
              <a:rPr lang="en-US" b="1" dirty="0"/>
              <a:t>constructor constraint</a:t>
            </a:r>
            <a:r>
              <a:rPr lang="en-US" dirty="0"/>
              <a:t>—</a:t>
            </a:r>
            <a:r>
              <a:rPr lang="en-US" b="1" dirty="0"/>
              <a:t>new()</a:t>
            </a:r>
            <a:r>
              <a:rPr lang="en-US" dirty="0"/>
              <a:t>—to indicate that the generic code can use operator new to create new objects of the type represented by the type parameter.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H&lt;T&gt; where T : new() {} // public default </a:t>
            </a:r>
            <a:r>
              <a:rPr lang="en-US" dirty="0" smtClean="0"/>
              <a:t>constructor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dirty="0" smtClean="0"/>
              <a:t>You </a:t>
            </a:r>
            <a:r>
              <a:rPr lang="en-US" dirty="0"/>
              <a:t>can specify that the type argument must be a reference type or a value type by using the </a:t>
            </a:r>
            <a:r>
              <a:rPr lang="en-US" b="1" dirty="0"/>
              <a:t>reference-type constraint </a:t>
            </a:r>
            <a:r>
              <a:rPr lang="en-US" dirty="0"/>
              <a:t>(</a:t>
            </a:r>
            <a:r>
              <a:rPr lang="en-US" b="1" dirty="0"/>
              <a:t>class</a:t>
            </a:r>
            <a:r>
              <a:rPr lang="en-US" dirty="0"/>
              <a:t>) or the </a:t>
            </a:r>
            <a:r>
              <a:rPr lang="en-US" b="1" dirty="0"/>
              <a:t>value-type constraint </a:t>
            </a:r>
            <a:r>
              <a:rPr lang="en-US" dirty="0"/>
              <a:t>(</a:t>
            </a:r>
            <a:r>
              <a:rPr lang="en-US" b="1" dirty="0" err="1"/>
              <a:t>struct</a:t>
            </a:r>
            <a:r>
              <a:rPr lang="en-US" dirty="0"/>
              <a:t>), respectively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C&lt;T&gt; where T : </a:t>
            </a:r>
            <a:r>
              <a:rPr lang="en-US" dirty="0" err="1"/>
              <a:t>struct</a:t>
            </a:r>
            <a:r>
              <a:rPr lang="en-US" dirty="0"/>
              <a:t> {} // value </a:t>
            </a:r>
            <a:r>
              <a:rPr lang="en-US" dirty="0" smtClean="0"/>
              <a:t>type</a:t>
            </a:r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/>
              <a:t>D&lt;T&gt; where T : class {} // reference type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generics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</a:t>
            </a:r>
            <a:r>
              <a:rPr lang="en-US" dirty="0"/>
              <a:t>possible to apply </a:t>
            </a:r>
            <a:r>
              <a:rPr lang="en-US" b="1" dirty="0"/>
              <a:t>multiple constraints </a:t>
            </a:r>
            <a:r>
              <a:rPr lang="en-US" dirty="0"/>
              <a:t>to a type parameter. To do so, simply </a:t>
            </a:r>
            <a:r>
              <a:rPr lang="en-US" dirty="0" smtClean="0"/>
              <a:t>provide a </a:t>
            </a:r>
            <a:r>
              <a:rPr lang="en-US" dirty="0"/>
              <a:t>comma-separated list of constraints in the where clause. If you have a class </a:t>
            </a:r>
            <a:r>
              <a:rPr lang="en-US" dirty="0" smtClean="0"/>
              <a:t>constraint, reference-type </a:t>
            </a:r>
            <a:r>
              <a:rPr lang="en-US" dirty="0"/>
              <a:t>constraint or value-type constraint, it must be listed first—only </a:t>
            </a:r>
            <a:r>
              <a:rPr lang="en-US" dirty="0" smtClean="0"/>
              <a:t>one of </a:t>
            </a:r>
            <a:r>
              <a:rPr lang="en-US" dirty="0"/>
              <a:t>these types of constraints can be used for each type parameter. Interface constraints (</a:t>
            </a:r>
            <a:r>
              <a:rPr lang="en-US" dirty="0" smtClean="0"/>
              <a:t>if any</a:t>
            </a:r>
            <a:r>
              <a:rPr lang="en-US" dirty="0"/>
              <a:t>) are listed next. The constructor constraint is listed last (if there is one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			class </a:t>
            </a:r>
            <a:r>
              <a:rPr lang="en-US" dirty="0"/>
              <a:t>J&lt;T, U&gt;</a:t>
            </a:r>
          </a:p>
          <a:p>
            <a:pPr marL="0" indent="0">
              <a:buNone/>
            </a:pPr>
            <a:r>
              <a:rPr lang="en-US" dirty="0" smtClean="0"/>
              <a:t>				  </a:t>
            </a:r>
            <a:r>
              <a:rPr lang="en-US" dirty="0"/>
              <a:t>where T : class, I</a:t>
            </a:r>
          </a:p>
          <a:p>
            <a:pPr marL="0" indent="0">
              <a:buNone/>
            </a:pPr>
            <a:r>
              <a:rPr lang="en-US" dirty="0" smtClean="0"/>
              <a:t>				  </a:t>
            </a:r>
            <a:r>
              <a:rPr lang="en-US" dirty="0"/>
              <a:t>where U : I, new() {}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"/>
            <a:ext cx="10515600" cy="60739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example applying a base class constraint the accessible members of that base class </a:t>
            </a:r>
            <a:r>
              <a:rPr lang="en-US" dirty="0" smtClean="0"/>
              <a:t>also </a:t>
            </a:r>
            <a:r>
              <a:rPr lang="en-US" dirty="0"/>
              <a:t>become available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public </a:t>
            </a:r>
            <a:r>
              <a:rPr lang="en-US" dirty="0"/>
              <a:t>string name;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PersonNameBox</a:t>
            </a:r>
            <a:r>
              <a:rPr lang="en-US" dirty="0"/>
              <a:t>&lt;T&gt; where T :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public </a:t>
            </a:r>
            <a:r>
              <a:rPr lang="en-US" dirty="0"/>
              <a:t>string box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public void </a:t>
            </a:r>
            <a:r>
              <a:rPr lang="en-US" dirty="0" err="1"/>
              <a:t>StorePersonName</a:t>
            </a:r>
            <a:r>
              <a:rPr lang="en-US" dirty="0"/>
              <a:t>(T a)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/>
              <a:t>box = a.name;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overloaded method must have a unique </a:t>
            </a:r>
            <a:r>
              <a:rPr lang="en-US" dirty="0" smtClean="0"/>
              <a:t>signature.</a:t>
            </a:r>
          </a:p>
          <a:p>
            <a:r>
              <a:rPr lang="en-US" dirty="0"/>
              <a:t>A generic method may be </a:t>
            </a:r>
            <a:r>
              <a:rPr lang="en-US" b="1" dirty="0"/>
              <a:t>overloaded</a:t>
            </a:r>
            <a:r>
              <a:rPr lang="en-US" dirty="0" smtClean="0"/>
              <a:t>.</a:t>
            </a:r>
          </a:p>
          <a:p>
            <a:r>
              <a:rPr lang="en-US" dirty="0"/>
              <a:t>A class can provide two or more generic methods </a:t>
            </a:r>
            <a:r>
              <a:rPr lang="en-US" dirty="0" smtClean="0"/>
              <a:t>with the </a:t>
            </a:r>
            <a:r>
              <a:rPr lang="en-US" i="1" dirty="0"/>
              <a:t>same </a:t>
            </a:r>
            <a:r>
              <a:rPr lang="en-US" dirty="0"/>
              <a:t>name but </a:t>
            </a:r>
            <a:r>
              <a:rPr lang="en-US" i="1" dirty="0"/>
              <a:t>different </a:t>
            </a:r>
            <a:r>
              <a:rPr lang="en-US" dirty="0"/>
              <a:t>method parameters</a:t>
            </a:r>
            <a:r>
              <a:rPr lang="en-US" dirty="0" smtClean="0"/>
              <a:t>.</a:t>
            </a:r>
          </a:p>
          <a:p>
            <a:r>
              <a:rPr lang="en-US" dirty="0"/>
              <a:t>For example, we could provide a </a:t>
            </a:r>
            <a:r>
              <a:rPr lang="en-US" dirty="0" smtClean="0"/>
              <a:t>second version </a:t>
            </a:r>
            <a:r>
              <a:rPr lang="en-US" dirty="0"/>
              <a:t>of generic method </a:t>
            </a:r>
            <a:r>
              <a:rPr lang="en-US" dirty="0" err="1"/>
              <a:t>DisplayArray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the additional parameters </a:t>
            </a:r>
            <a:r>
              <a:rPr lang="en-US" dirty="0" err="1" smtClean="0"/>
              <a:t>lowIndex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highIndex</a:t>
            </a:r>
            <a:r>
              <a:rPr lang="en-US" dirty="0"/>
              <a:t> that specify the portion of the array to </a:t>
            </a:r>
            <a:r>
              <a:rPr lang="en-US" dirty="0" smtClean="0"/>
              <a:t>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0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generic method can be overloaded by </a:t>
            </a:r>
            <a:r>
              <a:rPr lang="en-US" dirty="0" err="1"/>
              <a:t>nongeneric</a:t>
            </a:r>
            <a:r>
              <a:rPr lang="en-US" dirty="0"/>
              <a:t> methods with the same </a:t>
            </a:r>
            <a:r>
              <a:rPr lang="en-US" dirty="0" smtClean="0"/>
              <a:t>method name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compiler encounters a method call, it searches for the method </a:t>
            </a:r>
            <a:r>
              <a:rPr lang="en-US" dirty="0" smtClean="0"/>
              <a:t>declaration that </a:t>
            </a:r>
            <a:r>
              <a:rPr lang="en-US" dirty="0"/>
              <a:t>best matches the method name and the argument types specified in the call. </a:t>
            </a:r>
            <a:r>
              <a:rPr lang="en-US" dirty="0" smtClean="0"/>
              <a:t>For example</a:t>
            </a:r>
            <a:r>
              <a:rPr lang="en-US" dirty="0"/>
              <a:t>, generic method </a:t>
            </a:r>
            <a:r>
              <a:rPr lang="en-US" dirty="0" err="1"/>
              <a:t>DisplayArray</a:t>
            </a:r>
            <a:r>
              <a:rPr lang="en-US" dirty="0"/>
              <a:t> of </a:t>
            </a:r>
            <a:r>
              <a:rPr lang="en-US" dirty="0" smtClean="0"/>
              <a:t>could </a:t>
            </a:r>
            <a:r>
              <a:rPr lang="en-US" dirty="0"/>
              <a:t>be overloaded with a version </a:t>
            </a:r>
            <a:r>
              <a:rPr lang="en-US" dirty="0" smtClean="0"/>
              <a:t>specific to </a:t>
            </a:r>
            <a:r>
              <a:rPr lang="en-US" dirty="0"/>
              <a:t>strings that outputs the strings in tabular </a:t>
            </a:r>
            <a:r>
              <a:rPr lang="en-US" dirty="0" smtClean="0"/>
              <a:t>format . </a:t>
            </a:r>
            <a:r>
              <a:rPr lang="en-US" dirty="0"/>
              <a:t>If the </a:t>
            </a:r>
            <a:r>
              <a:rPr lang="en-US" dirty="0" smtClean="0"/>
              <a:t>compiler cannot </a:t>
            </a:r>
            <a:r>
              <a:rPr lang="en-US" dirty="0"/>
              <a:t>match a method call to either a </a:t>
            </a:r>
            <a:r>
              <a:rPr lang="en-US" dirty="0" err="1"/>
              <a:t>nongeneric</a:t>
            </a:r>
            <a:r>
              <a:rPr lang="en-US" dirty="0"/>
              <a:t> method or a generic method, or </a:t>
            </a:r>
            <a:r>
              <a:rPr lang="en-US" dirty="0" smtClean="0"/>
              <a:t>if there’s </a:t>
            </a:r>
            <a:r>
              <a:rPr lang="en-US" dirty="0"/>
              <a:t>ambiguity due to multiple possible matches, the compiler generates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3189"/>
          </a:xfrm>
        </p:spPr>
        <p:txBody>
          <a:bodyPr/>
          <a:lstStyle/>
          <a:p>
            <a:r>
              <a:rPr lang="en-US" b="1" dirty="0"/>
              <a:t>Motivation for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void </a:t>
            </a:r>
            <a:r>
              <a:rPr lang="en-US" dirty="0"/>
              <a:t>Main( </a:t>
            </a:r>
            <a:r>
              <a:rPr lang="en-US" b="1" dirty="0"/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	</a:t>
            </a:r>
            <a:r>
              <a:rPr lang="en-US" dirty="0" smtClean="0"/>
              <a:t>// </a:t>
            </a:r>
            <a:r>
              <a:rPr lang="en-US" dirty="0"/>
              <a:t>create arrays of int, double and char</a:t>
            </a:r>
          </a:p>
          <a:p>
            <a:pPr marL="0" indent="0">
              <a:buNone/>
            </a:pPr>
            <a:r>
              <a:rPr lang="en-US" b="1" dirty="0" smtClean="0"/>
              <a:t>	 </a:t>
            </a:r>
            <a:r>
              <a:rPr lang="en-US" b="1" dirty="0"/>
              <a:t>int</a:t>
            </a:r>
            <a:r>
              <a:rPr lang="en-US" dirty="0"/>
              <a:t>[] </a:t>
            </a:r>
            <a:r>
              <a:rPr lang="en-US" dirty="0" err="1"/>
              <a:t>intArray</a:t>
            </a:r>
            <a:r>
              <a:rPr lang="en-US" dirty="0"/>
              <a:t> = {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, 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4</a:t>
            </a:r>
            <a:r>
              <a:rPr lang="en-US" dirty="0"/>
              <a:t>, </a:t>
            </a:r>
            <a:r>
              <a:rPr lang="en-US" b="1" dirty="0"/>
              <a:t>5</a:t>
            </a:r>
            <a:r>
              <a:rPr lang="en-US" dirty="0"/>
              <a:t>, </a:t>
            </a:r>
            <a:r>
              <a:rPr lang="en-US" b="1" dirty="0"/>
              <a:t>6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 smtClean="0"/>
              <a:t>	 </a:t>
            </a:r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doubleArray</a:t>
            </a:r>
            <a:r>
              <a:rPr lang="en-US" dirty="0"/>
              <a:t> = { </a:t>
            </a:r>
            <a:r>
              <a:rPr lang="en-US" b="1" dirty="0"/>
              <a:t>1.1</a:t>
            </a:r>
            <a:r>
              <a:rPr lang="en-US" dirty="0"/>
              <a:t>, </a:t>
            </a:r>
            <a:r>
              <a:rPr lang="en-US" b="1" dirty="0"/>
              <a:t>2.2</a:t>
            </a:r>
            <a:r>
              <a:rPr lang="en-US" dirty="0"/>
              <a:t>, </a:t>
            </a:r>
            <a:r>
              <a:rPr lang="en-US" b="1" dirty="0"/>
              <a:t>3.3</a:t>
            </a:r>
            <a:r>
              <a:rPr lang="en-US" dirty="0"/>
              <a:t>, </a:t>
            </a:r>
            <a:r>
              <a:rPr lang="en-US" b="1" dirty="0"/>
              <a:t>4.4</a:t>
            </a:r>
            <a:r>
              <a:rPr lang="en-US" dirty="0"/>
              <a:t>, </a:t>
            </a:r>
            <a:r>
              <a:rPr lang="en-US" b="1" dirty="0"/>
              <a:t>5.5</a:t>
            </a:r>
            <a:r>
              <a:rPr lang="en-US" dirty="0"/>
              <a:t>, </a:t>
            </a:r>
            <a:r>
              <a:rPr lang="en-US" b="1" dirty="0"/>
              <a:t>6.6</a:t>
            </a:r>
            <a:r>
              <a:rPr lang="en-US" dirty="0"/>
              <a:t>, </a:t>
            </a:r>
            <a:r>
              <a:rPr lang="en-US" b="1" dirty="0"/>
              <a:t>7.7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it-IT" b="1" dirty="0" smtClean="0"/>
              <a:t> 	char</a:t>
            </a:r>
            <a:r>
              <a:rPr lang="it-IT" dirty="0"/>
              <a:t>[] charArray = { </a:t>
            </a:r>
            <a:r>
              <a:rPr lang="it-IT" b="1" dirty="0"/>
              <a:t>'H'</a:t>
            </a:r>
            <a:r>
              <a:rPr lang="it-IT" dirty="0"/>
              <a:t>, </a:t>
            </a:r>
            <a:r>
              <a:rPr lang="it-IT" b="1" dirty="0"/>
              <a:t>'E'</a:t>
            </a:r>
            <a:r>
              <a:rPr lang="it-IT" dirty="0"/>
              <a:t>, </a:t>
            </a:r>
            <a:r>
              <a:rPr lang="it-IT" b="1" dirty="0"/>
              <a:t>'L'</a:t>
            </a:r>
            <a:r>
              <a:rPr lang="it-IT" dirty="0"/>
              <a:t>, </a:t>
            </a:r>
            <a:r>
              <a:rPr lang="it-IT" b="1" dirty="0"/>
              <a:t>'L'</a:t>
            </a:r>
            <a:r>
              <a:rPr lang="it-IT" dirty="0"/>
              <a:t>, </a:t>
            </a:r>
            <a:r>
              <a:rPr lang="it-IT" b="1" dirty="0"/>
              <a:t>'O' </a:t>
            </a:r>
            <a:r>
              <a:rPr lang="it-IT" dirty="0" smtClean="0"/>
              <a:t>};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"Array </a:t>
            </a:r>
            <a:r>
              <a:rPr lang="en-US" b="1" dirty="0" err="1"/>
              <a:t>intArray</a:t>
            </a:r>
            <a:r>
              <a:rPr lang="en-US" b="1" dirty="0"/>
              <a:t> contains:"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DisplayArray</a:t>
            </a:r>
            <a:r>
              <a:rPr lang="en-US" dirty="0"/>
              <a:t>( </a:t>
            </a:r>
            <a:r>
              <a:rPr lang="en-US" dirty="0" err="1"/>
              <a:t>intArray</a:t>
            </a:r>
            <a:r>
              <a:rPr lang="en-US" dirty="0"/>
              <a:t> );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"Array </a:t>
            </a:r>
            <a:r>
              <a:rPr lang="en-US" b="1" dirty="0" err="1"/>
              <a:t>doubleArray</a:t>
            </a:r>
            <a:r>
              <a:rPr lang="en-US" b="1" dirty="0"/>
              <a:t> contains:"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DisplayArray</a:t>
            </a:r>
            <a:r>
              <a:rPr lang="en-US" dirty="0"/>
              <a:t>( </a:t>
            </a:r>
            <a:r>
              <a:rPr lang="en-US" dirty="0" err="1"/>
              <a:t>doubleArray</a:t>
            </a:r>
            <a:r>
              <a:rPr lang="en-US" dirty="0"/>
              <a:t> );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"Array </a:t>
            </a:r>
            <a:r>
              <a:rPr lang="en-US" b="1" dirty="0" err="1"/>
              <a:t>charArray</a:t>
            </a:r>
            <a:r>
              <a:rPr lang="en-US" b="1" dirty="0"/>
              <a:t> contains:"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DisplayArray</a:t>
            </a:r>
            <a:r>
              <a:rPr lang="en-US" dirty="0"/>
              <a:t>( </a:t>
            </a:r>
            <a:r>
              <a:rPr lang="en-US" dirty="0" err="1"/>
              <a:t>charArray</a:t>
            </a:r>
            <a:r>
              <a:rPr lang="en-US" dirty="0"/>
              <a:t> );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end Main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1216"/>
          </a:xfrm>
        </p:spPr>
        <p:txBody>
          <a:bodyPr/>
          <a:lstStyle/>
          <a:p>
            <a:r>
              <a:rPr lang="en-US" b="1" dirty="0"/>
              <a:t>Motivation for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066"/>
            <a:ext cx="10515600" cy="6226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private static void </a:t>
            </a:r>
            <a:r>
              <a:rPr lang="en-US" dirty="0" err="1"/>
              <a:t>DisplayArray</a:t>
            </a:r>
            <a:r>
              <a:rPr lang="en-US" dirty="0"/>
              <a:t>( </a:t>
            </a:r>
            <a:r>
              <a:rPr lang="en-US" b="1" dirty="0"/>
              <a:t>int</a:t>
            </a:r>
            <a:r>
              <a:rPr lang="en-US" dirty="0"/>
              <a:t>[]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dirty="0"/>
              <a:t>( </a:t>
            </a:r>
            <a:r>
              <a:rPr lang="en-US" b="1" dirty="0"/>
              <a:t>int </a:t>
            </a:r>
            <a:r>
              <a:rPr lang="en-US" dirty="0"/>
              <a:t>element </a:t>
            </a:r>
            <a:r>
              <a:rPr lang="en-US" b="1" dirty="0"/>
              <a:t>in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 element + </a:t>
            </a:r>
            <a:r>
              <a:rPr lang="en-US" b="1" dirty="0"/>
              <a:t>" 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"\n"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// end method </a:t>
            </a:r>
            <a:r>
              <a:rPr lang="en-US" dirty="0" err="1" smtClean="0"/>
              <a:t>DisplayArray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private static void </a:t>
            </a:r>
            <a:r>
              <a:rPr lang="en-US" dirty="0" err="1"/>
              <a:t>DisplayArray</a:t>
            </a:r>
            <a:r>
              <a:rPr lang="en-US" dirty="0"/>
              <a:t>( </a:t>
            </a:r>
            <a:r>
              <a:rPr lang="en-US" b="1" dirty="0"/>
              <a:t>double</a:t>
            </a:r>
            <a:r>
              <a:rPr lang="en-US" dirty="0"/>
              <a:t>[]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dirty="0"/>
              <a:t>( </a:t>
            </a:r>
            <a:r>
              <a:rPr lang="en-US" b="1" dirty="0"/>
              <a:t>double </a:t>
            </a:r>
            <a:r>
              <a:rPr lang="en-US" dirty="0"/>
              <a:t>element </a:t>
            </a:r>
            <a:r>
              <a:rPr lang="en-US" b="1" dirty="0"/>
              <a:t>in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 element + </a:t>
            </a:r>
            <a:r>
              <a:rPr lang="en-US" b="1" dirty="0"/>
              <a:t>" 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"\n"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// end method </a:t>
            </a:r>
            <a:r>
              <a:rPr lang="en-US" dirty="0" err="1" smtClean="0"/>
              <a:t>DisplayArray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private static void </a:t>
            </a:r>
            <a:r>
              <a:rPr lang="en-US" dirty="0" err="1"/>
              <a:t>DisplayArray</a:t>
            </a:r>
            <a:r>
              <a:rPr lang="en-US" dirty="0"/>
              <a:t>( </a:t>
            </a:r>
            <a:r>
              <a:rPr lang="en-US" b="1" dirty="0"/>
              <a:t>char</a:t>
            </a:r>
            <a:r>
              <a:rPr lang="en-US" dirty="0"/>
              <a:t>[]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{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dirty="0"/>
              <a:t>( </a:t>
            </a:r>
            <a:r>
              <a:rPr lang="en-US" b="1" dirty="0"/>
              <a:t>char </a:t>
            </a:r>
            <a:r>
              <a:rPr lang="en-US" dirty="0"/>
              <a:t>element </a:t>
            </a:r>
            <a:r>
              <a:rPr lang="en-US" b="1" dirty="0"/>
              <a:t>in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 element + </a:t>
            </a:r>
            <a:r>
              <a:rPr lang="en-US" b="1" dirty="0"/>
              <a:t>" 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"\n"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// end method </a:t>
            </a:r>
            <a:r>
              <a:rPr lang="en-US" dirty="0" err="1"/>
              <a:t>DisplayArray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US" b="1" dirty="0"/>
              <a:t>Motivation for Generic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the compiler encounters a method call, it attempts to locate a method </a:t>
            </a:r>
            <a:r>
              <a:rPr lang="en-US" dirty="0" smtClean="0"/>
              <a:t>declaration that </a:t>
            </a:r>
            <a:r>
              <a:rPr lang="en-US" dirty="0"/>
              <a:t>has the </a:t>
            </a:r>
            <a:r>
              <a:rPr lang="en-US" b="1" i="1" dirty="0"/>
              <a:t>same </a:t>
            </a:r>
            <a:r>
              <a:rPr lang="en-US" b="1" dirty="0"/>
              <a:t>method name </a:t>
            </a:r>
            <a:r>
              <a:rPr lang="en-US" dirty="0"/>
              <a:t>and parameters that </a:t>
            </a:r>
            <a:r>
              <a:rPr lang="en-US" i="1" dirty="0"/>
              <a:t>match </a:t>
            </a:r>
            <a:r>
              <a:rPr lang="en-US" dirty="0"/>
              <a:t>the </a:t>
            </a:r>
            <a:r>
              <a:rPr lang="en-US" b="1" dirty="0"/>
              <a:t>argument types </a:t>
            </a:r>
            <a:r>
              <a:rPr lang="en-US" dirty="0"/>
              <a:t>in </a:t>
            </a:r>
            <a:r>
              <a:rPr lang="en-US" dirty="0" smtClean="0"/>
              <a:t>the method </a:t>
            </a:r>
            <a:r>
              <a:rPr lang="en-US" dirty="0"/>
              <a:t>call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 that the array element type (int, double </a:t>
            </a:r>
            <a:r>
              <a:rPr lang="en-US" dirty="0" smtClean="0"/>
              <a:t>or char</a:t>
            </a:r>
            <a:r>
              <a:rPr lang="en-US" dirty="0"/>
              <a:t>) appears in two locations in each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method header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/>
              <a:t>foreach</a:t>
            </a:r>
            <a:r>
              <a:rPr lang="en-US" dirty="0"/>
              <a:t> statement </a:t>
            </a:r>
            <a:r>
              <a:rPr lang="en-US" dirty="0" smtClean="0"/>
              <a:t>header.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1606"/>
            <a:ext cx="12192000" cy="1325563"/>
          </a:xfrm>
        </p:spPr>
        <p:txBody>
          <a:bodyPr/>
          <a:lstStyle/>
          <a:p>
            <a:r>
              <a:rPr lang="en-US" b="1" dirty="0"/>
              <a:t>Motivation for Generic </a:t>
            </a:r>
            <a:r>
              <a:rPr lang="en-US" b="1" dirty="0" smtClean="0"/>
              <a:t>Methods(</a:t>
            </a:r>
            <a:r>
              <a:rPr lang="en-US" dirty="0"/>
              <a:t>this code will </a:t>
            </a:r>
            <a:r>
              <a:rPr lang="en-US" i="1" dirty="0"/>
              <a:t>not </a:t>
            </a:r>
            <a:r>
              <a:rPr lang="en-US" dirty="0"/>
              <a:t>compile.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984124"/>
          </a:xfrm>
        </p:spPr>
        <p:txBody>
          <a:bodyPr>
            <a:normAutofit/>
          </a:bodyPr>
          <a:lstStyle/>
          <a:p>
            <a:r>
              <a:rPr lang="en-US" dirty="0"/>
              <a:t>If we replace the element types </a:t>
            </a:r>
            <a:r>
              <a:rPr lang="en-US" dirty="0" smtClean="0"/>
              <a:t>in each </a:t>
            </a:r>
            <a:r>
              <a:rPr lang="en-US" dirty="0"/>
              <a:t>method with a generic name (such as T for “type”) then all three methods would </a:t>
            </a:r>
            <a:r>
              <a:rPr lang="en-US" dirty="0" smtClean="0"/>
              <a:t>look like this one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private static void </a:t>
            </a:r>
            <a:r>
              <a:rPr lang="en-US" dirty="0" err="1"/>
              <a:t>DisplayArray</a:t>
            </a:r>
            <a:r>
              <a:rPr lang="en-US" dirty="0"/>
              <a:t>( T[]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dirty="0"/>
              <a:t>( T element </a:t>
            </a:r>
            <a:r>
              <a:rPr lang="en-US" b="1" dirty="0"/>
              <a:t>in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 element + </a:t>
            </a:r>
            <a:r>
              <a:rPr lang="en-US" b="1" dirty="0"/>
              <a:t>" " 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"\n"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// end method </a:t>
            </a:r>
            <a:r>
              <a:rPr lang="en-US" dirty="0" err="1"/>
              <a:t>DisplayArray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7278"/>
          </a:xfrm>
        </p:spPr>
        <p:txBody>
          <a:bodyPr/>
          <a:lstStyle/>
          <a:p>
            <a:r>
              <a:rPr lang="en-US" b="1" dirty="0"/>
              <a:t>Generic-Method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8"/>
            <a:ext cx="10515600" cy="59307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can write a single generic-method declaration that can be called at </a:t>
            </a:r>
            <a:r>
              <a:rPr lang="en-US" dirty="0" smtClean="0"/>
              <a:t>different times </a:t>
            </a:r>
            <a:r>
              <a:rPr lang="en-US" dirty="0"/>
              <a:t>with arguments of different types. Based on the types of the arguments </a:t>
            </a:r>
            <a:r>
              <a:rPr lang="en-US" dirty="0" smtClean="0"/>
              <a:t>passed to </a:t>
            </a:r>
            <a:r>
              <a:rPr lang="en-US" dirty="0"/>
              <a:t>the generic method, the compiler handles each method call </a:t>
            </a:r>
            <a:r>
              <a:rPr lang="en-US" dirty="0" smtClean="0"/>
              <a:t>appropriately.</a:t>
            </a:r>
          </a:p>
          <a:p>
            <a:pPr marL="0" indent="0">
              <a:buNone/>
            </a:pPr>
            <a:r>
              <a:rPr lang="en-US" b="1" dirty="0"/>
              <a:t>static void </a:t>
            </a:r>
            <a:r>
              <a:rPr lang="en-US" dirty="0"/>
              <a:t>Main( </a:t>
            </a:r>
            <a:r>
              <a:rPr lang="en-US" b="1" dirty="0"/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dirty="0"/>
              <a:t>// create arrays of int, double and char</a:t>
            </a:r>
          </a:p>
          <a:p>
            <a:pPr marL="0" indent="0">
              <a:buNone/>
            </a:pPr>
            <a:r>
              <a:rPr lang="en-US" b="1" dirty="0"/>
              <a:t>	 int</a:t>
            </a:r>
            <a:r>
              <a:rPr lang="en-US" dirty="0"/>
              <a:t>[] </a:t>
            </a:r>
            <a:r>
              <a:rPr lang="en-US" dirty="0" err="1"/>
              <a:t>intArray</a:t>
            </a:r>
            <a:r>
              <a:rPr lang="en-US" dirty="0"/>
              <a:t> = {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, </a:t>
            </a:r>
            <a:r>
              <a:rPr lang="en-US" b="1" dirty="0"/>
              <a:t>3</a:t>
            </a:r>
            <a:r>
              <a:rPr lang="en-US" dirty="0"/>
              <a:t>, </a:t>
            </a:r>
            <a:r>
              <a:rPr lang="en-US" b="1" dirty="0"/>
              <a:t>4</a:t>
            </a:r>
            <a:r>
              <a:rPr lang="en-US" dirty="0"/>
              <a:t>, </a:t>
            </a:r>
            <a:r>
              <a:rPr lang="en-US" b="1" dirty="0"/>
              <a:t>5</a:t>
            </a:r>
            <a:r>
              <a:rPr lang="en-US" dirty="0"/>
              <a:t>, </a:t>
            </a:r>
            <a:r>
              <a:rPr lang="en-US" b="1" dirty="0"/>
              <a:t>6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	 double</a:t>
            </a:r>
            <a:r>
              <a:rPr lang="en-US" dirty="0"/>
              <a:t>[] </a:t>
            </a:r>
            <a:r>
              <a:rPr lang="en-US" dirty="0" err="1"/>
              <a:t>doubleArray</a:t>
            </a:r>
            <a:r>
              <a:rPr lang="en-US" dirty="0"/>
              <a:t> = { </a:t>
            </a:r>
            <a:r>
              <a:rPr lang="en-US" b="1" dirty="0"/>
              <a:t>1.1</a:t>
            </a:r>
            <a:r>
              <a:rPr lang="en-US" dirty="0"/>
              <a:t>, </a:t>
            </a:r>
            <a:r>
              <a:rPr lang="en-US" b="1" dirty="0"/>
              <a:t>2.2</a:t>
            </a:r>
            <a:r>
              <a:rPr lang="en-US" dirty="0"/>
              <a:t>, </a:t>
            </a:r>
            <a:r>
              <a:rPr lang="en-US" b="1" dirty="0"/>
              <a:t>3.3</a:t>
            </a:r>
            <a:r>
              <a:rPr lang="en-US" dirty="0"/>
              <a:t>, </a:t>
            </a:r>
            <a:r>
              <a:rPr lang="en-US" b="1" dirty="0"/>
              <a:t>4.4</a:t>
            </a:r>
            <a:r>
              <a:rPr lang="en-US" dirty="0"/>
              <a:t>, </a:t>
            </a:r>
            <a:r>
              <a:rPr lang="en-US" b="1" dirty="0"/>
              <a:t>5.5</a:t>
            </a:r>
            <a:r>
              <a:rPr lang="en-US" dirty="0"/>
              <a:t>, </a:t>
            </a:r>
            <a:r>
              <a:rPr lang="en-US" b="1" dirty="0"/>
              <a:t>6.6</a:t>
            </a:r>
            <a:r>
              <a:rPr lang="en-US" dirty="0"/>
              <a:t>, </a:t>
            </a:r>
            <a:r>
              <a:rPr lang="en-US" b="1" dirty="0"/>
              <a:t>7.7 </a:t>
            </a:r>
            <a:r>
              <a:rPr lang="en-US" dirty="0"/>
              <a:t>};</a:t>
            </a:r>
          </a:p>
          <a:p>
            <a:pPr marL="0" indent="0">
              <a:buNone/>
            </a:pPr>
            <a:r>
              <a:rPr lang="it-IT" b="1" dirty="0"/>
              <a:t> 	char</a:t>
            </a:r>
            <a:r>
              <a:rPr lang="it-IT" dirty="0"/>
              <a:t>[] charArray = { </a:t>
            </a:r>
            <a:r>
              <a:rPr lang="it-IT" b="1" dirty="0"/>
              <a:t>'H'</a:t>
            </a:r>
            <a:r>
              <a:rPr lang="it-IT" dirty="0"/>
              <a:t>, </a:t>
            </a:r>
            <a:r>
              <a:rPr lang="it-IT" b="1" dirty="0"/>
              <a:t>'E'</a:t>
            </a:r>
            <a:r>
              <a:rPr lang="it-IT" dirty="0"/>
              <a:t>, </a:t>
            </a:r>
            <a:r>
              <a:rPr lang="it-IT" b="1" dirty="0"/>
              <a:t>'L'</a:t>
            </a:r>
            <a:r>
              <a:rPr lang="it-IT" dirty="0"/>
              <a:t>, </a:t>
            </a:r>
            <a:r>
              <a:rPr lang="it-IT" b="1" dirty="0"/>
              <a:t>'L'</a:t>
            </a:r>
            <a:r>
              <a:rPr lang="it-IT" dirty="0"/>
              <a:t>, </a:t>
            </a:r>
            <a:r>
              <a:rPr lang="it-IT" b="1" dirty="0"/>
              <a:t>'O' </a:t>
            </a:r>
            <a:r>
              <a:rPr lang="it-IT" dirty="0"/>
              <a:t>};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en-US" b="1" dirty="0"/>
              <a:t>"Array </a:t>
            </a:r>
            <a:r>
              <a:rPr lang="en-US" b="1" dirty="0" err="1"/>
              <a:t>intArray</a:t>
            </a:r>
            <a:r>
              <a:rPr lang="en-US" b="1" dirty="0"/>
              <a:t> contains:"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DisplayArray</a:t>
            </a:r>
            <a:r>
              <a:rPr lang="en-US" dirty="0"/>
              <a:t>( </a:t>
            </a:r>
            <a:r>
              <a:rPr lang="en-US" dirty="0" err="1"/>
              <a:t>intArray</a:t>
            </a:r>
            <a:r>
              <a:rPr lang="en-US" dirty="0"/>
              <a:t> 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en-US" b="1" dirty="0"/>
              <a:t>"Array </a:t>
            </a:r>
            <a:r>
              <a:rPr lang="en-US" b="1" dirty="0" err="1"/>
              <a:t>doubleArray</a:t>
            </a:r>
            <a:r>
              <a:rPr lang="en-US" b="1" dirty="0"/>
              <a:t> contains:"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DisplayArray</a:t>
            </a:r>
            <a:r>
              <a:rPr lang="en-US" dirty="0"/>
              <a:t>( </a:t>
            </a:r>
            <a:r>
              <a:rPr lang="en-US" dirty="0" err="1"/>
              <a:t>doubleArray</a:t>
            </a:r>
            <a:r>
              <a:rPr lang="en-US" dirty="0"/>
              <a:t> 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en-US" b="1" dirty="0"/>
              <a:t>"Array </a:t>
            </a:r>
            <a:r>
              <a:rPr lang="en-US" b="1" dirty="0" err="1"/>
              <a:t>charArray</a:t>
            </a:r>
            <a:r>
              <a:rPr lang="en-US" b="1" dirty="0"/>
              <a:t> contains:"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DisplayArray</a:t>
            </a:r>
            <a:r>
              <a:rPr lang="en-US" dirty="0"/>
              <a:t>( </a:t>
            </a:r>
            <a:r>
              <a:rPr lang="en-US" dirty="0" err="1"/>
              <a:t>charArray</a:t>
            </a:r>
            <a:r>
              <a:rPr lang="en-US" dirty="0"/>
              <a:t> );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} // end Main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Generic-Method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private </a:t>
            </a:r>
            <a:r>
              <a:rPr lang="en-US" b="1" dirty="0"/>
              <a:t>static void </a:t>
            </a:r>
            <a:r>
              <a:rPr lang="en-US" dirty="0" err="1"/>
              <a:t>DisplayArray</a:t>
            </a:r>
            <a:r>
              <a:rPr lang="en-US" dirty="0"/>
              <a:t>&lt; T &gt;( T[]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foreach</a:t>
            </a:r>
            <a:r>
              <a:rPr lang="en-US" b="1" dirty="0" smtClean="0"/>
              <a:t> </a:t>
            </a:r>
            <a:r>
              <a:rPr lang="en-US" dirty="0"/>
              <a:t>( T element </a:t>
            </a:r>
            <a:r>
              <a:rPr lang="en-US" b="1" dirty="0"/>
              <a:t>in </a:t>
            </a:r>
            <a:r>
              <a:rPr lang="en-US" dirty="0" err="1"/>
              <a:t>inputArray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/>
              <a:t>( element + </a:t>
            </a:r>
            <a:r>
              <a:rPr lang="en-US" b="1" dirty="0"/>
              <a:t>" 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/>
              <a:t>( </a:t>
            </a:r>
            <a:r>
              <a:rPr lang="en-US" b="1" dirty="0"/>
              <a:t>"\n"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 // end method </a:t>
            </a:r>
            <a:r>
              <a:rPr lang="en-US" dirty="0" err="1"/>
              <a:t>DisplayArray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>
            <a:normAutofit/>
          </a:bodyPr>
          <a:lstStyle/>
          <a:p>
            <a:r>
              <a:rPr lang="en-US" dirty="0" smtClean="0"/>
              <a:t>All </a:t>
            </a:r>
            <a:r>
              <a:rPr lang="en-US" dirty="0"/>
              <a:t>generic method </a:t>
            </a:r>
            <a:r>
              <a:rPr lang="en-US" dirty="0" smtClean="0"/>
              <a:t>declarations have </a:t>
            </a:r>
            <a:r>
              <a:rPr lang="en-US" dirty="0"/>
              <a:t>a </a:t>
            </a:r>
            <a:r>
              <a:rPr lang="en-US" b="1" dirty="0"/>
              <a:t>type-parameter list </a:t>
            </a:r>
            <a:r>
              <a:rPr lang="en-US" dirty="0"/>
              <a:t>delimited by angle brackets (&lt;T&gt; in this example) that </a:t>
            </a:r>
            <a:r>
              <a:rPr lang="en-US" dirty="0" smtClean="0"/>
              <a:t>follows the </a:t>
            </a:r>
            <a:r>
              <a:rPr lang="en-US" dirty="0"/>
              <a:t>method’s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type parameter is an identifier that’s used in place of actual </a:t>
            </a:r>
            <a:r>
              <a:rPr lang="en-US" dirty="0" smtClean="0"/>
              <a:t>type names</a:t>
            </a:r>
            <a:r>
              <a:rPr lang="en-US" dirty="0"/>
              <a:t>. The type parameters can be used to declare the return type, the parameter </a:t>
            </a:r>
            <a:r>
              <a:rPr lang="en-US" dirty="0" smtClean="0"/>
              <a:t>types and </a:t>
            </a:r>
            <a:r>
              <a:rPr lang="en-US" dirty="0"/>
              <a:t>the local variable types in a generic method declaration; the type parameters act </a:t>
            </a:r>
            <a:r>
              <a:rPr lang="en-US" dirty="0" smtClean="0"/>
              <a:t>as placeholders </a:t>
            </a:r>
            <a:r>
              <a:rPr lang="en-US" dirty="0"/>
              <a:t>for </a:t>
            </a:r>
            <a:r>
              <a:rPr lang="en-US" b="1" dirty="0"/>
              <a:t>type arguments </a:t>
            </a:r>
            <a:r>
              <a:rPr lang="en-US" dirty="0"/>
              <a:t>that represent the types of data that will be passed to </a:t>
            </a:r>
            <a:r>
              <a:rPr lang="en-US" dirty="0" smtClean="0"/>
              <a:t>the generic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can also use </a:t>
            </a:r>
            <a:r>
              <a:rPr lang="en-US" b="1" dirty="0"/>
              <a:t>explicit type arguments </a:t>
            </a:r>
            <a:r>
              <a:rPr lang="en-US" dirty="0"/>
              <a:t>to indicate the exact type that should be </a:t>
            </a:r>
            <a:r>
              <a:rPr lang="en-US" dirty="0" smtClean="0"/>
              <a:t>used to </a:t>
            </a:r>
            <a:r>
              <a:rPr lang="en-US" dirty="0"/>
              <a:t>call a generic function. For example</a:t>
            </a:r>
            <a:r>
              <a:rPr lang="en-US" dirty="0" smtClean="0"/>
              <a:t>,</a:t>
            </a:r>
          </a:p>
          <a:p>
            <a:r>
              <a:rPr lang="en-US" dirty="0" err="1"/>
              <a:t>DisplayArray</a:t>
            </a:r>
            <a:r>
              <a:rPr lang="en-US" dirty="0"/>
              <a:t>&lt; </a:t>
            </a:r>
            <a:r>
              <a:rPr lang="en-US" b="1" dirty="0"/>
              <a:t>int </a:t>
            </a:r>
            <a:r>
              <a:rPr lang="en-US" dirty="0"/>
              <a:t>&gt;( </a:t>
            </a:r>
            <a:r>
              <a:rPr lang="en-US" dirty="0" err="1"/>
              <a:t>intArray</a:t>
            </a:r>
            <a:r>
              <a:rPr lang="en-US" dirty="0"/>
              <a:t> ); // pass an int array argument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1425</Words>
  <Application>Microsoft Office PowerPoint</Application>
  <PresentationFormat>Widescreen</PresentationFormat>
  <Paragraphs>218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 Nazanin</vt:lpstr>
      <vt:lpstr>Calibri</vt:lpstr>
      <vt:lpstr>Calibri Light</vt:lpstr>
      <vt:lpstr>Office Theme</vt:lpstr>
      <vt:lpstr>Visual Programming-II </vt:lpstr>
      <vt:lpstr>generics</vt:lpstr>
      <vt:lpstr>Motivation for Generic Methods</vt:lpstr>
      <vt:lpstr>Motivation for Generic Methods</vt:lpstr>
      <vt:lpstr>Motivation for Generic Methods</vt:lpstr>
      <vt:lpstr>Motivation for Generic Methods(this code will not compile.)</vt:lpstr>
      <vt:lpstr>Generic-Method Implementation</vt:lpstr>
      <vt:lpstr>Generic-Method Implementation</vt:lpstr>
      <vt:lpstr>PowerPoint Presentation</vt:lpstr>
      <vt:lpstr>Generic Classes</vt:lpstr>
      <vt:lpstr>Generic Classes</vt:lpstr>
      <vt:lpstr>PowerPoint Presentation</vt:lpstr>
      <vt:lpstr>PowerPoint Presentation</vt:lpstr>
      <vt:lpstr>Type Constraints</vt:lpstr>
      <vt:lpstr>Type Constraints</vt:lpstr>
      <vt:lpstr>Type Constraints</vt:lpstr>
      <vt:lpstr>Type Constraints</vt:lpstr>
      <vt:lpstr>Type Constraints</vt:lpstr>
      <vt:lpstr>Type Constraints</vt:lpstr>
      <vt:lpstr>Type Constraints</vt:lpstr>
      <vt:lpstr>PowerPoint Presentation</vt:lpstr>
      <vt:lpstr>Overloading Generic Methods</vt:lpstr>
      <vt:lpstr>Overloading Generic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119</cp:revision>
  <dcterms:created xsi:type="dcterms:W3CDTF">2017-04-08T18:39:57Z</dcterms:created>
  <dcterms:modified xsi:type="dcterms:W3CDTF">2019-04-21T05:36:16Z</dcterms:modified>
</cp:coreProperties>
</file>