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14" r:id="rId5"/>
    <p:sldId id="259" r:id="rId6"/>
    <p:sldId id="280" r:id="rId7"/>
    <p:sldId id="281" r:id="rId8"/>
    <p:sldId id="277" r:id="rId9"/>
    <p:sldId id="304" r:id="rId10"/>
    <p:sldId id="282" r:id="rId11"/>
    <p:sldId id="283" r:id="rId12"/>
    <p:sldId id="284" r:id="rId13"/>
    <p:sldId id="286" r:id="rId14"/>
    <p:sldId id="289" r:id="rId15"/>
    <p:sldId id="287" r:id="rId16"/>
    <p:sldId id="305" r:id="rId17"/>
    <p:sldId id="290" r:id="rId18"/>
    <p:sldId id="291" r:id="rId19"/>
    <p:sldId id="292" r:id="rId20"/>
    <p:sldId id="293" r:id="rId21"/>
    <p:sldId id="294" r:id="rId22"/>
    <p:sldId id="295" r:id="rId23"/>
    <p:sldId id="306" r:id="rId24"/>
    <p:sldId id="307" r:id="rId25"/>
    <p:sldId id="308" r:id="rId26"/>
    <p:sldId id="309" r:id="rId27"/>
    <p:sldId id="310" r:id="rId28"/>
    <p:sldId id="311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CBAB-F028-46F8-8CBD-D36F63293D07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1266F-E73E-4B52-92CD-04A1DD050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1266F-E73E-4B52-92CD-04A1DD050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4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9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5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0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03E1-FFBB-42A7-B5E3-BE5EA0D91690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5638-365A-40D9-AB72-D0112826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3029903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000" b="1" dirty="0"/>
              <a:t>Visual Programming-II</a:t>
            </a:r>
            <a:br>
              <a:rPr lang="en-US" sz="4000" b="1" dirty="0"/>
            </a:br>
            <a:endParaRPr 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520" y="46555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a-IR" smtClean="0"/>
              <a:t>توسط : </a:t>
            </a:r>
            <a:r>
              <a:rPr lang="fa-IR" dirty="0" smtClean="0"/>
              <a:t>صفری</a:t>
            </a:r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بهار1397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0090" y="1625679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/>
              <a:t>عنوان مضمون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6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90917"/>
          </a:xfrm>
        </p:spPr>
        <p:txBody>
          <a:bodyPr/>
          <a:lstStyle/>
          <a:p>
            <a:r>
              <a:rPr lang="en-US" b="1" dirty="0" smtClean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5467082"/>
          </a:xfrm>
        </p:spPr>
        <p:txBody>
          <a:bodyPr>
            <a:normAutofit/>
          </a:bodyPr>
          <a:lstStyle/>
          <a:p>
            <a:r>
              <a:rPr lang="en-US" dirty="0"/>
              <a:t>The type of </a:t>
            </a:r>
            <a:r>
              <a:rPr lang="en-US" b="1" dirty="0"/>
              <a:t>address</a:t>
            </a:r>
            <a:r>
              <a:rPr lang="en-US" dirty="0"/>
              <a:t> you use for a service depends on the protocol that you are using. Service addresses </a:t>
            </a:r>
            <a:r>
              <a:rPr lang="en-US" dirty="0" smtClean="0"/>
              <a:t>are formatted </a:t>
            </a:r>
            <a:r>
              <a:rPr lang="en-US" dirty="0"/>
              <a:t>for the three </a:t>
            </a:r>
            <a:r>
              <a:rPr lang="en-US" dirty="0" smtClean="0"/>
              <a:t>protocols </a:t>
            </a:r>
            <a:r>
              <a:rPr lang="en-US" dirty="0"/>
              <a:t>described in this </a:t>
            </a:r>
            <a:r>
              <a:rPr lang="en-US" dirty="0" smtClean="0"/>
              <a:t>slide(MSMQ </a:t>
            </a:r>
            <a:r>
              <a:rPr lang="en-US" dirty="0"/>
              <a:t>is not covered) as follows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HTTP </a:t>
            </a:r>
            <a:r>
              <a:rPr lang="en-US" dirty="0"/>
              <a:t>— Addresses for the HTTP protocol are URLs of the familiar form http://</a:t>
            </a:r>
            <a:r>
              <a:rPr lang="en-US" i="1" dirty="0"/>
              <a:t>&lt;server&gt;:&lt;port</a:t>
            </a:r>
            <a:r>
              <a:rPr lang="en-US" i="1" dirty="0" smtClean="0"/>
              <a:t>&gt;</a:t>
            </a:r>
            <a:r>
              <a:rPr lang="en-US" dirty="0" smtClean="0"/>
              <a:t>/</a:t>
            </a:r>
            <a:r>
              <a:rPr lang="en-US" i="1" dirty="0" smtClean="0"/>
              <a:t>&lt;</a:t>
            </a:r>
            <a:r>
              <a:rPr lang="en-US" i="1" dirty="0"/>
              <a:t>service</a:t>
            </a:r>
            <a:r>
              <a:rPr lang="en-US" i="1" dirty="0" smtClean="0"/>
              <a:t>&gt;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dirty="0"/>
              <a:t>SSL connections, you can also </a:t>
            </a:r>
            <a:r>
              <a:rPr lang="en-US" dirty="0" smtClean="0"/>
              <a:t>use</a:t>
            </a:r>
          </a:p>
          <a:p>
            <a:pPr marL="0" indent="0">
              <a:buNone/>
            </a:pPr>
            <a:r>
              <a:rPr lang="en-US" dirty="0" smtClean="0"/>
              <a:t>        https</a:t>
            </a:r>
            <a:r>
              <a:rPr lang="en-US" dirty="0"/>
              <a:t>://</a:t>
            </a:r>
            <a:r>
              <a:rPr lang="en-US" i="1" dirty="0"/>
              <a:t>&lt;server&gt;:&lt;port&gt;/&lt;service&gt;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If you are </a:t>
            </a:r>
            <a:r>
              <a:rPr lang="en-US" dirty="0"/>
              <a:t>hosting a service in IIS, &lt;</a:t>
            </a:r>
            <a:r>
              <a:rPr lang="en-US" i="1" dirty="0"/>
              <a:t>service</a:t>
            </a:r>
            <a:r>
              <a:rPr lang="en-US" dirty="0"/>
              <a:t>&gt; will be a </a:t>
            </a:r>
            <a:r>
              <a:rPr lang="en-US" dirty="0" smtClean="0"/>
              <a:t>file </a:t>
            </a:r>
            <a:r>
              <a:rPr lang="en-US" dirty="0"/>
              <a:t>with a .svc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extension</a:t>
            </a:r>
            <a:r>
              <a:rPr lang="en-US" dirty="0"/>
              <a:t>. IIS addresses will </a:t>
            </a:r>
            <a:r>
              <a:rPr lang="en-US" dirty="0" smtClean="0"/>
              <a:t>probably include </a:t>
            </a:r>
            <a:r>
              <a:rPr lang="en-US" dirty="0"/>
              <a:t>more </a:t>
            </a:r>
            <a:r>
              <a:rPr lang="en-US" dirty="0" smtClean="0"/>
              <a:t>subdirectories</a:t>
            </a:r>
          </a:p>
          <a:p>
            <a:pPr marL="0" indent="0">
              <a:buNone/>
            </a:pPr>
            <a:r>
              <a:rPr lang="en-US" dirty="0" smtClean="0"/>
              <a:t>   than </a:t>
            </a:r>
            <a:r>
              <a:rPr lang="en-US" dirty="0"/>
              <a:t>this example — that is, more sections separated by / </a:t>
            </a:r>
            <a:r>
              <a:rPr lang="en-US" dirty="0" smtClean="0"/>
              <a:t>characters </a:t>
            </a:r>
          </a:p>
          <a:p>
            <a:pPr marL="0" indent="0">
              <a:buNone/>
            </a:pPr>
            <a:r>
              <a:rPr lang="en-US" dirty="0" smtClean="0"/>
              <a:t>  before </a:t>
            </a:r>
            <a:r>
              <a:rPr lang="en-US" dirty="0"/>
              <a:t>the .svc </a:t>
            </a:r>
            <a:r>
              <a:rPr lang="en-US" dirty="0" smtClean="0"/>
              <a:t>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410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TCP </a:t>
            </a:r>
            <a:r>
              <a:rPr lang="en-US" dirty="0"/>
              <a:t>— Addresses for TCP are of the </a:t>
            </a:r>
            <a:r>
              <a:rPr lang="en-US" dirty="0" smtClean="0"/>
              <a:t>form </a:t>
            </a:r>
            <a:r>
              <a:rPr lang="en-US" dirty="0" err="1" smtClean="0"/>
              <a:t>net.tcp</a:t>
            </a:r>
            <a:r>
              <a:rPr lang="en-US" dirty="0"/>
              <a:t>://&lt;</a:t>
            </a:r>
            <a:r>
              <a:rPr lang="en-US" i="1" dirty="0"/>
              <a:t>server</a:t>
            </a:r>
            <a:r>
              <a:rPr lang="en-US" dirty="0"/>
              <a:t>&gt;:&lt;</a:t>
            </a:r>
            <a:r>
              <a:rPr lang="en-US" i="1" dirty="0"/>
              <a:t>port</a:t>
            </a:r>
            <a:r>
              <a:rPr lang="en-US" dirty="0"/>
              <a:t>&gt;/&lt;</a:t>
            </a:r>
            <a:r>
              <a:rPr lang="en-US" i="1" dirty="0"/>
              <a:t>service</a:t>
            </a:r>
            <a:r>
              <a:rPr lang="en-US" dirty="0"/>
              <a:t>&gt;.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UDP </a:t>
            </a:r>
            <a:r>
              <a:rPr lang="en-US" dirty="0"/>
              <a:t>— Addresses for UDP are of the </a:t>
            </a:r>
            <a:r>
              <a:rPr lang="en-US" dirty="0" smtClean="0"/>
              <a:t>form </a:t>
            </a:r>
            <a:r>
              <a:rPr lang="en-US" dirty="0" err="1" smtClean="0"/>
              <a:t>soap.udp</a:t>
            </a:r>
            <a:r>
              <a:rPr lang="en-US" dirty="0"/>
              <a:t>://&lt;</a:t>
            </a:r>
            <a:r>
              <a:rPr lang="en-US" i="1" dirty="0"/>
              <a:t>server</a:t>
            </a:r>
            <a:r>
              <a:rPr lang="en-US" dirty="0"/>
              <a:t>&gt;:&lt;</a:t>
            </a:r>
            <a:r>
              <a:rPr lang="en-US" i="1" dirty="0"/>
              <a:t>port</a:t>
            </a:r>
            <a:r>
              <a:rPr lang="en-US" dirty="0"/>
              <a:t>&gt;/&lt;</a:t>
            </a:r>
            <a:r>
              <a:rPr lang="en-US" i="1" dirty="0"/>
              <a:t>service</a:t>
            </a:r>
            <a:r>
              <a:rPr lang="en-US" dirty="0"/>
              <a:t>&gt;. </a:t>
            </a:r>
            <a:r>
              <a:rPr lang="en-US" dirty="0" smtClean="0"/>
              <a:t>Certain </a:t>
            </a:r>
            <a:r>
              <a:rPr lang="en-US" i="1" dirty="0" smtClean="0"/>
              <a:t>&lt;server</a:t>
            </a:r>
            <a:r>
              <a:rPr lang="en-US" i="1" dirty="0"/>
              <a:t>&gt; </a:t>
            </a:r>
            <a:r>
              <a:rPr lang="en-US" dirty="0"/>
              <a:t>values are required for multicast communications, but this is beyond the scope of </a:t>
            </a:r>
            <a:r>
              <a:rPr lang="en-US" dirty="0" smtClean="0"/>
              <a:t>this chapter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Named </a:t>
            </a:r>
            <a:r>
              <a:rPr lang="en-US" b="1" dirty="0"/>
              <a:t>pipe </a:t>
            </a:r>
            <a:r>
              <a:rPr lang="en-US" dirty="0"/>
              <a:t>— Addresses for named pipe connections are </a:t>
            </a:r>
            <a:r>
              <a:rPr lang="en-US" dirty="0" smtClean="0"/>
              <a:t>similar but </a:t>
            </a:r>
            <a:r>
              <a:rPr lang="en-US" dirty="0"/>
              <a:t>have no port number. They </a:t>
            </a:r>
            <a:r>
              <a:rPr lang="en-US" dirty="0" smtClean="0"/>
              <a:t>are of </a:t>
            </a:r>
            <a:r>
              <a:rPr lang="en-US" dirty="0"/>
              <a:t>the form </a:t>
            </a:r>
            <a:r>
              <a:rPr lang="en-US" dirty="0" err="1"/>
              <a:t>net.pipe</a:t>
            </a:r>
            <a:r>
              <a:rPr lang="en-US" dirty="0"/>
              <a:t>://&lt;</a:t>
            </a:r>
            <a:r>
              <a:rPr lang="en-US" i="1" dirty="0"/>
              <a:t>server</a:t>
            </a:r>
            <a:r>
              <a:rPr lang="en-US" dirty="0"/>
              <a:t>&gt;/&lt;</a:t>
            </a:r>
            <a:r>
              <a:rPr lang="en-US" i="1" dirty="0"/>
              <a:t>service</a:t>
            </a:r>
            <a:r>
              <a:rPr lang="en-US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7928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5459"/>
            <a:ext cx="10515600" cy="5481504"/>
          </a:xfrm>
        </p:spPr>
        <p:txBody>
          <a:bodyPr>
            <a:normAutofit/>
          </a:bodyPr>
          <a:lstStyle/>
          <a:p>
            <a:r>
              <a:rPr lang="en-US" dirty="0"/>
              <a:t>For example, imagine you create a WCF service with a single operation that has bindings for all three of </a:t>
            </a:r>
            <a:r>
              <a:rPr lang="en-US" dirty="0" smtClean="0"/>
              <a:t>the protocols </a:t>
            </a:r>
            <a:r>
              <a:rPr lang="en-US" dirty="0"/>
              <a:t>listed here. You might use the following base addresses: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http://www.mydomain.com/services/amazingservices/mygreatservice.svc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net.tcp</a:t>
            </a:r>
            <a:r>
              <a:rPr lang="en-US" dirty="0"/>
              <a:t>://myhugeserver:8080/</a:t>
            </a:r>
            <a:r>
              <a:rPr lang="en-US" dirty="0" err="1"/>
              <a:t>mygreatservice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net.pipe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/</a:t>
            </a:r>
            <a:r>
              <a:rPr lang="en-US" dirty="0" err="1"/>
              <a:t>mygreatservice</a:t>
            </a:r>
            <a:endParaRPr lang="en-US" dirty="0"/>
          </a:p>
          <a:p>
            <a:r>
              <a:rPr lang="en-US" dirty="0"/>
              <a:t>You could then use the following addresses for operations: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http://www.mydomain.com/services/amazingservices/mygreatservice.svc/greatop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net.tcp</a:t>
            </a:r>
            <a:r>
              <a:rPr lang="en-US" dirty="0"/>
              <a:t>://myhugeserver:8080/</a:t>
            </a:r>
            <a:r>
              <a:rPr lang="en-US" dirty="0" err="1"/>
              <a:t>mygreatservice</a:t>
            </a:r>
            <a:r>
              <a:rPr lang="en-US" dirty="0"/>
              <a:t>/</a:t>
            </a:r>
            <a:r>
              <a:rPr lang="en-US" dirty="0" err="1"/>
              <a:t>greatop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/>
              <a:t>net.pipe</a:t>
            </a:r>
            <a:r>
              <a:rPr lang="en-US" dirty="0"/>
              <a:t>://</a:t>
            </a:r>
            <a:r>
              <a:rPr lang="en-US" dirty="0" err="1"/>
              <a:t>localhost</a:t>
            </a:r>
            <a:r>
              <a:rPr lang="en-US" dirty="0"/>
              <a:t>/</a:t>
            </a:r>
            <a:r>
              <a:rPr lang="en-US" dirty="0" err="1"/>
              <a:t>mygreatservice</a:t>
            </a:r>
            <a:r>
              <a:rPr lang="en-US" dirty="0"/>
              <a:t>/</a:t>
            </a:r>
            <a:r>
              <a:rPr lang="en-US" dirty="0" err="1"/>
              <a:t>greatop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2884"/>
          </a:xfrm>
        </p:spPr>
        <p:txBody>
          <a:bodyPr/>
          <a:lstStyle/>
          <a:p>
            <a:r>
              <a:rPr lang="en-US" b="1" dirty="0"/>
              <a:t>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974"/>
            <a:ext cx="10515600" cy="61110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Bindings, </a:t>
            </a:r>
            <a:r>
              <a:rPr lang="en-US" dirty="0"/>
              <a:t>specify more than just the transport protocol that will be used by </a:t>
            </a:r>
            <a:r>
              <a:rPr lang="en-US" dirty="0" smtClean="0"/>
              <a:t>an operation</a:t>
            </a:r>
            <a:r>
              <a:rPr lang="en-US" dirty="0"/>
              <a:t>. You can also use them </a:t>
            </a:r>
            <a:r>
              <a:rPr lang="en-US" dirty="0" smtClean="0"/>
              <a:t>to: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the security requirements for communication over the </a:t>
            </a:r>
            <a:r>
              <a:rPr lang="en-US" dirty="0" smtClean="0"/>
              <a:t>transport protocol, </a:t>
            </a:r>
            <a:r>
              <a:rPr lang="en-US" dirty="0"/>
              <a:t>. A binding might require username and password authentication or a Windows user account token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transactional </a:t>
            </a:r>
            <a:r>
              <a:rPr lang="en-US" dirty="0"/>
              <a:t>capabilities of the endpoint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message encoding,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much </a:t>
            </a:r>
            <a:r>
              <a:rPr lang="en-US" dirty="0" smtClean="0"/>
              <a:t>more.</a:t>
            </a:r>
          </a:p>
          <a:p>
            <a:r>
              <a:rPr lang="en-US" dirty="0" smtClean="0"/>
              <a:t> Because </a:t>
            </a:r>
            <a:r>
              <a:rPr lang="en-US" dirty="0"/>
              <a:t>bindings offer such a great degree of </a:t>
            </a:r>
            <a:r>
              <a:rPr lang="en-US" dirty="0" smtClean="0"/>
              <a:t>flexibility</a:t>
            </a:r>
            <a:r>
              <a:rPr lang="en-US" dirty="0"/>
              <a:t>, the .NET Framework provides some </a:t>
            </a:r>
            <a:r>
              <a:rPr lang="en-US" b="1" dirty="0" smtClean="0"/>
              <a:t>predefined</a:t>
            </a:r>
            <a:r>
              <a:rPr lang="en-US" dirty="0" smtClean="0"/>
              <a:t> bindings </a:t>
            </a:r>
            <a:r>
              <a:rPr lang="en-US" dirty="0"/>
              <a:t>that you can use.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binding type is represented by a class in </a:t>
            </a:r>
            <a:r>
              <a:rPr lang="en-US" dirty="0" smtClean="0"/>
              <a:t>the </a:t>
            </a:r>
            <a:r>
              <a:rPr lang="en-US" dirty="0" err="1" smtClean="0"/>
              <a:t>System.ServiceModel</a:t>
            </a:r>
            <a:r>
              <a:rPr lang="en-US" dirty="0" smtClean="0"/>
              <a:t> namespace.</a:t>
            </a:r>
          </a:p>
          <a:p>
            <a:r>
              <a:rPr lang="en-US" dirty="0" smtClean="0"/>
              <a:t> next slide lists </a:t>
            </a:r>
            <a:r>
              <a:rPr lang="en-US" dirty="0"/>
              <a:t>these bindings along with some basic information about them</a:t>
            </a:r>
            <a:r>
              <a:rPr lang="en-US" dirty="0" smtClean="0"/>
              <a:t>.</a:t>
            </a:r>
          </a:p>
          <a:p>
            <a:r>
              <a:rPr lang="en-US" dirty="0"/>
              <a:t>In WCF, an endpoint can have multiple </a:t>
            </a:r>
            <a:r>
              <a:rPr lang="en-US" i="1" dirty="0"/>
              <a:t>bindings</a:t>
            </a:r>
            <a:r>
              <a:rPr lang="en-US" dirty="0"/>
              <a:t>, each of which specifies a means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05646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predefined</a:t>
            </a:r>
            <a:r>
              <a:rPr lang="en-US" dirty="0"/>
              <a:t> </a:t>
            </a:r>
            <a:r>
              <a:rPr lang="en-US" b="1" dirty="0"/>
              <a:t>bindings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57" y="1690688"/>
            <a:ext cx="11088544" cy="46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predefined bindings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31" y="1571223"/>
            <a:ext cx="9928796" cy="47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predefined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.NET 4, endpoints have default bindings that vary according to the protocol used. These defaults </a:t>
            </a:r>
            <a:r>
              <a:rPr lang="en-US" dirty="0" smtClean="0"/>
              <a:t>are shown 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79" y="2714624"/>
            <a:ext cx="6697484" cy="32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1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Contracts </a:t>
            </a:r>
            <a:r>
              <a:rPr lang="en-US" dirty="0" smtClean="0"/>
              <a:t>define </a:t>
            </a:r>
            <a:r>
              <a:rPr lang="en-US" dirty="0"/>
              <a:t>how WCF services can be used. Several types of contract can be </a:t>
            </a:r>
            <a:r>
              <a:rPr lang="en-US" dirty="0" smtClean="0"/>
              <a:t>defined: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Service </a:t>
            </a:r>
            <a:r>
              <a:rPr lang="en-US" b="1" dirty="0"/>
              <a:t>contract </a:t>
            </a:r>
            <a:r>
              <a:rPr lang="en-US" dirty="0"/>
              <a:t>— Contains general information about a service and the </a:t>
            </a:r>
            <a:r>
              <a:rPr lang="en-US" dirty="0" smtClean="0"/>
              <a:t>operations exposed </a:t>
            </a:r>
            <a:r>
              <a:rPr lang="en-US" dirty="0"/>
              <a:t>by </a:t>
            </a:r>
            <a:r>
              <a:rPr lang="en-US" dirty="0" smtClean="0"/>
              <a:t>a service</a:t>
            </a:r>
            <a:r>
              <a:rPr lang="en-US" dirty="0"/>
              <a:t>. This includes, for example, the namespace used by service. Services have unique </a:t>
            </a:r>
            <a:r>
              <a:rPr lang="en-US" dirty="0" smtClean="0"/>
              <a:t>namespaces that </a:t>
            </a:r>
            <a:r>
              <a:rPr lang="en-US" dirty="0"/>
              <a:t>are used when </a:t>
            </a:r>
            <a:r>
              <a:rPr lang="en-US" dirty="0" smtClean="0"/>
              <a:t>defining </a:t>
            </a:r>
            <a:r>
              <a:rPr lang="en-US" dirty="0"/>
              <a:t>the schema for SOAP messages in order to avoid possible </a:t>
            </a:r>
            <a:r>
              <a:rPr lang="en-US" dirty="0" smtClean="0"/>
              <a:t>conflicts with other </a:t>
            </a:r>
            <a:r>
              <a:rPr lang="en-US" dirty="0"/>
              <a:t>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Operation </a:t>
            </a:r>
            <a:r>
              <a:rPr lang="en-US" b="1" dirty="0"/>
              <a:t>contract </a:t>
            </a:r>
            <a:r>
              <a:rPr lang="en-US" dirty="0"/>
              <a:t>— </a:t>
            </a:r>
            <a:r>
              <a:rPr lang="en-US" dirty="0" smtClean="0"/>
              <a:t>Defines </a:t>
            </a:r>
            <a:r>
              <a:rPr lang="en-US" dirty="0"/>
              <a:t>how an operation is used. This includes the parameter and return </a:t>
            </a:r>
            <a:r>
              <a:rPr lang="en-US" dirty="0" smtClean="0"/>
              <a:t>types for </a:t>
            </a:r>
            <a:r>
              <a:rPr lang="en-US" dirty="0"/>
              <a:t>an operation method along with additional information, such as whether a method will return </a:t>
            </a:r>
            <a:r>
              <a:rPr lang="en-US" dirty="0" smtClean="0"/>
              <a:t>a response </a:t>
            </a:r>
            <a:r>
              <a:rPr lang="en-US" dirty="0"/>
              <a:t>message.</a:t>
            </a:r>
          </a:p>
        </p:txBody>
      </p:sp>
    </p:spTree>
    <p:extLst>
      <p:ext uri="{BB962C8B-B14F-4D97-AF65-F5344CB8AC3E}">
        <p14:creationId xmlns:p14="http://schemas.microsoft.com/office/powerpoint/2010/main" val="3272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1030308"/>
          </a:xfrm>
        </p:spPr>
        <p:txBody>
          <a:bodyPr/>
          <a:lstStyle/>
          <a:p>
            <a:r>
              <a:rPr lang="en-US" b="1" dirty="0"/>
              <a:t>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490195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Message </a:t>
            </a:r>
            <a:r>
              <a:rPr lang="en-US" b="1" dirty="0"/>
              <a:t>contract </a:t>
            </a:r>
            <a:r>
              <a:rPr lang="en-US" dirty="0"/>
              <a:t>— Enables you to customize how information is formatted inside </a:t>
            </a:r>
            <a:r>
              <a:rPr lang="en-US" dirty="0" smtClean="0"/>
              <a:t>SOAP messages </a:t>
            </a:r>
            <a:r>
              <a:rPr lang="en-US" dirty="0"/>
              <a:t>— for example, whether data should be included in the SOAP header or SOAP message </a:t>
            </a:r>
            <a:r>
              <a:rPr lang="en-US" dirty="0" smtClean="0"/>
              <a:t>body. This </a:t>
            </a:r>
            <a:r>
              <a:rPr lang="en-US" dirty="0"/>
              <a:t>can be useful when creating a WCF service that must integrate with legacy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Fault contract </a:t>
            </a:r>
            <a:r>
              <a:rPr lang="en-US" dirty="0"/>
              <a:t>— </a:t>
            </a:r>
            <a:r>
              <a:rPr lang="en-US" dirty="0" smtClean="0"/>
              <a:t>Defines </a:t>
            </a:r>
            <a:r>
              <a:rPr lang="en-US" dirty="0"/>
              <a:t>faults that an operation can return. When you use .NET clients, faults </a:t>
            </a:r>
            <a:r>
              <a:rPr lang="en-US" dirty="0" smtClean="0"/>
              <a:t>result in </a:t>
            </a:r>
            <a:r>
              <a:rPr lang="en-US" dirty="0"/>
              <a:t>exceptions that you can catch and deal with in the normal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Data contract </a:t>
            </a:r>
            <a:r>
              <a:rPr lang="en-US" dirty="0"/>
              <a:t>— If you use complex types, such as </a:t>
            </a:r>
            <a:r>
              <a:rPr lang="en-US" dirty="0" smtClean="0"/>
              <a:t>user-defined </a:t>
            </a:r>
            <a:r>
              <a:rPr lang="en-US" dirty="0"/>
              <a:t>structs and objects, as parameters </a:t>
            </a:r>
            <a:r>
              <a:rPr lang="en-US" dirty="0" smtClean="0"/>
              <a:t>or return </a:t>
            </a:r>
            <a:r>
              <a:rPr lang="en-US" dirty="0"/>
              <a:t>types for operations, then you must </a:t>
            </a:r>
            <a:r>
              <a:rPr lang="en-US" dirty="0" smtClean="0"/>
              <a:t>define </a:t>
            </a:r>
            <a:r>
              <a:rPr lang="en-US" dirty="0"/>
              <a:t>data contracts for these types. Data contracts </a:t>
            </a:r>
            <a:r>
              <a:rPr lang="en-US" dirty="0" smtClean="0"/>
              <a:t>define the </a:t>
            </a:r>
            <a:r>
              <a:rPr lang="en-US" dirty="0"/>
              <a:t>types in terms of the data that they expose through properties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You typically add contracts to service classes and methods by using </a:t>
            </a:r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of </a:t>
            </a:r>
            <a:r>
              <a:rPr lang="en-US" b="1" dirty="0"/>
              <a:t>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&lt;endpoint address="</a:t>
            </a:r>
            <a:r>
              <a:rPr lang="en-US" dirty="0" err="1"/>
              <a:t>ServiceUrlGoesHere</a:t>
            </a:r>
            <a:r>
              <a:rPr lang="en-US" dirty="0"/>
              <a:t>" binding="</a:t>
            </a:r>
            <a:r>
              <a:rPr lang="en-US" dirty="0" err="1"/>
              <a:t>TypeOfBinding</a:t>
            </a:r>
            <a:r>
              <a:rPr lang="en-US" dirty="0"/>
              <a:t>" contract="</a:t>
            </a:r>
            <a:r>
              <a:rPr lang="en-US" dirty="0" err="1"/>
              <a:t>NameOfContract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&lt;endpoint </a:t>
            </a:r>
            <a:r>
              <a:rPr lang="en-US" dirty="0" smtClean="0"/>
              <a:t>address=http</a:t>
            </a:r>
            <a:r>
              <a:rPr lang="en-US" dirty="0"/>
              <a:t>://localhost:8731/DemoService</a:t>
            </a:r>
            <a:r>
              <a:rPr lang="en-US" dirty="0" smtClean="0"/>
              <a:t>/ binding</a:t>
            </a:r>
            <a:r>
              <a:rPr lang="en-US" dirty="0"/>
              <a:t>="</a:t>
            </a:r>
            <a:r>
              <a:rPr lang="en-US" dirty="0" err="1"/>
              <a:t>basicHttpBinding</a:t>
            </a:r>
            <a:r>
              <a:rPr lang="en-US" dirty="0"/>
              <a:t>"  </a:t>
            </a:r>
          </a:p>
          <a:p>
            <a:pPr marL="0" indent="0">
              <a:buNone/>
            </a:pPr>
            <a:r>
              <a:rPr lang="en-US" dirty="0"/>
              <a:t>contract=" </a:t>
            </a:r>
            <a:r>
              <a:rPr lang="en-US" dirty="0" err="1"/>
              <a:t>DemoService.IDemo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126553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سرفصل 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collections, generics and Events, </a:t>
            </a:r>
            <a:r>
              <a:rPr lang="en-US" dirty="0"/>
              <a:t>WCF services </a:t>
            </a:r>
          </a:p>
        </p:txBody>
      </p:sp>
    </p:spTree>
    <p:extLst>
      <p:ext uri="{BB962C8B-B14F-4D97-AF65-F5344CB8AC3E}">
        <p14:creationId xmlns:p14="http://schemas.microsoft.com/office/powerpoint/2010/main" val="19248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1673"/>
          </a:xfrm>
        </p:spPr>
        <p:txBody>
          <a:bodyPr/>
          <a:lstStyle/>
          <a:p>
            <a:r>
              <a:rPr lang="en-US" b="1" dirty="0"/>
              <a:t>Message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3"/>
            <a:ext cx="10515600" cy="51852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operation contract can </a:t>
            </a:r>
            <a:r>
              <a:rPr lang="en-US" dirty="0" smtClean="0"/>
              <a:t>define </a:t>
            </a:r>
            <a:r>
              <a:rPr lang="en-US" dirty="0"/>
              <a:t>whether an operation returns a </a:t>
            </a:r>
            <a:r>
              <a:rPr lang="en-US" dirty="0" smtClean="0"/>
              <a:t>value. You’ve </a:t>
            </a:r>
            <a:r>
              <a:rPr lang="en-US" dirty="0"/>
              <a:t>also read about duplex communications that are made possible by the </a:t>
            </a:r>
            <a:r>
              <a:rPr lang="en-US" dirty="0" err="1"/>
              <a:t>WSDualHttpBinding</a:t>
            </a:r>
            <a:r>
              <a:rPr lang="en-US" dirty="0"/>
              <a:t> </a:t>
            </a:r>
            <a:r>
              <a:rPr lang="en-US" dirty="0" smtClean="0"/>
              <a:t>binding. These </a:t>
            </a:r>
            <a:r>
              <a:rPr lang="en-US" dirty="0"/>
              <a:t>are both forms of message patterns, of which there are three types: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Request/response messaging </a:t>
            </a:r>
            <a:r>
              <a:rPr lang="en-US" dirty="0"/>
              <a:t>— The “ordinary” way of exchanging messages, whereby every </a:t>
            </a:r>
            <a:r>
              <a:rPr lang="en-US" dirty="0" smtClean="0"/>
              <a:t>message sent </a:t>
            </a:r>
            <a:r>
              <a:rPr lang="en-US" dirty="0"/>
              <a:t>to a service results in a response being sent back to the client. This doesn’t necessarily mean </a:t>
            </a:r>
            <a:r>
              <a:rPr lang="en-US" dirty="0" smtClean="0"/>
              <a:t>that the </a:t>
            </a:r>
            <a:r>
              <a:rPr lang="en-US" dirty="0"/>
              <a:t>client waits for a response, as you can call operations asynchronously in the usual way.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One-way, or simplex, messaging </a:t>
            </a:r>
            <a:r>
              <a:rPr lang="en-US" dirty="0"/>
              <a:t>— Messages are sent from the client to the WCF operation, but </a:t>
            </a:r>
            <a:r>
              <a:rPr lang="en-US" dirty="0" smtClean="0"/>
              <a:t>no response </a:t>
            </a:r>
            <a:r>
              <a:rPr lang="en-US" dirty="0"/>
              <a:t>is sent. This is useful when no response is required. For example, you might create a </a:t>
            </a:r>
            <a:r>
              <a:rPr lang="en-US" dirty="0" smtClean="0"/>
              <a:t>WCF operation </a:t>
            </a:r>
            <a:r>
              <a:rPr lang="en-US" dirty="0"/>
              <a:t>that results in the WCF host server rebooting, in which case you wouldn’t really want </a:t>
            </a:r>
            <a:r>
              <a:rPr lang="en-US" dirty="0" smtClean="0"/>
              <a:t>or need </a:t>
            </a:r>
            <a:r>
              <a:rPr lang="en-US" dirty="0"/>
              <a:t>to wait for a response.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Two-way, or duplex, messaging </a:t>
            </a:r>
            <a:r>
              <a:rPr lang="en-US" dirty="0"/>
              <a:t>— A more advanced scheme whereby the client effectively acts as </a:t>
            </a:r>
            <a:r>
              <a:rPr lang="en-US" dirty="0" smtClean="0"/>
              <a:t>a server </a:t>
            </a:r>
            <a:r>
              <a:rPr lang="en-US" dirty="0"/>
              <a:t>as well as a client, and the server as a client as well as a server. Once set up, duplex </a:t>
            </a:r>
            <a:r>
              <a:rPr lang="en-US" dirty="0" smtClean="0"/>
              <a:t>messaging enables </a:t>
            </a:r>
            <a:r>
              <a:rPr lang="en-US" dirty="0"/>
              <a:t>both the client and the server to send messages to each other, which might not have </a:t>
            </a:r>
            <a:r>
              <a:rPr lang="en-US" dirty="0" smtClean="0"/>
              <a:t>responses. This </a:t>
            </a:r>
            <a:r>
              <a:rPr lang="en-US" dirty="0"/>
              <a:t>is analogous to creating an object and subscribing to events exposed by that object.</a:t>
            </a:r>
          </a:p>
        </p:txBody>
      </p:sp>
    </p:spTree>
    <p:extLst>
      <p:ext uri="{BB962C8B-B14F-4D97-AF65-F5344CB8AC3E}">
        <p14:creationId xmlns:p14="http://schemas.microsoft.com/office/powerpoint/2010/main" val="13234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30"/>
            <a:ext cx="10515600" cy="935644"/>
          </a:xfrm>
        </p:spPr>
        <p:txBody>
          <a:bodyPr/>
          <a:lstStyle/>
          <a:p>
            <a:r>
              <a:rPr lang="en-US" b="1" dirty="0" smtClean="0"/>
              <a:t>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4"/>
            <a:ext cx="10515600" cy="57053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Behaviors </a:t>
            </a:r>
            <a:r>
              <a:rPr lang="en-US" dirty="0"/>
              <a:t>are a way to apply additional </a:t>
            </a:r>
            <a:r>
              <a:rPr lang="en-US" dirty="0" smtClean="0"/>
              <a:t>configuration </a:t>
            </a:r>
            <a:r>
              <a:rPr lang="en-US" dirty="0"/>
              <a:t>that is not directly exposed to a client to services </a:t>
            </a:r>
            <a:r>
              <a:rPr lang="en-US" dirty="0" smtClean="0"/>
              <a:t>and operations.</a:t>
            </a:r>
          </a:p>
          <a:p>
            <a:r>
              <a:rPr lang="en-US" dirty="0" smtClean="0"/>
              <a:t> </a:t>
            </a:r>
            <a:r>
              <a:rPr lang="en-US" dirty="0"/>
              <a:t>By adding a behavior to a service, you can control how it is instantiated and used by its </a:t>
            </a:r>
            <a:r>
              <a:rPr lang="en-US" dirty="0" smtClean="0"/>
              <a:t>hosting process</a:t>
            </a:r>
            <a:r>
              <a:rPr lang="en-US" dirty="0"/>
              <a:t>, how it participates in transactions, how multithreading issues are dealt with in the service, and </a:t>
            </a:r>
            <a:r>
              <a:rPr lang="en-US" dirty="0" smtClean="0"/>
              <a:t>so 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Operation </a:t>
            </a:r>
            <a:r>
              <a:rPr lang="en-US" dirty="0"/>
              <a:t>behaviors can control whether impersonation is used in the operation execution, how </a:t>
            </a:r>
            <a:r>
              <a:rPr lang="en-US" dirty="0" smtClean="0"/>
              <a:t>the individual </a:t>
            </a:r>
            <a:r>
              <a:rPr lang="en-US" dirty="0"/>
              <a:t>operation affects transactions, and more.</a:t>
            </a:r>
          </a:p>
          <a:p>
            <a:pPr marL="0" indent="0">
              <a:buNone/>
            </a:pPr>
            <a:r>
              <a:rPr lang="en-US" dirty="0"/>
              <a:t>Since .NET 4, you can specify </a:t>
            </a:r>
            <a:r>
              <a:rPr lang="en-US" b="1" dirty="0"/>
              <a:t>default behaviors </a:t>
            </a:r>
            <a:r>
              <a:rPr lang="en-US" dirty="0"/>
              <a:t>at various levels, so that you don’t have to specify </a:t>
            </a:r>
            <a:r>
              <a:rPr lang="en-US" dirty="0" smtClean="0"/>
              <a:t>every aspect </a:t>
            </a:r>
            <a:r>
              <a:rPr lang="en-US" dirty="0"/>
              <a:t>of every behavior for every service and operation. Instead, you can provide defaults and </a:t>
            </a:r>
            <a:r>
              <a:rPr lang="en-US" dirty="0" smtClean="0"/>
              <a:t>override settings </a:t>
            </a:r>
            <a:r>
              <a:rPr lang="en-US" dirty="0"/>
              <a:t>where necessary, which reduces the amount of </a:t>
            </a:r>
            <a:r>
              <a:rPr lang="en-US" dirty="0" smtClean="0"/>
              <a:t>configuration required. Because </a:t>
            </a:r>
            <a:r>
              <a:rPr lang="en-US" dirty="0"/>
              <a:t>this chapter is intended to give you a basic understanding of WCF services, you will only see </a:t>
            </a:r>
            <a:r>
              <a:rPr lang="en-US" dirty="0" smtClean="0"/>
              <a:t>the most </a:t>
            </a:r>
            <a:r>
              <a:rPr lang="en-US" dirty="0"/>
              <a:t>basic functionality of behaviors here.</a:t>
            </a:r>
          </a:p>
        </p:txBody>
      </p:sp>
    </p:spTree>
    <p:extLst>
      <p:ext uri="{BB962C8B-B14F-4D97-AF65-F5344CB8AC3E}">
        <p14:creationId xmlns:p14="http://schemas.microsoft.com/office/powerpoint/2010/main" val="24895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7279"/>
          </a:xfrm>
        </p:spPr>
        <p:txBody>
          <a:bodyPr/>
          <a:lstStyle/>
          <a:p>
            <a:r>
              <a:rPr lang="en-US" b="1" dirty="0" smtClean="0"/>
              <a:t>Hosting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249684"/>
          </a:xfrm>
        </p:spPr>
        <p:txBody>
          <a:bodyPr>
            <a:normAutofit/>
          </a:bodyPr>
          <a:lstStyle/>
          <a:p>
            <a:r>
              <a:rPr lang="en-US" dirty="0" smtClean="0"/>
              <a:t>WCF </a:t>
            </a:r>
            <a:r>
              <a:rPr lang="en-US" dirty="0"/>
              <a:t>services can be hosted in several </a:t>
            </a:r>
            <a:r>
              <a:rPr lang="en-US" dirty="0" smtClean="0"/>
              <a:t>different processes</a:t>
            </a:r>
            <a:r>
              <a:rPr lang="en-US" dirty="0"/>
              <a:t>. These possibilities are as follows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Web server </a:t>
            </a:r>
            <a:r>
              <a:rPr lang="en-US" dirty="0"/>
              <a:t>— IIS-hosted WCF services are the closest thing to web services that WCF offers. </a:t>
            </a:r>
            <a:r>
              <a:rPr lang="en-US" dirty="0" smtClean="0"/>
              <a:t>However, you </a:t>
            </a:r>
            <a:r>
              <a:rPr lang="en-US" dirty="0"/>
              <a:t>can use advanced functionality and security features in WCF services that are much more </a:t>
            </a:r>
            <a:r>
              <a:rPr lang="en-US" dirty="0" smtClean="0"/>
              <a:t>difficult to </a:t>
            </a:r>
            <a:r>
              <a:rPr lang="en-US" dirty="0"/>
              <a:t>implement in web services. You can also integrate with IIS features such as IIS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Executable </a:t>
            </a:r>
            <a:r>
              <a:rPr lang="en-US" dirty="0"/>
              <a:t>— You can host a WCF service in any application type that you can create in .NET, such </a:t>
            </a:r>
            <a:r>
              <a:rPr lang="en-US" dirty="0" smtClean="0"/>
              <a:t>as console </a:t>
            </a:r>
            <a:r>
              <a:rPr lang="en-US" dirty="0"/>
              <a:t>applications, Windows Forms applications, and WPF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498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Windows </a:t>
            </a:r>
            <a:r>
              <a:rPr lang="en-US" b="1" dirty="0"/>
              <a:t>service </a:t>
            </a:r>
            <a:r>
              <a:rPr lang="en-US" dirty="0"/>
              <a:t>— You can host a WCF service in a Windows service, which means that you can </a:t>
            </a:r>
            <a:r>
              <a:rPr lang="en-US" dirty="0" smtClean="0"/>
              <a:t>use the </a:t>
            </a:r>
            <a:r>
              <a:rPr lang="en-US" dirty="0"/>
              <a:t>useful features that Windows services provide. This includes automatic startup and fault recovery.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Windows Activation Service (WAS) </a:t>
            </a:r>
            <a:r>
              <a:rPr lang="en-US" dirty="0"/>
              <a:t>— Designed </a:t>
            </a:r>
            <a:r>
              <a:rPr lang="en-US" dirty="0" smtClean="0"/>
              <a:t>specifically </a:t>
            </a:r>
            <a:r>
              <a:rPr lang="en-US" dirty="0"/>
              <a:t>to host WCF services, WAS is basically </a:t>
            </a:r>
            <a:r>
              <a:rPr lang="en-US" dirty="0" smtClean="0"/>
              <a:t>a simple </a:t>
            </a:r>
            <a:r>
              <a:rPr lang="en-US" dirty="0"/>
              <a:t>version of IIS that you can use where IIS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189080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WCF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 have covered all the basics, it is time to get started with some code. In this section you’ll </a:t>
            </a:r>
            <a:r>
              <a:rPr lang="en-US" dirty="0" smtClean="0"/>
              <a:t>start by </a:t>
            </a:r>
            <a:r>
              <a:rPr lang="en-US" dirty="0"/>
              <a:t>looking as a simple web server–hosted WCF service and a console application client. After looking at </a:t>
            </a:r>
            <a:r>
              <a:rPr lang="en-US" dirty="0" smtClean="0"/>
              <a:t>the structure </a:t>
            </a:r>
            <a:r>
              <a:rPr lang="en-US" dirty="0"/>
              <a:t>of the code created, you’ll learn about the basic structure of WCF services and client applications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19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5914"/>
          </a:xfrm>
        </p:spPr>
        <p:txBody>
          <a:bodyPr/>
          <a:lstStyle/>
          <a:p>
            <a:r>
              <a:rPr lang="en-US" dirty="0"/>
              <a:t>A Simple WCF Service and </a:t>
            </a:r>
            <a:r>
              <a:rPr lang="en-US" dirty="0" smtClean="0"/>
              <a:t>Client: Ch25Ex01Client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831"/>
            <a:ext cx="10515600" cy="4926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dirty="0" smtClean="0"/>
              <a:t>Create </a:t>
            </a:r>
            <a:r>
              <a:rPr lang="en-US" dirty="0"/>
              <a:t>a new WCF Service Application project called </a:t>
            </a:r>
            <a:r>
              <a:rPr lang="en-US" dirty="0" smtClean="0"/>
              <a:t>Ch25Ex01</a:t>
            </a:r>
          </a:p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b="1" dirty="0"/>
              <a:t>. </a:t>
            </a:r>
            <a:r>
              <a:rPr lang="en-US" dirty="0"/>
              <a:t>Add a console application called Ch25Ex01Client to the solution.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On the Build menu, click Build Solution.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Right-click the Ch25Ex01Client project in the Solution Explorer and </a:t>
            </a:r>
            <a:r>
              <a:rPr lang="en-US" dirty="0" smtClean="0"/>
              <a:t>  select </a:t>
            </a:r>
            <a:r>
              <a:rPr lang="en-US" dirty="0"/>
              <a:t>Add Service Reference.</a:t>
            </a:r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dirty="0"/>
              <a:t>In the Add Service Reference dialog box, click Discover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8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6. </a:t>
            </a:r>
            <a:r>
              <a:rPr lang="en-US" dirty="0"/>
              <a:t>When the development web server has started and information about the WCF service has been loaded, expand the reference to look at its details, as shown in </a:t>
            </a:r>
            <a:r>
              <a:rPr lang="en-US" dirty="0" smtClean="0"/>
              <a:t>below Figure (you </a:t>
            </a:r>
            <a:r>
              <a:rPr lang="en-US" dirty="0"/>
              <a:t>might have a different port number).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7</a:t>
            </a:r>
            <a:r>
              <a:rPr lang="en-US" dirty="0"/>
              <a:t>.  Click OK to add the service reference.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55" y="1225075"/>
            <a:ext cx="5947517" cy="478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2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90152"/>
            <a:ext cx="11410682" cy="67678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8.  </a:t>
            </a:r>
            <a:r>
              <a:rPr lang="en-US" dirty="0" smtClean="0"/>
              <a:t>Modify </a:t>
            </a:r>
            <a:r>
              <a:rPr lang="en-US" dirty="0"/>
              <a:t>the code in </a:t>
            </a:r>
            <a:r>
              <a:rPr lang="en-US" dirty="0" err="1"/>
              <a:t>Program.cs</a:t>
            </a:r>
            <a:r>
              <a:rPr lang="en-US" dirty="0"/>
              <a:t> in the Ch25Ex01Client application as follows:</a:t>
            </a:r>
          </a:p>
          <a:p>
            <a:pPr marL="0" indent="0">
              <a:buNone/>
            </a:pPr>
            <a:r>
              <a:rPr lang="en-US" dirty="0"/>
              <a:t>using Ch25Ex01Client.ServiceReference1;</a:t>
            </a:r>
          </a:p>
          <a:p>
            <a:pPr marL="0" indent="0">
              <a:buNone/>
            </a:pPr>
            <a:r>
              <a:rPr lang="en-US" dirty="0"/>
              <a:t>namespace Ch25Ex01Client</a:t>
            </a:r>
          </a:p>
          <a:p>
            <a:pPr marL="0" indent="0">
              <a:buNone/>
            </a:pPr>
            <a:r>
              <a:rPr lang="en-US" dirty="0" smtClean="0"/>
              <a:t>{	class </a:t>
            </a:r>
            <a:r>
              <a:rPr lang="en-US" dirty="0"/>
              <a:t>Program</a:t>
            </a:r>
          </a:p>
          <a:p>
            <a:pPr marL="0" indent="0">
              <a:buNone/>
            </a:pPr>
            <a:r>
              <a:rPr lang="en-US" dirty="0" smtClean="0"/>
              <a:t>	{	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	{	string </a:t>
            </a:r>
            <a:r>
              <a:rPr lang="en-US" dirty="0" err="1"/>
              <a:t>numericInput</a:t>
            </a:r>
            <a:r>
              <a:rPr lang="en-US" dirty="0"/>
              <a:t> = null;</a:t>
            </a:r>
          </a:p>
          <a:p>
            <a:pPr marL="0" indent="0">
              <a:buNone/>
            </a:pPr>
            <a:r>
              <a:rPr lang="en-US" dirty="0" smtClean="0"/>
              <a:t>			int </a:t>
            </a:r>
            <a:r>
              <a:rPr lang="en-US" dirty="0" err="1"/>
              <a:t>intParam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		do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{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en-US" dirty="0"/>
              <a:t>Enter an integer and press enter to call the WCF service.");</a:t>
            </a:r>
          </a:p>
          <a:p>
            <a:pPr marL="0" indent="0">
              <a:buNone/>
            </a:pPr>
            <a:r>
              <a:rPr lang="en-US" dirty="0" smtClean="0"/>
              <a:t>			  </a:t>
            </a:r>
            <a:r>
              <a:rPr lang="en-US" dirty="0" err="1" smtClean="0"/>
              <a:t>numericInput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while </a:t>
            </a:r>
            <a:r>
              <a:rPr lang="en-US" dirty="0"/>
              <a:t>(!</a:t>
            </a:r>
            <a:r>
              <a:rPr lang="en-US" dirty="0" err="1"/>
              <a:t>int.TryParse</a:t>
            </a:r>
            <a:r>
              <a:rPr lang="en-US" dirty="0"/>
              <a:t>(</a:t>
            </a:r>
            <a:r>
              <a:rPr lang="en-US" dirty="0" err="1"/>
              <a:t>numericInput</a:t>
            </a:r>
            <a:r>
              <a:rPr lang="en-US" dirty="0"/>
              <a:t>, out </a:t>
            </a:r>
            <a:r>
              <a:rPr lang="en-US" dirty="0" err="1"/>
              <a:t>intParam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smtClean="0"/>
              <a:t>			Service1Client </a:t>
            </a:r>
            <a:r>
              <a:rPr lang="en-US" dirty="0"/>
              <a:t>client = new Service1Client();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client.GetData</a:t>
            </a:r>
            <a:r>
              <a:rPr lang="en-US" dirty="0" smtClean="0"/>
              <a:t>(</a:t>
            </a:r>
            <a:r>
              <a:rPr lang="en-US" dirty="0" err="1" smtClean="0"/>
              <a:t>intParam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Console.WriteLine</a:t>
            </a:r>
            <a:r>
              <a:rPr lang="en-US" dirty="0"/>
              <a:t>("Press an key to exit.");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Console.ReadKey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95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9"/>
            <a:ext cx="10515600" cy="6176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9. </a:t>
            </a:r>
            <a:r>
              <a:rPr lang="en-US" dirty="0"/>
              <a:t>Right-click the Ch25Ex01Client project in the Solution Explorer and select Set as </a:t>
            </a:r>
            <a:r>
              <a:rPr lang="en-US" dirty="0" err="1"/>
              <a:t>StartUp</a:t>
            </a:r>
            <a:r>
              <a:rPr lang="en-US" dirty="0"/>
              <a:t> Project.</a:t>
            </a:r>
          </a:p>
          <a:p>
            <a:pPr marL="0" indent="0">
              <a:buNone/>
            </a:pPr>
            <a:r>
              <a:rPr lang="en-US" b="1" dirty="0"/>
              <a:t>10. </a:t>
            </a:r>
            <a:r>
              <a:rPr lang="en-US" dirty="0"/>
              <a:t>Run the application. Enter a number in the console </a:t>
            </a:r>
            <a:r>
              <a:rPr lang="en-US" dirty="0" smtClean="0"/>
              <a:t>application window </a:t>
            </a:r>
            <a:r>
              <a:rPr lang="en-US" dirty="0"/>
              <a:t>and press Enter. The </a:t>
            </a:r>
            <a:r>
              <a:rPr lang="en-US" dirty="0" smtClean="0"/>
              <a:t>result is shown in below Figure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11. </a:t>
            </a:r>
            <a:r>
              <a:rPr lang="en-US" dirty="0"/>
              <a:t>Exit the application, right-click the Service1.svc </a:t>
            </a:r>
            <a:r>
              <a:rPr lang="en-US" dirty="0" smtClean="0"/>
              <a:t>file </a:t>
            </a:r>
            <a:r>
              <a:rPr lang="en-US" dirty="0"/>
              <a:t>in the Ch25Ex01 project in the Solution </a:t>
            </a:r>
            <a:r>
              <a:rPr lang="en-US" dirty="0" smtClean="0"/>
              <a:t>Explorer, and </a:t>
            </a:r>
            <a:r>
              <a:rPr lang="en-US" dirty="0"/>
              <a:t>click View in Browser.</a:t>
            </a:r>
          </a:p>
          <a:p>
            <a:pPr marL="0" indent="0">
              <a:buNone/>
            </a:pPr>
            <a:r>
              <a:rPr lang="en-US" b="1" dirty="0"/>
              <a:t>12. </a:t>
            </a:r>
            <a:r>
              <a:rPr lang="en-US" dirty="0"/>
              <a:t>Review the information in the </a:t>
            </a:r>
            <a:r>
              <a:rPr lang="en-US" dirty="0" smtClean="0"/>
              <a:t>window</a:t>
            </a:r>
          </a:p>
          <a:p>
            <a:pPr marL="0" indent="0">
              <a:buNone/>
            </a:pPr>
            <a:r>
              <a:rPr lang="en-US" b="1" dirty="0"/>
              <a:t>13. </a:t>
            </a:r>
            <a:r>
              <a:rPr lang="en-US" dirty="0"/>
              <a:t>Click the link at the top of the web page for the service to view the WSDL. Don’t panic — you don’t </a:t>
            </a:r>
            <a:r>
              <a:rPr lang="en-US" dirty="0" smtClean="0"/>
              <a:t>need to </a:t>
            </a:r>
            <a:r>
              <a:rPr lang="en-US" dirty="0"/>
              <a:t>understand all the stuff in the WSDL </a:t>
            </a:r>
            <a:r>
              <a:rPr lang="en-US" dirty="0" smtClean="0"/>
              <a:t>file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91" y="1891373"/>
            <a:ext cx="6164803" cy="10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WCF Test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client application you want to use might be complex, and it can be tricky to test </a:t>
            </a:r>
            <a:r>
              <a:rPr lang="en-US" dirty="0" smtClean="0"/>
              <a:t>services properly.</a:t>
            </a:r>
          </a:p>
          <a:p>
            <a:r>
              <a:rPr lang="en-US" dirty="0"/>
              <a:t>To ease the development of WCF services, VS provides a </a:t>
            </a:r>
            <a:r>
              <a:rPr lang="en-US" b="1" dirty="0"/>
              <a:t>test tool </a:t>
            </a:r>
            <a:r>
              <a:rPr lang="en-US" dirty="0"/>
              <a:t>you can use to ensure that your </a:t>
            </a:r>
            <a:r>
              <a:rPr lang="en-US" dirty="0" smtClean="0"/>
              <a:t>WCF operations </a:t>
            </a:r>
            <a:r>
              <a:rPr lang="en-US" dirty="0"/>
              <a:t>work correctly. This tool is automatically </a:t>
            </a:r>
            <a:r>
              <a:rPr lang="en-US" dirty="0" smtClean="0"/>
              <a:t>configured </a:t>
            </a:r>
            <a:r>
              <a:rPr lang="en-US" dirty="0"/>
              <a:t>to work with your WCF service </a:t>
            </a:r>
            <a:r>
              <a:rPr lang="en-US" dirty="0" smtClean="0"/>
              <a:t>projects, so </a:t>
            </a:r>
            <a:r>
              <a:rPr lang="en-US" dirty="0"/>
              <a:t>if you run your project the tool will appear. </a:t>
            </a:r>
            <a:r>
              <a:rPr lang="en-US" dirty="0" smtClean="0"/>
              <a:t>Alternatively</a:t>
            </a:r>
            <a:r>
              <a:rPr lang="en-US" dirty="0"/>
              <a:t>, you </a:t>
            </a:r>
            <a:r>
              <a:rPr lang="en-US" dirty="0" smtClean="0"/>
              <a:t>can run </a:t>
            </a:r>
            <a:r>
              <a:rPr lang="en-US" dirty="0"/>
              <a:t>the test client as a standalone application.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find </a:t>
            </a:r>
            <a:r>
              <a:rPr lang="en-US" dirty="0"/>
              <a:t>the test client on 64-bit operating </a:t>
            </a:r>
            <a:r>
              <a:rPr lang="en-US" dirty="0" smtClean="0"/>
              <a:t>systems at: C</a:t>
            </a:r>
            <a:r>
              <a:rPr lang="en-US" dirty="0"/>
              <a:t>:\</a:t>
            </a:r>
            <a:r>
              <a:rPr lang="en-US" dirty="0" smtClean="0"/>
              <a:t>ProgramFiles(x86</a:t>
            </a:r>
            <a:r>
              <a:rPr lang="en-US" dirty="0"/>
              <a:t>)\</a:t>
            </a:r>
            <a:r>
              <a:rPr lang="en-US" dirty="0" smtClean="0"/>
              <a:t>MicrosoftVisualStudio11.0\Common7\IDE\WcfTestClient.exe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00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3768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windows services </a:t>
            </a:r>
            <a:r>
              <a:rPr lang="en-US" dirty="0" smtClean="0"/>
              <a:t>and WCF </a:t>
            </a:r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1610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6" y="365125"/>
            <a:ext cx="11225011" cy="132556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the WCF Test </a:t>
            </a:r>
            <a:r>
              <a:rPr lang="en-US" dirty="0" smtClean="0"/>
              <a:t>Client:Ch25Ex01\</a:t>
            </a:r>
            <a:r>
              <a:rPr lang="en-US" dirty="0" err="1" smtClean="0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dirty="0"/>
              <a:t>Open the WCF Service Application project from the previous Try It Out, Ch25Ex01.</a:t>
            </a:r>
          </a:p>
          <a:p>
            <a:r>
              <a:rPr lang="en-US" b="1" dirty="0"/>
              <a:t>2. </a:t>
            </a:r>
            <a:r>
              <a:rPr lang="en-US" dirty="0"/>
              <a:t>Right-click the Service1.svc service in Solution Explorer and click Set As Start Page.</a:t>
            </a:r>
          </a:p>
          <a:p>
            <a:r>
              <a:rPr lang="en-US" b="1" dirty="0"/>
              <a:t>3. </a:t>
            </a:r>
            <a:r>
              <a:rPr lang="en-US" dirty="0"/>
              <a:t>Right-click the Ch25Ex01 project in Solution Explorer and click Set As </a:t>
            </a:r>
            <a:r>
              <a:rPr lang="en-US" dirty="0" err="1"/>
              <a:t>StartUp</a:t>
            </a:r>
            <a:r>
              <a:rPr lang="en-US" dirty="0"/>
              <a:t> Project.</a:t>
            </a:r>
          </a:p>
          <a:p>
            <a:r>
              <a:rPr lang="en-US" b="1" dirty="0"/>
              <a:t>4. </a:t>
            </a:r>
            <a:r>
              <a:rPr lang="en-US" dirty="0"/>
              <a:t>In </a:t>
            </a:r>
            <a:r>
              <a:rPr lang="en-US" dirty="0" err="1"/>
              <a:t>Web.config</a:t>
            </a:r>
            <a:r>
              <a:rPr lang="en-US" dirty="0"/>
              <a:t>, ensure that metadata is enabled: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/>
              <a:t>serviceMetadata</a:t>
            </a:r>
            <a:r>
              <a:rPr lang="en-US" dirty="0"/>
              <a:t> </a:t>
            </a:r>
            <a:r>
              <a:rPr lang="en-US" dirty="0" err="1"/>
              <a:t>httpGetEnabled</a:t>
            </a:r>
            <a:r>
              <a:rPr lang="en-US" dirty="0"/>
              <a:t>=</a:t>
            </a:r>
            <a:r>
              <a:rPr lang="en-US" b="1" dirty="0"/>
              <a:t>"true" </a:t>
            </a:r>
            <a:r>
              <a:rPr lang="en-US" dirty="0" err="1"/>
              <a:t>httpsGetEnabled</a:t>
            </a:r>
            <a:r>
              <a:rPr lang="en-US" dirty="0"/>
              <a:t>=</a:t>
            </a:r>
            <a:r>
              <a:rPr lang="en-US" b="1" dirty="0"/>
              <a:t>"true" </a:t>
            </a:r>
            <a:r>
              <a:rPr 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54997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14" y="365125"/>
            <a:ext cx="11057586" cy="1325563"/>
          </a:xfrm>
        </p:spPr>
        <p:txBody>
          <a:bodyPr/>
          <a:lstStyle/>
          <a:p>
            <a:r>
              <a:rPr lang="en-US" dirty="0"/>
              <a:t>Using the WCF Test Client:Ch25Ex01\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Run the application. The WCF test client appears, as shown in </a:t>
            </a:r>
            <a:r>
              <a:rPr lang="en-US" dirty="0" smtClean="0"/>
              <a:t>Figure(it </a:t>
            </a:r>
            <a:r>
              <a:rPr lang="en-US" dirty="0"/>
              <a:t>takes a moment or two </a:t>
            </a:r>
            <a:r>
              <a:rPr lang="en-US" dirty="0" smtClean="0"/>
              <a:t>to add </a:t>
            </a:r>
            <a:r>
              <a:rPr lang="en-US" dirty="0"/>
              <a:t>the service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85" y="3085192"/>
            <a:ext cx="8629569" cy="29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12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365125"/>
            <a:ext cx="11070465" cy="1325563"/>
          </a:xfrm>
        </p:spPr>
        <p:txBody>
          <a:bodyPr/>
          <a:lstStyle/>
          <a:p>
            <a:r>
              <a:rPr lang="en-US" dirty="0"/>
              <a:t>Using the WCF Test Client:Ch25Ex01\</a:t>
            </a:r>
            <a:r>
              <a:rPr lang="en-US" dirty="0" err="1"/>
              <a:t>Web.config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In the left pane of the test client, double-click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File. The </a:t>
            </a:r>
            <a:r>
              <a:rPr lang="en-US" dirty="0" err="1" smtClean="0"/>
              <a:t>config</a:t>
            </a:r>
            <a:r>
              <a:rPr lang="en-US" dirty="0" smtClean="0"/>
              <a:t> file </a:t>
            </a:r>
            <a:r>
              <a:rPr lang="en-US" dirty="0"/>
              <a:t>used to access the service </a:t>
            </a:r>
            <a:r>
              <a:rPr lang="en-US" dirty="0" smtClean="0"/>
              <a:t>is displayed </a:t>
            </a:r>
            <a:r>
              <a:rPr lang="en-US" dirty="0"/>
              <a:t>in the right </a:t>
            </a:r>
            <a:r>
              <a:rPr lang="en-US" dirty="0" smtClean="0"/>
              <a:t>pane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37" y="2887920"/>
            <a:ext cx="7325236" cy="30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32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7. </a:t>
            </a:r>
            <a:r>
              <a:rPr lang="en-US" dirty="0"/>
              <a:t>In the left pane, double-click the </a:t>
            </a:r>
            <a:r>
              <a:rPr lang="en-US" dirty="0" err="1"/>
              <a:t>GetDataUsingDataContract</a:t>
            </a:r>
            <a:r>
              <a:rPr lang="en-US" dirty="0" smtClean="0"/>
              <a:t>() operation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8. </a:t>
            </a:r>
            <a:r>
              <a:rPr lang="en-US" dirty="0"/>
              <a:t>In the pane that appears on the right, change the value of </a:t>
            </a:r>
            <a:r>
              <a:rPr lang="en-US" dirty="0" err="1" smtClean="0"/>
              <a:t>BoolValue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True and </a:t>
            </a:r>
            <a:r>
              <a:rPr lang="en-US" dirty="0" err="1"/>
              <a:t>StringValue</a:t>
            </a:r>
            <a:r>
              <a:rPr lang="en-US" dirty="0"/>
              <a:t> to </a:t>
            </a:r>
            <a:r>
              <a:rPr lang="en-US" dirty="0" smtClean="0"/>
              <a:t>Test String</a:t>
            </a:r>
            <a:r>
              <a:rPr lang="en-US" dirty="0"/>
              <a:t>, and then click Invoke.</a:t>
            </a:r>
          </a:p>
          <a:p>
            <a:pPr marL="0" indent="0">
              <a:buNone/>
            </a:pPr>
            <a:r>
              <a:rPr lang="en-US" b="1" dirty="0"/>
              <a:t>9. </a:t>
            </a:r>
            <a:r>
              <a:rPr lang="en-US" dirty="0"/>
              <a:t>If a security prompt dialog box appears, click OK to </a:t>
            </a:r>
            <a:r>
              <a:rPr lang="en-US" dirty="0" smtClean="0"/>
              <a:t>confirm </a:t>
            </a:r>
            <a:r>
              <a:rPr lang="en-US" dirty="0"/>
              <a:t>that you are happy to send information </a:t>
            </a:r>
            <a:r>
              <a:rPr lang="en-US" dirty="0" smtClean="0"/>
              <a:t>to the </a:t>
            </a:r>
            <a:r>
              <a:rPr lang="en-US" dirty="0"/>
              <a:t>service.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3335" y="365125"/>
            <a:ext cx="11070465" cy="1325563"/>
          </a:xfrm>
        </p:spPr>
        <p:txBody>
          <a:bodyPr/>
          <a:lstStyle/>
          <a:p>
            <a:r>
              <a:rPr lang="en-US" dirty="0"/>
              <a:t>Using the WCF Test Client:Ch25Ex01\</a:t>
            </a:r>
            <a:r>
              <a:rPr lang="en-US" dirty="0" err="1"/>
              <a:t>Web.config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58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10. </a:t>
            </a:r>
            <a:r>
              <a:rPr lang="en-US" dirty="0"/>
              <a:t>The operation result appears, as shown in Figure 25-7.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91" y="2792665"/>
            <a:ext cx="7325236" cy="35192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3335" y="365125"/>
            <a:ext cx="11070465" cy="1325563"/>
          </a:xfrm>
        </p:spPr>
        <p:txBody>
          <a:bodyPr/>
          <a:lstStyle/>
          <a:p>
            <a:r>
              <a:rPr lang="en-US" dirty="0"/>
              <a:t>Using the WCF Test Client:Ch25Ex01\</a:t>
            </a:r>
            <a:r>
              <a:rPr lang="en-US" dirty="0" err="1"/>
              <a:t>Web.config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7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11. </a:t>
            </a:r>
            <a:r>
              <a:rPr lang="en-US" dirty="0"/>
              <a:t>Click the XML tab to view the request and response XML, shown in Figure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22" y="2446465"/>
            <a:ext cx="7451156" cy="37304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3335" y="365125"/>
            <a:ext cx="11070465" cy="1325563"/>
          </a:xfrm>
        </p:spPr>
        <p:txBody>
          <a:bodyPr/>
          <a:lstStyle/>
          <a:p>
            <a:r>
              <a:rPr lang="en-US" dirty="0"/>
              <a:t>Using the WCF Test Client:Ch25Ex01\</a:t>
            </a:r>
            <a:r>
              <a:rPr lang="en-US" dirty="0" err="1"/>
              <a:t>Web.config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60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Defining </a:t>
            </a:r>
            <a:r>
              <a:rPr lang="en-US" b="1" dirty="0"/>
              <a:t>WCF Service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showed how the WCF infrastructure makes it easy for you to </a:t>
            </a:r>
            <a:r>
              <a:rPr lang="en-US" dirty="0" smtClean="0"/>
              <a:t>define </a:t>
            </a:r>
            <a:r>
              <a:rPr lang="en-US" dirty="0"/>
              <a:t>contracts </a:t>
            </a:r>
            <a:r>
              <a:rPr lang="en-US" dirty="0" smtClean="0"/>
              <a:t>for WCF </a:t>
            </a:r>
            <a:r>
              <a:rPr lang="en-US" dirty="0"/>
              <a:t>services with a combination of classes, interfaces, and attributes. This section takes a deeper look </a:t>
            </a:r>
            <a:r>
              <a:rPr lang="en-US" dirty="0" smtClean="0"/>
              <a:t>at this </a:t>
            </a:r>
            <a:r>
              <a:rPr lang="en-US" dirty="0"/>
              <a:t>technique</a:t>
            </a:r>
            <a:r>
              <a:rPr lang="en-US" dirty="0" smtClean="0"/>
              <a:t>.</a:t>
            </a:r>
            <a:endParaRPr lang="fa-IR" dirty="0" smtClean="0"/>
          </a:p>
          <a:p>
            <a:endParaRPr lang="fa-IR" dirty="0"/>
          </a:p>
          <a:p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WCF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Service</a:t>
            </a:r>
            <a:r>
              <a:rPr lang="fa-IR" dirty="0" smtClean="0">
                <a:cs typeface="B Nazanin" panose="00000400000000000000" pitchFamily="2" charset="-78"/>
              </a:rPr>
              <a:t> ایجاد کنیم که نام و زبان خود را به آن ارسال کنیم و به زبان ارسالی به ما سلام کند.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3504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نخست ویژوال استودیو 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را اجرا کرده و پس از آن از منوی </a:t>
            </a:r>
            <a:r>
              <a:rPr lang="en-US" dirty="0">
                <a:cs typeface="B Nazanin" panose="00000400000000000000" pitchFamily="2" charset="-78"/>
              </a:rPr>
              <a:t>File </a:t>
            </a:r>
            <a:r>
              <a:rPr lang="fa-IR" dirty="0" smtClean="0">
                <a:cs typeface="B Nazanin" panose="00000400000000000000" pitchFamily="2" charset="-78"/>
              </a:rPr>
              <a:t>  و زیرمنوی</a:t>
            </a:r>
            <a:r>
              <a:rPr lang="en-US" dirty="0" smtClean="0">
                <a:cs typeface="B Nazanin" panose="00000400000000000000" pitchFamily="2" charset="-78"/>
              </a:rPr>
              <a:t>New</a:t>
            </a:r>
            <a:r>
              <a:rPr lang="en-US" dirty="0">
                <a:cs typeface="B Nazanin" panose="00000400000000000000" pitchFamily="2" charset="-78"/>
              </a:rPr>
              <a:t>، </a:t>
            </a:r>
            <a:r>
              <a:rPr lang="fa-IR" dirty="0">
                <a:cs typeface="B Nazanin" panose="00000400000000000000" pitchFamily="2" charset="-78"/>
              </a:rPr>
              <a:t>روی </a:t>
            </a:r>
            <a:r>
              <a:rPr lang="en-US" dirty="0">
                <a:cs typeface="B Nazanin" panose="00000400000000000000" pitchFamily="2" charset="-78"/>
              </a:rPr>
              <a:t>Project </a:t>
            </a:r>
            <a:r>
              <a:rPr lang="fa-IR" dirty="0">
                <a:cs typeface="B Nazanin" panose="00000400000000000000" pitchFamily="2" charset="-78"/>
              </a:rPr>
              <a:t>کلیک کنید. از پنجره‌ی باز شده و از سمت چپ </a:t>
            </a:r>
            <a:r>
              <a:rPr lang="en-US" dirty="0">
                <a:cs typeface="B Nazanin" panose="00000400000000000000" pitchFamily="2" charset="-78"/>
              </a:rPr>
              <a:t>Visual C# </a:t>
            </a:r>
            <a:r>
              <a:rPr lang="fa-IR" dirty="0">
                <a:cs typeface="B Nazanin" panose="00000400000000000000" pitchFamily="2" charset="-78"/>
              </a:rPr>
              <a:t>و زیر دسته‌ی </a:t>
            </a:r>
            <a:r>
              <a:rPr lang="en-US" dirty="0">
                <a:cs typeface="B Nazanin" panose="00000400000000000000" pitchFamily="2" charset="-78"/>
              </a:rPr>
              <a:t>WCF </a:t>
            </a:r>
            <a:r>
              <a:rPr lang="fa-IR" dirty="0">
                <a:cs typeface="B Nazanin" panose="00000400000000000000" pitchFamily="2" charset="-78"/>
              </a:rPr>
              <a:t>را انتخاب کرده و سپس از قسمت میانی پنجره </a:t>
            </a:r>
            <a:r>
              <a:rPr lang="en-US" dirty="0">
                <a:cs typeface="B Nazanin" panose="00000400000000000000" pitchFamily="2" charset="-78"/>
              </a:rPr>
              <a:t>WCF service application </a:t>
            </a:r>
            <a:r>
              <a:rPr lang="fa-IR" dirty="0">
                <a:cs typeface="B Nazanin" panose="00000400000000000000" pitchFamily="2" charset="-78"/>
              </a:rPr>
              <a:t>را انتخاب کرده و نامی برای سرویس خود برگزینید که در اینجا من نام </a:t>
            </a:r>
            <a:r>
              <a:rPr lang="en-US" dirty="0" err="1">
                <a:cs typeface="B Nazanin" panose="00000400000000000000" pitchFamily="2" charset="-78"/>
              </a:rPr>
              <a:t>HelloService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را بکار بردم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702" y="1680720"/>
            <a:ext cx="6824596" cy="51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52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761408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ویژوال استودیو همه‌ی فایل‌های لازم را برای شروع کار می‌سازد. بصورت پیش‌فرض سرویس نام </a:t>
            </a:r>
            <a:r>
              <a:rPr lang="en-US" dirty="0">
                <a:cs typeface="B Nazanin" panose="00000400000000000000" pitchFamily="2" charset="-78"/>
              </a:rPr>
              <a:t>Service1.svc </a:t>
            </a:r>
            <a:r>
              <a:rPr lang="fa-IR" dirty="0">
                <a:cs typeface="B Nazanin" panose="00000400000000000000" pitchFamily="2" charset="-78"/>
              </a:rPr>
              <a:t>و رابط  </a:t>
            </a:r>
            <a:r>
              <a:rPr lang="en-US" dirty="0" err="1">
                <a:cs typeface="B Nazanin" panose="00000400000000000000" pitchFamily="2" charset="-78"/>
              </a:rPr>
              <a:t>IService.cs</a:t>
            </a:r>
            <a:r>
              <a:rPr lang="fa-IR" dirty="0">
                <a:cs typeface="B Nazanin" panose="00000400000000000000" pitchFamily="2" charset="-78"/>
              </a:rPr>
              <a:t>را دارد. شکل زیر نمایی از پنچره </a:t>
            </a:r>
            <a:r>
              <a:rPr lang="en-US" dirty="0">
                <a:cs typeface="B Nazanin" panose="00000400000000000000" pitchFamily="2" charset="-78"/>
              </a:rPr>
              <a:t>Solution Explorer  </a:t>
            </a:r>
            <a:r>
              <a:rPr lang="fa-IR" dirty="0">
                <a:cs typeface="B Nazanin" panose="00000400000000000000" pitchFamily="2" charset="-78"/>
              </a:rPr>
              <a:t>پروژه‌ی ایجاد شده است</a:t>
            </a:r>
            <a:r>
              <a:rPr lang="fa-IR" dirty="0" smtClean="0">
                <a:cs typeface="B Nazanin" panose="00000400000000000000" pitchFamily="2" charset="-78"/>
              </a:rPr>
              <a:t>: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در اینجا به این دو پیش‌فرض نیاز نداریم، یا باید حذف کنیم و یا برای ادامه‌ی کار، این دو را ویرایش کنیم. من در اینجا هر دو را با کلیک راست کردن روی هر کدام، حذف (</a:t>
            </a:r>
            <a:r>
              <a:rPr lang="en-US" dirty="0">
                <a:cs typeface="B Nazanin" panose="00000400000000000000" pitchFamily="2" charset="-78"/>
              </a:rPr>
              <a:t>Delete) </a:t>
            </a:r>
            <a:r>
              <a:rPr lang="fa-IR" dirty="0">
                <a:cs typeface="B Nazanin" panose="00000400000000000000" pitchFamily="2" charset="-78"/>
              </a:rPr>
              <a:t>می‌کنم.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66" y="1146768"/>
            <a:ext cx="3757767" cy="32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43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حال این پروژه برای سرویس‌دهی آماده نیست، پس برای ساختن سرویس از پنچره </a:t>
            </a:r>
            <a:r>
              <a:rPr lang="en-US" dirty="0">
                <a:cs typeface="B Nazanin" panose="00000400000000000000" pitchFamily="2" charset="-78"/>
              </a:rPr>
              <a:t>Solution Explorer  </a:t>
            </a:r>
            <a:r>
              <a:rPr lang="fa-IR" dirty="0">
                <a:cs typeface="B Nazanin" panose="00000400000000000000" pitchFamily="2" charset="-78"/>
              </a:rPr>
              <a:t>روی نام پروژه (</a:t>
            </a:r>
            <a:r>
              <a:rPr lang="en-US" dirty="0" err="1">
                <a:cs typeface="B Nazanin" panose="00000400000000000000" pitchFamily="2" charset="-78"/>
              </a:rPr>
              <a:t>HelloService</a:t>
            </a:r>
            <a:r>
              <a:rPr lang="en-US" dirty="0">
                <a:cs typeface="B Nazanin" panose="00000400000000000000" pitchFamily="2" charset="-78"/>
              </a:rPr>
              <a:t>) </a:t>
            </a:r>
            <a:r>
              <a:rPr lang="fa-IR" dirty="0">
                <a:cs typeface="B Nazanin" panose="00000400000000000000" pitchFamily="2" charset="-78"/>
              </a:rPr>
              <a:t>کلیک راست کرده، </a:t>
            </a:r>
            <a:r>
              <a:rPr lang="en-US" dirty="0">
                <a:cs typeface="B Nazanin" panose="00000400000000000000" pitchFamily="2" charset="-78"/>
              </a:rPr>
              <a:t>Add </a:t>
            </a:r>
            <a:r>
              <a:rPr lang="fa-IR" dirty="0">
                <a:cs typeface="B Nazanin" panose="00000400000000000000" pitchFamily="2" charset="-78"/>
              </a:rPr>
              <a:t>را انتخاب و سپس روی </a:t>
            </a:r>
            <a:r>
              <a:rPr lang="en-US" dirty="0">
                <a:cs typeface="B Nazanin" panose="00000400000000000000" pitchFamily="2" charset="-78"/>
              </a:rPr>
              <a:t>New Item </a:t>
            </a:r>
            <a:r>
              <a:rPr lang="fa-IR" dirty="0">
                <a:cs typeface="B Nazanin" panose="00000400000000000000" pitchFamily="2" charset="-78"/>
              </a:rPr>
              <a:t>کلیک می‌کنیم.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در پنجره‌ی باز شده </a:t>
            </a:r>
            <a:r>
              <a:rPr lang="en-US" dirty="0">
                <a:cs typeface="B Nazanin" panose="00000400000000000000" pitchFamily="2" charset="-78"/>
              </a:rPr>
              <a:t>WCF service </a:t>
            </a:r>
            <a:r>
              <a:rPr lang="fa-IR" dirty="0">
                <a:cs typeface="B Nazanin" panose="00000400000000000000" pitchFamily="2" charset="-78"/>
              </a:rPr>
              <a:t>را انتخاب کرده و نام </a:t>
            </a:r>
            <a:r>
              <a:rPr lang="en-US" dirty="0" err="1">
                <a:cs typeface="B Nazanin" panose="00000400000000000000" pitchFamily="2" charset="-78"/>
              </a:rPr>
              <a:t>HelloService.svc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را وارد کرده و روی دکمه‌ی </a:t>
            </a:r>
            <a:r>
              <a:rPr lang="en-US" dirty="0">
                <a:cs typeface="B Nazanin" panose="00000400000000000000" pitchFamily="2" charset="-78"/>
              </a:rPr>
              <a:t>Add </a:t>
            </a:r>
            <a:r>
              <a:rPr lang="fa-IR" dirty="0">
                <a:cs typeface="B Nazanin" panose="00000400000000000000" pitchFamily="2" charset="-78"/>
              </a:rPr>
              <a:t>کلیک می‌کنیم.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24" y="2484281"/>
            <a:ext cx="5519536" cy="41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5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25674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WCF services</a:t>
            </a:r>
          </a:p>
        </p:txBody>
      </p:sp>
    </p:spTree>
    <p:extLst>
      <p:ext uri="{BB962C8B-B14F-4D97-AF65-F5344CB8AC3E}">
        <p14:creationId xmlns:p14="http://schemas.microsoft.com/office/powerpoint/2010/main" val="2730744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456"/>
            <a:ext cx="10515600" cy="5906507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حالا ویژوال استودیو دو فایل با نام‌های </a:t>
            </a:r>
            <a:r>
              <a:rPr lang="en-US" dirty="0" err="1">
                <a:cs typeface="B Nazanin" panose="00000400000000000000" pitchFamily="2" charset="-78"/>
              </a:rPr>
              <a:t>IHelloService.cs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و </a:t>
            </a:r>
            <a:r>
              <a:rPr lang="en-US" dirty="0" err="1">
                <a:cs typeface="B Nazanin" panose="00000400000000000000" pitchFamily="2" charset="-78"/>
              </a:rPr>
              <a:t>HelloService.svc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ساخته است. این فایل‌ها در واقع برای تعریف سرویس </a:t>
            </a:r>
            <a:r>
              <a:rPr lang="en-US" dirty="0" err="1" smtClean="0">
                <a:cs typeface="B Nazanin" panose="00000400000000000000" pitchFamily="2" charset="-78"/>
              </a:rPr>
              <a:t>IHelloService.cs</a:t>
            </a:r>
            <a:r>
              <a:rPr lang="en-US" dirty="0" smtClean="0">
                <a:cs typeface="B Nazanin" panose="00000400000000000000" pitchFamily="2" charset="-78"/>
              </a:rPr>
              <a:t>)</a:t>
            </a:r>
            <a:r>
              <a:rPr lang="fa-IR" dirty="0" smtClean="0">
                <a:cs typeface="B Nazanin" panose="00000400000000000000" pitchFamily="2" charset="-78"/>
              </a:rPr>
              <a:t>    و </a:t>
            </a:r>
            <a:r>
              <a:rPr lang="fa-IR" dirty="0">
                <a:cs typeface="B Nazanin" panose="00000400000000000000" pitchFamily="2" charset="-78"/>
              </a:rPr>
              <a:t>اجرای سرویس </a:t>
            </a:r>
            <a:r>
              <a:rPr lang="en-US" dirty="0" err="1" smtClean="0">
                <a:cs typeface="B Nazanin" panose="00000400000000000000" pitchFamily="2" charset="-78"/>
              </a:rPr>
              <a:t>HelloService.svc</a:t>
            </a:r>
            <a:r>
              <a:rPr lang="en-US" dirty="0">
                <a:cs typeface="B Nazanin" panose="00000400000000000000" pitchFamily="2" charset="-78"/>
              </a:rPr>
              <a:t>) </a:t>
            </a:r>
            <a:r>
              <a:rPr lang="fa-IR" dirty="0">
                <a:cs typeface="B Nazanin" panose="00000400000000000000" pitchFamily="2" charset="-78"/>
              </a:rPr>
              <a:t>هستند.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اجازه دهید که در اینجا رابط </a:t>
            </a:r>
            <a:r>
              <a:rPr lang="en-US" dirty="0" err="1" smtClean="0">
                <a:cs typeface="B Nazanin" panose="00000400000000000000" pitchFamily="2" charset="-78"/>
              </a:rPr>
              <a:t>IHelloService.cs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را بررسی کنیم، شکل زیر مربوط به محتویات </a:t>
            </a:r>
            <a:r>
              <a:rPr lang="en-US" dirty="0" err="1">
                <a:cs typeface="B Nazanin" panose="00000400000000000000" pitchFamily="2" charset="-78"/>
              </a:rPr>
              <a:t>IHelloService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است: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کدهای موجود در </a:t>
            </a:r>
            <a:r>
              <a:rPr lang="en-US" dirty="0" err="1">
                <a:cs typeface="B Nazanin" panose="00000400000000000000" pitchFamily="2" charset="-78"/>
              </a:rPr>
              <a:t>IHelloService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برای تعریف سرویس و فراهم‌کننده‌های اپریشن/متد با نام </a:t>
            </a:r>
            <a:r>
              <a:rPr lang="en-US" dirty="0" err="1">
                <a:cs typeface="B Nazanin" panose="00000400000000000000" pitchFamily="2" charset="-78"/>
              </a:rPr>
              <a:t>DoWork</a:t>
            </a:r>
            <a:r>
              <a:rPr lang="en-US" dirty="0">
                <a:cs typeface="B Nazanin" panose="00000400000000000000" pitchFamily="2" charset="-78"/>
              </a:rPr>
              <a:t>() </a:t>
            </a:r>
            <a:r>
              <a:rPr lang="fa-IR" dirty="0">
                <a:cs typeface="B Nazanin" panose="00000400000000000000" pitchFamily="2" charset="-78"/>
              </a:rPr>
              <a:t>است </a:t>
            </a:r>
            <a:r>
              <a:rPr lang="en-US" dirty="0" smtClean="0">
                <a:cs typeface="B Nazanin" panose="00000400000000000000" pitchFamily="2" charset="-78"/>
              </a:rPr>
              <a:t>.</a:t>
            </a:r>
            <a:r>
              <a:rPr lang="fa-IR" dirty="0" smtClean="0">
                <a:cs typeface="B Nazanin" panose="00000400000000000000" pitchFamily="2" charset="-78"/>
              </a:rPr>
              <a:t>هر </a:t>
            </a:r>
            <a:r>
              <a:rPr lang="fa-IR" dirty="0">
                <a:cs typeface="B Nazanin" panose="00000400000000000000" pitchFamily="2" charset="-78"/>
              </a:rPr>
              <a:t>سرویس </a:t>
            </a:r>
            <a:r>
              <a:rPr lang="en-US" dirty="0">
                <a:cs typeface="B Nazanin" panose="00000400000000000000" pitchFamily="2" charset="-78"/>
              </a:rPr>
              <a:t>WCF، </a:t>
            </a:r>
            <a:r>
              <a:rPr lang="fa-IR" dirty="0">
                <a:cs typeface="B Nazanin" panose="00000400000000000000" pitchFamily="2" charset="-78"/>
              </a:rPr>
              <a:t>فایل رابطی را دارد که سرویس را تعریف می‌کند.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04" y="1969260"/>
            <a:ext cx="4584879" cy="289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39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5764839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و حالا اجازه دهید که فایل  </a:t>
            </a:r>
            <a:r>
              <a:rPr lang="en-US" dirty="0" err="1" smtClean="0">
                <a:cs typeface="B Nazanin" panose="00000400000000000000" pitchFamily="2" charset="-78"/>
              </a:rPr>
              <a:t>HelloService.svc</a:t>
            </a:r>
            <a:r>
              <a:rPr lang="fa-IR" dirty="0" smtClean="0">
                <a:cs typeface="B Nazanin" panose="00000400000000000000" pitchFamily="2" charset="-78"/>
              </a:rPr>
              <a:t>  را </a:t>
            </a:r>
            <a:r>
              <a:rPr lang="fa-IR" dirty="0">
                <a:cs typeface="B Nazanin" panose="00000400000000000000" pitchFamily="2" charset="-78"/>
              </a:rPr>
              <a:t>بررسی کنیم که شکل زیر مربوط به آن است</a:t>
            </a:r>
            <a:r>
              <a:rPr lang="fa-IR" dirty="0" smtClean="0">
                <a:cs typeface="B Nazanin" panose="00000400000000000000" pitchFamily="2" charset="-78"/>
              </a:rPr>
              <a:t>: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کد نشان داده شده برای اجرای رابط </a:t>
            </a:r>
            <a:r>
              <a:rPr lang="en-US" dirty="0" err="1">
                <a:cs typeface="B Nazanin" panose="00000400000000000000" pitchFamily="2" charset="-78"/>
              </a:rPr>
              <a:t>IHelloService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است. </a:t>
            </a:r>
            <a:r>
              <a:rPr lang="fa-IR" dirty="0" smtClean="0">
                <a:cs typeface="B Nazanin" panose="00000400000000000000" pitchFamily="2" charset="-78"/>
              </a:rPr>
              <a:t>کلاس 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 err="1" smtClean="0">
                <a:cs typeface="B Nazanin" panose="00000400000000000000" pitchFamily="2" charset="-78"/>
              </a:rPr>
              <a:t>HelloService</a:t>
            </a:r>
            <a:r>
              <a:rPr lang="en-US" dirty="0">
                <a:cs typeface="B Nazanin" panose="00000400000000000000" pitchFamily="2" charset="-78"/>
              </a:rPr>
              <a:t>  </a:t>
            </a:r>
            <a:r>
              <a:rPr lang="fa-IR" dirty="0">
                <a:cs typeface="B Nazanin" panose="00000400000000000000" pitchFamily="2" charset="-78"/>
              </a:rPr>
              <a:t>نیاز به اجرای همه‌ی متدهای مشخص شده در تعریفات سرویس را دارد.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71" y="1171975"/>
            <a:ext cx="5079071" cy="309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183"/>
            <a:ext cx="10515600" cy="5983780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en-US" dirty="0" err="1" smtClean="0">
                <a:cs typeface="B Nazanin" panose="00000400000000000000" pitchFamily="2" charset="-78"/>
              </a:rPr>
              <a:t>IHelloService.cs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را در محیط ویژوال استودیو با کلیک کردن بر روی نام آن باز کنید و متد </a:t>
            </a:r>
            <a:r>
              <a:rPr lang="en-US" dirty="0" err="1">
                <a:cs typeface="B Nazanin" panose="00000400000000000000" pitchFamily="2" charset="-78"/>
              </a:rPr>
              <a:t>DoWork</a:t>
            </a:r>
            <a:r>
              <a:rPr lang="en-US" dirty="0">
                <a:cs typeface="B Nazanin" panose="00000400000000000000" pitchFamily="2" charset="-78"/>
              </a:rPr>
              <a:t>() 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را </a:t>
            </a:r>
            <a:r>
              <a:rPr lang="fa-IR" dirty="0">
                <a:cs typeface="B Nazanin" panose="00000400000000000000" pitchFamily="2" charset="-78"/>
              </a:rPr>
              <a:t>حذف کرده و یک تعریف برای 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 err="1" smtClean="0">
                <a:cs typeface="B Nazanin" panose="00000400000000000000" pitchFamily="2" charset="-78"/>
              </a:rPr>
              <a:t>SayHello</a:t>
            </a:r>
            <a:r>
              <a:rPr lang="en-US" dirty="0">
                <a:cs typeface="B Nazanin" panose="00000400000000000000" pitchFamily="2" charset="-78"/>
              </a:rPr>
              <a:t>() </a:t>
            </a:r>
            <a:r>
              <a:rPr lang="fa-IR" dirty="0">
                <a:cs typeface="B Nazanin" panose="00000400000000000000" pitchFamily="2" charset="-78"/>
              </a:rPr>
              <a:t>ایجاد کنید. اضافه کردن </a:t>
            </a:r>
            <a:r>
              <a:rPr lang="en-US" dirty="0" err="1">
                <a:cs typeface="B Nazanin" panose="00000400000000000000" pitchFamily="2" charset="-78"/>
              </a:rPr>
              <a:t>OperationContract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به متد را فراموش نکنید. کدهای لازم برای این کار به شکل زیر می‌باشد: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/>
              <a:t>System.Runtime.Serialization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System.ServiceModel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HelloService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    [</a:t>
            </a:r>
            <a:r>
              <a:rPr lang="en-US" dirty="0" err="1"/>
              <a:t>ServiceContract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    public interface </a:t>
            </a:r>
            <a:r>
              <a:rPr lang="en-US" dirty="0" err="1"/>
              <a:t>IHelloService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{</a:t>
            </a:r>
          </a:p>
          <a:p>
            <a:pPr marL="0" indent="0">
              <a:buNone/>
            </a:pPr>
            <a:r>
              <a:rPr lang="en-US" dirty="0"/>
              <a:t>        [</a:t>
            </a:r>
            <a:r>
              <a:rPr lang="en-US" dirty="0" err="1"/>
              <a:t>OperationContract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        string </a:t>
            </a:r>
            <a:r>
              <a:rPr lang="en-US" dirty="0" err="1"/>
              <a:t>SayHello</a:t>
            </a:r>
            <a:r>
              <a:rPr lang="en-US" dirty="0"/>
              <a:t>(String name, String language);</a:t>
            </a:r>
          </a:p>
          <a:p>
            <a:pPr marL="0" indent="0">
              <a:buNone/>
            </a:pPr>
            <a:r>
              <a:rPr lang="en-US" dirty="0"/>
              <a:t>    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3640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6651938"/>
          </a:xfrm>
        </p:spPr>
        <p:txBody>
          <a:bodyPr>
            <a:normAutofit fontScale="70000" lnSpcReduction="20000"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حالا برای پیاده‌سازی متد </a:t>
            </a:r>
            <a:r>
              <a:rPr lang="en-US" dirty="0" err="1">
                <a:cs typeface="B Nazanin" panose="00000400000000000000" pitchFamily="2" charset="-78"/>
              </a:rPr>
              <a:t>SayHello</a:t>
            </a:r>
            <a:r>
              <a:rPr lang="en-US" dirty="0">
                <a:cs typeface="B Nazanin" panose="00000400000000000000" pitchFamily="2" charset="-78"/>
              </a:rPr>
              <a:t> </a:t>
            </a:r>
            <a:r>
              <a:rPr lang="fa-IR" dirty="0" smtClean="0">
                <a:cs typeface="B Nazanin" panose="00000400000000000000" pitchFamily="2" charset="-78"/>
              </a:rPr>
              <a:t>  فایل </a:t>
            </a:r>
            <a:r>
              <a:rPr lang="en-US" dirty="0" smtClean="0">
                <a:cs typeface="B Nazanin" panose="00000400000000000000" pitchFamily="2" charset="-78"/>
              </a:rPr>
              <a:t>  </a:t>
            </a:r>
            <a:r>
              <a:rPr lang="en-US" dirty="0" err="1" smtClean="0">
                <a:cs typeface="B Nazanin" panose="00000400000000000000" pitchFamily="2" charset="-78"/>
              </a:rPr>
              <a:t>HelloService.svc.cs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را ویرایش کرده و کدهای زیر بنویسید</a:t>
            </a:r>
            <a:r>
              <a:rPr lang="fa-IR" dirty="0" smtClean="0">
                <a:cs typeface="B Nazanin" panose="00000400000000000000" pitchFamily="2" charset="-78"/>
              </a:rPr>
              <a:t>: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System.Runtime.Serialization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System.ServiceModel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 smtClean="0"/>
              <a:t>HelloService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fa-IR" dirty="0"/>
              <a:t>	</a:t>
            </a:r>
            <a:r>
              <a:rPr lang="en-US" dirty="0" smtClean="0"/>
              <a:t> public class </a:t>
            </a:r>
            <a:r>
              <a:rPr lang="en-US" dirty="0" err="1" smtClean="0"/>
              <a:t>HelloService</a:t>
            </a:r>
            <a:r>
              <a:rPr lang="en-US" dirty="0" smtClean="0"/>
              <a:t> : </a:t>
            </a:r>
            <a:r>
              <a:rPr lang="en-US" dirty="0" err="1" smtClean="0"/>
              <a:t>IHelloService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 </a:t>
            </a:r>
            <a:r>
              <a:rPr lang="fa-IR" dirty="0" smtClean="0"/>
              <a:t>	</a:t>
            </a:r>
            <a:r>
              <a:rPr lang="en-US" dirty="0"/>
              <a:t>  {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fa-IR" dirty="0" smtClean="0"/>
              <a:t>		</a:t>
            </a:r>
            <a:r>
              <a:rPr lang="en-US" dirty="0"/>
              <a:t> public string </a:t>
            </a:r>
            <a:r>
              <a:rPr lang="en-US" dirty="0" err="1"/>
              <a:t>SayHello</a:t>
            </a:r>
            <a:r>
              <a:rPr lang="en-US" dirty="0"/>
              <a:t>(String name, String language)</a:t>
            </a:r>
          </a:p>
          <a:p>
            <a:pPr marL="0" indent="0">
              <a:buNone/>
            </a:pPr>
            <a:r>
              <a:rPr lang="en-US" dirty="0"/>
              <a:t>       </a:t>
            </a:r>
            <a:r>
              <a:rPr lang="fa-IR" dirty="0" smtClean="0"/>
              <a:t>		</a:t>
            </a:r>
            <a:r>
              <a:rPr lang="en-US" dirty="0"/>
              <a:t> </a:t>
            </a:r>
            <a:r>
              <a:rPr lang="en-US" dirty="0" smtClean="0"/>
              <a:t>{</a:t>
            </a:r>
            <a:r>
              <a:rPr lang="fa-IR" dirty="0" smtClean="0"/>
              <a:t>	</a:t>
            </a:r>
            <a:r>
              <a:rPr lang="en-US" dirty="0"/>
              <a:t> switch (language)</a:t>
            </a:r>
          </a:p>
          <a:p>
            <a:pPr marL="0" indent="0">
              <a:buNone/>
            </a:pPr>
            <a:r>
              <a:rPr lang="en-US" dirty="0"/>
              <a:t>           </a:t>
            </a:r>
            <a:r>
              <a:rPr lang="fa-IR" dirty="0" smtClean="0"/>
              <a:t>			</a:t>
            </a:r>
            <a:r>
              <a:rPr lang="en-US" dirty="0"/>
              <a:t> </a:t>
            </a:r>
            <a:r>
              <a:rPr lang="en-US" dirty="0" smtClean="0"/>
              <a:t>{</a:t>
            </a:r>
            <a:r>
              <a:rPr lang="en-US" dirty="0"/>
              <a:t> </a:t>
            </a:r>
            <a:r>
              <a:rPr lang="en-US" dirty="0" smtClean="0"/>
              <a:t>             case </a:t>
            </a:r>
            <a:r>
              <a:rPr lang="en-US" dirty="0"/>
              <a:t>"en":</a:t>
            </a:r>
          </a:p>
          <a:p>
            <a:pPr marL="0" indent="0">
              <a:buNone/>
            </a:pPr>
            <a:r>
              <a:rPr lang="en-US" dirty="0"/>
              <a:t>                   </a:t>
            </a:r>
            <a:r>
              <a:rPr lang="fa-IR" dirty="0" smtClean="0"/>
              <a:t>				</a:t>
            </a:r>
            <a:r>
              <a:rPr lang="en-US" dirty="0"/>
              <a:t> return "Hello " + name;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  <a:r>
              <a:rPr lang="fa-IR" dirty="0" smtClean="0"/>
              <a:t>			</a:t>
            </a:r>
            <a:r>
              <a:rPr lang="en-US" dirty="0" smtClean="0"/>
              <a:t>case </a:t>
            </a:r>
            <a:r>
              <a:rPr lang="en-US" dirty="0"/>
              <a:t>"</a:t>
            </a:r>
            <a:r>
              <a:rPr lang="en-US" dirty="0" err="1"/>
              <a:t>fa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                    </a:t>
            </a:r>
            <a:r>
              <a:rPr lang="fa-IR" dirty="0" smtClean="0"/>
              <a:t>				</a:t>
            </a:r>
            <a:r>
              <a:rPr lang="en-US" dirty="0" smtClean="0"/>
              <a:t>return</a:t>
            </a:r>
            <a:r>
              <a:rPr lang="fa-IR" dirty="0" smtClean="0"/>
              <a:t>+    سلام  </a:t>
            </a:r>
            <a:r>
              <a:rPr lang="en-US" dirty="0" smtClean="0"/>
              <a:t>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              </a:t>
            </a:r>
            <a:r>
              <a:rPr lang="fa-IR" dirty="0" smtClean="0"/>
              <a:t>			</a:t>
            </a:r>
            <a:r>
              <a:rPr lang="en-US" dirty="0" smtClean="0"/>
              <a:t>default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                  </a:t>
            </a:r>
            <a:r>
              <a:rPr lang="fa-IR" dirty="0" smtClean="0"/>
              <a:t>				</a:t>
            </a:r>
            <a:r>
              <a:rPr lang="en-US" dirty="0"/>
              <a:t> </a:t>
            </a:r>
            <a:r>
              <a:rPr lang="en-US" dirty="0" smtClean="0"/>
              <a:t>return</a:t>
            </a:r>
            <a:r>
              <a:rPr lang="fa-IR" dirty="0" smtClean="0"/>
              <a:t> </a:t>
            </a:r>
            <a:r>
              <a:rPr lang="en-US" dirty="0" smtClean="0"/>
              <a:t>       “</a:t>
            </a:r>
            <a:r>
              <a:rPr lang="fa-IR" dirty="0" smtClean="0"/>
              <a:t>زبان </a:t>
            </a:r>
            <a:r>
              <a:rPr lang="fa-IR" dirty="0"/>
              <a:t>پشتیبانی </a:t>
            </a:r>
            <a:r>
              <a:rPr lang="fa-IR" dirty="0" smtClean="0"/>
              <a:t>نشده</a:t>
            </a:r>
            <a:r>
              <a:rPr lang="en-US" dirty="0" smtClean="0"/>
              <a:t>”  </a:t>
            </a:r>
            <a:r>
              <a:rPr lang="fa-IR" dirty="0" smtClean="0"/>
              <a:t>  </a:t>
            </a:r>
          </a:p>
          <a:p>
            <a:pPr marL="0" indent="0">
              <a:buNone/>
            </a:pPr>
            <a:r>
              <a:rPr lang="fa-IR" dirty="0" smtClean="0"/>
              <a:t>          </a:t>
            </a:r>
            <a:r>
              <a:rPr lang="en-US" dirty="0" smtClean="0"/>
              <a:t>                                       }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                                 }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cs typeface="B Nazanin" panose="00000400000000000000" pitchFamily="2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130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"/>
            <a:ext cx="10515600" cy="6061053"/>
          </a:xfrm>
        </p:spPr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ما موفق به ساخت این سرویس شده‌ایم.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حالا برای اجرای این سرویس می‌توان کلید </a:t>
            </a:r>
            <a:r>
              <a:rPr lang="en-US" dirty="0">
                <a:cs typeface="B Nazanin" panose="00000400000000000000" pitchFamily="2" charset="-78"/>
              </a:rPr>
              <a:t>F5 </a:t>
            </a:r>
            <a:r>
              <a:rPr lang="fa-IR" dirty="0">
                <a:cs typeface="B Nazanin" panose="00000400000000000000" pitchFamily="2" charset="-78"/>
              </a:rPr>
              <a:t>را از صفحه‌کلید فشار داده و یا از منوی </a:t>
            </a:r>
            <a:r>
              <a:rPr lang="en-US" dirty="0">
                <a:cs typeface="B Nazanin" panose="00000400000000000000" pitchFamily="2" charset="-78"/>
              </a:rPr>
              <a:t>Debug </a:t>
            </a:r>
            <a:r>
              <a:rPr lang="fa-IR" dirty="0">
                <a:cs typeface="B Nazanin" panose="00000400000000000000" pitchFamily="2" charset="-78"/>
              </a:rPr>
              <a:t>روی گزینه‌ی  </a:t>
            </a:r>
            <a:r>
              <a:rPr lang="en-US" dirty="0">
                <a:cs typeface="B Nazanin" panose="00000400000000000000" pitchFamily="2" charset="-78"/>
              </a:rPr>
              <a:t>start debugging </a:t>
            </a:r>
            <a:r>
              <a:rPr lang="fa-IR" dirty="0">
                <a:cs typeface="B Nazanin" panose="00000400000000000000" pitchFamily="2" charset="-78"/>
              </a:rPr>
              <a:t>کلیک کنید.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اگر همه‌ی مراحل بالا را به درستی انجام داده باشید؛ ویژوال استودیو میزبانی سرویس شما را </a:t>
            </a:r>
            <a:r>
              <a:rPr lang="fa-IR" dirty="0" smtClean="0">
                <a:cs typeface="B Nazanin" panose="00000400000000000000" pitchFamily="2" charset="-78"/>
              </a:rPr>
              <a:t>به </a:t>
            </a:r>
            <a:r>
              <a:rPr lang="en-US" dirty="0" smtClean="0"/>
              <a:t>WCF </a:t>
            </a:r>
            <a:r>
              <a:rPr lang="en-US" dirty="0"/>
              <a:t>Test </a:t>
            </a:r>
            <a:r>
              <a:rPr lang="en-US" dirty="0" smtClean="0"/>
              <a:t>Client</a:t>
            </a:r>
            <a:r>
              <a:rPr lang="fa-IR" dirty="0"/>
              <a:t> </a:t>
            </a:r>
            <a:r>
              <a:rPr lang="fa-IR" dirty="0" smtClean="0">
                <a:cs typeface="B Nazanin" panose="00000400000000000000" pitchFamily="2" charset="-78"/>
              </a:rPr>
              <a:t>می‌دهد که قبلا با آن اشنا شده اید و </a:t>
            </a:r>
            <a:r>
              <a:rPr lang="fa-IR" dirty="0">
                <a:cs typeface="B Nazanin" panose="00000400000000000000" pitchFamily="2" charset="-78"/>
              </a:rPr>
              <a:t>شکل زیر نمایش داده می‌شود: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019" y="2474151"/>
            <a:ext cx="6620814" cy="425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3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61374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Communication Foundation(WCF)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1375"/>
            <a:ext cx="10515600" cy="489397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/>
              <a:t>web service </a:t>
            </a:r>
            <a:r>
              <a:rPr lang="en-US" dirty="0"/>
              <a:t>is like a website that is used by a computer instead of a person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For example</a:t>
            </a:r>
            <a:r>
              <a:rPr lang="en-US" dirty="0"/>
              <a:t>, instead of browsing to a website about your favorite TV program, you might instead use </a:t>
            </a:r>
            <a:r>
              <a:rPr lang="en-US" dirty="0" smtClean="0"/>
              <a:t>a desktop </a:t>
            </a:r>
            <a:r>
              <a:rPr lang="en-US" dirty="0"/>
              <a:t>application that pulled in the same information via a web service.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.NET Framework has supported web services for some time now. However, in the more </a:t>
            </a:r>
            <a:r>
              <a:rPr lang="en-US" dirty="0" smtClean="0"/>
              <a:t>recent versions </a:t>
            </a:r>
            <a:r>
              <a:rPr lang="en-US" dirty="0"/>
              <a:t>of the framework, web services have been combined with another technology, </a:t>
            </a:r>
            <a:r>
              <a:rPr lang="en-US" dirty="0" smtClean="0"/>
              <a:t>called </a:t>
            </a:r>
            <a:r>
              <a:rPr lang="en-US" i="1" dirty="0" err="1" smtClean="0"/>
              <a:t>remoting</a:t>
            </a:r>
            <a:r>
              <a:rPr lang="en-US" dirty="0"/>
              <a:t>, to create </a:t>
            </a:r>
            <a:r>
              <a:rPr lang="en-US" i="1" dirty="0"/>
              <a:t>Windows Communication Foundation </a:t>
            </a:r>
            <a:r>
              <a:rPr lang="en-US" dirty="0"/>
              <a:t>(WCF), which is a generic </a:t>
            </a:r>
            <a:r>
              <a:rPr lang="en-US" dirty="0" smtClean="0"/>
              <a:t>infrastructure for </a:t>
            </a:r>
            <a:r>
              <a:rPr lang="en-US" dirty="0"/>
              <a:t>communication between applications.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5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WCF?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WCF is a technology that enables you to create services that you can access from other applications </a:t>
            </a:r>
            <a:r>
              <a:rPr lang="en-US" dirty="0" smtClean="0"/>
              <a:t>across process</a:t>
            </a:r>
            <a:r>
              <a:rPr lang="en-US" dirty="0"/>
              <a:t>, machine, and network boundaries. You can use these services to share functionality across </a:t>
            </a:r>
            <a:r>
              <a:rPr lang="en-US" dirty="0" smtClean="0"/>
              <a:t>multiple applications</a:t>
            </a:r>
            <a:r>
              <a:rPr lang="en-US" dirty="0"/>
              <a:t>, to expose data sources, or to abstract complicated processes.</a:t>
            </a:r>
          </a:p>
        </p:txBody>
      </p:sp>
    </p:spTree>
    <p:extLst>
      <p:ext uri="{BB962C8B-B14F-4D97-AF65-F5344CB8AC3E}">
        <p14:creationId xmlns:p14="http://schemas.microsoft.com/office/powerpoint/2010/main" val="273666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WCF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➤ </a:t>
            </a:r>
            <a:r>
              <a:rPr lang="en-US" dirty="0" smtClean="0"/>
              <a:t>WCF </a:t>
            </a:r>
            <a:r>
              <a:rPr lang="en-US" dirty="0"/>
              <a:t>communication protocols</a:t>
            </a:r>
          </a:p>
          <a:p>
            <a:pPr marL="0" indent="0">
              <a:buNone/>
            </a:pPr>
            <a:r>
              <a:rPr lang="en-US" dirty="0"/>
              <a:t>➤ endpoints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➤ Addresses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➤</a:t>
            </a:r>
            <a:r>
              <a:rPr lang="en-US" dirty="0" smtClean="0"/>
              <a:t> bindings </a:t>
            </a:r>
          </a:p>
          <a:p>
            <a:pPr marL="457200" lvl="1" indent="0">
              <a:buNone/>
            </a:pPr>
            <a:r>
              <a:rPr lang="en-US" dirty="0"/>
              <a:t>➤ </a:t>
            </a:r>
            <a:r>
              <a:rPr lang="en-US" dirty="0" smtClean="0"/>
              <a:t>Contracts</a:t>
            </a:r>
          </a:p>
          <a:p>
            <a:pPr marL="0" indent="0">
              <a:buNone/>
            </a:pPr>
            <a:r>
              <a:rPr lang="en-US" dirty="0" smtClean="0"/>
              <a:t>➤ </a:t>
            </a:r>
            <a:r>
              <a:rPr lang="en-US" dirty="0"/>
              <a:t>Message patterns</a:t>
            </a:r>
          </a:p>
          <a:p>
            <a:pPr marL="0" indent="0">
              <a:buNone/>
            </a:pPr>
            <a:r>
              <a:rPr lang="en-US" dirty="0"/>
              <a:t>➤ Behaviors</a:t>
            </a:r>
          </a:p>
          <a:p>
            <a:pPr marL="0" indent="0">
              <a:buNone/>
            </a:pPr>
            <a:r>
              <a:rPr lang="en-US" dirty="0"/>
              <a:t>➤ Hosting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4114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71605"/>
            <a:ext cx="11353800" cy="741310"/>
          </a:xfrm>
        </p:spPr>
        <p:txBody>
          <a:bodyPr/>
          <a:lstStyle/>
          <a:p>
            <a:r>
              <a:rPr lang="en-US" b="1" dirty="0"/>
              <a:t>WCF Communication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9704"/>
            <a:ext cx="10515600" cy="59564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/>
              <a:t> </a:t>
            </a:r>
            <a:r>
              <a:rPr lang="en-US" sz="2300" b="1" dirty="0"/>
              <a:t>HTTP </a:t>
            </a:r>
            <a:r>
              <a:rPr lang="en-US" sz="2300" dirty="0"/>
              <a:t>— Enables you to communicate with WCF services from anywhere, including across </a:t>
            </a:r>
            <a:r>
              <a:rPr lang="en-US" sz="2300" dirty="0" smtClean="0"/>
              <a:t>the Internet</a:t>
            </a:r>
            <a:r>
              <a:rPr lang="en-US" sz="2300" dirty="0"/>
              <a:t>. You can use HTTP communications to create WCF web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b="1" dirty="0" smtClean="0"/>
              <a:t>TCP </a:t>
            </a:r>
            <a:r>
              <a:rPr lang="en-US" sz="2300" dirty="0"/>
              <a:t>— Enables you to communicate with WCF services on your local network or across the Internet </a:t>
            </a:r>
            <a:r>
              <a:rPr lang="en-US" sz="2300" dirty="0" smtClean="0"/>
              <a:t>if you configure </a:t>
            </a:r>
            <a:r>
              <a:rPr lang="en-US" sz="2300" dirty="0"/>
              <a:t>your </a:t>
            </a:r>
            <a:r>
              <a:rPr lang="en-US" sz="2300" dirty="0" smtClean="0"/>
              <a:t>firewall </a:t>
            </a:r>
            <a:r>
              <a:rPr lang="en-US" sz="2300" dirty="0"/>
              <a:t>appropriately. TCP is more </a:t>
            </a:r>
            <a:r>
              <a:rPr lang="en-US" sz="2300" dirty="0" smtClean="0"/>
              <a:t>efficient </a:t>
            </a:r>
            <a:r>
              <a:rPr lang="en-US" sz="2300" dirty="0"/>
              <a:t>than HTTP and has more </a:t>
            </a:r>
            <a:r>
              <a:rPr lang="en-US" sz="2300" dirty="0" smtClean="0"/>
              <a:t>capabilities, but </a:t>
            </a:r>
            <a:r>
              <a:rPr lang="en-US" sz="2300" dirty="0"/>
              <a:t>it can be more complicated to </a:t>
            </a:r>
            <a:r>
              <a:rPr lang="en-US" sz="2300" dirty="0" smtClean="0"/>
              <a:t>configure</a:t>
            </a:r>
            <a:r>
              <a:rPr lang="en-US" sz="23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/>
              <a:t> </a:t>
            </a:r>
            <a:r>
              <a:rPr lang="en-US" sz="2300" b="1" dirty="0"/>
              <a:t>UDP </a:t>
            </a:r>
            <a:r>
              <a:rPr lang="en-US" sz="2300" dirty="0"/>
              <a:t>— Similar to TCP in that it enables communications via the local network or Internet, but it’s </a:t>
            </a:r>
            <a:r>
              <a:rPr lang="en-US" sz="2300" dirty="0" smtClean="0"/>
              <a:t>implemented in </a:t>
            </a:r>
            <a:r>
              <a:rPr lang="en-US" sz="2300" dirty="0"/>
              <a:t>a subtly different way. One of the consequences of this implementation, which you won’t </a:t>
            </a:r>
            <a:r>
              <a:rPr lang="en-US" sz="2300" dirty="0" smtClean="0"/>
              <a:t>look at </a:t>
            </a:r>
            <a:r>
              <a:rPr lang="en-US" sz="2300" dirty="0"/>
              <a:t>in detail, is that a service can broadcast messages to multiple clients simultaneously. The UDP </a:t>
            </a:r>
            <a:r>
              <a:rPr lang="en-US" sz="2300" dirty="0" smtClean="0"/>
              <a:t>protocol is </a:t>
            </a:r>
            <a:r>
              <a:rPr lang="en-US" sz="2300" dirty="0"/>
              <a:t>new the .NET 4.5 Framework, although previously third-party implementations were available.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b="1" dirty="0" smtClean="0"/>
              <a:t>Named </a:t>
            </a:r>
            <a:r>
              <a:rPr lang="en-US" sz="2300" b="1" dirty="0"/>
              <a:t>pipe </a:t>
            </a:r>
            <a:r>
              <a:rPr lang="en-US" sz="2300" dirty="0"/>
              <a:t>— Enables you to communicate with WCF services that are on the same machine as </a:t>
            </a:r>
            <a:r>
              <a:rPr lang="en-US" sz="2300" dirty="0" smtClean="0"/>
              <a:t>the calling </a:t>
            </a:r>
            <a:r>
              <a:rPr lang="en-US" sz="2300" dirty="0"/>
              <a:t>code, but reside in a separate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 smtClean="0"/>
              <a:t> </a:t>
            </a:r>
            <a:r>
              <a:rPr lang="en-US" sz="2300" b="1" dirty="0"/>
              <a:t>MSMQ </a:t>
            </a:r>
            <a:r>
              <a:rPr lang="en-US" sz="2300" dirty="0"/>
              <a:t>— A queuing technology that enables messages sent by an application to be routed through </a:t>
            </a:r>
            <a:r>
              <a:rPr lang="en-US" sz="2300" dirty="0" smtClean="0"/>
              <a:t>a queue </a:t>
            </a:r>
            <a:r>
              <a:rPr lang="en-US" sz="2300" dirty="0"/>
              <a:t>to arrive at a destination. MSMQ is a reliable messaging technology that ensures that a </a:t>
            </a:r>
            <a:r>
              <a:rPr lang="en-US" sz="2300" dirty="0" smtClean="0"/>
              <a:t>message sent </a:t>
            </a:r>
            <a:r>
              <a:rPr lang="en-US" sz="2300" dirty="0"/>
              <a:t>to a queue will reach that queue. MSMQ is also inherently asynchronous, so a queued </a:t>
            </a:r>
            <a:r>
              <a:rPr lang="en-US" sz="2300" dirty="0" smtClean="0"/>
              <a:t>message will </a:t>
            </a:r>
            <a:r>
              <a:rPr lang="en-US" sz="2300" dirty="0"/>
              <a:t>be processed only when messages ahead of it in the queue have been processed and a </a:t>
            </a:r>
            <a:r>
              <a:rPr lang="en-US" sz="2300" dirty="0" smtClean="0"/>
              <a:t>processing service </a:t>
            </a:r>
            <a:r>
              <a:rPr lang="en-US" sz="2300" dirty="0"/>
              <a:t>is available</a:t>
            </a:r>
            <a:r>
              <a:rPr lang="en-US" sz="23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117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defines the address where a message is to be sent or received. It also specifies the communication mechanism to describe how the messages will be sent along with defining the set of messages. A structure of an endpoint comprises of the following parts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➤ Addresses</a:t>
            </a:r>
          </a:p>
          <a:p>
            <a:pPr marL="457200" lvl="1" indent="0">
              <a:buNone/>
            </a:pPr>
            <a:r>
              <a:rPr lang="en-US" dirty="0"/>
              <a:t>➤ bindings </a:t>
            </a:r>
          </a:p>
          <a:p>
            <a:pPr marL="457200" lvl="1" indent="0">
              <a:buNone/>
            </a:pPr>
            <a:r>
              <a:rPr lang="en-US" dirty="0"/>
              <a:t>➤ Contracts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24" y="3652971"/>
            <a:ext cx="55816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5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7636</TotalTime>
  <Words>2848</Words>
  <Application>Microsoft Office PowerPoint</Application>
  <PresentationFormat>Widescreen</PresentationFormat>
  <Paragraphs>243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B Nazanin</vt:lpstr>
      <vt:lpstr>Calibri</vt:lpstr>
      <vt:lpstr>Calibri Light</vt:lpstr>
      <vt:lpstr>Times New Roman</vt:lpstr>
      <vt:lpstr>Wingdings</vt:lpstr>
      <vt:lpstr>Office Theme</vt:lpstr>
      <vt:lpstr>Visual Programming-II </vt:lpstr>
      <vt:lpstr>سرفصل ها</vt:lpstr>
      <vt:lpstr>windows services and WCF services</vt:lpstr>
      <vt:lpstr>WCF services</vt:lpstr>
      <vt:lpstr>Windows Communication Foundation(WCF)</vt:lpstr>
      <vt:lpstr>WHAT IS WCF?</vt:lpstr>
      <vt:lpstr>WCF CONCEPTS</vt:lpstr>
      <vt:lpstr>WCF Communication Protocols</vt:lpstr>
      <vt:lpstr>Endpoints</vt:lpstr>
      <vt:lpstr>Addresses</vt:lpstr>
      <vt:lpstr>Addresses</vt:lpstr>
      <vt:lpstr>PowerPoint Presentation</vt:lpstr>
      <vt:lpstr>Bindings</vt:lpstr>
      <vt:lpstr>predefined bindings</vt:lpstr>
      <vt:lpstr>predefined bindings</vt:lpstr>
      <vt:lpstr>predefined bindings</vt:lpstr>
      <vt:lpstr>Contracts</vt:lpstr>
      <vt:lpstr>Contracts</vt:lpstr>
      <vt:lpstr>Example of Endpoints</vt:lpstr>
      <vt:lpstr>Message Patterns</vt:lpstr>
      <vt:lpstr>Behaviors</vt:lpstr>
      <vt:lpstr>Hosting</vt:lpstr>
      <vt:lpstr>Hosting</vt:lpstr>
      <vt:lpstr>WCF PROGRAMMING</vt:lpstr>
      <vt:lpstr>A Simple WCF Service and Client: Ch25Ex01Client</vt:lpstr>
      <vt:lpstr>PowerPoint Presentation</vt:lpstr>
      <vt:lpstr>PowerPoint Presentation</vt:lpstr>
      <vt:lpstr>PowerPoint Presentation</vt:lpstr>
      <vt:lpstr>The WCF Test Client</vt:lpstr>
      <vt:lpstr>Using the WCF Test Client:Ch25Ex01\Web.config</vt:lpstr>
      <vt:lpstr>Using the WCF Test Client:Ch25Ex01\Web.config</vt:lpstr>
      <vt:lpstr>Using the WCF Test Client:Ch25Ex01\Web.config</vt:lpstr>
      <vt:lpstr>Using the WCF Test Client:Ch25Ex01\Web.config</vt:lpstr>
      <vt:lpstr>Using the WCF Test Client:Ch25Ex01\Web.config</vt:lpstr>
      <vt:lpstr>Using the WCF Test Client:Ch25Ex01\Web.config</vt:lpstr>
      <vt:lpstr>Defining WCF Service Contracts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2</dc:title>
  <dc:creator>ali</dc:creator>
  <cp:lastModifiedBy>safari</cp:lastModifiedBy>
  <cp:revision>162</cp:revision>
  <dcterms:created xsi:type="dcterms:W3CDTF">2017-04-08T18:39:57Z</dcterms:created>
  <dcterms:modified xsi:type="dcterms:W3CDTF">2019-05-05T02:45:52Z</dcterms:modified>
</cp:coreProperties>
</file>