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80" r:id="rId5"/>
    <p:sldId id="306" r:id="rId6"/>
    <p:sldId id="307" r:id="rId7"/>
    <p:sldId id="281" r:id="rId8"/>
    <p:sldId id="277" r:id="rId9"/>
    <p:sldId id="282" r:id="rId10"/>
    <p:sldId id="283" r:id="rId11"/>
    <p:sldId id="284" r:id="rId12"/>
    <p:sldId id="285" r:id="rId13"/>
    <p:sldId id="308" r:id="rId14"/>
    <p:sldId id="309" r:id="rId15"/>
    <p:sldId id="304" r:id="rId16"/>
    <p:sldId id="286" r:id="rId17"/>
    <p:sldId id="289" r:id="rId18"/>
    <p:sldId id="305" r:id="rId19"/>
    <p:sldId id="3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03E1-FFBB-42A7-B5E3-BE5EA0D9169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hread.sleep" TargetMode="External"/><Relationship Id="rId7" Type="http://schemas.openxmlformats.org/officeDocument/2006/relationships/hyperlink" Target="https://docs.microsoft.com/en-us/dotnet/api/system.threading.thread.join" TargetMode="External"/><Relationship Id="rId2" Type="http://schemas.openxmlformats.org/officeDocument/2006/relationships/hyperlink" Target="https://docs.microsoft.com/en-us/dotnet/api/system.threading.thread.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threading.thread.resume" TargetMode="External"/><Relationship Id="rId5" Type="http://schemas.openxmlformats.org/officeDocument/2006/relationships/hyperlink" Target="https://docs.microsoft.com/en-us/dotnet/api/system.threading.thread.abort" TargetMode="External"/><Relationship Id="rId4" Type="http://schemas.openxmlformats.org/officeDocument/2006/relationships/hyperlink" Target="https://docs.microsoft.com/en-us/dotnet/api/system.threading.thread.suspen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Programming-II</a:t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smtClean="0"/>
              <a:t>توسط : </a:t>
            </a:r>
            <a:r>
              <a:rPr lang="fa-IR" dirty="0" smtClean="0"/>
              <a:t>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بهار1397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</a:t>
            </a:r>
            <a:r>
              <a:rPr lang="en-US" b="1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are created by extending the Thread class. The extended Thread class then calls the </a:t>
            </a:r>
            <a:r>
              <a:rPr lang="en-US" b="1" dirty="0"/>
              <a:t>Start()</a:t>
            </a:r>
            <a:r>
              <a:rPr lang="en-US" dirty="0"/>
              <a:t> method to begin the child thread execution.</a:t>
            </a:r>
          </a:p>
          <a:p>
            <a:r>
              <a:rPr lang="en-US" dirty="0"/>
              <a:t>The following program demonstrates the concept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Thread </a:t>
            </a:r>
            <a:r>
              <a:rPr lang="en-US" dirty="0" err="1"/>
              <a:t>childThread</a:t>
            </a:r>
            <a:r>
              <a:rPr lang="en-US" dirty="0"/>
              <a:t> = new </a:t>
            </a:r>
            <a:r>
              <a:rPr lang="en-US" dirty="0" smtClean="0"/>
              <a:t>Thread(</a:t>
            </a:r>
            <a:r>
              <a:rPr lang="en-US" dirty="0" err="1"/>
              <a:t>DoTask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childThread.Start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92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</a:t>
            </a:r>
            <a:r>
              <a:rPr lang="en-US" dirty="0" err="1"/>
              <a:t>CallToChildThread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("Child thread starts");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("In Main: Creating the Child thread");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  Thread </a:t>
            </a:r>
            <a:r>
              <a:rPr lang="en-US" dirty="0" err="1"/>
              <a:t>childThread</a:t>
            </a:r>
            <a:r>
              <a:rPr lang="en-US" dirty="0"/>
              <a:t> = new </a:t>
            </a:r>
            <a:r>
              <a:rPr lang="en-US" dirty="0" smtClean="0"/>
              <a:t>Thread(</a:t>
            </a:r>
            <a:r>
              <a:rPr lang="en-US" dirty="0" err="1"/>
              <a:t>CallToChildThread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  </a:t>
            </a:r>
            <a:r>
              <a:rPr lang="en-US" dirty="0" err="1" smtClean="0"/>
              <a:t>childThread.Start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  </a:t>
            </a:r>
            <a:r>
              <a:rPr lang="en-US" dirty="0" err="1" smtClean="0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50125"/>
            <a:ext cx="10971663" cy="6026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</a:t>
            </a:r>
            <a:r>
              <a:rPr lang="en-US" dirty="0" err="1"/>
              <a:t>CallToChildThread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("Child thread starts");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ThreadStart</a:t>
            </a:r>
            <a:r>
              <a:rPr lang="en-US" dirty="0"/>
              <a:t> </a:t>
            </a:r>
            <a:r>
              <a:rPr lang="en-US" dirty="0" err="1"/>
              <a:t>childref</a:t>
            </a:r>
            <a:r>
              <a:rPr lang="en-US" dirty="0"/>
              <a:t> = new </a:t>
            </a:r>
            <a:r>
              <a:rPr lang="en-US" dirty="0" err="1"/>
              <a:t>ThreadStart</a:t>
            </a:r>
            <a:r>
              <a:rPr lang="en-US" dirty="0"/>
              <a:t>(</a:t>
            </a:r>
            <a:r>
              <a:rPr lang="en-US" dirty="0" err="1"/>
              <a:t>CallToChildThread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("In Main: Creating the Child thread");</a:t>
            </a:r>
          </a:p>
          <a:p>
            <a:pPr marL="0" indent="0">
              <a:buNone/>
            </a:pPr>
            <a:r>
              <a:rPr lang="en-US" dirty="0"/>
              <a:t>         Thread </a:t>
            </a:r>
            <a:r>
              <a:rPr lang="en-US" dirty="0" err="1"/>
              <a:t>childThread</a:t>
            </a:r>
            <a:r>
              <a:rPr lang="en-US" dirty="0"/>
              <a:t> = new Thread(</a:t>
            </a:r>
            <a:r>
              <a:rPr lang="en-US" dirty="0" err="1"/>
              <a:t>childref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childThread.Start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0211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Before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679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static </a:t>
            </a:r>
            <a:r>
              <a:rPr lang="en-US" sz="1800" dirty="0"/>
              <a:t>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{ Work1();</a:t>
            </a:r>
          </a:p>
          <a:p>
            <a:pPr marL="0" indent="0">
              <a:buNone/>
            </a:pPr>
            <a:r>
              <a:rPr lang="en-US" sz="1800" dirty="0" smtClean="0"/>
              <a:t>   Work2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static </a:t>
            </a:r>
            <a:r>
              <a:rPr lang="en-US" sz="1800" dirty="0"/>
              <a:t>void Work1()</a:t>
            </a:r>
          </a:p>
          <a:p>
            <a:pPr marL="0" indent="0">
              <a:buNone/>
            </a:pPr>
            <a:r>
              <a:rPr lang="en-US" sz="1800" dirty="0" smtClean="0"/>
              <a:t>{for(int </a:t>
            </a:r>
            <a:r>
              <a:rPr lang="en-US" sz="1800" dirty="0" err="1"/>
              <a:t>i</a:t>
            </a:r>
            <a:r>
              <a:rPr lang="en-US" sz="1800" dirty="0"/>
              <a:t> = 1; </a:t>
            </a:r>
            <a:r>
              <a:rPr lang="en-US" sz="1800" dirty="0" err="1"/>
              <a:t>i</a:t>
            </a:r>
            <a:r>
              <a:rPr lang="en-US" sz="1800" dirty="0"/>
              <a:t> &lt;=10; </a:t>
            </a:r>
            <a:r>
              <a:rPr lang="en-US" sz="1800" dirty="0" err="1"/>
              <a:t>i</a:t>
            </a:r>
            <a:r>
              <a:rPr lang="en-US" sz="1800" dirty="0" smtClean="0"/>
              <a:t>++)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</a:t>
            </a:r>
            <a:r>
              <a:rPr lang="en-US" sz="1800" dirty="0" smtClean="0"/>
              <a:t>{</a:t>
            </a:r>
            <a:r>
              <a:rPr lang="en-US" sz="1800" dirty="0" err="1" smtClean="0"/>
              <a:t>Console.WriteLine</a:t>
            </a:r>
            <a:r>
              <a:rPr lang="en-US" sz="1800" dirty="0"/>
              <a:t>("Work 1 is called " + </a:t>
            </a:r>
            <a:r>
              <a:rPr lang="en-US" sz="1800" dirty="0" err="1"/>
              <a:t>i.ToString</a:t>
            </a:r>
            <a:r>
              <a:rPr lang="en-US" sz="1800" dirty="0" smtClean="0"/>
              <a:t>());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static </a:t>
            </a:r>
            <a:r>
              <a:rPr lang="en-US" sz="1800" dirty="0"/>
              <a:t>void Work2</a:t>
            </a:r>
            <a:r>
              <a:rPr lang="en-US" sz="1800" dirty="0" smtClean="0"/>
              <a:t>()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{ </a:t>
            </a:r>
            <a:r>
              <a:rPr lang="en-US" sz="1800" dirty="0"/>
              <a:t>for (int </a:t>
            </a:r>
            <a:r>
              <a:rPr lang="en-US" sz="1800" dirty="0" err="1"/>
              <a:t>i</a:t>
            </a:r>
            <a:r>
              <a:rPr lang="en-US" sz="1800" dirty="0"/>
              <a:t> = 1; </a:t>
            </a:r>
            <a:r>
              <a:rPr lang="en-US" sz="1800" dirty="0" err="1"/>
              <a:t>i</a:t>
            </a:r>
            <a:r>
              <a:rPr lang="en-US" sz="1800" dirty="0"/>
              <a:t> &lt;= 10;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{  	</a:t>
            </a:r>
            <a:r>
              <a:rPr lang="en-US" sz="1800" dirty="0" err="1" smtClean="0"/>
              <a:t>Console.WriteLine</a:t>
            </a:r>
            <a:r>
              <a:rPr lang="en-US" sz="1800" dirty="0"/>
              <a:t>("Work 2 is called " + </a:t>
            </a:r>
            <a:r>
              <a:rPr lang="en-US" sz="1800" dirty="0" err="1"/>
              <a:t>i.ToString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3075" name="Picture 3" descr="http://www.learncsharptutorial.com/artimages/2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15" y="1144530"/>
            <a:ext cx="5464496" cy="46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9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16"/>
            <a:ext cx="10515600" cy="1325563"/>
          </a:xfrm>
        </p:spPr>
        <p:txBody>
          <a:bodyPr/>
          <a:lstStyle/>
          <a:p>
            <a:r>
              <a:rPr lang="en-US" b="1" dirty="0" smtClean="0"/>
              <a:t>After </a:t>
            </a:r>
            <a:r>
              <a:rPr lang="en-US" b="1" dirty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8019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Thread </a:t>
            </a:r>
            <a:r>
              <a:rPr lang="en-US" b="1" dirty="0" err="1"/>
              <a:t>oThreadone</a:t>
            </a:r>
            <a:r>
              <a:rPr lang="en-US" b="1" dirty="0"/>
              <a:t> = new Thread(Work1);</a:t>
            </a:r>
          </a:p>
          <a:p>
            <a:pPr marL="0" indent="0">
              <a:buNone/>
            </a:pPr>
            <a:r>
              <a:rPr lang="en-US" b="1" dirty="0"/>
              <a:t>            Thread </a:t>
            </a:r>
            <a:r>
              <a:rPr lang="en-US" b="1" dirty="0" err="1"/>
              <a:t>oThreadtwo</a:t>
            </a:r>
            <a:r>
              <a:rPr lang="en-US" b="1" dirty="0"/>
              <a:t> = new Thread(Work2</a:t>
            </a:r>
            <a:r>
              <a:rPr lang="en-US" b="1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      </a:t>
            </a:r>
            <a:r>
              <a:rPr lang="en-US" b="1" dirty="0" err="1" smtClean="0"/>
              <a:t>oThreadone.Start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oThreadtwo.Start</a:t>
            </a:r>
            <a:r>
              <a:rPr lang="en-US" b="1" dirty="0" smtClean="0"/>
              <a:t>();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smtClean="0"/>
              <a:t>}</a:t>
            </a:r>
            <a:endParaRPr lang="fa-IR" b="1" dirty="0" smtClean="0"/>
          </a:p>
          <a:p>
            <a:pPr marL="0" indent="0">
              <a:buNone/>
            </a:pPr>
            <a:r>
              <a:rPr lang="en-US" dirty="0"/>
              <a:t>static void Work1()</a:t>
            </a:r>
          </a:p>
          <a:p>
            <a:pPr marL="0" indent="0">
              <a:buNone/>
            </a:pPr>
            <a:r>
              <a:rPr lang="en-US" dirty="0"/>
              <a:t>{for(int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&lt;=10;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      </a:t>
            </a:r>
            <a:r>
              <a:rPr lang="en-US" dirty="0"/>
              <a:t>{</a:t>
            </a:r>
            <a:r>
              <a:rPr lang="en-US" dirty="0" err="1"/>
              <a:t>Console.WriteLine</a:t>
            </a:r>
            <a:r>
              <a:rPr lang="en-US" dirty="0"/>
              <a:t>("Work 1 is called " + </a:t>
            </a:r>
            <a:r>
              <a:rPr lang="en-US" dirty="0" err="1"/>
              <a:t>i.ToString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static void Work2()</a:t>
            </a:r>
          </a:p>
          <a:p>
            <a:pPr marL="0" indent="0">
              <a:buNone/>
            </a:pPr>
            <a:r>
              <a:rPr lang="en-US" dirty="0"/>
              <a:t> {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{  	</a:t>
            </a:r>
            <a:r>
              <a:rPr lang="en-US" dirty="0" err="1"/>
              <a:t>Console.WriteLine</a:t>
            </a:r>
            <a:r>
              <a:rPr lang="en-US" dirty="0"/>
              <a:t>("Work 2 is called " + </a:t>
            </a:r>
            <a:r>
              <a:rPr lang="en-US" dirty="0" err="1"/>
              <a:t>i.ToString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099" name="Picture 3" descr="http://www.learncsharptutorial.com/artimages/2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142" y="932533"/>
            <a:ext cx="4334858" cy="515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Thread </a:t>
            </a:r>
            <a:r>
              <a:rPr lang="en-US" altLang="en-US" b="1" dirty="0" smtClean="0">
                <a:latin typeface="Arial" panose="020B0604020202020204" pitchFamily="34" charset="0"/>
              </a:rPr>
              <a:t>Methods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511330"/>
              </p:ext>
            </p:extLst>
          </p:nvPr>
        </p:nvGraphicFramePr>
        <p:xfrm>
          <a:off x="838200" y="2309654"/>
          <a:ext cx="10515600" cy="338328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Start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Causes a thread to start to run.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Sleep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Pauses a thread for a specified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Suspend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Pauses a thread when it reaches a safe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Abort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Calling this method usually terminates the thread..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Resume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Restarts a suspended thread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Join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Causes the current thread to wait for another thread to finish. If used with a time-out value, this method returns True if the thread finishes in the allocated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88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8794"/>
          </a:xfrm>
        </p:spPr>
        <p:txBody>
          <a:bodyPr/>
          <a:lstStyle/>
          <a:p>
            <a:r>
              <a:rPr lang="en-US" b="1" dirty="0"/>
              <a:t>Managing </a:t>
            </a:r>
            <a:r>
              <a:rPr lang="en-US" b="1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60079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example demonstrates the use of the </a:t>
            </a:r>
            <a:r>
              <a:rPr lang="en-US" b="1" dirty="0"/>
              <a:t>sleep()</a:t>
            </a:r>
            <a:r>
              <a:rPr lang="en-US" dirty="0"/>
              <a:t> method for making a thread pause for a specific period of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/>
              <a:t> public static void </a:t>
            </a:r>
            <a:r>
              <a:rPr lang="en-US" dirty="0" err="1"/>
              <a:t>CallToChildThread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("Child thread </a:t>
            </a:r>
            <a:r>
              <a:rPr lang="en-US" dirty="0" smtClean="0"/>
              <a:t>starts");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// the thread is paused for 5000 milliseconds</a:t>
            </a:r>
          </a:p>
          <a:p>
            <a:pPr marL="0" indent="0">
              <a:buNone/>
            </a:pPr>
            <a:r>
              <a:rPr lang="en-US" dirty="0"/>
              <a:t>         int </a:t>
            </a:r>
            <a:r>
              <a:rPr lang="en-US" dirty="0" err="1"/>
              <a:t>sleepfor</a:t>
            </a:r>
            <a:r>
              <a:rPr lang="en-US" dirty="0"/>
              <a:t> = 5000;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("Child Thread Paused for {0} seconds", </a:t>
            </a:r>
            <a:r>
              <a:rPr lang="en-US" dirty="0" err="1"/>
              <a:t>sleepfor</a:t>
            </a:r>
            <a:r>
              <a:rPr lang="en-US" dirty="0"/>
              <a:t> / 1000);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Thread.Sleep</a:t>
            </a:r>
            <a:r>
              <a:rPr lang="en-US" dirty="0"/>
              <a:t>(</a:t>
            </a:r>
            <a:r>
              <a:rPr lang="en-US" dirty="0" err="1"/>
              <a:t>sleepfor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("Child thread resumes");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ThreadStart</a:t>
            </a:r>
            <a:r>
              <a:rPr lang="en-US" dirty="0"/>
              <a:t> </a:t>
            </a:r>
            <a:r>
              <a:rPr lang="en-US" dirty="0" err="1"/>
              <a:t>childref</a:t>
            </a:r>
            <a:r>
              <a:rPr lang="en-US" dirty="0"/>
              <a:t> = new </a:t>
            </a:r>
            <a:r>
              <a:rPr lang="en-US" dirty="0" err="1"/>
              <a:t>ThreadStart</a:t>
            </a:r>
            <a:r>
              <a:rPr lang="en-US" dirty="0"/>
              <a:t>(</a:t>
            </a:r>
            <a:r>
              <a:rPr lang="en-US" dirty="0" err="1"/>
              <a:t>CallToChildThread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("In Main: Creating the Child thread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Thread </a:t>
            </a:r>
            <a:r>
              <a:rPr lang="en-US" dirty="0" err="1"/>
              <a:t>childThread</a:t>
            </a:r>
            <a:r>
              <a:rPr lang="en-US" dirty="0"/>
              <a:t> = new Thread(</a:t>
            </a:r>
            <a:r>
              <a:rPr lang="en-US" dirty="0" err="1"/>
              <a:t>childref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childThread.Start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Destroying </a:t>
            </a:r>
            <a:r>
              <a:rPr lang="en-US" b="1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Abort()</a:t>
            </a:r>
            <a:r>
              <a:rPr lang="en-US" dirty="0"/>
              <a:t> method is used for destroying threads.</a:t>
            </a:r>
          </a:p>
          <a:p>
            <a:r>
              <a:rPr lang="en-US" dirty="0"/>
              <a:t>The runtime aborts the thread by throwing a </a:t>
            </a:r>
            <a:r>
              <a:rPr lang="en-US" b="1" dirty="0" err="1"/>
              <a:t>ThreadAbortException</a:t>
            </a:r>
            <a:r>
              <a:rPr lang="en-US" dirty="0"/>
              <a:t>. This exception cannot be caught, the control is sent to the </a:t>
            </a:r>
            <a:r>
              <a:rPr lang="en-US" i="1" dirty="0"/>
              <a:t>finally</a:t>
            </a:r>
            <a:r>
              <a:rPr lang="en-US" dirty="0"/>
              <a:t> block, if any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"/>
            <a:ext cx="10515600" cy="66068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public static void </a:t>
            </a:r>
            <a:r>
              <a:rPr lang="en-US" dirty="0" err="1"/>
              <a:t>CallToChildThread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("Child thread starts</a:t>
            </a:r>
            <a:r>
              <a:rPr lang="en-US" dirty="0" smtClean="0"/>
              <a:t>");    </a:t>
            </a:r>
            <a:r>
              <a:rPr lang="en-US" dirty="0"/>
              <a:t>// do some work, like counting to 10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	for </a:t>
            </a:r>
            <a:r>
              <a:rPr lang="en-US" dirty="0"/>
              <a:t>(int counter = 0; counter &lt;= 10; counter++) {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		</a:t>
            </a:r>
            <a:r>
              <a:rPr lang="en-US" dirty="0" err="1" smtClean="0"/>
              <a:t>Thread.Sleep</a:t>
            </a:r>
            <a:r>
              <a:rPr lang="en-US" dirty="0" smtClean="0"/>
              <a:t>(500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(counter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	}    </a:t>
            </a:r>
          </a:p>
          <a:p>
            <a:pPr marL="0" indent="0">
              <a:buNone/>
            </a:pPr>
            <a:r>
              <a:rPr lang="en-US" dirty="0" smtClean="0"/>
              <a:t>           	 </a:t>
            </a:r>
            <a:r>
              <a:rPr lang="en-US" dirty="0" err="1"/>
              <a:t>Console.WriteLine</a:t>
            </a:r>
            <a:r>
              <a:rPr lang="en-US" dirty="0"/>
              <a:t>("Child Thread Completed");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dirty="0" err="1" smtClean="0"/>
              <a:t>ThreadStart</a:t>
            </a:r>
            <a:r>
              <a:rPr lang="en-US" dirty="0" smtClean="0"/>
              <a:t> </a:t>
            </a:r>
            <a:r>
              <a:rPr lang="en-US" dirty="0" err="1"/>
              <a:t>childref</a:t>
            </a:r>
            <a:r>
              <a:rPr lang="en-US" dirty="0"/>
              <a:t> = new </a:t>
            </a:r>
            <a:r>
              <a:rPr lang="en-US" dirty="0" err="1"/>
              <a:t>ThreadStart</a:t>
            </a:r>
            <a:r>
              <a:rPr lang="en-US" dirty="0"/>
              <a:t>(</a:t>
            </a:r>
            <a:r>
              <a:rPr lang="en-US" dirty="0" err="1"/>
              <a:t>CallToChildThread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("In Main: Creating the Child thread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Thread </a:t>
            </a:r>
            <a:r>
              <a:rPr lang="en-US" dirty="0" err="1"/>
              <a:t>childThread</a:t>
            </a:r>
            <a:r>
              <a:rPr lang="en-US" dirty="0"/>
              <a:t> = new Thread(</a:t>
            </a:r>
            <a:r>
              <a:rPr lang="en-US" dirty="0" err="1"/>
              <a:t>childref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childThread.Start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Thread.Sleep</a:t>
            </a:r>
            <a:r>
              <a:rPr lang="en-US" dirty="0" smtClean="0"/>
              <a:t>(2000);</a:t>
            </a:r>
            <a:r>
              <a:rPr lang="en-US" dirty="0"/>
              <a:t> //stop the main thread for some time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Console.WriteLine</a:t>
            </a:r>
            <a:r>
              <a:rPr lang="en-US" dirty="0"/>
              <a:t>("In Main: Aborting the Child thread</a:t>
            </a:r>
            <a:r>
              <a:rPr lang="en-US" dirty="0" smtClean="0"/>
              <a:t>");</a:t>
            </a:r>
            <a:r>
              <a:rPr lang="en-US" dirty="0"/>
              <a:t> //now abort the child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 smtClean="0"/>
              <a:t>childThread.Abort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9662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	 </a:t>
            </a:r>
            <a:r>
              <a:rPr lang="en-US" dirty="0"/>
              <a:t>Thread </a:t>
            </a:r>
            <a:r>
              <a:rPr lang="en-US" dirty="0" err="1"/>
              <a:t>oThread</a:t>
            </a:r>
            <a:r>
              <a:rPr lang="en-US" dirty="0"/>
              <a:t> = new Thread(</a:t>
            </a:r>
            <a:r>
              <a:rPr lang="en-US" dirty="0" err="1"/>
              <a:t>MethodJoin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	 </a:t>
            </a:r>
            <a:r>
              <a:rPr lang="en-US" dirty="0" err="1"/>
              <a:t>oThread.Start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	 </a:t>
            </a:r>
            <a:r>
              <a:rPr lang="en-US" dirty="0" err="1"/>
              <a:t>oThread.Join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("work completed</a:t>
            </a:r>
            <a:r>
              <a:rPr lang="en-US" dirty="0" smtClean="0"/>
              <a:t>..!");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static void </a:t>
            </a:r>
            <a:r>
              <a:rPr lang="en-US" dirty="0" err="1"/>
              <a:t>MethodJoin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	for 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{	</a:t>
            </a:r>
            <a:r>
              <a:rPr lang="en-US" dirty="0" err="1" smtClean="0"/>
              <a:t>Console.WriteLine</a:t>
            </a:r>
            <a:r>
              <a:rPr lang="en-US" dirty="0"/>
              <a:t>("work is in progress..!");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</p:txBody>
      </p:sp>
      <p:pic>
        <p:nvPicPr>
          <p:cNvPr id="5123" name="Picture 3" descr="http://www.learncsharptutorial.com/artimages/2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39" y="1794629"/>
            <a:ext cx="5316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37680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thread</a:t>
            </a:r>
            <a:r>
              <a:rPr lang="en-US" dirty="0"/>
              <a:t> is defined as the execution path of a program.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thread defines a unique flow of control. If your application involves</a:t>
            </a:r>
            <a:r>
              <a:rPr lang="en-US" b="1" dirty="0"/>
              <a:t> complicated </a:t>
            </a:r>
            <a:r>
              <a:rPr lang="en-US" dirty="0"/>
              <a:t>and </a:t>
            </a:r>
            <a:r>
              <a:rPr lang="en-US" b="1" dirty="0"/>
              <a:t>time consuming </a:t>
            </a:r>
            <a:r>
              <a:rPr lang="en-US" dirty="0"/>
              <a:t>operations, then it is often helpful to set different execution paths or threads, with each thread performing a particular </a:t>
            </a:r>
            <a:r>
              <a:rPr lang="en-US" dirty="0" smtClean="0"/>
              <a:t>job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76" y="4302281"/>
            <a:ext cx="8249186" cy="21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are </a:t>
            </a:r>
            <a:r>
              <a:rPr lang="en-US" b="1" dirty="0"/>
              <a:t>lightweight processes</a:t>
            </a:r>
            <a:r>
              <a:rPr lang="en-US" dirty="0"/>
              <a:t>. One common example of use of thread is implementation of concurrent programming by modern operating systems. Use of threads saves wastage of CPU cycle and increase efficiency of an application.</a:t>
            </a:r>
          </a:p>
          <a:p>
            <a:r>
              <a:rPr lang="en-US" dirty="0"/>
              <a:t>So far we wrote the programs where a single thread runs as a single process which is the running instance of the application. However, this way the application can perform one job at a time. To make it execute more than one task at a time, it could be divided into smaller threads.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Multitasking and </a:t>
            </a:r>
            <a:r>
              <a:rPr lang="en-US" b="1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basic difference between multitasking and multithreading is that in </a:t>
            </a:r>
            <a:r>
              <a:rPr lang="en-US" b="1" dirty="0"/>
              <a:t>multitasking</a:t>
            </a:r>
            <a:r>
              <a:rPr lang="en-US" dirty="0"/>
              <a:t>, the system allows executing multiple programs and tasks at the same time, whereas, in </a:t>
            </a:r>
            <a:r>
              <a:rPr lang="en-US" b="1" dirty="0"/>
              <a:t>multithreading</a:t>
            </a:r>
            <a:r>
              <a:rPr lang="en-US" dirty="0"/>
              <a:t>, the system executes multiple threads of the same or different processes at the same time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1" y="4001294"/>
            <a:ext cx="337185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91" y="4014788"/>
            <a:ext cx="3409950" cy="2162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5503" y="6292874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Multitasking and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 multitasking </a:t>
            </a:r>
            <a:r>
              <a:rPr lang="en-US" b="1" dirty="0"/>
              <a:t>CPU</a:t>
            </a:r>
            <a:r>
              <a:rPr lang="en-US" dirty="0"/>
              <a:t> has to </a:t>
            </a:r>
            <a:r>
              <a:rPr lang="en-US" b="1" dirty="0"/>
              <a:t>switch</a:t>
            </a:r>
            <a:r>
              <a:rPr lang="en-US" dirty="0"/>
              <a:t> between </a:t>
            </a:r>
            <a:r>
              <a:rPr lang="en-US" b="1" dirty="0"/>
              <a:t>multiple programs</a:t>
            </a:r>
            <a:r>
              <a:rPr lang="en-US" dirty="0"/>
              <a:t> so that it appears that multiple programs are running simultaneously. On other hands, in multithreading </a:t>
            </a:r>
            <a:r>
              <a:rPr lang="en-US" b="1" dirty="0"/>
              <a:t>CPU</a:t>
            </a:r>
            <a:r>
              <a:rPr lang="en-US" dirty="0"/>
              <a:t> has to </a:t>
            </a:r>
            <a:r>
              <a:rPr lang="en-US" b="1" dirty="0"/>
              <a:t>switch</a:t>
            </a:r>
            <a:r>
              <a:rPr lang="en-US" dirty="0"/>
              <a:t> between </a:t>
            </a:r>
            <a:r>
              <a:rPr lang="en-US" b="1" dirty="0"/>
              <a:t>multiple threads</a:t>
            </a:r>
            <a:r>
              <a:rPr lang="en-US" dirty="0"/>
              <a:t> to make it appear that all threads are running simultaneously.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Multitasking allocates</a:t>
            </a:r>
            <a:r>
              <a:rPr lang="en-US" b="1" dirty="0"/>
              <a:t> separate memory and resources</a:t>
            </a:r>
            <a:r>
              <a:rPr lang="en-US" dirty="0"/>
              <a:t> for each process/program whereas, in multithreading threads belonging to the same process</a:t>
            </a:r>
            <a:r>
              <a:rPr lang="en-US" b="1" dirty="0"/>
              <a:t> shares the same memory and resources</a:t>
            </a:r>
            <a:r>
              <a:rPr lang="en-US" dirty="0"/>
              <a:t> as that of the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395"/>
            <a:ext cx="10515600" cy="1325563"/>
          </a:xfrm>
        </p:spPr>
        <p:txBody>
          <a:bodyPr/>
          <a:lstStyle/>
          <a:p>
            <a:r>
              <a:rPr lang="en-US" b="1" dirty="0"/>
              <a:t>Thread Life </a:t>
            </a:r>
            <a:r>
              <a:rPr lang="en-US" b="1" dirty="0" smtClean="0"/>
              <a:t>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life cycle of a thread starts when an object of </a:t>
            </a:r>
            <a:r>
              <a:rPr lang="en-US" dirty="0" smtClean="0"/>
              <a:t>the </a:t>
            </a:r>
            <a:r>
              <a:rPr lang="en-US" b="1" dirty="0" err="1" smtClean="0"/>
              <a:t>System.Threading</a:t>
            </a:r>
            <a:r>
              <a:rPr lang="en-US" dirty="0" smtClean="0"/>
              <a:t> </a:t>
            </a:r>
            <a:r>
              <a:rPr lang="en-US" dirty="0"/>
              <a:t>class is created and ends when the thread is terminated or completes execution.</a:t>
            </a:r>
          </a:p>
          <a:p>
            <a:r>
              <a:rPr lang="en-US" dirty="0"/>
              <a:t>Following are the various states in the life cycle of a thread −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The </a:t>
            </a:r>
            <a:r>
              <a:rPr lang="en-US" b="1" dirty="0" err="1"/>
              <a:t>Unstarted</a:t>
            </a:r>
            <a:r>
              <a:rPr lang="en-US" b="1" dirty="0"/>
              <a:t> State</a:t>
            </a:r>
            <a:r>
              <a:rPr lang="en-US" dirty="0"/>
              <a:t> − It is the situation when the instance of the thread is created but the Start method is not called.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The Ready State</a:t>
            </a:r>
            <a:r>
              <a:rPr lang="en-US" dirty="0"/>
              <a:t> − It is the situation when the thread is ready to run and waiting CPU cycle.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The Not Runnable State</a:t>
            </a:r>
            <a:r>
              <a:rPr lang="en-US" dirty="0"/>
              <a:t> − A thread is not executable, when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Sleep method has been called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Wait </a:t>
            </a:r>
            <a:r>
              <a:rPr lang="en-US" dirty="0" smtClean="0"/>
              <a:t>method </a:t>
            </a:r>
            <a:r>
              <a:rPr lang="en-US" dirty="0"/>
              <a:t>has been called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Blocked by I/O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The Dead State</a:t>
            </a:r>
            <a:r>
              <a:rPr lang="en-US" dirty="0"/>
              <a:t> − It is the situation when the thread completes execution or is aborted.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4114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77"/>
            <a:ext cx="11353800" cy="996380"/>
          </a:xfrm>
        </p:spPr>
        <p:txBody>
          <a:bodyPr/>
          <a:lstStyle/>
          <a:p>
            <a:r>
              <a:rPr lang="en-US" b="1" dirty="0"/>
              <a:t>The Main </a:t>
            </a:r>
            <a:r>
              <a:rPr lang="en-US" b="1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C#, the </a:t>
            </a:r>
            <a:r>
              <a:rPr lang="en-US" b="1" dirty="0" err="1" smtClean="0"/>
              <a:t>System.Threading</a:t>
            </a:r>
            <a:r>
              <a:rPr lang="en-US" dirty="0" smtClean="0"/>
              <a:t> </a:t>
            </a:r>
            <a:r>
              <a:rPr lang="en-US" dirty="0"/>
              <a:t>class is used for working with threads. It allows creating and accessing individual threads in a multithreaded application. The first thread to be executed in a process is called the </a:t>
            </a:r>
            <a:r>
              <a:rPr lang="en-US" b="1" dirty="0"/>
              <a:t>main</a:t>
            </a:r>
            <a:r>
              <a:rPr lang="en-US" dirty="0"/>
              <a:t> thread.</a:t>
            </a:r>
          </a:p>
          <a:p>
            <a:r>
              <a:rPr lang="en-US" dirty="0"/>
              <a:t>When a C# program starts execution, the main thread is automatically created. The threads created using the </a:t>
            </a:r>
            <a:r>
              <a:rPr lang="en-US" b="1" dirty="0"/>
              <a:t>Thread</a:t>
            </a:r>
            <a:r>
              <a:rPr lang="en-US" dirty="0"/>
              <a:t> class are called the child threads of the main thread. You can access a thread using the </a:t>
            </a:r>
            <a:r>
              <a:rPr lang="en-US" b="1" dirty="0" err="1"/>
              <a:t>CurrentThread</a:t>
            </a:r>
            <a:r>
              <a:rPr lang="en-US" dirty="0"/>
              <a:t> property of the Thread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9" y="365125"/>
            <a:ext cx="1206321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following program demonstrates main thread execution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Thread </a:t>
            </a:r>
            <a:r>
              <a:rPr lang="en-US" dirty="0" err="1"/>
              <a:t>th</a:t>
            </a:r>
            <a:r>
              <a:rPr lang="en-US" dirty="0"/>
              <a:t> = </a:t>
            </a:r>
            <a:r>
              <a:rPr lang="en-US" dirty="0" err="1"/>
              <a:t>Thread.CurrentThread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th.Name</a:t>
            </a:r>
            <a:r>
              <a:rPr lang="en-US" dirty="0"/>
              <a:t> = "</a:t>
            </a:r>
            <a:r>
              <a:rPr lang="en-US" dirty="0" err="1"/>
              <a:t>MainThread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("This is {0}", </a:t>
            </a:r>
            <a:r>
              <a:rPr lang="en-US" dirty="0" err="1"/>
              <a:t>th.Name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When the above code is compiled and executed, it produces the following result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This is </a:t>
            </a:r>
            <a:r>
              <a:rPr lang="en-US" dirty="0" err="1"/>
              <a:t>MainThread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1094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 Nazanin</vt:lpstr>
      <vt:lpstr>Calibri</vt:lpstr>
      <vt:lpstr>Calibri Light</vt:lpstr>
      <vt:lpstr>Wingdings</vt:lpstr>
      <vt:lpstr>Office Theme</vt:lpstr>
      <vt:lpstr>Visual Programming-II </vt:lpstr>
      <vt:lpstr>Multithreading</vt:lpstr>
      <vt:lpstr>Multithreading</vt:lpstr>
      <vt:lpstr>Multithreading</vt:lpstr>
      <vt:lpstr>Multitasking and Multithreading</vt:lpstr>
      <vt:lpstr>Multitasking and Multithreading</vt:lpstr>
      <vt:lpstr>Thread Life Cycle</vt:lpstr>
      <vt:lpstr>The Main Thread</vt:lpstr>
      <vt:lpstr>The following program demonstrates main thread execution </vt:lpstr>
      <vt:lpstr>Creating Threads</vt:lpstr>
      <vt:lpstr>PowerPoint Presentation</vt:lpstr>
      <vt:lpstr>PowerPoint Presentation</vt:lpstr>
      <vt:lpstr>Before Multithreading</vt:lpstr>
      <vt:lpstr>After Multithreading</vt:lpstr>
      <vt:lpstr>Thread Methods</vt:lpstr>
      <vt:lpstr>Managing Threads</vt:lpstr>
      <vt:lpstr>Destroying Threads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114</cp:revision>
  <dcterms:created xsi:type="dcterms:W3CDTF">2017-04-08T18:39:57Z</dcterms:created>
  <dcterms:modified xsi:type="dcterms:W3CDTF">2019-05-18T16:35:06Z</dcterms:modified>
</cp:coreProperties>
</file>