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6" r:id="rId12"/>
    <p:sldId id="295"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9B2DF-D1A4-4099-AFE8-2684D0A25B0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963B73C-D022-4BD9-B723-B0BA3FC623F3}">
      <dgm:prSet custT="1"/>
      <dgm:spPr/>
      <dgm:t>
        <a:bodyPr/>
        <a:lstStyle/>
        <a:p>
          <a:r>
            <a:rPr lang="en-US" sz="2000" b="0" i="0" dirty="0"/>
            <a:t>Data wrangling is the process of getting the data from its raw format into something suitable for more conventional analytics. </a:t>
          </a:r>
          <a:endParaRPr lang="en-US" sz="2000" dirty="0"/>
        </a:p>
      </dgm:t>
    </dgm:pt>
    <dgm:pt modelId="{958F47BB-1D2D-4085-9FD4-00B6833A1FDE}" type="parTrans" cxnId="{00FF41A3-9606-45EB-B5C5-766FAFDBEB68}">
      <dgm:prSet/>
      <dgm:spPr/>
      <dgm:t>
        <a:bodyPr/>
        <a:lstStyle/>
        <a:p>
          <a:endParaRPr lang="en-US"/>
        </a:p>
      </dgm:t>
    </dgm:pt>
    <dgm:pt modelId="{59951966-2455-4CCE-8D8F-C6715749E1C7}" type="sibTrans" cxnId="{00FF41A3-9606-45EB-B5C5-766FAFDBEB68}">
      <dgm:prSet/>
      <dgm:spPr/>
      <dgm:t>
        <a:bodyPr/>
        <a:lstStyle/>
        <a:p>
          <a:endParaRPr lang="en-US"/>
        </a:p>
      </dgm:t>
    </dgm:pt>
    <dgm:pt modelId="{3AE41187-2FD4-4250-BE5E-A4E69C712632}">
      <dgm:prSet custT="1"/>
      <dgm:spPr/>
      <dgm:t>
        <a:bodyPr/>
        <a:lstStyle/>
        <a:p>
          <a:r>
            <a:rPr lang="en-US" sz="2000" b="0" i="0"/>
            <a:t>It involves cleaning, structuring, and enriching the raw data to make it easier to use in analytical processes, machine learning models, or business intelligence tasks. </a:t>
          </a:r>
          <a:endParaRPr lang="en-US" sz="2000"/>
        </a:p>
      </dgm:t>
    </dgm:pt>
    <dgm:pt modelId="{DA55D2A5-FE5E-435C-B04C-FBAA0B82CBC0}" type="parTrans" cxnId="{B04FB85F-98BD-4A50-AB9B-FA4F16504584}">
      <dgm:prSet/>
      <dgm:spPr/>
      <dgm:t>
        <a:bodyPr/>
        <a:lstStyle/>
        <a:p>
          <a:endParaRPr lang="en-US"/>
        </a:p>
      </dgm:t>
    </dgm:pt>
    <dgm:pt modelId="{EEE36619-9E71-49B1-8824-AB5CBB479E51}" type="sibTrans" cxnId="{B04FB85F-98BD-4A50-AB9B-FA4F16504584}">
      <dgm:prSet/>
      <dgm:spPr/>
      <dgm:t>
        <a:bodyPr/>
        <a:lstStyle/>
        <a:p>
          <a:endParaRPr lang="en-US"/>
        </a:p>
      </dgm:t>
    </dgm:pt>
    <dgm:pt modelId="{10DF87B2-E5D2-4A18-AC49-E7F9C134B982}">
      <dgm:prSet custT="1"/>
      <dgm:spPr/>
      <dgm:t>
        <a:bodyPr/>
        <a:lstStyle/>
        <a:p>
          <a:r>
            <a:rPr lang="en-US" sz="2000" b="0" i="0" dirty="0"/>
            <a:t>Data wrangling is a critical step in the data analysis pipeline, as real-world data is often messy, incomplete, or inconsistent, and needs to be processed before meaningful insights can be extracted.</a:t>
          </a:r>
          <a:r>
            <a:rPr lang="en-US" sz="2000" dirty="0"/>
            <a:t> </a:t>
          </a:r>
          <a:br>
            <a:rPr lang="en-US" sz="2000" dirty="0"/>
          </a:br>
          <a:endParaRPr lang="en-US" sz="2000" dirty="0"/>
        </a:p>
      </dgm:t>
    </dgm:pt>
    <dgm:pt modelId="{AE4088A1-0CBA-43AE-8C9F-D1F9D7B04C9B}" type="parTrans" cxnId="{A6407CD1-3494-4BE6-9B0E-AA9759057E7F}">
      <dgm:prSet/>
      <dgm:spPr/>
      <dgm:t>
        <a:bodyPr/>
        <a:lstStyle/>
        <a:p>
          <a:endParaRPr lang="en-US"/>
        </a:p>
      </dgm:t>
    </dgm:pt>
    <dgm:pt modelId="{C97D09DC-2F98-456D-AA56-D095C2B9EB43}" type="sibTrans" cxnId="{A6407CD1-3494-4BE6-9B0E-AA9759057E7F}">
      <dgm:prSet/>
      <dgm:spPr/>
      <dgm:t>
        <a:bodyPr/>
        <a:lstStyle/>
        <a:p>
          <a:endParaRPr lang="en-US"/>
        </a:p>
      </dgm:t>
    </dgm:pt>
    <dgm:pt modelId="{86680CCA-D36A-4C35-AA59-93B65F4AE91A}" type="pres">
      <dgm:prSet presAssocID="{2D19B2DF-D1A4-4099-AFE8-2684D0A25B0C}" presName="root" presStyleCnt="0">
        <dgm:presLayoutVars>
          <dgm:dir/>
          <dgm:resizeHandles val="exact"/>
        </dgm:presLayoutVars>
      </dgm:prSet>
      <dgm:spPr/>
    </dgm:pt>
    <dgm:pt modelId="{E7B67E1E-E442-40D0-BE86-6F4C0873C297}" type="pres">
      <dgm:prSet presAssocID="{D963B73C-D022-4BD9-B723-B0BA3FC623F3}" presName="compNode" presStyleCnt="0"/>
      <dgm:spPr/>
    </dgm:pt>
    <dgm:pt modelId="{4BC10777-71FC-4FCD-911B-1B0B81405DC3}" type="pres">
      <dgm:prSet presAssocID="{D963B73C-D022-4BD9-B723-B0BA3FC623F3}" presName="bgRect" presStyleLbl="bgShp" presStyleIdx="0" presStyleCnt="3"/>
      <dgm:spPr/>
    </dgm:pt>
    <dgm:pt modelId="{C34CE3F6-CFAF-428F-BFD8-23B2FE4A09E8}" type="pres">
      <dgm:prSet presAssocID="{D963B73C-D022-4BD9-B723-B0BA3FC623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69C7E51C-B89D-4B55-A54E-72FB167B8220}" type="pres">
      <dgm:prSet presAssocID="{D963B73C-D022-4BD9-B723-B0BA3FC623F3}" presName="spaceRect" presStyleCnt="0"/>
      <dgm:spPr/>
    </dgm:pt>
    <dgm:pt modelId="{A9688CB9-8E30-4D34-B829-5A279BA6E9D3}" type="pres">
      <dgm:prSet presAssocID="{D963B73C-D022-4BD9-B723-B0BA3FC623F3}" presName="parTx" presStyleLbl="revTx" presStyleIdx="0" presStyleCnt="3">
        <dgm:presLayoutVars>
          <dgm:chMax val="0"/>
          <dgm:chPref val="0"/>
        </dgm:presLayoutVars>
      </dgm:prSet>
      <dgm:spPr/>
    </dgm:pt>
    <dgm:pt modelId="{B7AAA817-11EC-40D5-AE5B-42BFD53B74FB}" type="pres">
      <dgm:prSet presAssocID="{59951966-2455-4CCE-8D8F-C6715749E1C7}" presName="sibTrans" presStyleCnt="0"/>
      <dgm:spPr/>
    </dgm:pt>
    <dgm:pt modelId="{9B22D82E-0C1F-45C9-8265-E39520744F43}" type="pres">
      <dgm:prSet presAssocID="{3AE41187-2FD4-4250-BE5E-A4E69C712632}" presName="compNode" presStyleCnt="0"/>
      <dgm:spPr/>
    </dgm:pt>
    <dgm:pt modelId="{B64C5683-5D4D-40AB-8EF6-C6167337E4A3}" type="pres">
      <dgm:prSet presAssocID="{3AE41187-2FD4-4250-BE5E-A4E69C712632}" presName="bgRect" presStyleLbl="bgShp" presStyleIdx="1" presStyleCnt="3"/>
      <dgm:spPr/>
    </dgm:pt>
    <dgm:pt modelId="{666BB02F-19B6-46A5-9C71-31B2179C3230}" type="pres">
      <dgm:prSet presAssocID="{3AE41187-2FD4-4250-BE5E-A4E69C71263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6C195660-89D1-474D-BCF3-4B13348B5010}" type="pres">
      <dgm:prSet presAssocID="{3AE41187-2FD4-4250-BE5E-A4E69C712632}" presName="spaceRect" presStyleCnt="0"/>
      <dgm:spPr/>
    </dgm:pt>
    <dgm:pt modelId="{8B1ADAE6-ACE3-4BD2-90E0-EE7BEC0C128F}" type="pres">
      <dgm:prSet presAssocID="{3AE41187-2FD4-4250-BE5E-A4E69C712632}" presName="parTx" presStyleLbl="revTx" presStyleIdx="1" presStyleCnt="3">
        <dgm:presLayoutVars>
          <dgm:chMax val="0"/>
          <dgm:chPref val="0"/>
        </dgm:presLayoutVars>
      </dgm:prSet>
      <dgm:spPr/>
    </dgm:pt>
    <dgm:pt modelId="{D09E699B-69F1-4649-B646-66DBF94047E1}" type="pres">
      <dgm:prSet presAssocID="{EEE36619-9E71-49B1-8824-AB5CBB479E51}" presName="sibTrans" presStyleCnt="0"/>
      <dgm:spPr/>
    </dgm:pt>
    <dgm:pt modelId="{6D186A84-CF1E-4068-92B0-B3C50FA66782}" type="pres">
      <dgm:prSet presAssocID="{10DF87B2-E5D2-4A18-AC49-E7F9C134B982}" presName="compNode" presStyleCnt="0"/>
      <dgm:spPr/>
    </dgm:pt>
    <dgm:pt modelId="{4425FFB2-5C45-42B4-9356-918E5F436EAF}" type="pres">
      <dgm:prSet presAssocID="{10DF87B2-E5D2-4A18-AC49-E7F9C134B982}" presName="bgRect" presStyleLbl="bgShp" presStyleIdx="2" presStyleCnt="3"/>
      <dgm:spPr/>
    </dgm:pt>
    <dgm:pt modelId="{A742E159-EB7B-4AED-B29E-F14199A31D7E}" type="pres">
      <dgm:prSet presAssocID="{10DF87B2-E5D2-4A18-AC49-E7F9C134B98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E7F0048-E259-47CA-AC80-2A89530D59C9}" type="pres">
      <dgm:prSet presAssocID="{10DF87B2-E5D2-4A18-AC49-E7F9C134B982}" presName="spaceRect" presStyleCnt="0"/>
      <dgm:spPr/>
    </dgm:pt>
    <dgm:pt modelId="{57406430-CC79-43A6-930B-457A1BCC60BD}" type="pres">
      <dgm:prSet presAssocID="{10DF87B2-E5D2-4A18-AC49-E7F9C134B982}" presName="parTx" presStyleLbl="revTx" presStyleIdx="2" presStyleCnt="3">
        <dgm:presLayoutVars>
          <dgm:chMax val="0"/>
          <dgm:chPref val="0"/>
        </dgm:presLayoutVars>
      </dgm:prSet>
      <dgm:spPr/>
    </dgm:pt>
  </dgm:ptLst>
  <dgm:cxnLst>
    <dgm:cxn modelId="{1675E931-F3A0-40F3-AE48-0E9E57BAA587}" type="presOf" srcId="{3AE41187-2FD4-4250-BE5E-A4E69C712632}" destId="{8B1ADAE6-ACE3-4BD2-90E0-EE7BEC0C128F}" srcOrd="0" destOrd="0" presId="urn:microsoft.com/office/officeart/2018/2/layout/IconVerticalSolidList"/>
    <dgm:cxn modelId="{B04FB85F-98BD-4A50-AB9B-FA4F16504584}" srcId="{2D19B2DF-D1A4-4099-AFE8-2684D0A25B0C}" destId="{3AE41187-2FD4-4250-BE5E-A4E69C712632}" srcOrd="1" destOrd="0" parTransId="{DA55D2A5-FE5E-435C-B04C-FBAA0B82CBC0}" sibTransId="{EEE36619-9E71-49B1-8824-AB5CBB479E51}"/>
    <dgm:cxn modelId="{F67EB445-711E-4D7D-83D4-4F53E96EADC5}" type="presOf" srcId="{2D19B2DF-D1A4-4099-AFE8-2684D0A25B0C}" destId="{86680CCA-D36A-4C35-AA59-93B65F4AE91A}" srcOrd="0" destOrd="0" presId="urn:microsoft.com/office/officeart/2018/2/layout/IconVerticalSolidList"/>
    <dgm:cxn modelId="{00FF41A3-9606-45EB-B5C5-766FAFDBEB68}" srcId="{2D19B2DF-D1A4-4099-AFE8-2684D0A25B0C}" destId="{D963B73C-D022-4BD9-B723-B0BA3FC623F3}" srcOrd="0" destOrd="0" parTransId="{958F47BB-1D2D-4085-9FD4-00B6833A1FDE}" sibTransId="{59951966-2455-4CCE-8D8F-C6715749E1C7}"/>
    <dgm:cxn modelId="{6EA654C7-DC75-426F-828A-0E844A745FD1}" type="presOf" srcId="{D963B73C-D022-4BD9-B723-B0BA3FC623F3}" destId="{A9688CB9-8E30-4D34-B829-5A279BA6E9D3}" srcOrd="0" destOrd="0" presId="urn:microsoft.com/office/officeart/2018/2/layout/IconVerticalSolidList"/>
    <dgm:cxn modelId="{A6407CD1-3494-4BE6-9B0E-AA9759057E7F}" srcId="{2D19B2DF-D1A4-4099-AFE8-2684D0A25B0C}" destId="{10DF87B2-E5D2-4A18-AC49-E7F9C134B982}" srcOrd="2" destOrd="0" parTransId="{AE4088A1-0CBA-43AE-8C9F-D1F9D7B04C9B}" sibTransId="{C97D09DC-2F98-456D-AA56-D095C2B9EB43}"/>
    <dgm:cxn modelId="{45D737DD-BD2B-4F94-B480-303531B1E8CC}" type="presOf" srcId="{10DF87B2-E5D2-4A18-AC49-E7F9C134B982}" destId="{57406430-CC79-43A6-930B-457A1BCC60BD}" srcOrd="0" destOrd="0" presId="urn:microsoft.com/office/officeart/2018/2/layout/IconVerticalSolidList"/>
    <dgm:cxn modelId="{B31ADEA9-55F0-4752-B401-917A8C001021}" type="presParOf" srcId="{86680CCA-D36A-4C35-AA59-93B65F4AE91A}" destId="{E7B67E1E-E442-40D0-BE86-6F4C0873C297}" srcOrd="0" destOrd="0" presId="urn:microsoft.com/office/officeart/2018/2/layout/IconVerticalSolidList"/>
    <dgm:cxn modelId="{8AC105BC-50F6-4AA8-B618-FFAE15DEC00E}" type="presParOf" srcId="{E7B67E1E-E442-40D0-BE86-6F4C0873C297}" destId="{4BC10777-71FC-4FCD-911B-1B0B81405DC3}" srcOrd="0" destOrd="0" presId="urn:microsoft.com/office/officeart/2018/2/layout/IconVerticalSolidList"/>
    <dgm:cxn modelId="{117E5233-DF75-429D-800A-DF1FF253A12B}" type="presParOf" srcId="{E7B67E1E-E442-40D0-BE86-6F4C0873C297}" destId="{C34CE3F6-CFAF-428F-BFD8-23B2FE4A09E8}" srcOrd="1" destOrd="0" presId="urn:microsoft.com/office/officeart/2018/2/layout/IconVerticalSolidList"/>
    <dgm:cxn modelId="{6645E2CE-DE4B-435B-B482-8074CA40E847}" type="presParOf" srcId="{E7B67E1E-E442-40D0-BE86-6F4C0873C297}" destId="{69C7E51C-B89D-4B55-A54E-72FB167B8220}" srcOrd="2" destOrd="0" presId="urn:microsoft.com/office/officeart/2018/2/layout/IconVerticalSolidList"/>
    <dgm:cxn modelId="{B5C478E7-D5FC-433F-923F-0F36E5427F88}" type="presParOf" srcId="{E7B67E1E-E442-40D0-BE86-6F4C0873C297}" destId="{A9688CB9-8E30-4D34-B829-5A279BA6E9D3}" srcOrd="3" destOrd="0" presId="urn:microsoft.com/office/officeart/2018/2/layout/IconVerticalSolidList"/>
    <dgm:cxn modelId="{E3B7FCF5-66F0-49CE-8C64-F8E14290D477}" type="presParOf" srcId="{86680CCA-D36A-4C35-AA59-93B65F4AE91A}" destId="{B7AAA817-11EC-40D5-AE5B-42BFD53B74FB}" srcOrd="1" destOrd="0" presId="urn:microsoft.com/office/officeart/2018/2/layout/IconVerticalSolidList"/>
    <dgm:cxn modelId="{E2871921-9FDE-4A70-B9B0-6FECC28400FF}" type="presParOf" srcId="{86680CCA-D36A-4C35-AA59-93B65F4AE91A}" destId="{9B22D82E-0C1F-45C9-8265-E39520744F43}" srcOrd="2" destOrd="0" presId="urn:microsoft.com/office/officeart/2018/2/layout/IconVerticalSolidList"/>
    <dgm:cxn modelId="{3B579F1C-ABCD-437F-ADDF-80BF0717702D}" type="presParOf" srcId="{9B22D82E-0C1F-45C9-8265-E39520744F43}" destId="{B64C5683-5D4D-40AB-8EF6-C6167337E4A3}" srcOrd="0" destOrd="0" presId="urn:microsoft.com/office/officeart/2018/2/layout/IconVerticalSolidList"/>
    <dgm:cxn modelId="{6B1FAAB6-F35D-437C-86F2-F968649A429C}" type="presParOf" srcId="{9B22D82E-0C1F-45C9-8265-E39520744F43}" destId="{666BB02F-19B6-46A5-9C71-31B2179C3230}" srcOrd="1" destOrd="0" presId="urn:microsoft.com/office/officeart/2018/2/layout/IconVerticalSolidList"/>
    <dgm:cxn modelId="{9C10CF26-59EB-4258-AB75-3DA0AED7DECC}" type="presParOf" srcId="{9B22D82E-0C1F-45C9-8265-E39520744F43}" destId="{6C195660-89D1-474D-BCF3-4B13348B5010}" srcOrd="2" destOrd="0" presId="urn:microsoft.com/office/officeart/2018/2/layout/IconVerticalSolidList"/>
    <dgm:cxn modelId="{B8598075-CB70-46C3-8932-DA045802ADBB}" type="presParOf" srcId="{9B22D82E-0C1F-45C9-8265-E39520744F43}" destId="{8B1ADAE6-ACE3-4BD2-90E0-EE7BEC0C128F}" srcOrd="3" destOrd="0" presId="urn:microsoft.com/office/officeart/2018/2/layout/IconVerticalSolidList"/>
    <dgm:cxn modelId="{7ED30914-4FA9-4B5D-8319-0F52ACE9F39B}" type="presParOf" srcId="{86680CCA-D36A-4C35-AA59-93B65F4AE91A}" destId="{D09E699B-69F1-4649-B646-66DBF94047E1}" srcOrd="3" destOrd="0" presId="urn:microsoft.com/office/officeart/2018/2/layout/IconVerticalSolidList"/>
    <dgm:cxn modelId="{F520A9CE-5FC9-4F3E-8618-D56DACA806CA}" type="presParOf" srcId="{86680CCA-D36A-4C35-AA59-93B65F4AE91A}" destId="{6D186A84-CF1E-4068-92B0-B3C50FA66782}" srcOrd="4" destOrd="0" presId="urn:microsoft.com/office/officeart/2018/2/layout/IconVerticalSolidList"/>
    <dgm:cxn modelId="{60B0A730-DB4F-410F-8D17-6F33FE2CD5BE}" type="presParOf" srcId="{6D186A84-CF1E-4068-92B0-B3C50FA66782}" destId="{4425FFB2-5C45-42B4-9356-918E5F436EAF}" srcOrd="0" destOrd="0" presId="urn:microsoft.com/office/officeart/2018/2/layout/IconVerticalSolidList"/>
    <dgm:cxn modelId="{BE146631-E963-4A1B-B2DA-136AF52353A1}" type="presParOf" srcId="{6D186A84-CF1E-4068-92B0-B3C50FA66782}" destId="{A742E159-EB7B-4AED-B29E-F14199A31D7E}" srcOrd="1" destOrd="0" presId="urn:microsoft.com/office/officeart/2018/2/layout/IconVerticalSolidList"/>
    <dgm:cxn modelId="{259B6B0A-068D-40D0-A4C1-8D884A69CF99}" type="presParOf" srcId="{6D186A84-CF1E-4068-92B0-B3C50FA66782}" destId="{9E7F0048-E259-47CA-AC80-2A89530D59C9}" srcOrd="2" destOrd="0" presId="urn:microsoft.com/office/officeart/2018/2/layout/IconVerticalSolidList"/>
    <dgm:cxn modelId="{DF507B4B-024B-4706-9ADA-25839180ACF8}" type="presParOf" srcId="{6D186A84-CF1E-4068-92B0-B3C50FA66782}" destId="{57406430-CC79-43A6-930B-457A1BCC60B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9E6B7C-D586-4F1E-9782-F7470B5D062E}" type="doc">
      <dgm:prSet loTypeId="urn:microsoft.com/office/officeart/2008/layout/LinedList" loCatId="list" qsTypeId="urn:microsoft.com/office/officeart/2005/8/quickstyle/simple1" qsCatId="simple" csTypeId="urn:microsoft.com/office/officeart/2005/8/colors/accent5_2" csCatId="accent5"/>
      <dgm:spPr/>
      <dgm:t>
        <a:bodyPr/>
        <a:lstStyle/>
        <a:p>
          <a:endParaRPr lang="en-US"/>
        </a:p>
      </dgm:t>
    </dgm:pt>
    <dgm:pt modelId="{F4FDFAB6-3B5C-4151-A2EB-9D416A435027}">
      <dgm:prSet custT="1"/>
      <dgm:spPr/>
      <dgm:t>
        <a:bodyPr/>
        <a:lstStyle/>
        <a:p>
          <a:r>
            <a:rPr lang="en-US" sz="2400" b="1" i="0" baseline="0" dirty="0"/>
            <a:t>Data Cleaning</a:t>
          </a:r>
          <a:r>
            <a:rPr lang="en-US" sz="2400" b="0" i="0" baseline="0" dirty="0"/>
            <a:t>: The process of correcting or removing inaccurate, corrupt, or incomplete data to ensure data quality.</a:t>
          </a:r>
          <a:endParaRPr lang="en-US" sz="2400" dirty="0"/>
        </a:p>
      </dgm:t>
    </dgm:pt>
    <dgm:pt modelId="{EC4D9747-9973-45BA-A0A3-55EABF021198}" type="parTrans" cxnId="{1CF99156-B108-4B0C-8BE1-549D93F396DB}">
      <dgm:prSet/>
      <dgm:spPr/>
      <dgm:t>
        <a:bodyPr/>
        <a:lstStyle/>
        <a:p>
          <a:endParaRPr lang="en-US"/>
        </a:p>
      </dgm:t>
    </dgm:pt>
    <dgm:pt modelId="{AB9CE068-E0D5-4055-9379-F1974C7ABD4B}" type="sibTrans" cxnId="{1CF99156-B108-4B0C-8BE1-549D93F396DB}">
      <dgm:prSet/>
      <dgm:spPr/>
      <dgm:t>
        <a:bodyPr/>
        <a:lstStyle/>
        <a:p>
          <a:endParaRPr lang="en-US"/>
        </a:p>
      </dgm:t>
    </dgm:pt>
    <dgm:pt modelId="{A9305772-6912-4D8C-97AA-0C892318AEA7}">
      <dgm:prSet custT="1"/>
      <dgm:spPr/>
      <dgm:t>
        <a:bodyPr/>
        <a:lstStyle/>
        <a:p>
          <a:r>
            <a:rPr lang="en-US" sz="2400" b="1" i="0" baseline="0" dirty="0"/>
            <a:t>Data Transformation</a:t>
          </a:r>
          <a:r>
            <a:rPr lang="en-US" sz="2400" b="0" i="0" baseline="0" dirty="0"/>
            <a:t>: Converting data from one format or structure into another to make it suitable for analysis.</a:t>
          </a:r>
          <a:endParaRPr lang="en-US" sz="2400" dirty="0"/>
        </a:p>
      </dgm:t>
    </dgm:pt>
    <dgm:pt modelId="{94A70A82-A0B2-4553-B9B5-96054B15B3E2}" type="parTrans" cxnId="{6BF7011B-439E-4900-91EC-3C1D7E649031}">
      <dgm:prSet/>
      <dgm:spPr/>
      <dgm:t>
        <a:bodyPr/>
        <a:lstStyle/>
        <a:p>
          <a:endParaRPr lang="en-US"/>
        </a:p>
      </dgm:t>
    </dgm:pt>
    <dgm:pt modelId="{D1F57900-C5B2-4F35-B1BF-9266C13F4DB6}" type="sibTrans" cxnId="{6BF7011B-439E-4900-91EC-3C1D7E649031}">
      <dgm:prSet/>
      <dgm:spPr/>
      <dgm:t>
        <a:bodyPr/>
        <a:lstStyle/>
        <a:p>
          <a:endParaRPr lang="en-US"/>
        </a:p>
      </dgm:t>
    </dgm:pt>
    <dgm:pt modelId="{3B415932-E1E9-448B-A14D-4043ED06A37E}">
      <dgm:prSet custT="1"/>
      <dgm:spPr/>
      <dgm:t>
        <a:bodyPr/>
        <a:lstStyle/>
        <a:p>
          <a:r>
            <a:rPr lang="en-US" sz="2400" b="1" i="0" baseline="0"/>
            <a:t>Data Enrichment</a:t>
          </a:r>
          <a:r>
            <a:rPr lang="en-US" sz="2400" b="0" i="0" baseline="0"/>
            <a:t>: Enhancing the dataset by adding new information from external sources or calculated data.</a:t>
          </a:r>
          <a:endParaRPr lang="en-US" sz="2400"/>
        </a:p>
      </dgm:t>
    </dgm:pt>
    <dgm:pt modelId="{650BF19A-EB85-47EE-84C9-109261D454C8}" type="parTrans" cxnId="{675BEFC7-31DA-40E4-A30F-56A144F63F5D}">
      <dgm:prSet/>
      <dgm:spPr/>
      <dgm:t>
        <a:bodyPr/>
        <a:lstStyle/>
        <a:p>
          <a:endParaRPr lang="en-US"/>
        </a:p>
      </dgm:t>
    </dgm:pt>
    <dgm:pt modelId="{014515D4-8996-4D58-AA21-99541577C1EA}" type="sibTrans" cxnId="{675BEFC7-31DA-40E4-A30F-56A144F63F5D}">
      <dgm:prSet/>
      <dgm:spPr/>
      <dgm:t>
        <a:bodyPr/>
        <a:lstStyle/>
        <a:p>
          <a:endParaRPr lang="en-US"/>
        </a:p>
      </dgm:t>
    </dgm:pt>
    <dgm:pt modelId="{E51CA31B-C06A-42A6-9921-DEB6D46CDCD7}">
      <dgm:prSet custT="1"/>
      <dgm:spPr/>
      <dgm:t>
        <a:bodyPr/>
        <a:lstStyle/>
        <a:p>
          <a:r>
            <a:rPr lang="en-US" sz="2400" b="1" i="0" baseline="0"/>
            <a:t>Data Filtering</a:t>
          </a:r>
          <a:r>
            <a:rPr lang="en-US" sz="2400" b="0" i="0" baseline="0"/>
            <a:t>: Removing irrelevant or redundant data to focus on relevant and high-quality information.</a:t>
          </a:r>
          <a:endParaRPr lang="en-US" sz="2400"/>
        </a:p>
      </dgm:t>
    </dgm:pt>
    <dgm:pt modelId="{1DF34A9A-ED07-4033-9017-1008A45673CF}" type="parTrans" cxnId="{5E34EFB3-9E5E-48C5-A972-F2BCA642B866}">
      <dgm:prSet/>
      <dgm:spPr/>
      <dgm:t>
        <a:bodyPr/>
        <a:lstStyle/>
        <a:p>
          <a:endParaRPr lang="en-US"/>
        </a:p>
      </dgm:t>
    </dgm:pt>
    <dgm:pt modelId="{ABBE7FC0-1315-49FD-A232-93CCDAC4186D}" type="sibTrans" cxnId="{5E34EFB3-9E5E-48C5-A972-F2BCA642B866}">
      <dgm:prSet/>
      <dgm:spPr/>
      <dgm:t>
        <a:bodyPr/>
        <a:lstStyle/>
        <a:p>
          <a:endParaRPr lang="en-US"/>
        </a:p>
      </dgm:t>
    </dgm:pt>
    <dgm:pt modelId="{7B5DF9DF-C79E-495D-AAFF-B950B5FB5324}">
      <dgm:prSet custT="1"/>
      <dgm:spPr/>
      <dgm:t>
        <a:bodyPr/>
        <a:lstStyle/>
        <a:p>
          <a:r>
            <a:rPr lang="en-US" sz="2400" b="1" i="0" baseline="0" dirty="0"/>
            <a:t>Data Validating</a:t>
          </a:r>
          <a:r>
            <a:rPr lang="en-US" sz="2400" b="0" i="0" baseline="0" dirty="0"/>
            <a:t>: Ensuring data accuracy, consistency, and compliance with predefined rules or standards. </a:t>
          </a:r>
          <a:endParaRPr lang="en-US" sz="2400" dirty="0"/>
        </a:p>
      </dgm:t>
    </dgm:pt>
    <dgm:pt modelId="{3AB66F07-C4CA-49D5-AEA0-42C2D1AA8316}" type="parTrans" cxnId="{82730725-0B99-4986-9B94-D8DA8B195118}">
      <dgm:prSet/>
      <dgm:spPr/>
      <dgm:t>
        <a:bodyPr/>
        <a:lstStyle/>
        <a:p>
          <a:endParaRPr lang="en-US"/>
        </a:p>
      </dgm:t>
    </dgm:pt>
    <dgm:pt modelId="{034F1DAA-B78D-4452-BE5D-FD23675EFA6E}" type="sibTrans" cxnId="{82730725-0B99-4986-9B94-D8DA8B195118}">
      <dgm:prSet/>
      <dgm:spPr/>
      <dgm:t>
        <a:bodyPr/>
        <a:lstStyle/>
        <a:p>
          <a:endParaRPr lang="en-US"/>
        </a:p>
      </dgm:t>
    </dgm:pt>
    <dgm:pt modelId="{23675297-6D23-49C3-AC06-4258A8AABCFE}" type="pres">
      <dgm:prSet presAssocID="{159E6B7C-D586-4F1E-9782-F7470B5D062E}" presName="vert0" presStyleCnt="0">
        <dgm:presLayoutVars>
          <dgm:dir/>
          <dgm:animOne val="branch"/>
          <dgm:animLvl val="lvl"/>
        </dgm:presLayoutVars>
      </dgm:prSet>
      <dgm:spPr/>
    </dgm:pt>
    <dgm:pt modelId="{BF4B4984-F722-4BA2-82AA-F65FA8B9869D}" type="pres">
      <dgm:prSet presAssocID="{F4FDFAB6-3B5C-4151-A2EB-9D416A435027}" presName="thickLine" presStyleLbl="alignNode1" presStyleIdx="0" presStyleCnt="5"/>
      <dgm:spPr/>
    </dgm:pt>
    <dgm:pt modelId="{47A00C8A-6675-48EB-8B58-3BBB62025BA4}" type="pres">
      <dgm:prSet presAssocID="{F4FDFAB6-3B5C-4151-A2EB-9D416A435027}" presName="horz1" presStyleCnt="0"/>
      <dgm:spPr/>
    </dgm:pt>
    <dgm:pt modelId="{46A2CB53-DC11-43CD-ACFD-4AD81FB82F84}" type="pres">
      <dgm:prSet presAssocID="{F4FDFAB6-3B5C-4151-A2EB-9D416A435027}" presName="tx1" presStyleLbl="revTx" presStyleIdx="0" presStyleCnt="5"/>
      <dgm:spPr/>
    </dgm:pt>
    <dgm:pt modelId="{ABBDB919-3B48-4F9C-BB4E-EE06814B5446}" type="pres">
      <dgm:prSet presAssocID="{F4FDFAB6-3B5C-4151-A2EB-9D416A435027}" presName="vert1" presStyleCnt="0"/>
      <dgm:spPr/>
    </dgm:pt>
    <dgm:pt modelId="{8ED0405E-2965-453D-B16C-F5C8C16D01FF}" type="pres">
      <dgm:prSet presAssocID="{A9305772-6912-4D8C-97AA-0C892318AEA7}" presName="thickLine" presStyleLbl="alignNode1" presStyleIdx="1" presStyleCnt="5"/>
      <dgm:spPr/>
    </dgm:pt>
    <dgm:pt modelId="{95FB2CE2-371F-42DD-BC07-97D9F0BB64E0}" type="pres">
      <dgm:prSet presAssocID="{A9305772-6912-4D8C-97AA-0C892318AEA7}" presName="horz1" presStyleCnt="0"/>
      <dgm:spPr/>
    </dgm:pt>
    <dgm:pt modelId="{B5BD86C8-9908-4D24-8D34-0A34813AE477}" type="pres">
      <dgm:prSet presAssocID="{A9305772-6912-4D8C-97AA-0C892318AEA7}" presName="tx1" presStyleLbl="revTx" presStyleIdx="1" presStyleCnt="5"/>
      <dgm:spPr/>
    </dgm:pt>
    <dgm:pt modelId="{D6C992B2-5F42-46AF-B656-94063628961B}" type="pres">
      <dgm:prSet presAssocID="{A9305772-6912-4D8C-97AA-0C892318AEA7}" presName="vert1" presStyleCnt="0"/>
      <dgm:spPr/>
    </dgm:pt>
    <dgm:pt modelId="{7FA8E344-F82C-42B6-BD12-FF91DD827B4E}" type="pres">
      <dgm:prSet presAssocID="{3B415932-E1E9-448B-A14D-4043ED06A37E}" presName="thickLine" presStyleLbl="alignNode1" presStyleIdx="2" presStyleCnt="5"/>
      <dgm:spPr/>
    </dgm:pt>
    <dgm:pt modelId="{630F38BA-4911-42EB-B7B3-AA654ECFFFAF}" type="pres">
      <dgm:prSet presAssocID="{3B415932-E1E9-448B-A14D-4043ED06A37E}" presName="horz1" presStyleCnt="0"/>
      <dgm:spPr/>
    </dgm:pt>
    <dgm:pt modelId="{C344CEC4-3A14-4214-AD21-F612DDD21EB1}" type="pres">
      <dgm:prSet presAssocID="{3B415932-E1E9-448B-A14D-4043ED06A37E}" presName="tx1" presStyleLbl="revTx" presStyleIdx="2" presStyleCnt="5"/>
      <dgm:spPr/>
    </dgm:pt>
    <dgm:pt modelId="{272B3349-4A9F-4B43-A062-A6A4E0BE90D7}" type="pres">
      <dgm:prSet presAssocID="{3B415932-E1E9-448B-A14D-4043ED06A37E}" presName="vert1" presStyleCnt="0"/>
      <dgm:spPr/>
    </dgm:pt>
    <dgm:pt modelId="{BA10ADFB-4BDC-4645-B478-908AE5D21FF7}" type="pres">
      <dgm:prSet presAssocID="{E51CA31B-C06A-42A6-9921-DEB6D46CDCD7}" presName="thickLine" presStyleLbl="alignNode1" presStyleIdx="3" presStyleCnt="5"/>
      <dgm:spPr/>
    </dgm:pt>
    <dgm:pt modelId="{2CC8A28B-8313-4040-8559-E8A6AF65207D}" type="pres">
      <dgm:prSet presAssocID="{E51CA31B-C06A-42A6-9921-DEB6D46CDCD7}" presName="horz1" presStyleCnt="0"/>
      <dgm:spPr/>
    </dgm:pt>
    <dgm:pt modelId="{ED05D785-98D1-49D7-ACA5-D1D082EF25F5}" type="pres">
      <dgm:prSet presAssocID="{E51CA31B-C06A-42A6-9921-DEB6D46CDCD7}" presName="tx1" presStyleLbl="revTx" presStyleIdx="3" presStyleCnt="5"/>
      <dgm:spPr/>
    </dgm:pt>
    <dgm:pt modelId="{252BB97F-CE3E-4B7E-8CE5-19BF5C1BB94D}" type="pres">
      <dgm:prSet presAssocID="{E51CA31B-C06A-42A6-9921-DEB6D46CDCD7}" presName="vert1" presStyleCnt="0"/>
      <dgm:spPr/>
    </dgm:pt>
    <dgm:pt modelId="{519C13AE-5B2F-4DD9-BF6C-689AE24A1E8E}" type="pres">
      <dgm:prSet presAssocID="{7B5DF9DF-C79E-495D-AAFF-B950B5FB5324}" presName="thickLine" presStyleLbl="alignNode1" presStyleIdx="4" presStyleCnt="5"/>
      <dgm:spPr/>
    </dgm:pt>
    <dgm:pt modelId="{A92B3E4F-BDCA-4058-9959-8E1BBE579EE2}" type="pres">
      <dgm:prSet presAssocID="{7B5DF9DF-C79E-495D-AAFF-B950B5FB5324}" presName="horz1" presStyleCnt="0"/>
      <dgm:spPr/>
    </dgm:pt>
    <dgm:pt modelId="{D6A42608-811F-4ADE-A01D-FD2FE0FDF3CF}" type="pres">
      <dgm:prSet presAssocID="{7B5DF9DF-C79E-495D-AAFF-B950B5FB5324}" presName="tx1" presStyleLbl="revTx" presStyleIdx="4" presStyleCnt="5"/>
      <dgm:spPr/>
    </dgm:pt>
    <dgm:pt modelId="{90E66A24-1FEB-46E6-B47F-0DC4D85ADE6B}" type="pres">
      <dgm:prSet presAssocID="{7B5DF9DF-C79E-495D-AAFF-B950B5FB5324}" presName="vert1" presStyleCnt="0"/>
      <dgm:spPr/>
    </dgm:pt>
  </dgm:ptLst>
  <dgm:cxnLst>
    <dgm:cxn modelId="{6BF7011B-439E-4900-91EC-3C1D7E649031}" srcId="{159E6B7C-D586-4F1E-9782-F7470B5D062E}" destId="{A9305772-6912-4D8C-97AA-0C892318AEA7}" srcOrd="1" destOrd="0" parTransId="{94A70A82-A0B2-4553-B9B5-96054B15B3E2}" sibTransId="{D1F57900-C5B2-4F35-B1BF-9266C13F4DB6}"/>
    <dgm:cxn modelId="{82730725-0B99-4986-9B94-D8DA8B195118}" srcId="{159E6B7C-D586-4F1E-9782-F7470B5D062E}" destId="{7B5DF9DF-C79E-495D-AAFF-B950B5FB5324}" srcOrd="4" destOrd="0" parTransId="{3AB66F07-C4CA-49D5-AEA0-42C2D1AA8316}" sibTransId="{034F1DAA-B78D-4452-BE5D-FD23675EFA6E}"/>
    <dgm:cxn modelId="{125CBB29-B3D2-41AE-B3DC-1C6EE4420AE2}" type="presOf" srcId="{159E6B7C-D586-4F1E-9782-F7470B5D062E}" destId="{23675297-6D23-49C3-AC06-4258A8AABCFE}" srcOrd="0" destOrd="0" presId="urn:microsoft.com/office/officeart/2008/layout/LinedList"/>
    <dgm:cxn modelId="{84CE6E35-F96C-4BBD-B355-26CB45A659EE}" type="presOf" srcId="{7B5DF9DF-C79E-495D-AAFF-B950B5FB5324}" destId="{D6A42608-811F-4ADE-A01D-FD2FE0FDF3CF}" srcOrd="0" destOrd="0" presId="urn:microsoft.com/office/officeart/2008/layout/LinedList"/>
    <dgm:cxn modelId="{7F52DE6D-9616-4E26-B967-C74A68823CD0}" type="presOf" srcId="{A9305772-6912-4D8C-97AA-0C892318AEA7}" destId="{B5BD86C8-9908-4D24-8D34-0A34813AE477}" srcOrd="0" destOrd="0" presId="urn:microsoft.com/office/officeart/2008/layout/LinedList"/>
    <dgm:cxn modelId="{1CF99156-B108-4B0C-8BE1-549D93F396DB}" srcId="{159E6B7C-D586-4F1E-9782-F7470B5D062E}" destId="{F4FDFAB6-3B5C-4151-A2EB-9D416A435027}" srcOrd="0" destOrd="0" parTransId="{EC4D9747-9973-45BA-A0A3-55EABF021198}" sibTransId="{AB9CE068-E0D5-4055-9379-F1974C7ABD4B}"/>
    <dgm:cxn modelId="{5E34EFB3-9E5E-48C5-A972-F2BCA642B866}" srcId="{159E6B7C-D586-4F1E-9782-F7470B5D062E}" destId="{E51CA31B-C06A-42A6-9921-DEB6D46CDCD7}" srcOrd="3" destOrd="0" parTransId="{1DF34A9A-ED07-4033-9017-1008A45673CF}" sibTransId="{ABBE7FC0-1315-49FD-A232-93CCDAC4186D}"/>
    <dgm:cxn modelId="{075D8AB6-622E-46E0-8687-8A56553BD05E}" type="presOf" srcId="{3B415932-E1E9-448B-A14D-4043ED06A37E}" destId="{C344CEC4-3A14-4214-AD21-F612DDD21EB1}" srcOrd="0" destOrd="0" presId="urn:microsoft.com/office/officeart/2008/layout/LinedList"/>
    <dgm:cxn modelId="{675BEFC7-31DA-40E4-A30F-56A144F63F5D}" srcId="{159E6B7C-D586-4F1E-9782-F7470B5D062E}" destId="{3B415932-E1E9-448B-A14D-4043ED06A37E}" srcOrd="2" destOrd="0" parTransId="{650BF19A-EB85-47EE-84C9-109261D454C8}" sibTransId="{014515D4-8996-4D58-AA21-99541577C1EA}"/>
    <dgm:cxn modelId="{5A9A0CCE-96AC-4D45-B9C8-BD945CC2579B}" type="presOf" srcId="{F4FDFAB6-3B5C-4151-A2EB-9D416A435027}" destId="{46A2CB53-DC11-43CD-ACFD-4AD81FB82F84}" srcOrd="0" destOrd="0" presId="urn:microsoft.com/office/officeart/2008/layout/LinedList"/>
    <dgm:cxn modelId="{F099ACEC-A1C1-498D-B175-EBF3BC30DD48}" type="presOf" srcId="{E51CA31B-C06A-42A6-9921-DEB6D46CDCD7}" destId="{ED05D785-98D1-49D7-ACA5-D1D082EF25F5}" srcOrd="0" destOrd="0" presId="urn:microsoft.com/office/officeart/2008/layout/LinedList"/>
    <dgm:cxn modelId="{0CA08C84-9299-46BD-A0B7-FF3A327C62FD}" type="presParOf" srcId="{23675297-6D23-49C3-AC06-4258A8AABCFE}" destId="{BF4B4984-F722-4BA2-82AA-F65FA8B9869D}" srcOrd="0" destOrd="0" presId="urn:microsoft.com/office/officeart/2008/layout/LinedList"/>
    <dgm:cxn modelId="{A57A74C2-14A0-4186-8B38-73BC6376F3BD}" type="presParOf" srcId="{23675297-6D23-49C3-AC06-4258A8AABCFE}" destId="{47A00C8A-6675-48EB-8B58-3BBB62025BA4}" srcOrd="1" destOrd="0" presId="urn:microsoft.com/office/officeart/2008/layout/LinedList"/>
    <dgm:cxn modelId="{89343463-7112-4958-9FFA-390E0217B69C}" type="presParOf" srcId="{47A00C8A-6675-48EB-8B58-3BBB62025BA4}" destId="{46A2CB53-DC11-43CD-ACFD-4AD81FB82F84}" srcOrd="0" destOrd="0" presId="urn:microsoft.com/office/officeart/2008/layout/LinedList"/>
    <dgm:cxn modelId="{B09AD03A-42CE-44C3-836D-0F3CA2459EA5}" type="presParOf" srcId="{47A00C8A-6675-48EB-8B58-3BBB62025BA4}" destId="{ABBDB919-3B48-4F9C-BB4E-EE06814B5446}" srcOrd="1" destOrd="0" presId="urn:microsoft.com/office/officeart/2008/layout/LinedList"/>
    <dgm:cxn modelId="{CBA5F6A1-F61B-4445-B327-8687BCA04F9F}" type="presParOf" srcId="{23675297-6D23-49C3-AC06-4258A8AABCFE}" destId="{8ED0405E-2965-453D-B16C-F5C8C16D01FF}" srcOrd="2" destOrd="0" presId="urn:microsoft.com/office/officeart/2008/layout/LinedList"/>
    <dgm:cxn modelId="{5C253CB4-8BF6-46D4-98E5-A76E7FF5A53E}" type="presParOf" srcId="{23675297-6D23-49C3-AC06-4258A8AABCFE}" destId="{95FB2CE2-371F-42DD-BC07-97D9F0BB64E0}" srcOrd="3" destOrd="0" presId="urn:microsoft.com/office/officeart/2008/layout/LinedList"/>
    <dgm:cxn modelId="{E6860D70-9C42-4821-8B8E-5D02F064E306}" type="presParOf" srcId="{95FB2CE2-371F-42DD-BC07-97D9F0BB64E0}" destId="{B5BD86C8-9908-4D24-8D34-0A34813AE477}" srcOrd="0" destOrd="0" presId="urn:microsoft.com/office/officeart/2008/layout/LinedList"/>
    <dgm:cxn modelId="{A8A98893-C1E3-44AD-9E52-0696E762D6DF}" type="presParOf" srcId="{95FB2CE2-371F-42DD-BC07-97D9F0BB64E0}" destId="{D6C992B2-5F42-46AF-B656-94063628961B}" srcOrd="1" destOrd="0" presId="urn:microsoft.com/office/officeart/2008/layout/LinedList"/>
    <dgm:cxn modelId="{0E675F67-9F92-4C92-9AF5-A88E519B60C6}" type="presParOf" srcId="{23675297-6D23-49C3-AC06-4258A8AABCFE}" destId="{7FA8E344-F82C-42B6-BD12-FF91DD827B4E}" srcOrd="4" destOrd="0" presId="urn:microsoft.com/office/officeart/2008/layout/LinedList"/>
    <dgm:cxn modelId="{E37FCC96-4E70-4553-8C17-5823DCEFDDB4}" type="presParOf" srcId="{23675297-6D23-49C3-AC06-4258A8AABCFE}" destId="{630F38BA-4911-42EB-B7B3-AA654ECFFFAF}" srcOrd="5" destOrd="0" presId="urn:microsoft.com/office/officeart/2008/layout/LinedList"/>
    <dgm:cxn modelId="{2E404CEF-B813-4864-AB02-A8E1FC49C30D}" type="presParOf" srcId="{630F38BA-4911-42EB-B7B3-AA654ECFFFAF}" destId="{C344CEC4-3A14-4214-AD21-F612DDD21EB1}" srcOrd="0" destOrd="0" presId="urn:microsoft.com/office/officeart/2008/layout/LinedList"/>
    <dgm:cxn modelId="{79B177E2-E61E-4585-944B-364812425E59}" type="presParOf" srcId="{630F38BA-4911-42EB-B7B3-AA654ECFFFAF}" destId="{272B3349-4A9F-4B43-A062-A6A4E0BE90D7}" srcOrd="1" destOrd="0" presId="urn:microsoft.com/office/officeart/2008/layout/LinedList"/>
    <dgm:cxn modelId="{F2E381A6-AB9D-486C-BDBB-3504841A9961}" type="presParOf" srcId="{23675297-6D23-49C3-AC06-4258A8AABCFE}" destId="{BA10ADFB-4BDC-4645-B478-908AE5D21FF7}" srcOrd="6" destOrd="0" presId="urn:microsoft.com/office/officeart/2008/layout/LinedList"/>
    <dgm:cxn modelId="{58F930AD-782D-4A41-A9C7-116C6DDDD9A1}" type="presParOf" srcId="{23675297-6D23-49C3-AC06-4258A8AABCFE}" destId="{2CC8A28B-8313-4040-8559-E8A6AF65207D}" srcOrd="7" destOrd="0" presId="urn:microsoft.com/office/officeart/2008/layout/LinedList"/>
    <dgm:cxn modelId="{78E1E044-2D1D-43C1-8163-BF034A2823AD}" type="presParOf" srcId="{2CC8A28B-8313-4040-8559-E8A6AF65207D}" destId="{ED05D785-98D1-49D7-ACA5-D1D082EF25F5}" srcOrd="0" destOrd="0" presId="urn:microsoft.com/office/officeart/2008/layout/LinedList"/>
    <dgm:cxn modelId="{0D5EA123-5230-4529-AC5F-2F2F9B6285D3}" type="presParOf" srcId="{2CC8A28B-8313-4040-8559-E8A6AF65207D}" destId="{252BB97F-CE3E-4B7E-8CE5-19BF5C1BB94D}" srcOrd="1" destOrd="0" presId="urn:microsoft.com/office/officeart/2008/layout/LinedList"/>
    <dgm:cxn modelId="{4BFAA32F-DB98-4EE5-816C-001BC1BAA847}" type="presParOf" srcId="{23675297-6D23-49C3-AC06-4258A8AABCFE}" destId="{519C13AE-5B2F-4DD9-BF6C-689AE24A1E8E}" srcOrd="8" destOrd="0" presId="urn:microsoft.com/office/officeart/2008/layout/LinedList"/>
    <dgm:cxn modelId="{41316D00-B7E9-49D0-9927-4C4F3ED5D1CA}" type="presParOf" srcId="{23675297-6D23-49C3-AC06-4258A8AABCFE}" destId="{A92B3E4F-BDCA-4058-9959-8E1BBE579EE2}" srcOrd="9" destOrd="0" presId="urn:microsoft.com/office/officeart/2008/layout/LinedList"/>
    <dgm:cxn modelId="{3FF4A6A7-3E2B-48DF-98BA-923088E81F15}" type="presParOf" srcId="{A92B3E4F-BDCA-4058-9959-8E1BBE579EE2}" destId="{D6A42608-811F-4ADE-A01D-FD2FE0FDF3CF}" srcOrd="0" destOrd="0" presId="urn:microsoft.com/office/officeart/2008/layout/LinedList"/>
    <dgm:cxn modelId="{494CBAE9-4843-41CF-9D72-28C8068D16DF}" type="presParOf" srcId="{A92B3E4F-BDCA-4058-9959-8E1BBE579EE2}" destId="{90E66A24-1FEB-46E6-B47F-0DC4D85ADE6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F63FBA-A9D7-4AC4-8BC8-406694737C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DC070C4-6795-49A9-8FB2-3EE95B975F44}">
      <dgm:prSet custT="1"/>
      <dgm:spPr/>
      <dgm:t>
        <a:bodyPr/>
        <a:lstStyle/>
        <a:p>
          <a:pPr>
            <a:lnSpc>
              <a:spcPct val="100000"/>
            </a:lnSpc>
          </a:pPr>
          <a:r>
            <a:rPr lang="en-US" sz="2000" b="1" i="0" dirty="0"/>
            <a:t>Quality Insights</a:t>
          </a:r>
          <a:r>
            <a:rPr lang="en-US" sz="2000" b="0" i="0" dirty="0"/>
            <a:t>: Data wrangling ensures that the data used for analysis is accurate, complete, and formatted correctly, leading to more reliable and meaningful insights.</a:t>
          </a:r>
          <a:endParaRPr lang="en-US" sz="2000" dirty="0"/>
        </a:p>
      </dgm:t>
    </dgm:pt>
    <dgm:pt modelId="{9376628A-6C6A-427E-AAE3-D59A655F7EB9}" type="parTrans" cxnId="{D8294278-2F84-4EF5-9D7F-30855D4D8322}">
      <dgm:prSet/>
      <dgm:spPr/>
      <dgm:t>
        <a:bodyPr/>
        <a:lstStyle/>
        <a:p>
          <a:endParaRPr lang="en-US"/>
        </a:p>
      </dgm:t>
    </dgm:pt>
    <dgm:pt modelId="{6DA9BA42-1628-4831-98E2-7A9BDA56D585}" type="sibTrans" cxnId="{D8294278-2F84-4EF5-9D7F-30855D4D8322}">
      <dgm:prSet/>
      <dgm:spPr/>
      <dgm:t>
        <a:bodyPr/>
        <a:lstStyle/>
        <a:p>
          <a:endParaRPr lang="en-US"/>
        </a:p>
      </dgm:t>
    </dgm:pt>
    <dgm:pt modelId="{7720E480-A18E-473B-AF4F-F8D1AA4196C1}">
      <dgm:prSet custT="1"/>
      <dgm:spPr/>
      <dgm:t>
        <a:bodyPr/>
        <a:lstStyle/>
        <a:p>
          <a:pPr>
            <a:lnSpc>
              <a:spcPct val="100000"/>
            </a:lnSpc>
          </a:pPr>
          <a:r>
            <a:rPr lang="en-US" sz="2000" b="1" i="0"/>
            <a:t>Prepares Data for Modeling</a:t>
          </a:r>
          <a:r>
            <a:rPr lang="en-US" sz="2000" b="0" i="0"/>
            <a:t>: Machine learning algorithms and statistical models require clean, well-structured data for effective training and prediction.</a:t>
          </a:r>
          <a:endParaRPr lang="en-US" sz="2000"/>
        </a:p>
      </dgm:t>
    </dgm:pt>
    <dgm:pt modelId="{119E2307-88BA-4397-AB98-4DB6DCAE79BE}" type="parTrans" cxnId="{4F767724-11CE-4C6B-B9DA-865B7C48BC28}">
      <dgm:prSet/>
      <dgm:spPr/>
      <dgm:t>
        <a:bodyPr/>
        <a:lstStyle/>
        <a:p>
          <a:endParaRPr lang="en-US"/>
        </a:p>
      </dgm:t>
    </dgm:pt>
    <dgm:pt modelId="{287B0F54-27D9-42AC-A8F7-1C9D28D840C8}" type="sibTrans" cxnId="{4F767724-11CE-4C6B-B9DA-865B7C48BC28}">
      <dgm:prSet/>
      <dgm:spPr/>
      <dgm:t>
        <a:bodyPr/>
        <a:lstStyle/>
        <a:p>
          <a:endParaRPr lang="en-US"/>
        </a:p>
      </dgm:t>
    </dgm:pt>
    <dgm:pt modelId="{2017C119-6F1B-41AA-B240-23B48214F13B}">
      <dgm:prSet custT="1"/>
      <dgm:spPr/>
      <dgm:t>
        <a:bodyPr/>
        <a:lstStyle/>
        <a:p>
          <a:pPr>
            <a:lnSpc>
              <a:spcPct val="100000"/>
            </a:lnSpc>
          </a:pPr>
          <a:r>
            <a:rPr lang="en-US" sz="2000" b="1" i="0" dirty="0"/>
            <a:t>Automation</a:t>
          </a:r>
          <a:r>
            <a:rPr lang="en-US" sz="2000" b="0" i="0" dirty="0"/>
            <a:t>: Wrangling messy data manually is time-consuming, but automating the process can save significant effort, especially when handling large datasets.</a:t>
          </a:r>
          <a:endParaRPr lang="en-US" sz="2000" dirty="0"/>
        </a:p>
      </dgm:t>
    </dgm:pt>
    <dgm:pt modelId="{D6EC67E7-3A61-458F-9DE0-2A024CAF0EC9}" type="parTrans" cxnId="{6CA9C3B9-3FB8-41C0-852B-95D9E38D477C}">
      <dgm:prSet/>
      <dgm:spPr/>
      <dgm:t>
        <a:bodyPr/>
        <a:lstStyle/>
        <a:p>
          <a:endParaRPr lang="en-US"/>
        </a:p>
      </dgm:t>
    </dgm:pt>
    <dgm:pt modelId="{5F95EC86-9B7F-445F-97C4-2A514ED429C7}" type="sibTrans" cxnId="{6CA9C3B9-3FB8-41C0-852B-95D9E38D477C}">
      <dgm:prSet/>
      <dgm:spPr/>
      <dgm:t>
        <a:bodyPr/>
        <a:lstStyle/>
        <a:p>
          <a:endParaRPr lang="en-US"/>
        </a:p>
      </dgm:t>
    </dgm:pt>
    <dgm:pt modelId="{3F426E89-C1EF-44FE-818C-0271B98CEB71}" type="pres">
      <dgm:prSet presAssocID="{26F63FBA-A9D7-4AC4-8BC8-406694737C4D}" presName="root" presStyleCnt="0">
        <dgm:presLayoutVars>
          <dgm:dir/>
          <dgm:resizeHandles val="exact"/>
        </dgm:presLayoutVars>
      </dgm:prSet>
      <dgm:spPr/>
    </dgm:pt>
    <dgm:pt modelId="{EE064451-C757-428C-8393-0359324468E2}" type="pres">
      <dgm:prSet presAssocID="{9DC070C4-6795-49A9-8FB2-3EE95B975F44}" presName="compNode" presStyleCnt="0"/>
      <dgm:spPr/>
    </dgm:pt>
    <dgm:pt modelId="{AAA41CA9-72C7-40E9-B681-915D7E0B0915}" type="pres">
      <dgm:prSet presAssocID="{9DC070C4-6795-49A9-8FB2-3EE95B975F44}" presName="bgRect" presStyleLbl="bgShp" presStyleIdx="0" presStyleCnt="3"/>
      <dgm:spPr/>
    </dgm:pt>
    <dgm:pt modelId="{5CA876C4-BA80-46B8-BDDA-F88A8303CB9B}" type="pres">
      <dgm:prSet presAssocID="{9DC070C4-6795-49A9-8FB2-3EE95B975F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3C9F6463-6C4C-4B3C-A4D8-98DB81A9C617}" type="pres">
      <dgm:prSet presAssocID="{9DC070C4-6795-49A9-8FB2-3EE95B975F44}" presName="spaceRect" presStyleCnt="0"/>
      <dgm:spPr/>
    </dgm:pt>
    <dgm:pt modelId="{F9FA885A-18D4-428A-8B7C-FC48C3DB12E9}" type="pres">
      <dgm:prSet presAssocID="{9DC070C4-6795-49A9-8FB2-3EE95B975F44}" presName="parTx" presStyleLbl="revTx" presStyleIdx="0" presStyleCnt="3">
        <dgm:presLayoutVars>
          <dgm:chMax val="0"/>
          <dgm:chPref val="0"/>
        </dgm:presLayoutVars>
      </dgm:prSet>
      <dgm:spPr/>
    </dgm:pt>
    <dgm:pt modelId="{44922C5B-A28C-4C5E-8932-406A31600AE9}" type="pres">
      <dgm:prSet presAssocID="{6DA9BA42-1628-4831-98E2-7A9BDA56D585}" presName="sibTrans" presStyleCnt="0"/>
      <dgm:spPr/>
    </dgm:pt>
    <dgm:pt modelId="{EB2044E6-53D9-4CCF-9600-61272F7D5160}" type="pres">
      <dgm:prSet presAssocID="{7720E480-A18E-473B-AF4F-F8D1AA4196C1}" presName="compNode" presStyleCnt="0"/>
      <dgm:spPr/>
    </dgm:pt>
    <dgm:pt modelId="{4E6D53F9-F01F-4B22-87CE-E92870F9DFF4}" type="pres">
      <dgm:prSet presAssocID="{7720E480-A18E-473B-AF4F-F8D1AA4196C1}" presName="bgRect" presStyleLbl="bgShp" presStyleIdx="1" presStyleCnt="3"/>
      <dgm:spPr/>
    </dgm:pt>
    <dgm:pt modelId="{3E33D064-6469-467B-B38E-50F57612D095}" type="pres">
      <dgm:prSet presAssocID="{7720E480-A18E-473B-AF4F-F8D1AA4196C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laying Cards"/>
        </a:ext>
      </dgm:extLst>
    </dgm:pt>
    <dgm:pt modelId="{F151642E-76AC-4422-831C-CF132DD9B268}" type="pres">
      <dgm:prSet presAssocID="{7720E480-A18E-473B-AF4F-F8D1AA4196C1}" presName="spaceRect" presStyleCnt="0"/>
      <dgm:spPr/>
    </dgm:pt>
    <dgm:pt modelId="{10BFE803-D646-4356-8BFA-BE4697E47F3E}" type="pres">
      <dgm:prSet presAssocID="{7720E480-A18E-473B-AF4F-F8D1AA4196C1}" presName="parTx" presStyleLbl="revTx" presStyleIdx="1" presStyleCnt="3">
        <dgm:presLayoutVars>
          <dgm:chMax val="0"/>
          <dgm:chPref val="0"/>
        </dgm:presLayoutVars>
      </dgm:prSet>
      <dgm:spPr/>
    </dgm:pt>
    <dgm:pt modelId="{E9EDCEFE-F5BD-4064-BD00-D7726B0C4F17}" type="pres">
      <dgm:prSet presAssocID="{287B0F54-27D9-42AC-A8F7-1C9D28D840C8}" presName="sibTrans" presStyleCnt="0"/>
      <dgm:spPr/>
    </dgm:pt>
    <dgm:pt modelId="{C42AF238-10C5-4F99-AEC2-BE70678510FF}" type="pres">
      <dgm:prSet presAssocID="{2017C119-6F1B-41AA-B240-23B48214F13B}" presName="compNode" presStyleCnt="0"/>
      <dgm:spPr/>
    </dgm:pt>
    <dgm:pt modelId="{EAC27A6B-BABD-4AEC-9271-293B454B4F79}" type="pres">
      <dgm:prSet presAssocID="{2017C119-6F1B-41AA-B240-23B48214F13B}" presName="bgRect" presStyleLbl="bgShp" presStyleIdx="2" presStyleCnt="3"/>
      <dgm:spPr/>
    </dgm:pt>
    <dgm:pt modelId="{CC7BDE20-4D5D-46FF-AE32-C2C11588F75C}" type="pres">
      <dgm:prSet presAssocID="{2017C119-6F1B-41AA-B240-23B48214F1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5E2F1FAC-9709-457F-BE44-70AC676D99BC}" type="pres">
      <dgm:prSet presAssocID="{2017C119-6F1B-41AA-B240-23B48214F13B}" presName="spaceRect" presStyleCnt="0"/>
      <dgm:spPr/>
    </dgm:pt>
    <dgm:pt modelId="{67665DF1-0635-421A-8FEE-E17042CDB6A6}" type="pres">
      <dgm:prSet presAssocID="{2017C119-6F1B-41AA-B240-23B48214F13B}" presName="parTx" presStyleLbl="revTx" presStyleIdx="2" presStyleCnt="3">
        <dgm:presLayoutVars>
          <dgm:chMax val="0"/>
          <dgm:chPref val="0"/>
        </dgm:presLayoutVars>
      </dgm:prSet>
      <dgm:spPr/>
    </dgm:pt>
  </dgm:ptLst>
  <dgm:cxnLst>
    <dgm:cxn modelId="{4F767724-11CE-4C6B-B9DA-865B7C48BC28}" srcId="{26F63FBA-A9D7-4AC4-8BC8-406694737C4D}" destId="{7720E480-A18E-473B-AF4F-F8D1AA4196C1}" srcOrd="1" destOrd="0" parTransId="{119E2307-88BA-4397-AB98-4DB6DCAE79BE}" sibTransId="{287B0F54-27D9-42AC-A8F7-1C9D28D840C8}"/>
    <dgm:cxn modelId="{5B8E0052-5E61-4C58-BEBC-A89139C9C300}" type="presOf" srcId="{26F63FBA-A9D7-4AC4-8BC8-406694737C4D}" destId="{3F426E89-C1EF-44FE-818C-0271B98CEB71}" srcOrd="0" destOrd="0" presId="urn:microsoft.com/office/officeart/2018/2/layout/IconVerticalSolidList"/>
    <dgm:cxn modelId="{5E861F76-7C1B-4878-823E-87C9030CA071}" type="presOf" srcId="{7720E480-A18E-473B-AF4F-F8D1AA4196C1}" destId="{10BFE803-D646-4356-8BFA-BE4697E47F3E}" srcOrd="0" destOrd="0" presId="urn:microsoft.com/office/officeart/2018/2/layout/IconVerticalSolidList"/>
    <dgm:cxn modelId="{D8294278-2F84-4EF5-9D7F-30855D4D8322}" srcId="{26F63FBA-A9D7-4AC4-8BC8-406694737C4D}" destId="{9DC070C4-6795-49A9-8FB2-3EE95B975F44}" srcOrd="0" destOrd="0" parTransId="{9376628A-6C6A-427E-AAE3-D59A655F7EB9}" sibTransId="{6DA9BA42-1628-4831-98E2-7A9BDA56D585}"/>
    <dgm:cxn modelId="{94A56658-6CFD-41CD-93A2-36CB47A73B98}" type="presOf" srcId="{9DC070C4-6795-49A9-8FB2-3EE95B975F44}" destId="{F9FA885A-18D4-428A-8B7C-FC48C3DB12E9}" srcOrd="0" destOrd="0" presId="urn:microsoft.com/office/officeart/2018/2/layout/IconVerticalSolidList"/>
    <dgm:cxn modelId="{0DB94486-D693-4B59-AD3C-684B62629BBC}" type="presOf" srcId="{2017C119-6F1B-41AA-B240-23B48214F13B}" destId="{67665DF1-0635-421A-8FEE-E17042CDB6A6}" srcOrd="0" destOrd="0" presId="urn:microsoft.com/office/officeart/2018/2/layout/IconVerticalSolidList"/>
    <dgm:cxn modelId="{6CA9C3B9-3FB8-41C0-852B-95D9E38D477C}" srcId="{26F63FBA-A9D7-4AC4-8BC8-406694737C4D}" destId="{2017C119-6F1B-41AA-B240-23B48214F13B}" srcOrd="2" destOrd="0" parTransId="{D6EC67E7-3A61-458F-9DE0-2A024CAF0EC9}" sibTransId="{5F95EC86-9B7F-445F-97C4-2A514ED429C7}"/>
    <dgm:cxn modelId="{76210058-95A0-4ABE-A3A7-37D4A4C1FC65}" type="presParOf" srcId="{3F426E89-C1EF-44FE-818C-0271B98CEB71}" destId="{EE064451-C757-428C-8393-0359324468E2}" srcOrd="0" destOrd="0" presId="urn:microsoft.com/office/officeart/2018/2/layout/IconVerticalSolidList"/>
    <dgm:cxn modelId="{A8C0F677-F97D-4A22-B864-0A3CDA684C69}" type="presParOf" srcId="{EE064451-C757-428C-8393-0359324468E2}" destId="{AAA41CA9-72C7-40E9-B681-915D7E0B0915}" srcOrd="0" destOrd="0" presId="urn:microsoft.com/office/officeart/2018/2/layout/IconVerticalSolidList"/>
    <dgm:cxn modelId="{2048A4E8-952C-4809-BC6C-D6F5939EBB92}" type="presParOf" srcId="{EE064451-C757-428C-8393-0359324468E2}" destId="{5CA876C4-BA80-46B8-BDDA-F88A8303CB9B}" srcOrd="1" destOrd="0" presId="urn:microsoft.com/office/officeart/2018/2/layout/IconVerticalSolidList"/>
    <dgm:cxn modelId="{5BBB87BE-B38C-42C8-9A55-8200C3F09492}" type="presParOf" srcId="{EE064451-C757-428C-8393-0359324468E2}" destId="{3C9F6463-6C4C-4B3C-A4D8-98DB81A9C617}" srcOrd="2" destOrd="0" presId="urn:microsoft.com/office/officeart/2018/2/layout/IconVerticalSolidList"/>
    <dgm:cxn modelId="{2C85537A-AB33-481A-AFFF-A32315D14047}" type="presParOf" srcId="{EE064451-C757-428C-8393-0359324468E2}" destId="{F9FA885A-18D4-428A-8B7C-FC48C3DB12E9}" srcOrd="3" destOrd="0" presId="urn:microsoft.com/office/officeart/2018/2/layout/IconVerticalSolidList"/>
    <dgm:cxn modelId="{4AF7D1FA-69C8-4C53-B5D9-D6F6261CCF82}" type="presParOf" srcId="{3F426E89-C1EF-44FE-818C-0271B98CEB71}" destId="{44922C5B-A28C-4C5E-8932-406A31600AE9}" srcOrd="1" destOrd="0" presId="urn:microsoft.com/office/officeart/2018/2/layout/IconVerticalSolidList"/>
    <dgm:cxn modelId="{B3EACA58-3EBA-46B1-8C41-80951E8800B5}" type="presParOf" srcId="{3F426E89-C1EF-44FE-818C-0271B98CEB71}" destId="{EB2044E6-53D9-4CCF-9600-61272F7D5160}" srcOrd="2" destOrd="0" presId="urn:microsoft.com/office/officeart/2018/2/layout/IconVerticalSolidList"/>
    <dgm:cxn modelId="{5C59787D-9057-476C-A839-E19FDC8BEA83}" type="presParOf" srcId="{EB2044E6-53D9-4CCF-9600-61272F7D5160}" destId="{4E6D53F9-F01F-4B22-87CE-E92870F9DFF4}" srcOrd="0" destOrd="0" presId="urn:microsoft.com/office/officeart/2018/2/layout/IconVerticalSolidList"/>
    <dgm:cxn modelId="{5BA6A4A7-E81F-4A2A-A6F1-801D99C0D795}" type="presParOf" srcId="{EB2044E6-53D9-4CCF-9600-61272F7D5160}" destId="{3E33D064-6469-467B-B38E-50F57612D095}" srcOrd="1" destOrd="0" presId="urn:microsoft.com/office/officeart/2018/2/layout/IconVerticalSolidList"/>
    <dgm:cxn modelId="{F18DF7FF-1720-4EB2-8ED5-0550D96EE283}" type="presParOf" srcId="{EB2044E6-53D9-4CCF-9600-61272F7D5160}" destId="{F151642E-76AC-4422-831C-CF132DD9B268}" srcOrd="2" destOrd="0" presId="urn:microsoft.com/office/officeart/2018/2/layout/IconVerticalSolidList"/>
    <dgm:cxn modelId="{6B7B11EE-0957-4139-A953-42866C426F13}" type="presParOf" srcId="{EB2044E6-53D9-4CCF-9600-61272F7D5160}" destId="{10BFE803-D646-4356-8BFA-BE4697E47F3E}" srcOrd="3" destOrd="0" presId="urn:microsoft.com/office/officeart/2018/2/layout/IconVerticalSolidList"/>
    <dgm:cxn modelId="{505C0310-2924-448D-A7AE-9E16B87A2B4D}" type="presParOf" srcId="{3F426E89-C1EF-44FE-818C-0271B98CEB71}" destId="{E9EDCEFE-F5BD-4064-BD00-D7726B0C4F17}" srcOrd="3" destOrd="0" presId="urn:microsoft.com/office/officeart/2018/2/layout/IconVerticalSolidList"/>
    <dgm:cxn modelId="{07B6B18B-01B3-434C-AAF0-261D3EC0247D}" type="presParOf" srcId="{3F426E89-C1EF-44FE-818C-0271B98CEB71}" destId="{C42AF238-10C5-4F99-AEC2-BE70678510FF}" srcOrd="4" destOrd="0" presId="urn:microsoft.com/office/officeart/2018/2/layout/IconVerticalSolidList"/>
    <dgm:cxn modelId="{6436E677-FBE1-4C83-97A6-3DCD750BDDEA}" type="presParOf" srcId="{C42AF238-10C5-4F99-AEC2-BE70678510FF}" destId="{EAC27A6B-BABD-4AEC-9271-293B454B4F79}" srcOrd="0" destOrd="0" presId="urn:microsoft.com/office/officeart/2018/2/layout/IconVerticalSolidList"/>
    <dgm:cxn modelId="{4C352860-8A14-4769-B296-8F1A53A781AD}" type="presParOf" srcId="{C42AF238-10C5-4F99-AEC2-BE70678510FF}" destId="{CC7BDE20-4D5D-46FF-AE32-C2C11588F75C}" srcOrd="1" destOrd="0" presId="urn:microsoft.com/office/officeart/2018/2/layout/IconVerticalSolidList"/>
    <dgm:cxn modelId="{C735464B-B5DA-4E69-8FE0-E309BFB5BCD3}" type="presParOf" srcId="{C42AF238-10C5-4F99-AEC2-BE70678510FF}" destId="{5E2F1FAC-9709-457F-BE44-70AC676D99BC}" srcOrd="2" destOrd="0" presId="urn:microsoft.com/office/officeart/2018/2/layout/IconVerticalSolidList"/>
    <dgm:cxn modelId="{56A568DE-7D8C-4C1D-987B-EACDC009B081}" type="presParOf" srcId="{C42AF238-10C5-4F99-AEC2-BE70678510FF}" destId="{67665DF1-0635-421A-8FEE-E17042CDB6A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DA66B1E-01FC-4F1F-BBED-AB72DF5897FC}"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47306CAA-5C65-452E-A1EB-57BE8FD08B39}">
      <dgm:prSet/>
      <dgm:spPr/>
      <dgm:t>
        <a:bodyPr/>
        <a:lstStyle/>
        <a:p>
          <a:r>
            <a:rPr lang="en-US" b="1" i="0"/>
            <a:t>Problem</a:t>
          </a:r>
          <a:r>
            <a:rPr lang="en-US" b="0" i="0"/>
            <a:t>: Duplicated rows or records can occur during data collection or merging datasets.</a:t>
          </a:r>
          <a:endParaRPr lang="en-US"/>
        </a:p>
      </dgm:t>
    </dgm:pt>
    <dgm:pt modelId="{558DFA88-8E2F-4ABD-8E99-B8FA37F1DDC4}" type="parTrans" cxnId="{3510294C-A753-474B-8F38-19DC5A7F776A}">
      <dgm:prSet/>
      <dgm:spPr/>
      <dgm:t>
        <a:bodyPr/>
        <a:lstStyle/>
        <a:p>
          <a:endParaRPr lang="en-US"/>
        </a:p>
      </dgm:t>
    </dgm:pt>
    <dgm:pt modelId="{5FF0C590-2AF0-45E0-86F4-654EFF0891EB}" type="sibTrans" cxnId="{3510294C-A753-474B-8F38-19DC5A7F776A}">
      <dgm:prSet/>
      <dgm:spPr/>
      <dgm:t>
        <a:bodyPr/>
        <a:lstStyle/>
        <a:p>
          <a:endParaRPr lang="en-US"/>
        </a:p>
      </dgm:t>
    </dgm:pt>
    <dgm:pt modelId="{218CFEE4-0E9D-4EE8-AAD0-28163EC30C6B}">
      <dgm:prSet/>
      <dgm:spPr/>
      <dgm:t>
        <a:bodyPr/>
        <a:lstStyle/>
        <a:p>
          <a:r>
            <a:rPr lang="en-US" b="1" i="0"/>
            <a:t>Solution</a:t>
          </a:r>
          <a:r>
            <a:rPr lang="en-US" b="0" i="0"/>
            <a:t>: Identify and remove duplicate records to avoid counting the same data multiple times.</a:t>
          </a:r>
          <a:r>
            <a:rPr lang="en-US"/>
            <a:t> </a:t>
          </a:r>
          <a:br>
            <a:rPr lang="en-US"/>
          </a:br>
          <a:endParaRPr lang="en-US"/>
        </a:p>
      </dgm:t>
    </dgm:pt>
    <dgm:pt modelId="{D3216DF7-8555-4BCD-8914-184588E222D4}" type="parTrans" cxnId="{2107AF74-012E-4A6C-978A-A21890FDE237}">
      <dgm:prSet/>
      <dgm:spPr/>
      <dgm:t>
        <a:bodyPr/>
        <a:lstStyle/>
        <a:p>
          <a:endParaRPr lang="en-US"/>
        </a:p>
      </dgm:t>
    </dgm:pt>
    <dgm:pt modelId="{D76D1665-B7C3-49A4-9727-3C835F170C7C}" type="sibTrans" cxnId="{2107AF74-012E-4A6C-978A-A21890FDE237}">
      <dgm:prSet/>
      <dgm:spPr/>
      <dgm:t>
        <a:bodyPr/>
        <a:lstStyle/>
        <a:p>
          <a:endParaRPr lang="en-US"/>
        </a:p>
      </dgm:t>
    </dgm:pt>
    <dgm:pt modelId="{1173F448-5EE9-48BF-AF5A-C12F6B9F9974}" type="pres">
      <dgm:prSet presAssocID="{BDA66B1E-01FC-4F1F-BBED-AB72DF5897FC}" presName="vert0" presStyleCnt="0">
        <dgm:presLayoutVars>
          <dgm:dir/>
          <dgm:animOne val="branch"/>
          <dgm:animLvl val="lvl"/>
        </dgm:presLayoutVars>
      </dgm:prSet>
      <dgm:spPr/>
    </dgm:pt>
    <dgm:pt modelId="{9CDB7D6C-D608-45DE-A434-C4E73B3EE301}" type="pres">
      <dgm:prSet presAssocID="{47306CAA-5C65-452E-A1EB-57BE8FD08B39}" presName="thickLine" presStyleLbl="alignNode1" presStyleIdx="0" presStyleCnt="2"/>
      <dgm:spPr/>
    </dgm:pt>
    <dgm:pt modelId="{D3634E0F-2973-4451-82FC-5829016C639D}" type="pres">
      <dgm:prSet presAssocID="{47306CAA-5C65-452E-A1EB-57BE8FD08B39}" presName="horz1" presStyleCnt="0"/>
      <dgm:spPr/>
    </dgm:pt>
    <dgm:pt modelId="{08F19A11-A5DD-4837-B1C9-4ABBF010CE73}" type="pres">
      <dgm:prSet presAssocID="{47306CAA-5C65-452E-A1EB-57BE8FD08B39}" presName="tx1" presStyleLbl="revTx" presStyleIdx="0" presStyleCnt="2"/>
      <dgm:spPr/>
    </dgm:pt>
    <dgm:pt modelId="{D92F0A3C-9479-4AC4-A12E-2FE4AFEBAF09}" type="pres">
      <dgm:prSet presAssocID="{47306CAA-5C65-452E-A1EB-57BE8FD08B39}" presName="vert1" presStyleCnt="0"/>
      <dgm:spPr/>
    </dgm:pt>
    <dgm:pt modelId="{B16420ED-4EF1-44D5-AF13-651C84BD48C1}" type="pres">
      <dgm:prSet presAssocID="{218CFEE4-0E9D-4EE8-AAD0-28163EC30C6B}" presName="thickLine" presStyleLbl="alignNode1" presStyleIdx="1" presStyleCnt="2"/>
      <dgm:spPr/>
    </dgm:pt>
    <dgm:pt modelId="{4C6DE8D4-DF2A-44F4-8030-7FA97169BE60}" type="pres">
      <dgm:prSet presAssocID="{218CFEE4-0E9D-4EE8-AAD0-28163EC30C6B}" presName="horz1" presStyleCnt="0"/>
      <dgm:spPr/>
    </dgm:pt>
    <dgm:pt modelId="{8D398024-1C3C-4834-9646-06E25BF1F236}" type="pres">
      <dgm:prSet presAssocID="{218CFEE4-0E9D-4EE8-AAD0-28163EC30C6B}" presName="tx1" presStyleLbl="revTx" presStyleIdx="1" presStyleCnt="2"/>
      <dgm:spPr/>
    </dgm:pt>
    <dgm:pt modelId="{E8542A8F-9197-405D-813D-CCC150F731D2}" type="pres">
      <dgm:prSet presAssocID="{218CFEE4-0E9D-4EE8-AAD0-28163EC30C6B}" presName="vert1" presStyleCnt="0"/>
      <dgm:spPr/>
    </dgm:pt>
  </dgm:ptLst>
  <dgm:cxnLst>
    <dgm:cxn modelId="{8D164517-914E-48E1-BCDA-7AF37BD078EA}" type="presOf" srcId="{218CFEE4-0E9D-4EE8-AAD0-28163EC30C6B}" destId="{8D398024-1C3C-4834-9646-06E25BF1F236}" srcOrd="0" destOrd="0" presId="urn:microsoft.com/office/officeart/2008/layout/LinedList"/>
    <dgm:cxn modelId="{FC1DF53C-20CA-40DE-99B7-2B76A6E5F12C}" type="presOf" srcId="{47306CAA-5C65-452E-A1EB-57BE8FD08B39}" destId="{08F19A11-A5DD-4837-B1C9-4ABBF010CE73}" srcOrd="0" destOrd="0" presId="urn:microsoft.com/office/officeart/2008/layout/LinedList"/>
    <dgm:cxn modelId="{3510294C-A753-474B-8F38-19DC5A7F776A}" srcId="{BDA66B1E-01FC-4F1F-BBED-AB72DF5897FC}" destId="{47306CAA-5C65-452E-A1EB-57BE8FD08B39}" srcOrd="0" destOrd="0" parTransId="{558DFA88-8E2F-4ABD-8E99-B8FA37F1DDC4}" sibTransId="{5FF0C590-2AF0-45E0-86F4-654EFF0891EB}"/>
    <dgm:cxn modelId="{2107AF74-012E-4A6C-978A-A21890FDE237}" srcId="{BDA66B1E-01FC-4F1F-BBED-AB72DF5897FC}" destId="{218CFEE4-0E9D-4EE8-AAD0-28163EC30C6B}" srcOrd="1" destOrd="0" parTransId="{D3216DF7-8555-4BCD-8914-184588E222D4}" sibTransId="{D76D1665-B7C3-49A4-9727-3C835F170C7C}"/>
    <dgm:cxn modelId="{6F971981-C3FB-45C9-BEAB-FA5397C08AEA}" type="presOf" srcId="{BDA66B1E-01FC-4F1F-BBED-AB72DF5897FC}" destId="{1173F448-5EE9-48BF-AF5A-C12F6B9F9974}" srcOrd="0" destOrd="0" presId="urn:microsoft.com/office/officeart/2008/layout/LinedList"/>
    <dgm:cxn modelId="{55EFC102-C3B3-466C-8415-1009DE414516}" type="presParOf" srcId="{1173F448-5EE9-48BF-AF5A-C12F6B9F9974}" destId="{9CDB7D6C-D608-45DE-A434-C4E73B3EE301}" srcOrd="0" destOrd="0" presId="urn:microsoft.com/office/officeart/2008/layout/LinedList"/>
    <dgm:cxn modelId="{B253C9C2-E50B-42CF-ACBF-F60B9043BCB8}" type="presParOf" srcId="{1173F448-5EE9-48BF-AF5A-C12F6B9F9974}" destId="{D3634E0F-2973-4451-82FC-5829016C639D}" srcOrd="1" destOrd="0" presId="urn:microsoft.com/office/officeart/2008/layout/LinedList"/>
    <dgm:cxn modelId="{73447737-157D-4C88-AC89-A3B3256AB991}" type="presParOf" srcId="{D3634E0F-2973-4451-82FC-5829016C639D}" destId="{08F19A11-A5DD-4837-B1C9-4ABBF010CE73}" srcOrd="0" destOrd="0" presId="urn:microsoft.com/office/officeart/2008/layout/LinedList"/>
    <dgm:cxn modelId="{996C336E-339E-4D1F-B9F1-7F3739A1AEF7}" type="presParOf" srcId="{D3634E0F-2973-4451-82FC-5829016C639D}" destId="{D92F0A3C-9479-4AC4-A12E-2FE4AFEBAF09}" srcOrd="1" destOrd="0" presId="urn:microsoft.com/office/officeart/2008/layout/LinedList"/>
    <dgm:cxn modelId="{8758EA0B-EA18-4674-A884-7BF7A550DD32}" type="presParOf" srcId="{1173F448-5EE9-48BF-AF5A-C12F6B9F9974}" destId="{B16420ED-4EF1-44D5-AF13-651C84BD48C1}" srcOrd="2" destOrd="0" presId="urn:microsoft.com/office/officeart/2008/layout/LinedList"/>
    <dgm:cxn modelId="{DC04CF3B-9BFA-4540-8F65-19E97A83CCFD}" type="presParOf" srcId="{1173F448-5EE9-48BF-AF5A-C12F6B9F9974}" destId="{4C6DE8D4-DF2A-44F4-8030-7FA97169BE60}" srcOrd="3" destOrd="0" presId="urn:microsoft.com/office/officeart/2008/layout/LinedList"/>
    <dgm:cxn modelId="{BEA4AEAA-3855-48BC-8E31-70142ED13B43}" type="presParOf" srcId="{4C6DE8D4-DF2A-44F4-8030-7FA97169BE60}" destId="{8D398024-1C3C-4834-9646-06E25BF1F236}" srcOrd="0" destOrd="0" presId="urn:microsoft.com/office/officeart/2008/layout/LinedList"/>
    <dgm:cxn modelId="{88EF9A9A-78A0-445F-A026-FE986FCA110B}" type="presParOf" srcId="{4C6DE8D4-DF2A-44F4-8030-7FA97169BE60}" destId="{E8542A8F-9197-405D-813D-CCC150F731D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756269-1C0E-4EE5-AC47-7C9F26D72BD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C6E10CF-BE1D-4060-B662-1E5F5D8309B8}">
      <dgm:prSet custT="1"/>
      <dgm:spPr/>
      <dgm:t>
        <a:bodyPr/>
        <a:lstStyle/>
        <a:p>
          <a:pPr>
            <a:lnSpc>
              <a:spcPct val="100000"/>
            </a:lnSpc>
          </a:pPr>
          <a:r>
            <a:rPr lang="en-US" sz="2000" b="1" i="0" dirty="0"/>
            <a:t>Purpose</a:t>
          </a:r>
          <a:r>
            <a:rPr lang="en-US" sz="2000" b="0" i="0" dirty="0"/>
            <a:t>: Alter the structure of the dataset (e.g., changing the dataset from wide to long format or vice versa). </a:t>
          </a:r>
          <a:endParaRPr lang="en-US" sz="2000" dirty="0"/>
        </a:p>
      </dgm:t>
    </dgm:pt>
    <dgm:pt modelId="{3A9A8507-3D65-4D87-BD66-81E763FC6692}" type="parTrans" cxnId="{F62EA8F1-137C-4BC6-9F1E-573F6CFAAA4B}">
      <dgm:prSet/>
      <dgm:spPr/>
      <dgm:t>
        <a:bodyPr/>
        <a:lstStyle/>
        <a:p>
          <a:endParaRPr lang="en-US"/>
        </a:p>
      </dgm:t>
    </dgm:pt>
    <dgm:pt modelId="{12489746-1D32-46A5-94A5-215697862DFB}" type="sibTrans" cxnId="{F62EA8F1-137C-4BC6-9F1E-573F6CFAAA4B}">
      <dgm:prSet/>
      <dgm:spPr/>
      <dgm:t>
        <a:bodyPr/>
        <a:lstStyle/>
        <a:p>
          <a:endParaRPr lang="en-US"/>
        </a:p>
      </dgm:t>
    </dgm:pt>
    <dgm:pt modelId="{A149BC8A-F9FE-4D82-979D-FA1EB4CE1B49}">
      <dgm:prSet custT="1"/>
      <dgm:spPr/>
      <dgm:t>
        <a:bodyPr/>
        <a:lstStyle/>
        <a:p>
          <a:pPr>
            <a:lnSpc>
              <a:spcPct val="100000"/>
            </a:lnSpc>
          </a:pPr>
          <a:r>
            <a:rPr lang="en-US" sz="2000" b="1" i="0" dirty="0"/>
            <a:t>Example</a:t>
          </a:r>
          <a:r>
            <a:rPr lang="en-US" sz="2000" b="0" i="0" dirty="0"/>
            <a:t>: Pivoting a dataset so that rows become columns or aggregating multiple columns into one</a:t>
          </a:r>
          <a:r>
            <a:rPr lang="en-US" sz="2000" dirty="0"/>
            <a:t> </a:t>
          </a:r>
        </a:p>
      </dgm:t>
    </dgm:pt>
    <dgm:pt modelId="{D053B8C8-4C9F-4EF1-9E21-247BF311021E}" type="parTrans" cxnId="{ADE795B2-4A82-44E5-9E19-08846CAF0DF0}">
      <dgm:prSet/>
      <dgm:spPr/>
      <dgm:t>
        <a:bodyPr/>
        <a:lstStyle/>
        <a:p>
          <a:endParaRPr lang="en-US"/>
        </a:p>
      </dgm:t>
    </dgm:pt>
    <dgm:pt modelId="{D7DC2CA4-6CC9-4371-9A82-1DEF3C24C651}" type="sibTrans" cxnId="{ADE795B2-4A82-44E5-9E19-08846CAF0DF0}">
      <dgm:prSet/>
      <dgm:spPr/>
      <dgm:t>
        <a:bodyPr/>
        <a:lstStyle/>
        <a:p>
          <a:endParaRPr lang="en-US"/>
        </a:p>
      </dgm:t>
    </dgm:pt>
    <dgm:pt modelId="{2A56FA0B-5B76-47A5-BAD7-12AFB3609836}" type="pres">
      <dgm:prSet presAssocID="{8C756269-1C0E-4EE5-AC47-7C9F26D72BD6}" presName="root" presStyleCnt="0">
        <dgm:presLayoutVars>
          <dgm:dir/>
          <dgm:resizeHandles val="exact"/>
        </dgm:presLayoutVars>
      </dgm:prSet>
      <dgm:spPr/>
    </dgm:pt>
    <dgm:pt modelId="{34661139-06B7-49F1-A309-954D15266CC0}" type="pres">
      <dgm:prSet presAssocID="{0C6E10CF-BE1D-4060-B662-1E5F5D8309B8}" presName="compNode" presStyleCnt="0"/>
      <dgm:spPr/>
    </dgm:pt>
    <dgm:pt modelId="{65421265-6187-4EBC-9F2E-CE6E912163FF}" type="pres">
      <dgm:prSet presAssocID="{0C6E10CF-BE1D-4060-B662-1E5F5D8309B8}" presName="bgRect" presStyleLbl="bgShp" presStyleIdx="0" presStyleCnt="2"/>
      <dgm:spPr/>
    </dgm:pt>
    <dgm:pt modelId="{219A3A17-0C5B-48B9-AF8F-BAE5A86DEB6A}" type="pres">
      <dgm:prSet presAssocID="{0C6E10CF-BE1D-4060-B662-1E5F5D8309B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02BC8AE0-BF46-4326-85B5-9D8D762D88FC}" type="pres">
      <dgm:prSet presAssocID="{0C6E10CF-BE1D-4060-B662-1E5F5D8309B8}" presName="spaceRect" presStyleCnt="0"/>
      <dgm:spPr/>
    </dgm:pt>
    <dgm:pt modelId="{1D5017EC-D7BC-474D-8BB0-5B74A9EF1BB1}" type="pres">
      <dgm:prSet presAssocID="{0C6E10CF-BE1D-4060-B662-1E5F5D8309B8}" presName="parTx" presStyleLbl="revTx" presStyleIdx="0" presStyleCnt="2">
        <dgm:presLayoutVars>
          <dgm:chMax val="0"/>
          <dgm:chPref val="0"/>
        </dgm:presLayoutVars>
      </dgm:prSet>
      <dgm:spPr/>
    </dgm:pt>
    <dgm:pt modelId="{C367142C-812D-464F-A9D6-EB0135A363BE}" type="pres">
      <dgm:prSet presAssocID="{12489746-1D32-46A5-94A5-215697862DFB}" presName="sibTrans" presStyleCnt="0"/>
      <dgm:spPr/>
    </dgm:pt>
    <dgm:pt modelId="{453C75AA-0355-498B-BB73-08F5BEC6034F}" type="pres">
      <dgm:prSet presAssocID="{A149BC8A-F9FE-4D82-979D-FA1EB4CE1B49}" presName="compNode" presStyleCnt="0"/>
      <dgm:spPr/>
    </dgm:pt>
    <dgm:pt modelId="{A9EA804F-D4AA-455F-ACE2-79CE5C748C6C}" type="pres">
      <dgm:prSet presAssocID="{A149BC8A-F9FE-4D82-979D-FA1EB4CE1B49}" presName="bgRect" presStyleLbl="bgShp" presStyleIdx="1" presStyleCnt="2"/>
      <dgm:spPr/>
    </dgm:pt>
    <dgm:pt modelId="{94A75078-C9B5-4150-851D-FD4ED2D0214E}" type="pres">
      <dgm:prSet presAssocID="{A149BC8A-F9FE-4D82-979D-FA1EB4CE1B4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CB98EEF9-DE19-473A-BACE-1B3223FFF604}" type="pres">
      <dgm:prSet presAssocID="{A149BC8A-F9FE-4D82-979D-FA1EB4CE1B49}" presName="spaceRect" presStyleCnt="0"/>
      <dgm:spPr/>
    </dgm:pt>
    <dgm:pt modelId="{2F83C6D3-2142-4876-A6B6-1B106FABA913}" type="pres">
      <dgm:prSet presAssocID="{A149BC8A-F9FE-4D82-979D-FA1EB4CE1B49}" presName="parTx" presStyleLbl="revTx" presStyleIdx="1" presStyleCnt="2">
        <dgm:presLayoutVars>
          <dgm:chMax val="0"/>
          <dgm:chPref val="0"/>
        </dgm:presLayoutVars>
      </dgm:prSet>
      <dgm:spPr/>
    </dgm:pt>
  </dgm:ptLst>
  <dgm:cxnLst>
    <dgm:cxn modelId="{6EDA1F0B-3043-4CB9-A447-9C5160989ADB}" type="presOf" srcId="{A149BC8A-F9FE-4D82-979D-FA1EB4CE1B49}" destId="{2F83C6D3-2142-4876-A6B6-1B106FABA913}" srcOrd="0" destOrd="0" presId="urn:microsoft.com/office/officeart/2018/2/layout/IconVerticalSolidList"/>
    <dgm:cxn modelId="{7E9F8D63-C01E-4A75-B733-74D5823113E2}" type="presOf" srcId="{0C6E10CF-BE1D-4060-B662-1E5F5D8309B8}" destId="{1D5017EC-D7BC-474D-8BB0-5B74A9EF1BB1}" srcOrd="0" destOrd="0" presId="urn:microsoft.com/office/officeart/2018/2/layout/IconVerticalSolidList"/>
    <dgm:cxn modelId="{B0062E74-6186-4EBE-A246-66BE66C96575}" type="presOf" srcId="{8C756269-1C0E-4EE5-AC47-7C9F26D72BD6}" destId="{2A56FA0B-5B76-47A5-BAD7-12AFB3609836}" srcOrd="0" destOrd="0" presId="urn:microsoft.com/office/officeart/2018/2/layout/IconVerticalSolidList"/>
    <dgm:cxn modelId="{ADE795B2-4A82-44E5-9E19-08846CAF0DF0}" srcId="{8C756269-1C0E-4EE5-AC47-7C9F26D72BD6}" destId="{A149BC8A-F9FE-4D82-979D-FA1EB4CE1B49}" srcOrd="1" destOrd="0" parTransId="{D053B8C8-4C9F-4EF1-9E21-247BF311021E}" sibTransId="{D7DC2CA4-6CC9-4371-9A82-1DEF3C24C651}"/>
    <dgm:cxn modelId="{F62EA8F1-137C-4BC6-9F1E-573F6CFAAA4B}" srcId="{8C756269-1C0E-4EE5-AC47-7C9F26D72BD6}" destId="{0C6E10CF-BE1D-4060-B662-1E5F5D8309B8}" srcOrd="0" destOrd="0" parTransId="{3A9A8507-3D65-4D87-BD66-81E763FC6692}" sibTransId="{12489746-1D32-46A5-94A5-215697862DFB}"/>
    <dgm:cxn modelId="{45E4B334-6132-42E4-9FE0-667DF4801B0A}" type="presParOf" srcId="{2A56FA0B-5B76-47A5-BAD7-12AFB3609836}" destId="{34661139-06B7-49F1-A309-954D15266CC0}" srcOrd="0" destOrd="0" presId="urn:microsoft.com/office/officeart/2018/2/layout/IconVerticalSolidList"/>
    <dgm:cxn modelId="{E2663149-4E0B-4306-BBB8-D51DBF0405B2}" type="presParOf" srcId="{34661139-06B7-49F1-A309-954D15266CC0}" destId="{65421265-6187-4EBC-9F2E-CE6E912163FF}" srcOrd="0" destOrd="0" presId="urn:microsoft.com/office/officeart/2018/2/layout/IconVerticalSolidList"/>
    <dgm:cxn modelId="{D9491032-123A-4AB3-990A-85CD870A6454}" type="presParOf" srcId="{34661139-06B7-49F1-A309-954D15266CC0}" destId="{219A3A17-0C5B-48B9-AF8F-BAE5A86DEB6A}" srcOrd="1" destOrd="0" presId="urn:microsoft.com/office/officeart/2018/2/layout/IconVerticalSolidList"/>
    <dgm:cxn modelId="{747A4259-B133-40FF-B39B-BD43138E39A3}" type="presParOf" srcId="{34661139-06B7-49F1-A309-954D15266CC0}" destId="{02BC8AE0-BF46-4326-85B5-9D8D762D88FC}" srcOrd="2" destOrd="0" presId="urn:microsoft.com/office/officeart/2018/2/layout/IconVerticalSolidList"/>
    <dgm:cxn modelId="{E7ADDE5C-B470-48D4-B7D7-173F28A24B7F}" type="presParOf" srcId="{34661139-06B7-49F1-A309-954D15266CC0}" destId="{1D5017EC-D7BC-474D-8BB0-5B74A9EF1BB1}" srcOrd="3" destOrd="0" presId="urn:microsoft.com/office/officeart/2018/2/layout/IconVerticalSolidList"/>
    <dgm:cxn modelId="{65411D39-7FD2-4BAC-952F-68BA08BFA4FB}" type="presParOf" srcId="{2A56FA0B-5B76-47A5-BAD7-12AFB3609836}" destId="{C367142C-812D-464F-A9D6-EB0135A363BE}" srcOrd="1" destOrd="0" presId="urn:microsoft.com/office/officeart/2018/2/layout/IconVerticalSolidList"/>
    <dgm:cxn modelId="{EC29BAEB-4B08-4767-8511-FA4F3593E7D3}" type="presParOf" srcId="{2A56FA0B-5B76-47A5-BAD7-12AFB3609836}" destId="{453C75AA-0355-498B-BB73-08F5BEC6034F}" srcOrd="2" destOrd="0" presId="urn:microsoft.com/office/officeart/2018/2/layout/IconVerticalSolidList"/>
    <dgm:cxn modelId="{F172FC4B-5CFA-46AA-AAB7-FE950992CE42}" type="presParOf" srcId="{453C75AA-0355-498B-BB73-08F5BEC6034F}" destId="{A9EA804F-D4AA-455F-ACE2-79CE5C748C6C}" srcOrd="0" destOrd="0" presId="urn:microsoft.com/office/officeart/2018/2/layout/IconVerticalSolidList"/>
    <dgm:cxn modelId="{74EE8E1B-D3FD-428B-B479-E511D5642E81}" type="presParOf" srcId="{453C75AA-0355-498B-BB73-08F5BEC6034F}" destId="{94A75078-C9B5-4150-851D-FD4ED2D0214E}" srcOrd="1" destOrd="0" presId="urn:microsoft.com/office/officeart/2018/2/layout/IconVerticalSolidList"/>
    <dgm:cxn modelId="{2723B2F9-2B84-4527-A426-AA7E22F392E5}" type="presParOf" srcId="{453C75AA-0355-498B-BB73-08F5BEC6034F}" destId="{CB98EEF9-DE19-473A-BACE-1B3223FFF604}" srcOrd="2" destOrd="0" presId="urn:microsoft.com/office/officeart/2018/2/layout/IconVerticalSolidList"/>
    <dgm:cxn modelId="{494A105B-4AA5-4CFB-8048-94A05986A780}" type="presParOf" srcId="{453C75AA-0355-498B-BB73-08F5BEC6034F}" destId="{2F83C6D3-2142-4876-A6B6-1B106FABA9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10777-71FC-4FCD-911B-1B0B81405DC3}">
      <dsp:nvSpPr>
        <dsp:cNvPr id="0" name=""/>
        <dsp:cNvSpPr/>
      </dsp:nvSpPr>
      <dsp:spPr>
        <a:xfrm>
          <a:off x="0" y="3809"/>
          <a:ext cx="10515600" cy="12552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4CE3F6-CFAF-428F-BFD8-23B2FE4A09E8}">
      <dsp:nvSpPr>
        <dsp:cNvPr id="0" name=""/>
        <dsp:cNvSpPr/>
      </dsp:nvSpPr>
      <dsp:spPr>
        <a:xfrm>
          <a:off x="379704" y="286234"/>
          <a:ext cx="691046" cy="6903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688CB9-8E30-4D34-B829-5A279BA6E9D3}">
      <dsp:nvSpPr>
        <dsp:cNvPr id="0" name=""/>
        <dsp:cNvSpPr/>
      </dsp:nvSpPr>
      <dsp:spPr>
        <a:xfrm>
          <a:off x="1450454" y="3809"/>
          <a:ext cx="8969425" cy="1256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4" tIns="132974" rIns="132974" bIns="132974" numCol="1" spcCol="1270" anchor="ctr" anchorCtr="0">
          <a:noAutofit/>
        </a:bodyPr>
        <a:lstStyle/>
        <a:p>
          <a:pPr marL="0" lvl="0" indent="0" algn="l" defTabSz="889000">
            <a:lnSpc>
              <a:spcPct val="90000"/>
            </a:lnSpc>
            <a:spcBef>
              <a:spcPct val="0"/>
            </a:spcBef>
            <a:spcAft>
              <a:spcPct val="35000"/>
            </a:spcAft>
            <a:buNone/>
          </a:pPr>
          <a:r>
            <a:rPr lang="en-US" sz="2000" b="0" i="0" kern="1200" dirty="0"/>
            <a:t>Data wrangling is the process of getting the data from its raw format into something suitable for more conventional analytics. </a:t>
          </a:r>
          <a:endParaRPr lang="en-US" sz="2000" kern="1200" dirty="0"/>
        </a:p>
      </dsp:txBody>
      <dsp:txXfrm>
        <a:off x="1450454" y="3809"/>
        <a:ext cx="8969425" cy="1256447"/>
      </dsp:txXfrm>
    </dsp:sp>
    <dsp:sp modelId="{B64C5683-5D4D-40AB-8EF6-C6167337E4A3}">
      <dsp:nvSpPr>
        <dsp:cNvPr id="0" name=""/>
        <dsp:cNvSpPr/>
      </dsp:nvSpPr>
      <dsp:spPr>
        <a:xfrm>
          <a:off x="0" y="1547445"/>
          <a:ext cx="10515600" cy="12552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6BB02F-19B6-46A5-9C71-31B2179C3230}">
      <dsp:nvSpPr>
        <dsp:cNvPr id="0" name=""/>
        <dsp:cNvSpPr/>
      </dsp:nvSpPr>
      <dsp:spPr>
        <a:xfrm>
          <a:off x="379704" y="1829869"/>
          <a:ext cx="691046" cy="6903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1ADAE6-ACE3-4BD2-90E0-EE7BEC0C128F}">
      <dsp:nvSpPr>
        <dsp:cNvPr id="0" name=""/>
        <dsp:cNvSpPr/>
      </dsp:nvSpPr>
      <dsp:spPr>
        <a:xfrm>
          <a:off x="1450454" y="1547445"/>
          <a:ext cx="8969425" cy="1256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4" tIns="132974" rIns="132974" bIns="132974" numCol="1" spcCol="1270" anchor="ctr" anchorCtr="0">
          <a:noAutofit/>
        </a:bodyPr>
        <a:lstStyle/>
        <a:p>
          <a:pPr marL="0" lvl="0" indent="0" algn="l" defTabSz="889000">
            <a:lnSpc>
              <a:spcPct val="90000"/>
            </a:lnSpc>
            <a:spcBef>
              <a:spcPct val="0"/>
            </a:spcBef>
            <a:spcAft>
              <a:spcPct val="35000"/>
            </a:spcAft>
            <a:buNone/>
          </a:pPr>
          <a:r>
            <a:rPr lang="en-US" sz="2000" b="0" i="0" kern="1200"/>
            <a:t>It involves cleaning, structuring, and enriching the raw data to make it easier to use in analytical processes, machine learning models, or business intelligence tasks. </a:t>
          </a:r>
          <a:endParaRPr lang="en-US" sz="2000" kern="1200"/>
        </a:p>
      </dsp:txBody>
      <dsp:txXfrm>
        <a:off x="1450454" y="1547445"/>
        <a:ext cx="8969425" cy="1256447"/>
      </dsp:txXfrm>
    </dsp:sp>
    <dsp:sp modelId="{4425FFB2-5C45-42B4-9356-918E5F436EAF}">
      <dsp:nvSpPr>
        <dsp:cNvPr id="0" name=""/>
        <dsp:cNvSpPr/>
      </dsp:nvSpPr>
      <dsp:spPr>
        <a:xfrm>
          <a:off x="0" y="3091080"/>
          <a:ext cx="10515600" cy="12552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42E159-EB7B-4AED-B29E-F14199A31D7E}">
      <dsp:nvSpPr>
        <dsp:cNvPr id="0" name=""/>
        <dsp:cNvSpPr/>
      </dsp:nvSpPr>
      <dsp:spPr>
        <a:xfrm>
          <a:off x="380075" y="3373505"/>
          <a:ext cx="691046" cy="6903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406430-CC79-43A6-930B-457A1BCC60BD}">
      <dsp:nvSpPr>
        <dsp:cNvPr id="0" name=""/>
        <dsp:cNvSpPr/>
      </dsp:nvSpPr>
      <dsp:spPr>
        <a:xfrm>
          <a:off x="1451197" y="3091080"/>
          <a:ext cx="8969425" cy="1256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4" tIns="132974" rIns="132974" bIns="132974" numCol="1" spcCol="1270" anchor="ctr" anchorCtr="0">
          <a:noAutofit/>
        </a:bodyPr>
        <a:lstStyle/>
        <a:p>
          <a:pPr marL="0" lvl="0" indent="0" algn="l" defTabSz="889000">
            <a:lnSpc>
              <a:spcPct val="90000"/>
            </a:lnSpc>
            <a:spcBef>
              <a:spcPct val="0"/>
            </a:spcBef>
            <a:spcAft>
              <a:spcPct val="35000"/>
            </a:spcAft>
            <a:buNone/>
          </a:pPr>
          <a:r>
            <a:rPr lang="en-US" sz="2000" b="0" i="0" kern="1200" dirty="0"/>
            <a:t>Data wrangling is a critical step in the data analysis pipeline, as real-world data is often messy, incomplete, or inconsistent, and needs to be processed before meaningful insights can be extracted.</a:t>
          </a:r>
          <a:r>
            <a:rPr lang="en-US" sz="2000" kern="1200" dirty="0"/>
            <a:t> </a:t>
          </a:r>
          <a:br>
            <a:rPr lang="en-US" sz="2000" kern="1200" dirty="0"/>
          </a:br>
          <a:endParaRPr lang="en-US" sz="2000" kern="1200" dirty="0"/>
        </a:p>
      </dsp:txBody>
      <dsp:txXfrm>
        <a:off x="1451197" y="3091080"/>
        <a:ext cx="8969425" cy="12564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4B4984-F722-4BA2-82AA-F65FA8B9869D}">
      <dsp:nvSpPr>
        <dsp:cNvPr id="0" name=""/>
        <dsp:cNvSpPr/>
      </dsp:nvSpPr>
      <dsp:spPr>
        <a:xfrm>
          <a:off x="0" y="473"/>
          <a:ext cx="10506456"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A2CB53-DC11-43CD-ACFD-4AD81FB82F84}">
      <dsp:nvSpPr>
        <dsp:cNvPr id="0" name=""/>
        <dsp:cNvSpPr/>
      </dsp:nvSpPr>
      <dsp:spPr>
        <a:xfrm>
          <a:off x="0" y="473"/>
          <a:ext cx="10506456" cy="7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dirty="0"/>
            <a:t>Data Cleaning</a:t>
          </a:r>
          <a:r>
            <a:rPr lang="en-US" sz="2400" b="0" i="0" kern="1200" baseline="0" dirty="0"/>
            <a:t>: The process of correcting or removing inaccurate, corrupt, or incomplete data to ensure data quality.</a:t>
          </a:r>
          <a:endParaRPr lang="en-US" sz="2400" kern="1200" dirty="0"/>
        </a:p>
      </dsp:txBody>
      <dsp:txXfrm>
        <a:off x="0" y="473"/>
        <a:ext cx="10506456" cy="775200"/>
      </dsp:txXfrm>
    </dsp:sp>
    <dsp:sp modelId="{8ED0405E-2965-453D-B16C-F5C8C16D01FF}">
      <dsp:nvSpPr>
        <dsp:cNvPr id="0" name=""/>
        <dsp:cNvSpPr/>
      </dsp:nvSpPr>
      <dsp:spPr>
        <a:xfrm>
          <a:off x="0" y="775673"/>
          <a:ext cx="10506456"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BD86C8-9908-4D24-8D34-0A34813AE477}">
      <dsp:nvSpPr>
        <dsp:cNvPr id="0" name=""/>
        <dsp:cNvSpPr/>
      </dsp:nvSpPr>
      <dsp:spPr>
        <a:xfrm>
          <a:off x="0" y="775673"/>
          <a:ext cx="10506456" cy="7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dirty="0"/>
            <a:t>Data Transformation</a:t>
          </a:r>
          <a:r>
            <a:rPr lang="en-US" sz="2400" b="0" i="0" kern="1200" baseline="0" dirty="0"/>
            <a:t>: Converting data from one format or structure into another to make it suitable for analysis.</a:t>
          </a:r>
          <a:endParaRPr lang="en-US" sz="2400" kern="1200" dirty="0"/>
        </a:p>
      </dsp:txBody>
      <dsp:txXfrm>
        <a:off x="0" y="775673"/>
        <a:ext cx="10506456" cy="775200"/>
      </dsp:txXfrm>
    </dsp:sp>
    <dsp:sp modelId="{7FA8E344-F82C-42B6-BD12-FF91DD827B4E}">
      <dsp:nvSpPr>
        <dsp:cNvPr id="0" name=""/>
        <dsp:cNvSpPr/>
      </dsp:nvSpPr>
      <dsp:spPr>
        <a:xfrm>
          <a:off x="0" y="1550873"/>
          <a:ext cx="10506456"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44CEC4-3A14-4214-AD21-F612DDD21EB1}">
      <dsp:nvSpPr>
        <dsp:cNvPr id="0" name=""/>
        <dsp:cNvSpPr/>
      </dsp:nvSpPr>
      <dsp:spPr>
        <a:xfrm>
          <a:off x="0" y="1550873"/>
          <a:ext cx="10506456" cy="7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a:t>Data Enrichment</a:t>
          </a:r>
          <a:r>
            <a:rPr lang="en-US" sz="2400" b="0" i="0" kern="1200" baseline="0"/>
            <a:t>: Enhancing the dataset by adding new information from external sources or calculated data.</a:t>
          </a:r>
          <a:endParaRPr lang="en-US" sz="2400" kern="1200"/>
        </a:p>
      </dsp:txBody>
      <dsp:txXfrm>
        <a:off x="0" y="1550873"/>
        <a:ext cx="10506456" cy="775200"/>
      </dsp:txXfrm>
    </dsp:sp>
    <dsp:sp modelId="{BA10ADFB-4BDC-4645-B478-908AE5D21FF7}">
      <dsp:nvSpPr>
        <dsp:cNvPr id="0" name=""/>
        <dsp:cNvSpPr/>
      </dsp:nvSpPr>
      <dsp:spPr>
        <a:xfrm>
          <a:off x="0" y="2326074"/>
          <a:ext cx="10506456"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05D785-98D1-49D7-ACA5-D1D082EF25F5}">
      <dsp:nvSpPr>
        <dsp:cNvPr id="0" name=""/>
        <dsp:cNvSpPr/>
      </dsp:nvSpPr>
      <dsp:spPr>
        <a:xfrm>
          <a:off x="0" y="2326074"/>
          <a:ext cx="10506456" cy="7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a:t>Data Filtering</a:t>
          </a:r>
          <a:r>
            <a:rPr lang="en-US" sz="2400" b="0" i="0" kern="1200" baseline="0"/>
            <a:t>: Removing irrelevant or redundant data to focus on relevant and high-quality information.</a:t>
          </a:r>
          <a:endParaRPr lang="en-US" sz="2400" kern="1200"/>
        </a:p>
      </dsp:txBody>
      <dsp:txXfrm>
        <a:off x="0" y="2326074"/>
        <a:ext cx="10506456" cy="775200"/>
      </dsp:txXfrm>
    </dsp:sp>
    <dsp:sp modelId="{519C13AE-5B2F-4DD9-BF6C-689AE24A1E8E}">
      <dsp:nvSpPr>
        <dsp:cNvPr id="0" name=""/>
        <dsp:cNvSpPr/>
      </dsp:nvSpPr>
      <dsp:spPr>
        <a:xfrm>
          <a:off x="0" y="3101274"/>
          <a:ext cx="10506456"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42608-811F-4ADE-A01D-FD2FE0FDF3CF}">
      <dsp:nvSpPr>
        <dsp:cNvPr id="0" name=""/>
        <dsp:cNvSpPr/>
      </dsp:nvSpPr>
      <dsp:spPr>
        <a:xfrm>
          <a:off x="0" y="3101274"/>
          <a:ext cx="10506456" cy="7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i="0" kern="1200" baseline="0" dirty="0"/>
            <a:t>Data Validating</a:t>
          </a:r>
          <a:r>
            <a:rPr lang="en-US" sz="2400" b="0" i="0" kern="1200" baseline="0" dirty="0"/>
            <a:t>: Ensuring data accuracy, consistency, and compliance with predefined rules or standards. </a:t>
          </a:r>
          <a:endParaRPr lang="en-US" sz="2400" kern="1200" dirty="0"/>
        </a:p>
      </dsp:txBody>
      <dsp:txXfrm>
        <a:off x="0" y="3101274"/>
        <a:ext cx="10506456" cy="775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41CA9-72C7-40E9-B681-915D7E0B0915}">
      <dsp:nvSpPr>
        <dsp:cNvPr id="0" name=""/>
        <dsp:cNvSpPr/>
      </dsp:nvSpPr>
      <dsp:spPr>
        <a:xfrm>
          <a:off x="0" y="3121"/>
          <a:ext cx="9941318" cy="918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A876C4-BA80-46B8-BDDA-F88A8303CB9B}">
      <dsp:nvSpPr>
        <dsp:cNvPr id="0" name=""/>
        <dsp:cNvSpPr/>
      </dsp:nvSpPr>
      <dsp:spPr>
        <a:xfrm>
          <a:off x="277973" y="209878"/>
          <a:ext cx="505901" cy="5054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FA885A-18D4-428A-8B7C-FC48C3DB12E9}">
      <dsp:nvSpPr>
        <dsp:cNvPr id="0" name=""/>
        <dsp:cNvSpPr/>
      </dsp:nvSpPr>
      <dsp:spPr>
        <a:xfrm>
          <a:off x="1061849" y="3121"/>
          <a:ext cx="8723711" cy="919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348" tIns="97348" rIns="97348" bIns="97348" numCol="1" spcCol="1270" anchor="ctr" anchorCtr="0">
          <a:noAutofit/>
        </a:bodyPr>
        <a:lstStyle/>
        <a:p>
          <a:pPr marL="0" lvl="0" indent="0" algn="l" defTabSz="889000">
            <a:lnSpc>
              <a:spcPct val="100000"/>
            </a:lnSpc>
            <a:spcBef>
              <a:spcPct val="0"/>
            </a:spcBef>
            <a:spcAft>
              <a:spcPct val="35000"/>
            </a:spcAft>
            <a:buNone/>
          </a:pPr>
          <a:r>
            <a:rPr lang="en-US" sz="2000" b="1" i="0" kern="1200" dirty="0"/>
            <a:t>Quality Insights</a:t>
          </a:r>
          <a:r>
            <a:rPr lang="en-US" sz="2000" b="0" i="0" kern="1200" dirty="0"/>
            <a:t>: Data wrangling ensures that the data used for analysis is accurate, complete, and formatted correctly, leading to more reliable and meaningful insights.</a:t>
          </a:r>
          <a:endParaRPr lang="en-US" sz="2000" kern="1200" dirty="0"/>
        </a:p>
      </dsp:txBody>
      <dsp:txXfrm>
        <a:off x="1061849" y="3121"/>
        <a:ext cx="8723711" cy="919820"/>
      </dsp:txXfrm>
    </dsp:sp>
    <dsp:sp modelId="{4E6D53F9-F01F-4B22-87CE-E92870F9DFF4}">
      <dsp:nvSpPr>
        <dsp:cNvPr id="0" name=""/>
        <dsp:cNvSpPr/>
      </dsp:nvSpPr>
      <dsp:spPr>
        <a:xfrm>
          <a:off x="0" y="1102418"/>
          <a:ext cx="9941318" cy="918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33D064-6469-467B-B38E-50F57612D095}">
      <dsp:nvSpPr>
        <dsp:cNvPr id="0" name=""/>
        <dsp:cNvSpPr/>
      </dsp:nvSpPr>
      <dsp:spPr>
        <a:xfrm>
          <a:off x="277973" y="1309176"/>
          <a:ext cx="505901" cy="5054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BFE803-D646-4356-8BFA-BE4697E47F3E}">
      <dsp:nvSpPr>
        <dsp:cNvPr id="0" name=""/>
        <dsp:cNvSpPr/>
      </dsp:nvSpPr>
      <dsp:spPr>
        <a:xfrm>
          <a:off x="1061849" y="1102418"/>
          <a:ext cx="8723711" cy="919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348" tIns="97348" rIns="97348" bIns="97348" numCol="1" spcCol="1270" anchor="ctr" anchorCtr="0">
          <a:noAutofit/>
        </a:bodyPr>
        <a:lstStyle/>
        <a:p>
          <a:pPr marL="0" lvl="0" indent="0" algn="l" defTabSz="889000">
            <a:lnSpc>
              <a:spcPct val="100000"/>
            </a:lnSpc>
            <a:spcBef>
              <a:spcPct val="0"/>
            </a:spcBef>
            <a:spcAft>
              <a:spcPct val="35000"/>
            </a:spcAft>
            <a:buNone/>
          </a:pPr>
          <a:r>
            <a:rPr lang="en-US" sz="2000" b="1" i="0" kern="1200"/>
            <a:t>Prepares Data for Modeling</a:t>
          </a:r>
          <a:r>
            <a:rPr lang="en-US" sz="2000" b="0" i="0" kern="1200"/>
            <a:t>: Machine learning algorithms and statistical models require clean, well-structured data for effective training and prediction.</a:t>
          </a:r>
          <a:endParaRPr lang="en-US" sz="2000" kern="1200"/>
        </a:p>
      </dsp:txBody>
      <dsp:txXfrm>
        <a:off x="1061849" y="1102418"/>
        <a:ext cx="8723711" cy="919820"/>
      </dsp:txXfrm>
    </dsp:sp>
    <dsp:sp modelId="{EAC27A6B-BABD-4AEC-9271-293B454B4F79}">
      <dsp:nvSpPr>
        <dsp:cNvPr id="0" name=""/>
        <dsp:cNvSpPr/>
      </dsp:nvSpPr>
      <dsp:spPr>
        <a:xfrm>
          <a:off x="0" y="2201716"/>
          <a:ext cx="9941318" cy="9189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7BDE20-4D5D-46FF-AE32-C2C11588F75C}">
      <dsp:nvSpPr>
        <dsp:cNvPr id="0" name=""/>
        <dsp:cNvSpPr/>
      </dsp:nvSpPr>
      <dsp:spPr>
        <a:xfrm>
          <a:off x="277973" y="2408473"/>
          <a:ext cx="505901" cy="5054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665DF1-0635-421A-8FEE-E17042CDB6A6}">
      <dsp:nvSpPr>
        <dsp:cNvPr id="0" name=""/>
        <dsp:cNvSpPr/>
      </dsp:nvSpPr>
      <dsp:spPr>
        <a:xfrm>
          <a:off x="1061849" y="2201716"/>
          <a:ext cx="8723711" cy="9198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348" tIns="97348" rIns="97348" bIns="97348" numCol="1" spcCol="1270" anchor="ctr" anchorCtr="0">
          <a:noAutofit/>
        </a:bodyPr>
        <a:lstStyle/>
        <a:p>
          <a:pPr marL="0" lvl="0" indent="0" algn="l" defTabSz="889000">
            <a:lnSpc>
              <a:spcPct val="100000"/>
            </a:lnSpc>
            <a:spcBef>
              <a:spcPct val="0"/>
            </a:spcBef>
            <a:spcAft>
              <a:spcPct val="35000"/>
            </a:spcAft>
            <a:buNone/>
          </a:pPr>
          <a:r>
            <a:rPr lang="en-US" sz="2000" b="1" i="0" kern="1200" dirty="0"/>
            <a:t>Automation</a:t>
          </a:r>
          <a:r>
            <a:rPr lang="en-US" sz="2000" b="0" i="0" kern="1200" dirty="0"/>
            <a:t>: Wrangling messy data manually is time-consuming, but automating the process can save significant effort, especially when handling large datasets.</a:t>
          </a:r>
          <a:endParaRPr lang="en-US" sz="2000" kern="1200" dirty="0"/>
        </a:p>
      </dsp:txBody>
      <dsp:txXfrm>
        <a:off x="1061849" y="2201716"/>
        <a:ext cx="8723711" cy="9198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DB7D6C-D608-45DE-A434-C4E73B3EE301}">
      <dsp:nvSpPr>
        <dsp:cNvPr id="0" name=""/>
        <dsp:cNvSpPr/>
      </dsp:nvSpPr>
      <dsp:spPr>
        <a:xfrm>
          <a:off x="0" y="0"/>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F19A11-A5DD-4837-B1C9-4ABBF010CE73}">
      <dsp:nvSpPr>
        <dsp:cNvPr id="0" name=""/>
        <dsp:cNvSpPr/>
      </dsp:nvSpPr>
      <dsp:spPr>
        <a:xfrm>
          <a:off x="0" y="0"/>
          <a:ext cx="10515600" cy="2176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1" i="0" kern="1200"/>
            <a:t>Problem</a:t>
          </a:r>
          <a:r>
            <a:rPr lang="en-US" sz="3900" b="0" i="0" kern="1200"/>
            <a:t>: Duplicated rows or records can occur during data collection or merging datasets.</a:t>
          </a:r>
          <a:endParaRPr lang="en-US" sz="3900" kern="1200"/>
        </a:p>
      </dsp:txBody>
      <dsp:txXfrm>
        <a:off x="0" y="0"/>
        <a:ext cx="10515600" cy="2176272"/>
      </dsp:txXfrm>
    </dsp:sp>
    <dsp:sp modelId="{B16420ED-4EF1-44D5-AF13-651C84BD48C1}">
      <dsp:nvSpPr>
        <dsp:cNvPr id="0" name=""/>
        <dsp:cNvSpPr/>
      </dsp:nvSpPr>
      <dsp:spPr>
        <a:xfrm>
          <a:off x="0" y="2176272"/>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398024-1C3C-4834-9646-06E25BF1F236}">
      <dsp:nvSpPr>
        <dsp:cNvPr id="0" name=""/>
        <dsp:cNvSpPr/>
      </dsp:nvSpPr>
      <dsp:spPr>
        <a:xfrm>
          <a:off x="0" y="2176272"/>
          <a:ext cx="10515600" cy="2176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b="1" i="0" kern="1200"/>
            <a:t>Solution</a:t>
          </a:r>
          <a:r>
            <a:rPr lang="en-US" sz="3900" b="0" i="0" kern="1200"/>
            <a:t>: Identify and remove duplicate records to avoid counting the same data multiple times.</a:t>
          </a:r>
          <a:r>
            <a:rPr lang="en-US" sz="3900" kern="1200"/>
            <a:t> </a:t>
          </a:r>
          <a:br>
            <a:rPr lang="en-US" sz="3900" kern="1200"/>
          </a:br>
          <a:endParaRPr lang="en-US" sz="3900" kern="1200"/>
        </a:p>
      </dsp:txBody>
      <dsp:txXfrm>
        <a:off x="0" y="2176272"/>
        <a:ext cx="10515600" cy="21762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21265-6187-4EBC-9F2E-CE6E912163FF}">
      <dsp:nvSpPr>
        <dsp:cNvPr id="0" name=""/>
        <dsp:cNvSpPr/>
      </dsp:nvSpPr>
      <dsp:spPr>
        <a:xfrm>
          <a:off x="0" y="316942"/>
          <a:ext cx="6000345" cy="11962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A3A17-0C5B-48B9-AF8F-BAE5A86DEB6A}">
      <dsp:nvSpPr>
        <dsp:cNvPr id="0" name=""/>
        <dsp:cNvSpPr/>
      </dsp:nvSpPr>
      <dsp:spPr>
        <a:xfrm>
          <a:off x="361851" y="586088"/>
          <a:ext cx="657912" cy="657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5017EC-D7BC-474D-8BB0-5B74A9EF1BB1}">
      <dsp:nvSpPr>
        <dsp:cNvPr id="0" name=""/>
        <dsp:cNvSpPr/>
      </dsp:nvSpPr>
      <dsp:spPr>
        <a:xfrm>
          <a:off x="1381615" y="316942"/>
          <a:ext cx="4618729" cy="119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598" tIns="126598" rIns="126598" bIns="126598" numCol="1" spcCol="1270" anchor="ctr" anchorCtr="0">
          <a:noAutofit/>
        </a:bodyPr>
        <a:lstStyle/>
        <a:p>
          <a:pPr marL="0" lvl="0" indent="0" algn="l" defTabSz="889000">
            <a:lnSpc>
              <a:spcPct val="100000"/>
            </a:lnSpc>
            <a:spcBef>
              <a:spcPct val="0"/>
            </a:spcBef>
            <a:spcAft>
              <a:spcPct val="35000"/>
            </a:spcAft>
            <a:buNone/>
          </a:pPr>
          <a:r>
            <a:rPr lang="en-US" sz="2000" b="1" i="0" kern="1200" dirty="0"/>
            <a:t>Purpose</a:t>
          </a:r>
          <a:r>
            <a:rPr lang="en-US" sz="2000" b="0" i="0" kern="1200" dirty="0"/>
            <a:t>: Alter the structure of the dataset (e.g., changing the dataset from wide to long format or vice versa). </a:t>
          </a:r>
          <a:endParaRPr lang="en-US" sz="2000" kern="1200" dirty="0"/>
        </a:p>
      </dsp:txBody>
      <dsp:txXfrm>
        <a:off x="1381615" y="316942"/>
        <a:ext cx="4618729" cy="1196203"/>
      </dsp:txXfrm>
    </dsp:sp>
    <dsp:sp modelId="{A9EA804F-D4AA-455F-ACE2-79CE5C748C6C}">
      <dsp:nvSpPr>
        <dsp:cNvPr id="0" name=""/>
        <dsp:cNvSpPr/>
      </dsp:nvSpPr>
      <dsp:spPr>
        <a:xfrm>
          <a:off x="0" y="1758522"/>
          <a:ext cx="6000345" cy="119620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A75078-C9B5-4150-851D-FD4ED2D0214E}">
      <dsp:nvSpPr>
        <dsp:cNvPr id="0" name=""/>
        <dsp:cNvSpPr/>
      </dsp:nvSpPr>
      <dsp:spPr>
        <a:xfrm>
          <a:off x="361851" y="2027667"/>
          <a:ext cx="657912" cy="6579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83C6D3-2142-4876-A6B6-1B106FABA913}">
      <dsp:nvSpPr>
        <dsp:cNvPr id="0" name=""/>
        <dsp:cNvSpPr/>
      </dsp:nvSpPr>
      <dsp:spPr>
        <a:xfrm>
          <a:off x="1381615" y="1758522"/>
          <a:ext cx="4618729" cy="11962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598" tIns="126598" rIns="126598" bIns="126598" numCol="1" spcCol="1270" anchor="ctr" anchorCtr="0">
          <a:noAutofit/>
        </a:bodyPr>
        <a:lstStyle/>
        <a:p>
          <a:pPr marL="0" lvl="0" indent="0" algn="l" defTabSz="889000">
            <a:lnSpc>
              <a:spcPct val="100000"/>
            </a:lnSpc>
            <a:spcBef>
              <a:spcPct val="0"/>
            </a:spcBef>
            <a:spcAft>
              <a:spcPct val="35000"/>
            </a:spcAft>
            <a:buNone/>
          </a:pPr>
          <a:r>
            <a:rPr lang="en-US" sz="2000" b="1" i="0" kern="1200" dirty="0"/>
            <a:t>Example</a:t>
          </a:r>
          <a:r>
            <a:rPr lang="en-US" sz="2000" b="0" i="0" kern="1200" dirty="0"/>
            <a:t>: Pivoting a dataset so that rows become columns or aggregating multiple columns into one</a:t>
          </a:r>
          <a:r>
            <a:rPr lang="en-US" sz="2000" kern="1200" dirty="0"/>
            <a:t> </a:t>
          </a:r>
        </a:p>
      </dsp:txBody>
      <dsp:txXfrm>
        <a:off x="1381615" y="1758522"/>
        <a:ext cx="4618729" cy="11962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7EA5B-5ED9-6937-42D6-68F39A1E92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4D199F-6C71-D855-F779-D89719EA8E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D44646-CF02-4869-468E-8C2B470B1D32}"/>
              </a:ext>
            </a:extLst>
          </p:cNvPr>
          <p:cNvSpPr>
            <a:spLocks noGrp="1"/>
          </p:cNvSpPr>
          <p:nvPr>
            <p:ph type="dt" sz="half" idx="10"/>
          </p:nvPr>
        </p:nvSpPr>
        <p:spPr/>
        <p:txBody>
          <a:bodyPr/>
          <a:lstStyle/>
          <a:p>
            <a:fld id="{D89E83E8-33BC-42E5-9142-AEE4D8B4CABF}" type="datetimeFigureOut">
              <a:rPr lang="en-US" smtClean="0"/>
              <a:t>10/30/2024</a:t>
            </a:fld>
            <a:endParaRPr lang="en-US"/>
          </a:p>
        </p:txBody>
      </p:sp>
      <p:sp>
        <p:nvSpPr>
          <p:cNvPr id="5" name="Footer Placeholder 4">
            <a:extLst>
              <a:ext uri="{FF2B5EF4-FFF2-40B4-BE49-F238E27FC236}">
                <a16:creationId xmlns:a16="http://schemas.microsoft.com/office/drawing/2014/main" id="{F7D5F373-FBB6-D518-65C8-EF912A98F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08253-1515-7B90-753B-E33062B43724}"/>
              </a:ext>
            </a:extLst>
          </p:cNvPr>
          <p:cNvSpPr>
            <a:spLocks noGrp="1"/>
          </p:cNvSpPr>
          <p:nvPr>
            <p:ph type="sldNum" sz="quarter" idx="12"/>
          </p:nvPr>
        </p:nvSpPr>
        <p:spPr/>
        <p:txBody>
          <a:bodyPr/>
          <a:lstStyle/>
          <a:p>
            <a:fld id="{5F2B5A04-616D-477C-A8DC-187D69530572}" type="slidenum">
              <a:rPr lang="en-US" smtClean="0"/>
              <a:t>‹#›</a:t>
            </a:fld>
            <a:endParaRPr lang="en-US"/>
          </a:p>
        </p:txBody>
      </p:sp>
    </p:spTree>
    <p:extLst>
      <p:ext uri="{BB962C8B-B14F-4D97-AF65-F5344CB8AC3E}">
        <p14:creationId xmlns:p14="http://schemas.microsoft.com/office/powerpoint/2010/main" val="307059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646C-5D7B-AE14-D762-B64A74109D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708552-6F9D-34AE-76FD-066DD35F99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368D1-AE9F-C82D-C6F3-252A9D9314CE}"/>
              </a:ext>
            </a:extLst>
          </p:cNvPr>
          <p:cNvSpPr>
            <a:spLocks noGrp="1"/>
          </p:cNvSpPr>
          <p:nvPr>
            <p:ph type="dt" sz="half" idx="10"/>
          </p:nvPr>
        </p:nvSpPr>
        <p:spPr/>
        <p:txBody>
          <a:bodyPr/>
          <a:lstStyle/>
          <a:p>
            <a:fld id="{D89E83E8-33BC-42E5-9142-AEE4D8B4CABF}" type="datetimeFigureOut">
              <a:rPr lang="en-US" smtClean="0"/>
              <a:t>10/30/2024</a:t>
            </a:fld>
            <a:endParaRPr lang="en-US"/>
          </a:p>
        </p:txBody>
      </p:sp>
      <p:sp>
        <p:nvSpPr>
          <p:cNvPr id="5" name="Footer Placeholder 4">
            <a:extLst>
              <a:ext uri="{FF2B5EF4-FFF2-40B4-BE49-F238E27FC236}">
                <a16:creationId xmlns:a16="http://schemas.microsoft.com/office/drawing/2014/main" id="{3C232145-989A-5812-7D57-F950893EB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98009-9208-7622-D7A5-2A8D7F00EC00}"/>
              </a:ext>
            </a:extLst>
          </p:cNvPr>
          <p:cNvSpPr>
            <a:spLocks noGrp="1"/>
          </p:cNvSpPr>
          <p:nvPr>
            <p:ph type="sldNum" sz="quarter" idx="12"/>
          </p:nvPr>
        </p:nvSpPr>
        <p:spPr/>
        <p:txBody>
          <a:bodyPr/>
          <a:lstStyle/>
          <a:p>
            <a:fld id="{5F2B5A04-616D-477C-A8DC-187D69530572}" type="slidenum">
              <a:rPr lang="en-US" smtClean="0"/>
              <a:t>‹#›</a:t>
            </a:fld>
            <a:endParaRPr lang="en-US"/>
          </a:p>
        </p:txBody>
      </p:sp>
    </p:spTree>
    <p:extLst>
      <p:ext uri="{BB962C8B-B14F-4D97-AF65-F5344CB8AC3E}">
        <p14:creationId xmlns:p14="http://schemas.microsoft.com/office/powerpoint/2010/main" val="2726175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25EFC0-6A71-5C3F-625E-098DFD2024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A64ED-951E-FA9B-2C2C-CA2CB2B1C9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4BC54-E1A6-00E7-5CD0-DCB661EFB436}"/>
              </a:ext>
            </a:extLst>
          </p:cNvPr>
          <p:cNvSpPr>
            <a:spLocks noGrp="1"/>
          </p:cNvSpPr>
          <p:nvPr>
            <p:ph type="dt" sz="half" idx="10"/>
          </p:nvPr>
        </p:nvSpPr>
        <p:spPr/>
        <p:txBody>
          <a:bodyPr/>
          <a:lstStyle/>
          <a:p>
            <a:fld id="{D89E83E8-33BC-42E5-9142-AEE4D8B4CABF}" type="datetimeFigureOut">
              <a:rPr lang="en-US" smtClean="0"/>
              <a:t>10/30/2024</a:t>
            </a:fld>
            <a:endParaRPr lang="en-US"/>
          </a:p>
        </p:txBody>
      </p:sp>
      <p:sp>
        <p:nvSpPr>
          <p:cNvPr id="5" name="Footer Placeholder 4">
            <a:extLst>
              <a:ext uri="{FF2B5EF4-FFF2-40B4-BE49-F238E27FC236}">
                <a16:creationId xmlns:a16="http://schemas.microsoft.com/office/drawing/2014/main" id="{FE299949-79D9-2BC3-4FF3-BD43F886B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2C03F0-F5ED-1ABF-4051-8DB105557B66}"/>
              </a:ext>
            </a:extLst>
          </p:cNvPr>
          <p:cNvSpPr>
            <a:spLocks noGrp="1"/>
          </p:cNvSpPr>
          <p:nvPr>
            <p:ph type="sldNum" sz="quarter" idx="12"/>
          </p:nvPr>
        </p:nvSpPr>
        <p:spPr/>
        <p:txBody>
          <a:bodyPr/>
          <a:lstStyle/>
          <a:p>
            <a:fld id="{5F2B5A04-616D-477C-A8DC-187D69530572}" type="slidenum">
              <a:rPr lang="en-US" smtClean="0"/>
              <a:t>‹#›</a:t>
            </a:fld>
            <a:endParaRPr lang="en-US"/>
          </a:p>
        </p:txBody>
      </p:sp>
    </p:spTree>
    <p:extLst>
      <p:ext uri="{BB962C8B-B14F-4D97-AF65-F5344CB8AC3E}">
        <p14:creationId xmlns:p14="http://schemas.microsoft.com/office/powerpoint/2010/main" val="936675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96CA8-F9EE-98F2-DE41-893A4FD0F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50A064-64BB-29C0-3815-4C83235BA8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31815-7375-8763-9F15-C3AA35784B80}"/>
              </a:ext>
            </a:extLst>
          </p:cNvPr>
          <p:cNvSpPr>
            <a:spLocks noGrp="1"/>
          </p:cNvSpPr>
          <p:nvPr>
            <p:ph type="dt" sz="half" idx="10"/>
          </p:nvPr>
        </p:nvSpPr>
        <p:spPr/>
        <p:txBody>
          <a:bodyPr/>
          <a:lstStyle/>
          <a:p>
            <a:fld id="{D89E83E8-33BC-42E5-9142-AEE4D8B4CABF}" type="datetimeFigureOut">
              <a:rPr lang="en-US" smtClean="0"/>
              <a:t>10/30/2024</a:t>
            </a:fld>
            <a:endParaRPr lang="en-US"/>
          </a:p>
        </p:txBody>
      </p:sp>
      <p:sp>
        <p:nvSpPr>
          <p:cNvPr id="5" name="Footer Placeholder 4">
            <a:extLst>
              <a:ext uri="{FF2B5EF4-FFF2-40B4-BE49-F238E27FC236}">
                <a16:creationId xmlns:a16="http://schemas.microsoft.com/office/drawing/2014/main" id="{FC8E223B-D3CC-B4A6-A8B1-61A84B1C3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18614-C2F2-A040-4652-0AC6B4D1EEF7}"/>
              </a:ext>
            </a:extLst>
          </p:cNvPr>
          <p:cNvSpPr>
            <a:spLocks noGrp="1"/>
          </p:cNvSpPr>
          <p:nvPr>
            <p:ph type="sldNum" sz="quarter" idx="12"/>
          </p:nvPr>
        </p:nvSpPr>
        <p:spPr/>
        <p:txBody>
          <a:bodyPr/>
          <a:lstStyle/>
          <a:p>
            <a:fld id="{5F2B5A04-616D-477C-A8DC-187D69530572}" type="slidenum">
              <a:rPr lang="en-US" smtClean="0"/>
              <a:t>‹#›</a:t>
            </a:fld>
            <a:endParaRPr lang="en-US"/>
          </a:p>
        </p:txBody>
      </p:sp>
    </p:spTree>
    <p:extLst>
      <p:ext uri="{BB962C8B-B14F-4D97-AF65-F5344CB8AC3E}">
        <p14:creationId xmlns:p14="http://schemas.microsoft.com/office/powerpoint/2010/main" val="258530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D06F-CA06-37A4-B9AD-467136A52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360AB8-C1C5-2A62-25BC-97C0E727CF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E50F6-4F06-A3FA-BADE-F4C84487F1F8}"/>
              </a:ext>
            </a:extLst>
          </p:cNvPr>
          <p:cNvSpPr>
            <a:spLocks noGrp="1"/>
          </p:cNvSpPr>
          <p:nvPr>
            <p:ph type="dt" sz="half" idx="10"/>
          </p:nvPr>
        </p:nvSpPr>
        <p:spPr/>
        <p:txBody>
          <a:bodyPr/>
          <a:lstStyle/>
          <a:p>
            <a:fld id="{D89E83E8-33BC-42E5-9142-AEE4D8B4CABF}" type="datetimeFigureOut">
              <a:rPr lang="en-US" smtClean="0"/>
              <a:t>10/30/2024</a:t>
            </a:fld>
            <a:endParaRPr lang="en-US"/>
          </a:p>
        </p:txBody>
      </p:sp>
      <p:sp>
        <p:nvSpPr>
          <p:cNvPr id="5" name="Footer Placeholder 4">
            <a:extLst>
              <a:ext uri="{FF2B5EF4-FFF2-40B4-BE49-F238E27FC236}">
                <a16:creationId xmlns:a16="http://schemas.microsoft.com/office/drawing/2014/main" id="{0A2458B0-4DFF-A10D-550E-03768FEB2B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1E62D-A877-7EA0-B469-23FD55B32369}"/>
              </a:ext>
            </a:extLst>
          </p:cNvPr>
          <p:cNvSpPr>
            <a:spLocks noGrp="1"/>
          </p:cNvSpPr>
          <p:nvPr>
            <p:ph type="sldNum" sz="quarter" idx="12"/>
          </p:nvPr>
        </p:nvSpPr>
        <p:spPr/>
        <p:txBody>
          <a:bodyPr/>
          <a:lstStyle/>
          <a:p>
            <a:fld id="{5F2B5A04-616D-477C-A8DC-187D69530572}" type="slidenum">
              <a:rPr lang="en-US" smtClean="0"/>
              <a:t>‹#›</a:t>
            </a:fld>
            <a:endParaRPr lang="en-US"/>
          </a:p>
        </p:txBody>
      </p:sp>
    </p:spTree>
    <p:extLst>
      <p:ext uri="{BB962C8B-B14F-4D97-AF65-F5344CB8AC3E}">
        <p14:creationId xmlns:p14="http://schemas.microsoft.com/office/powerpoint/2010/main" val="42938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DACB-140C-7ACA-9C5A-90CCFB2429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BAD36B-27EF-CAAB-587D-18501B7DB3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9CC789-163B-09C5-A385-BA0D0F646C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B05A7F-8636-C12E-3060-1140E612579F}"/>
              </a:ext>
            </a:extLst>
          </p:cNvPr>
          <p:cNvSpPr>
            <a:spLocks noGrp="1"/>
          </p:cNvSpPr>
          <p:nvPr>
            <p:ph type="dt" sz="half" idx="10"/>
          </p:nvPr>
        </p:nvSpPr>
        <p:spPr/>
        <p:txBody>
          <a:bodyPr/>
          <a:lstStyle/>
          <a:p>
            <a:fld id="{D89E83E8-33BC-42E5-9142-AEE4D8B4CABF}" type="datetimeFigureOut">
              <a:rPr lang="en-US" smtClean="0"/>
              <a:t>10/30/2024</a:t>
            </a:fld>
            <a:endParaRPr lang="en-US"/>
          </a:p>
        </p:txBody>
      </p:sp>
      <p:sp>
        <p:nvSpPr>
          <p:cNvPr id="6" name="Footer Placeholder 5">
            <a:extLst>
              <a:ext uri="{FF2B5EF4-FFF2-40B4-BE49-F238E27FC236}">
                <a16:creationId xmlns:a16="http://schemas.microsoft.com/office/drawing/2014/main" id="{D804426E-31EC-9D72-77B4-17BD9BDE0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84FF7-85E4-DE03-7DB4-7E79332BE85D}"/>
              </a:ext>
            </a:extLst>
          </p:cNvPr>
          <p:cNvSpPr>
            <a:spLocks noGrp="1"/>
          </p:cNvSpPr>
          <p:nvPr>
            <p:ph type="sldNum" sz="quarter" idx="12"/>
          </p:nvPr>
        </p:nvSpPr>
        <p:spPr/>
        <p:txBody>
          <a:bodyPr/>
          <a:lstStyle/>
          <a:p>
            <a:fld id="{5F2B5A04-616D-477C-A8DC-187D69530572}" type="slidenum">
              <a:rPr lang="en-US" smtClean="0"/>
              <a:t>‹#›</a:t>
            </a:fld>
            <a:endParaRPr lang="en-US"/>
          </a:p>
        </p:txBody>
      </p:sp>
    </p:spTree>
    <p:extLst>
      <p:ext uri="{BB962C8B-B14F-4D97-AF65-F5344CB8AC3E}">
        <p14:creationId xmlns:p14="http://schemas.microsoft.com/office/powerpoint/2010/main" val="3948512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FFB1-F27F-C0CB-DBF7-47B8BE958F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38B98F-A60D-C6D2-1473-04ADB5997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02DBD4-508C-A91B-859E-7754ECA642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109F2-DC91-A124-5376-E4118D2AA7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68C57C-2F86-3E08-6636-18A2F8A737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52E040-5273-10B5-0E06-3D7295B96E56}"/>
              </a:ext>
            </a:extLst>
          </p:cNvPr>
          <p:cNvSpPr>
            <a:spLocks noGrp="1"/>
          </p:cNvSpPr>
          <p:nvPr>
            <p:ph type="dt" sz="half" idx="10"/>
          </p:nvPr>
        </p:nvSpPr>
        <p:spPr/>
        <p:txBody>
          <a:bodyPr/>
          <a:lstStyle/>
          <a:p>
            <a:fld id="{D89E83E8-33BC-42E5-9142-AEE4D8B4CABF}" type="datetimeFigureOut">
              <a:rPr lang="en-US" smtClean="0"/>
              <a:t>10/30/2024</a:t>
            </a:fld>
            <a:endParaRPr lang="en-US"/>
          </a:p>
        </p:txBody>
      </p:sp>
      <p:sp>
        <p:nvSpPr>
          <p:cNvPr id="8" name="Footer Placeholder 7">
            <a:extLst>
              <a:ext uri="{FF2B5EF4-FFF2-40B4-BE49-F238E27FC236}">
                <a16:creationId xmlns:a16="http://schemas.microsoft.com/office/drawing/2014/main" id="{FC41BB73-9E26-6770-D987-FCAF1CB330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05D6E7-8C46-DCE7-70E0-6876D40A5FE8}"/>
              </a:ext>
            </a:extLst>
          </p:cNvPr>
          <p:cNvSpPr>
            <a:spLocks noGrp="1"/>
          </p:cNvSpPr>
          <p:nvPr>
            <p:ph type="sldNum" sz="quarter" idx="12"/>
          </p:nvPr>
        </p:nvSpPr>
        <p:spPr/>
        <p:txBody>
          <a:bodyPr/>
          <a:lstStyle/>
          <a:p>
            <a:fld id="{5F2B5A04-616D-477C-A8DC-187D69530572}" type="slidenum">
              <a:rPr lang="en-US" smtClean="0"/>
              <a:t>‹#›</a:t>
            </a:fld>
            <a:endParaRPr lang="en-US"/>
          </a:p>
        </p:txBody>
      </p:sp>
    </p:spTree>
    <p:extLst>
      <p:ext uri="{BB962C8B-B14F-4D97-AF65-F5344CB8AC3E}">
        <p14:creationId xmlns:p14="http://schemas.microsoft.com/office/powerpoint/2010/main" val="4108969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2F92-4344-E3AF-7124-321C667D19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1B9DAB-90CB-5AD5-256F-78003DC8EA37}"/>
              </a:ext>
            </a:extLst>
          </p:cNvPr>
          <p:cNvSpPr>
            <a:spLocks noGrp="1"/>
          </p:cNvSpPr>
          <p:nvPr>
            <p:ph type="dt" sz="half" idx="10"/>
          </p:nvPr>
        </p:nvSpPr>
        <p:spPr/>
        <p:txBody>
          <a:bodyPr/>
          <a:lstStyle/>
          <a:p>
            <a:fld id="{D89E83E8-33BC-42E5-9142-AEE4D8B4CABF}" type="datetimeFigureOut">
              <a:rPr lang="en-US" smtClean="0"/>
              <a:t>10/30/2024</a:t>
            </a:fld>
            <a:endParaRPr lang="en-US"/>
          </a:p>
        </p:txBody>
      </p:sp>
      <p:sp>
        <p:nvSpPr>
          <p:cNvPr id="4" name="Footer Placeholder 3">
            <a:extLst>
              <a:ext uri="{FF2B5EF4-FFF2-40B4-BE49-F238E27FC236}">
                <a16:creationId xmlns:a16="http://schemas.microsoft.com/office/drawing/2014/main" id="{968C42A5-5490-2CD2-F6C1-392586D323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FB7A42-E270-BFC5-CF8C-98D72C567867}"/>
              </a:ext>
            </a:extLst>
          </p:cNvPr>
          <p:cNvSpPr>
            <a:spLocks noGrp="1"/>
          </p:cNvSpPr>
          <p:nvPr>
            <p:ph type="sldNum" sz="quarter" idx="12"/>
          </p:nvPr>
        </p:nvSpPr>
        <p:spPr/>
        <p:txBody>
          <a:bodyPr/>
          <a:lstStyle/>
          <a:p>
            <a:fld id="{5F2B5A04-616D-477C-A8DC-187D69530572}" type="slidenum">
              <a:rPr lang="en-US" smtClean="0"/>
              <a:t>‹#›</a:t>
            </a:fld>
            <a:endParaRPr lang="en-US"/>
          </a:p>
        </p:txBody>
      </p:sp>
    </p:spTree>
    <p:extLst>
      <p:ext uri="{BB962C8B-B14F-4D97-AF65-F5344CB8AC3E}">
        <p14:creationId xmlns:p14="http://schemas.microsoft.com/office/powerpoint/2010/main" val="1808981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4B720-5E8C-7D21-0969-179066878D5A}"/>
              </a:ext>
            </a:extLst>
          </p:cNvPr>
          <p:cNvSpPr>
            <a:spLocks noGrp="1"/>
          </p:cNvSpPr>
          <p:nvPr>
            <p:ph type="dt" sz="half" idx="10"/>
          </p:nvPr>
        </p:nvSpPr>
        <p:spPr/>
        <p:txBody>
          <a:bodyPr/>
          <a:lstStyle/>
          <a:p>
            <a:fld id="{D89E83E8-33BC-42E5-9142-AEE4D8B4CABF}" type="datetimeFigureOut">
              <a:rPr lang="en-US" smtClean="0"/>
              <a:t>10/30/2024</a:t>
            </a:fld>
            <a:endParaRPr lang="en-US"/>
          </a:p>
        </p:txBody>
      </p:sp>
      <p:sp>
        <p:nvSpPr>
          <p:cNvPr id="3" name="Footer Placeholder 2">
            <a:extLst>
              <a:ext uri="{FF2B5EF4-FFF2-40B4-BE49-F238E27FC236}">
                <a16:creationId xmlns:a16="http://schemas.microsoft.com/office/drawing/2014/main" id="{6A6E3237-0A1F-83F6-2BD5-4F3EC62123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90FEC-D830-C45A-9E5A-EE4B911BC118}"/>
              </a:ext>
            </a:extLst>
          </p:cNvPr>
          <p:cNvSpPr>
            <a:spLocks noGrp="1"/>
          </p:cNvSpPr>
          <p:nvPr>
            <p:ph type="sldNum" sz="quarter" idx="12"/>
          </p:nvPr>
        </p:nvSpPr>
        <p:spPr/>
        <p:txBody>
          <a:bodyPr/>
          <a:lstStyle/>
          <a:p>
            <a:fld id="{5F2B5A04-616D-477C-A8DC-187D69530572}" type="slidenum">
              <a:rPr lang="en-US" smtClean="0"/>
              <a:t>‹#›</a:t>
            </a:fld>
            <a:endParaRPr lang="en-US"/>
          </a:p>
        </p:txBody>
      </p:sp>
    </p:spTree>
    <p:extLst>
      <p:ext uri="{BB962C8B-B14F-4D97-AF65-F5344CB8AC3E}">
        <p14:creationId xmlns:p14="http://schemas.microsoft.com/office/powerpoint/2010/main" val="2900792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E1BC-FCBF-37B6-147A-D0FF4D1621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6540D1-0D5F-DD2A-EF47-764751AD27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D86256-3389-E221-6AC4-AD361ED3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5FCF2-A28C-322F-7BBB-6CA5887E4B5E}"/>
              </a:ext>
            </a:extLst>
          </p:cNvPr>
          <p:cNvSpPr>
            <a:spLocks noGrp="1"/>
          </p:cNvSpPr>
          <p:nvPr>
            <p:ph type="dt" sz="half" idx="10"/>
          </p:nvPr>
        </p:nvSpPr>
        <p:spPr/>
        <p:txBody>
          <a:bodyPr/>
          <a:lstStyle/>
          <a:p>
            <a:fld id="{D89E83E8-33BC-42E5-9142-AEE4D8B4CABF}" type="datetimeFigureOut">
              <a:rPr lang="en-US" smtClean="0"/>
              <a:t>10/30/2024</a:t>
            </a:fld>
            <a:endParaRPr lang="en-US"/>
          </a:p>
        </p:txBody>
      </p:sp>
      <p:sp>
        <p:nvSpPr>
          <p:cNvPr id="6" name="Footer Placeholder 5">
            <a:extLst>
              <a:ext uri="{FF2B5EF4-FFF2-40B4-BE49-F238E27FC236}">
                <a16:creationId xmlns:a16="http://schemas.microsoft.com/office/drawing/2014/main" id="{5E5E7C65-FD2E-1168-0B5D-25A4931B68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71D4E-BC60-25D0-4262-DC84724743BC}"/>
              </a:ext>
            </a:extLst>
          </p:cNvPr>
          <p:cNvSpPr>
            <a:spLocks noGrp="1"/>
          </p:cNvSpPr>
          <p:nvPr>
            <p:ph type="sldNum" sz="quarter" idx="12"/>
          </p:nvPr>
        </p:nvSpPr>
        <p:spPr/>
        <p:txBody>
          <a:bodyPr/>
          <a:lstStyle/>
          <a:p>
            <a:fld id="{5F2B5A04-616D-477C-A8DC-187D69530572}" type="slidenum">
              <a:rPr lang="en-US" smtClean="0"/>
              <a:t>‹#›</a:t>
            </a:fld>
            <a:endParaRPr lang="en-US"/>
          </a:p>
        </p:txBody>
      </p:sp>
    </p:spTree>
    <p:extLst>
      <p:ext uri="{BB962C8B-B14F-4D97-AF65-F5344CB8AC3E}">
        <p14:creationId xmlns:p14="http://schemas.microsoft.com/office/powerpoint/2010/main" val="313439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C72A-E684-65FB-27B0-52A0BEE06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CBE23E-A9B4-A7F9-D920-A3805DF1CD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A81D67-D738-19D0-BFC8-94E42298E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D91F1-CA0B-2CA8-A480-9A6176859A16}"/>
              </a:ext>
            </a:extLst>
          </p:cNvPr>
          <p:cNvSpPr>
            <a:spLocks noGrp="1"/>
          </p:cNvSpPr>
          <p:nvPr>
            <p:ph type="dt" sz="half" idx="10"/>
          </p:nvPr>
        </p:nvSpPr>
        <p:spPr/>
        <p:txBody>
          <a:bodyPr/>
          <a:lstStyle/>
          <a:p>
            <a:fld id="{D89E83E8-33BC-42E5-9142-AEE4D8B4CABF}" type="datetimeFigureOut">
              <a:rPr lang="en-US" smtClean="0"/>
              <a:t>10/30/2024</a:t>
            </a:fld>
            <a:endParaRPr lang="en-US"/>
          </a:p>
        </p:txBody>
      </p:sp>
      <p:sp>
        <p:nvSpPr>
          <p:cNvPr id="6" name="Footer Placeholder 5">
            <a:extLst>
              <a:ext uri="{FF2B5EF4-FFF2-40B4-BE49-F238E27FC236}">
                <a16:creationId xmlns:a16="http://schemas.microsoft.com/office/drawing/2014/main" id="{83CEBE3A-711C-7E30-D8CC-70C9C3211A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EFC013-B2CC-56DB-B528-788EB3C12AA2}"/>
              </a:ext>
            </a:extLst>
          </p:cNvPr>
          <p:cNvSpPr>
            <a:spLocks noGrp="1"/>
          </p:cNvSpPr>
          <p:nvPr>
            <p:ph type="sldNum" sz="quarter" idx="12"/>
          </p:nvPr>
        </p:nvSpPr>
        <p:spPr/>
        <p:txBody>
          <a:bodyPr/>
          <a:lstStyle/>
          <a:p>
            <a:fld id="{5F2B5A04-616D-477C-A8DC-187D69530572}" type="slidenum">
              <a:rPr lang="en-US" smtClean="0"/>
              <a:t>‹#›</a:t>
            </a:fld>
            <a:endParaRPr lang="en-US"/>
          </a:p>
        </p:txBody>
      </p:sp>
    </p:spTree>
    <p:extLst>
      <p:ext uri="{BB962C8B-B14F-4D97-AF65-F5344CB8AC3E}">
        <p14:creationId xmlns:p14="http://schemas.microsoft.com/office/powerpoint/2010/main" val="374011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3D3897-5C6D-9F1C-1E65-978B92CED8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EA6C55-E298-D98B-CB31-214FE0280A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3D3D17-8F8D-8C8C-3273-61A44CDA4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9E83E8-33BC-42E5-9142-AEE4D8B4CABF}" type="datetimeFigureOut">
              <a:rPr lang="en-US" smtClean="0"/>
              <a:t>10/30/2024</a:t>
            </a:fld>
            <a:endParaRPr lang="en-US"/>
          </a:p>
        </p:txBody>
      </p:sp>
      <p:sp>
        <p:nvSpPr>
          <p:cNvPr id="5" name="Footer Placeholder 4">
            <a:extLst>
              <a:ext uri="{FF2B5EF4-FFF2-40B4-BE49-F238E27FC236}">
                <a16:creationId xmlns:a16="http://schemas.microsoft.com/office/drawing/2014/main" id="{BC822012-63A4-E6D5-1F33-ACCC4A1FC5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430A812-AA4E-E6C9-CBDF-F867B9BD0F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2B5A04-616D-477C-A8DC-187D69530572}" type="slidenum">
              <a:rPr lang="en-US" smtClean="0"/>
              <a:t>‹#›</a:t>
            </a:fld>
            <a:endParaRPr lang="en-US"/>
          </a:p>
        </p:txBody>
      </p:sp>
    </p:spTree>
    <p:extLst>
      <p:ext uri="{BB962C8B-B14F-4D97-AF65-F5344CB8AC3E}">
        <p14:creationId xmlns:p14="http://schemas.microsoft.com/office/powerpoint/2010/main" val="3840546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D23C-E11B-ECDB-0459-C26142E1D11A}"/>
              </a:ext>
            </a:extLst>
          </p:cNvPr>
          <p:cNvSpPr>
            <a:spLocks noGrp="1"/>
          </p:cNvSpPr>
          <p:nvPr>
            <p:ph type="ctrTitle"/>
          </p:nvPr>
        </p:nvSpPr>
        <p:spPr/>
        <p:txBody>
          <a:bodyPr/>
          <a:lstStyle/>
          <a:p>
            <a:r>
              <a:rPr lang="en-US" b="1" i="0" dirty="0">
                <a:effectLst/>
                <a:latin typeface="CIDFont+F1"/>
              </a:rPr>
              <a:t>Data Wrangling</a:t>
            </a:r>
            <a:r>
              <a:rPr lang="en-US" dirty="0"/>
              <a:t> </a:t>
            </a:r>
          </a:p>
        </p:txBody>
      </p:sp>
      <p:sp>
        <p:nvSpPr>
          <p:cNvPr id="3" name="Subtitle 2">
            <a:extLst>
              <a:ext uri="{FF2B5EF4-FFF2-40B4-BE49-F238E27FC236}">
                <a16:creationId xmlns:a16="http://schemas.microsoft.com/office/drawing/2014/main" id="{67C42948-8A3F-256A-991C-EDB8ED177864}"/>
              </a:ext>
            </a:extLst>
          </p:cNvPr>
          <p:cNvSpPr>
            <a:spLocks noGrp="1"/>
          </p:cNvSpPr>
          <p:nvPr>
            <p:ph type="subTitle" idx="1"/>
          </p:nvPr>
        </p:nvSpPr>
        <p:spPr/>
        <p:txBody>
          <a:bodyPr/>
          <a:lstStyle/>
          <a:p>
            <a:r>
              <a:rPr lang="en-US" dirty="0"/>
              <a:t>Week 4</a:t>
            </a:r>
          </a:p>
        </p:txBody>
      </p:sp>
    </p:spTree>
    <p:extLst>
      <p:ext uri="{BB962C8B-B14F-4D97-AF65-F5344CB8AC3E}">
        <p14:creationId xmlns:p14="http://schemas.microsoft.com/office/powerpoint/2010/main" val="3101385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348A4-C201-4035-8E5C-68415E5D1170}"/>
              </a:ext>
            </a:extLst>
          </p:cNvPr>
          <p:cNvSpPr>
            <a:spLocks noGrp="1"/>
          </p:cNvSpPr>
          <p:nvPr>
            <p:ph type="title"/>
          </p:nvPr>
        </p:nvSpPr>
        <p:spPr/>
        <p:txBody>
          <a:bodyPr/>
          <a:lstStyle/>
          <a:p>
            <a:r>
              <a:rPr lang="en-US" dirty="0"/>
              <a:t>Example</a:t>
            </a:r>
          </a:p>
        </p:txBody>
      </p:sp>
      <p:graphicFrame>
        <p:nvGraphicFramePr>
          <p:cNvPr id="4" name="Content Placeholder 3">
            <a:extLst>
              <a:ext uri="{FF2B5EF4-FFF2-40B4-BE49-F238E27FC236}">
                <a16:creationId xmlns:a16="http://schemas.microsoft.com/office/drawing/2014/main" id="{317E39A1-A3F2-646E-0937-259FAB74776D}"/>
              </a:ext>
            </a:extLst>
          </p:cNvPr>
          <p:cNvGraphicFramePr>
            <a:graphicFrameLocks noGrp="1"/>
          </p:cNvGraphicFramePr>
          <p:nvPr>
            <p:ph idx="1"/>
            <p:extLst>
              <p:ext uri="{D42A27DB-BD31-4B8C-83A1-F6EECF244321}">
                <p14:modId xmlns:p14="http://schemas.microsoft.com/office/powerpoint/2010/main" val="2112469323"/>
              </p:ext>
            </p:extLst>
          </p:nvPr>
        </p:nvGraphicFramePr>
        <p:xfrm>
          <a:off x="941149" y="2821021"/>
          <a:ext cx="4905173" cy="2917635"/>
        </p:xfrm>
        <a:graphic>
          <a:graphicData uri="http://schemas.openxmlformats.org/drawingml/2006/table">
            <a:tbl>
              <a:tblPr>
                <a:tableStyleId>{BC89EF96-8CEA-46FF-86C4-4CE0E7609802}</a:tableStyleId>
              </a:tblPr>
              <a:tblGrid>
                <a:gridCol w="1303627">
                  <a:extLst>
                    <a:ext uri="{9D8B030D-6E8A-4147-A177-3AD203B41FA5}">
                      <a16:colId xmlns:a16="http://schemas.microsoft.com/office/drawing/2014/main" val="1955397482"/>
                    </a:ext>
                  </a:extLst>
                </a:gridCol>
                <a:gridCol w="972197">
                  <a:extLst>
                    <a:ext uri="{9D8B030D-6E8A-4147-A177-3AD203B41FA5}">
                      <a16:colId xmlns:a16="http://schemas.microsoft.com/office/drawing/2014/main" val="3512181"/>
                    </a:ext>
                  </a:extLst>
                </a:gridCol>
                <a:gridCol w="486098">
                  <a:extLst>
                    <a:ext uri="{9D8B030D-6E8A-4147-A177-3AD203B41FA5}">
                      <a16:colId xmlns:a16="http://schemas.microsoft.com/office/drawing/2014/main" val="3972120181"/>
                    </a:ext>
                  </a:extLst>
                </a:gridCol>
                <a:gridCol w="2143251">
                  <a:extLst>
                    <a:ext uri="{9D8B030D-6E8A-4147-A177-3AD203B41FA5}">
                      <a16:colId xmlns:a16="http://schemas.microsoft.com/office/drawing/2014/main" val="2979220564"/>
                    </a:ext>
                  </a:extLst>
                </a:gridCol>
              </a:tblGrid>
              <a:tr h="583527">
                <a:tc>
                  <a:txBody>
                    <a:bodyPr/>
                    <a:lstStyle/>
                    <a:p>
                      <a:pPr algn="ctr" fontAlgn="b"/>
                      <a:r>
                        <a:rPr lang="en-US" sz="1600" b="1" u="none" strike="noStrike" dirty="0">
                          <a:solidFill>
                            <a:srgbClr val="000000"/>
                          </a:solidFill>
                          <a:effectLst/>
                        </a:rPr>
                        <a:t>Customer ID</a:t>
                      </a:r>
                      <a:endParaRPr lang="en-US" sz="16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1" u="none" strike="noStrike" dirty="0">
                          <a:solidFill>
                            <a:srgbClr val="000000"/>
                          </a:solidFill>
                          <a:effectLst/>
                        </a:rPr>
                        <a:t>Name</a:t>
                      </a:r>
                      <a:endParaRPr lang="en-US" sz="16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1" u="none" strike="noStrike">
                          <a:solidFill>
                            <a:srgbClr val="000000"/>
                          </a:solidFill>
                          <a:effectLst/>
                        </a:rPr>
                        <a:t>Age</a:t>
                      </a:r>
                      <a:endParaRPr lang="en-US" sz="16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1" u="none" strike="noStrike" dirty="0">
                          <a:solidFill>
                            <a:srgbClr val="000000"/>
                          </a:solidFill>
                          <a:effectLst/>
                        </a:rPr>
                        <a:t>Email</a:t>
                      </a:r>
                      <a:endParaRPr lang="en-US" sz="16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951138497"/>
                  </a:ext>
                </a:extLst>
              </a:tr>
              <a:tr h="583527">
                <a:tc>
                  <a:txBody>
                    <a:bodyPr/>
                    <a:lstStyle/>
                    <a:p>
                      <a:pPr algn="ctr" fontAlgn="b"/>
                      <a:r>
                        <a:rPr lang="en-US" sz="1600" b="0" u="none" strike="noStrike">
                          <a:solidFill>
                            <a:srgbClr val="000000"/>
                          </a:solidFill>
                          <a:effectLst/>
                          <a:highlight>
                            <a:srgbClr val="FFFF00"/>
                          </a:highlight>
                        </a:rPr>
                        <a:t>101</a:t>
                      </a:r>
                      <a:endParaRPr lang="en-US" sz="1600" b="0" i="0" u="none" strike="noStrike">
                        <a:solidFill>
                          <a:srgbClr val="000000"/>
                        </a:solidFill>
                        <a:effectLst/>
                        <a:highlight>
                          <a:srgbClr val="FFFF00"/>
                        </a:highligh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highlight>
                            <a:srgbClr val="FFFF00"/>
                          </a:highlight>
                        </a:rPr>
                        <a:t>John Doe</a:t>
                      </a:r>
                      <a:endParaRPr lang="en-US" sz="1600" b="0" i="0" u="none" strike="noStrike">
                        <a:solidFill>
                          <a:srgbClr val="000000"/>
                        </a:solidFill>
                        <a:effectLst/>
                        <a:highlight>
                          <a:srgbClr val="FFFF00"/>
                        </a:highligh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highlight>
                            <a:srgbClr val="FFFF00"/>
                          </a:highlight>
                        </a:rPr>
                        <a:t>30</a:t>
                      </a:r>
                      <a:endParaRPr lang="en-US" sz="1600" b="0" i="0" u="none" strike="noStrike">
                        <a:solidFill>
                          <a:srgbClr val="000000"/>
                        </a:solidFill>
                        <a:effectLst/>
                        <a:highlight>
                          <a:srgbClr val="FFFF00"/>
                        </a:highlight>
                        <a:latin typeface="Aptos Narrow" panose="020B0004020202020204" pitchFamily="34" charset="0"/>
                      </a:endParaRPr>
                    </a:p>
                  </a:txBody>
                  <a:tcPr marL="7620" marR="7620" marT="7620" marB="0" anchor="b"/>
                </a:tc>
                <a:tc>
                  <a:txBody>
                    <a:bodyPr/>
                    <a:lstStyle/>
                    <a:p>
                      <a:pPr algn="ctr" fontAlgn="b"/>
                      <a:r>
                        <a:rPr lang="en-US" sz="1600" b="0" u="none" strike="noStrike" dirty="0">
                          <a:solidFill>
                            <a:srgbClr val="000000"/>
                          </a:solidFill>
                          <a:effectLst/>
                          <a:highlight>
                            <a:srgbClr val="FFFF00"/>
                          </a:highlight>
                        </a:rPr>
                        <a:t>john@example.com</a:t>
                      </a:r>
                      <a:endParaRPr lang="en-US" sz="1600" b="0" i="0" u="none" strike="noStrike" dirty="0">
                        <a:solidFill>
                          <a:srgbClr val="000000"/>
                        </a:solidFill>
                        <a:effectLst/>
                        <a:highlight>
                          <a:srgbClr val="FFFF00"/>
                        </a:highlight>
                        <a:latin typeface="Aptos Narrow" panose="020B0004020202020204" pitchFamily="34" charset="0"/>
                      </a:endParaRPr>
                    </a:p>
                  </a:txBody>
                  <a:tcPr marL="7620" marR="7620" marT="7620" marB="0" anchor="b"/>
                </a:tc>
                <a:extLst>
                  <a:ext uri="{0D108BD9-81ED-4DB2-BD59-A6C34878D82A}">
                    <a16:rowId xmlns:a16="http://schemas.microsoft.com/office/drawing/2014/main" val="1379422491"/>
                  </a:ext>
                </a:extLst>
              </a:tr>
              <a:tr h="583527">
                <a:tc>
                  <a:txBody>
                    <a:bodyPr/>
                    <a:lstStyle/>
                    <a:p>
                      <a:pPr algn="ctr" fontAlgn="b"/>
                      <a:r>
                        <a:rPr lang="en-US" sz="1600" b="0" u="none" strike="noStrike">
                          <a:solidFill>
                            <a:srgbClr val="000000"/>
                          </a:solidFill>
                          <a:effectLst/>
                        </a:rPr>
                        <a:t>102</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rPr>
                        <a:t>Jane Roe</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rPr>
                        <a:t>25</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dirty="0">
                          <a:solidFill>
                            <a:srgbClr val="000000"/>
                          </a:solidFill>
                          <a:effectLst/>
                        </a:rPr>
                        <a:t>jane@example.com</a:t>
                      </a:r>
                      <a:endParaRPr lang="en-US" sz="16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67374529"/>
                  </a:ext>
                </a:extLst>
              </a:tr>
              <a:tr h="583527">
                <a:tc>
                  <a:txBody>
                    <a:bodyPr/>
                    <a:lstStyle/>
                    <a:p>
                      <a:pPr algn="ctr" fontAlgn="b"/>
                      <a:r>
                        <a:rPr lang="en-US" sz="1600" b="0" u="none" strike="noStrike">
                          <a:solidFill>
                            <a:srgbClr val="000000"/>
                          </a:solidFill>
                          <a:effectLst/>
                          <a:highlight>
                            <a:srgbClr val="FFFF00"/>
                          </a:highlight>
                        </a:rPr>
                        <a:t>103</a:t>
                      </a:r>
                      <a:endParaRPr lang="en-US" sz="1600" b="0" i="0" u="none" strike="noStrike">
                        <a:solidFill>
                          <a:srgbClr val="000000"/>
                        </a:solidFill>
                        <a:effectLst/>
                        <a:highlight>
                          <a:srgbClr val="FFFF00"/>
                        </a:highligh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highlight>
                            <a:srgbClr val="FFFF00"/>
                          </a:highlight>
                        </a:rPr>
                        <a:t>John Doe</a:t>
                      </a:r>
                      <a:endParaRPr lang="en-US" sz="1600" b="0" i="0" u="none" strike="noStrike">
                        <a:solidFill>
                          <a:srgbClr val="000000"/>
                        </a:solidFill>
                        <a:effectLst/>
                        <a:highlight>
                          <a:srgbClr val="FFFF00"/>
                        </a:highligh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highlight>
                            <a:srgbClr val="FFFF00"/>
                          </a:highlight>
                        </a:rPr>
                        <a:t>30</a:t>
                      </a:r>
                      <a:endParaRPr lang="en-US" sz="1600" b="0" i="0" u="none" strike="noStrike">
                        <a:solidFill>
                          <a:srgbClr val="000000"/>
                        </a:solidFill>
                        <a:effectLst/>
                        <a:highlight>
                          <a:srgbClr val="FFFF00"/>
                        </a:highlight>
                        <a:latin typeface="Aptos Narrow" panose="020B0004020202020204" pitchFamily="34" charset="0"/>
                      </a:endParaRPr>
                    </a:p>
                  </a:txBody>
                  <a:tcPr marL="7620" marR="7620" marT="7620" marB="0" anchor="b"/>
                </a:tc>
                <a:tc>
                  <a:txBody>
                    <a:bodyPr/>
                    <a:lstStyle/>
                    <a:p>
                      <a:pPr algn="ctr" fontAlgn="b"/>
                      <a:r>
                        <a:rPr lang="en-US" sz="1600" b="0" u="none" strike="noStrike" dirty="0">
                          <a:solidFill>
                            <a:srgbClr val="000000"/>
                          </a:solidFill>
                          <a:effectLst/>
                          <a:highlight>
                            <a:srgbClr val="FFFF00"/>
                          </a:highlight>
                        </a:rPr>
                        <a:t>john@example.com</a:t>
                      </a:r>
                      <a:endParaRPr lang="en-US" sz="1600" b="0" i="0" u="none" strike="noStrike" dirty="0">
                        <a:solidFill>
                          <a:srgbClr val="000000"/>
                        </a:solidFill>
                        <a:effectLst/>
                        <a:highlight>
                          <a:srgbClr val="FFFF00"/>
                        </a:highlight>
                        <a:latin typeface="Aptos Narrow" panose="020B0004020202020204" pitchFamily="34" charset="0"/>
                      </a:endParaRPr>
                    </a:p>
                  </a:txBody>
                  <a:tcPr marL="7620" marR="7620" marT="7620" marB="0" anchor="b"/>
                </a:tc>
                <a:extLst>
                  <a:ext uri="{0D108BD9-81ED-4DB2-BD59-A6C34878D82A}">
                    <a16:rowId xmlns:a16="http://schemas.microsoft.com/office/drawing/2014/main" val="1773203986"/>
                  </a:ext>
                </a:extLst>
              </a:tr>
              <a:tr h="583527">
                <a:tc>
                  <a:txBody>
                    <a:bodyPr/>
                    <a:lstStyle/>
                    <a:p>
                      <a:pPr algn="ctr" fontAlgn="b"/>
                      <a:r>
                        <a:rPr lang="en-US" sz="1600" b="0" u="none" strike="noStrike">
                          <a:solidFill>
                            <a:srgbClr val="000000"/>
                          </a:solidFill>
                          <a:effectLst/>
                        </a:rPr>
                        <a:t>104</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rPr>
                        <a:t>Emily Z</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rPr>
                        <a:t>22</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dirty="0">
                          <a:solidFill>
                            <a:srgbClr val="000000"/>
                          </a:solidFill>
                          <a:effectLst/>
                        </a:rPr>
                        <a:t>emily@example.com</a:t>
                      </a:r>
                      <a:endParaRPr lang="en-US" sz="16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164178278"/>
                  </a:ext>
                </a:extLst>
              </a:tr>
            </a:tbl>
          </a:graphicData>
        </a:graphic>
      </p:graphicFrame>
      <p:graphicFrame>
        <p:nvGraphicFramePr>
          <p:cNvPr id="5" name="Content Placeholder 3">
            <a:extLst>
              <a:ext uri="{FF2B5EF4-FFF2-40B4-BE49-F238E27FC236}">
                <a16:creationId xmlns:a16="http://schemas.microsoft.com/office/drawing/2014/main" id="{1FD07B47-B234-B406-4EB0-4926B4D9B9F5}"/>
              </a:ext>
            </a:extLst>
          </p:cNvPr>
          <p:cNvGraphicFramePr>
            <a:graphicFrameLocks/>
          </p:cNvGraphicFramePr>
          <p:nvPr>
            <p:extLst>
              <p:ext uri="{D42A27DB-BD31-4B8C-83A1-F6EECF244321}">
                <p14:modId xmlns:p14="http://schemas.microsoft.com/office/powerpoint/2010/main" val="3656963400"/>
              </p:ext>
            </p:extLst>
          </p:nvPr>
        </p:nvGraphicFramePr>
        <p:xfrm>
          <a:off x="6459436" y="2821022"/>
          <a:ext cx="4396631" cy="1887167"/>
        </p:xfrm>
        <a:graphic>
          <a:graphicData uri="http://schemas.openxmlformats.org/drawingml/2006/table">
            <a:tbl>
              <a:tblPr>
                <a:tableStyleId>{BC89EF96-8CEA-46FF-86C4-4CE0E7609802}</a:tableStyleId>
              </a:tblPr>
              <a:tblGrid>
                <a:gridCol w="1337120">
                  <a:extLst>
                    <a:ext uri="{9D8B030D-6E8A-4147-A177-3AD203B41FA5}">
                      <a16:colId xmlns:a16="http://schemas.microsoft.com/office/drawing/2014/main" val="3432748571"/>
                    </a:ext>
                  </a:extLst>
                </a:gridCol>
                <a:gridCol w="1246467">
                  <a:extLst>
                    <a:ext uri="{9D8B030D-6E8A-4147-A177-3AD203B41FA5}">
                      <a16:colId xmlns:a16="http://schemas.microsoft.com/office/drawing/2014/main" val="1829404386"/>
                    </a:ext>
                  </a:extLst>
                </a:gridCol>
                <a:gridCol w="498587">
                  <a:extLst>
                    <a:ext uri="{9D8B030D-6E8A-4147-A177-3AD203B41FA5}">
                      <a16:colId xmlns:a16="http://schemas.microsoft.com/office/drawing/2014/main" val="537042028"/>
                    </a:ext>
                  </a:extLst>
                </a:gridCol>
                <a:gridCol w="1314457">
                  <a:extLst>
                    <a:ext uri="{9D8B030D-6E8A-4147-A177-3AD203B41FA5}">
                      <a16:colId xmlns:a16="http://schemas.microsoft.com/office/drawing/2014/main" val="1032727335"/>
                    </a:ext>
                  </a:extLst>
                </a:gridCol>
              </a:tblGrid>
              <a:tr h="476890">
                <a:tc>
                  <a:txBody>
                    <a:bodyPr/>
                    <a:lstStyle/>
                    <a:p>
                      <a:pPr algn="ctr" fontAlgn="b"/>
                      <a:r>
                        <a:rPr lang="en-US" sz="1600" b="1" u="none" strike="noStrike" dirty="0">
                          <a:solidFill>
                            <a:srgbClr val="000000"/>
                          </a:solidFill>
                          <a:effectLst/>
                        </a:rPr>
                        <a:t>Customer ID</a:t>
                      </a:r>
                      <a:endParaRPr lang="en-US" sz="16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1" u="none" strike="noStrike" dirty="0">
                          <a:solidFill>
                            <a:srgbClr val="000000"/>
                          </a:solidFill>
                          <a:effectLst/>
                        </a:rPr>
                        <a:t>Name</a:t>
                      </a:r>
                      <a:endParaRPr lang="en-US" sz="16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1" u="none" strike="noStrike">
                          <a:solidFill>
                            <a:srgbClr val="000000"/>
                          </a:solidFill>
                          <a:effectLst/>
                        </a:rPr>
                        <a:t>Age</a:t>
                      </a:r>
                      <a:endParaRPr lang="en-US" sz="16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1" u="none" strike="noStrike" dirty="0">
                          <a:solidFill>
                            <a:srgbClr val="000000"/>
                          </a:solidFill>
                          <a:effectLst/>
                        </a:rPr>
                        <a:t>Date of Birth</a:t>
                      </a:r>
                      <a:endParaRPr lang="en-US" sz="16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252613688"/>
                  </a:ext>
                </a:extLst>
              </a:tr>
              <a:tr h="476890">
                <a:tc>
                  <a:txBody>
                    <a:bodyPr/>
                    <a:lstStyle/>
                    <a:p>
                      <a:pPr algn="ctr" fontAlgn="b"/>
                      <a:r>
                        <a:rPr lang="en-US" sz="1600" b="0" u="none" strike="noStrike">
                          <a:solidFill>
                            <a:srgbClr val="000000"/>
                          </a:solidFill>
                          <a:effectLst/>
                        </a:rPr>
                        <a:t>001</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rPr>
                        <a:t>John Doe</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rPr>
                        <a:t>30</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dirty="0">
                          <a:solidFill>
                            <a:srgbClr val="000000"/>
                          </a:solidFill>
                          <a:effectLst/>
                        </a:rPr>
                        <a:t>12/12/1992</a:t>
                      </a:r>
                      <a:endParaRPr lang="en-US" sz="16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717318891"/>
                  </a:ext>
                </a:extLst>
              </a:tr>
              <a:tr h="456497">
                <a:tc>
                  <a:txBody>
                    <a:bodyPr/>
                    <a:lstStyle/>
                    <a:p>
                      <a:pPr algn="ctr" fontAlgn="b"/>
                      <a:r>
                        <a:rPr lang="en-US" sz="1600" b="0" u="none" strike="noStrike">
                          <a:solidFill>
                            <a:srgbClr val="000000"/>
                          </a:solidFill>
                          <a:effectLst/>
                        </a:rPr>
                        <a:t>002</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rPr>
                        <a:t>Jane Roe</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rPr>
                        <a:t>25</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rPr>
                        <a:t>5/15/1997</a:t>
                      </a:r>
                      <a:endParaRPr lang="en-US" sz="16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818122065"/>
                  </a:ext>
                </a:extLst>
              </a:tr>
              <a:tr h="476890">
                <a:tc>
                  <a:txBody>
                    <a:bodyPr/>
                    <a:lstStyle/>
                    <a:p>
                      <a:pPr algn="ctr" fontAlgn="b"/>
                      <a:r>
                        <a:rPr lang="en-US" sz="1600" b="0" u="none" strike="noStrike" dirty="0">
                          <a:solidFill>
                            <a:srgbClr val="000000"/>
                          </a:solidFill>
                          <a:effectLst/>
                        </a:rPr>
                        <a:t>003</a:t>
                      </a:r>
                      <a:endParaRPr lang="en-US" sz="16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dirty="0">
                          <a:solidFill>
                            <a:srgbClr val="000000"/>
                          </a:solidFill>
                          <a:effectLst/>
                        </a:rPr>
                        <a:t>Emily Smith</a:t>
                      </a:r>
                      <a:endParaRPr lang="en-US" sz="16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rPr>
                        <a:t>30</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dirty="0">
                          <a:solidFill>
                            <a:srgbClr val="000000"/>
                          </a:solidFill>
                          <a:effectLst/>
                        </a:rPr>
                        <a:t>8/30/1999</a:t>
                      </a:r>
                      <a:endParaRPr lang="en-US" sz="16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583502583"/>
                  </a:ext>
                </a:extLst>
              </a:tr>
            </a:tbl>
          </a:graphicData>
        </a:graphic>
      </p:graphicFrame>
    </p:spTree>
    <p:extLst>
      <p:ext uri="{BB962C8B-B14F-4D97-AF65-F5344CB8AC3E}">
        <p14:creationId xmlns:p14="http://schemas.microsoft.com/office/powerpoint/2010/main" val="405902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741F7B-9623-65D5-06B1-BBAEA359FEB9}"/>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1.3 Correcting errors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9132E08-EE15-0591-AEFD-F23D8D8E2971}"/>
              </a:ext>
            </a:extLst>
          </p:cNvPr>
          <p:cNvSpPr>
            <a:spLocks noGrp="1"/>
          </p:cNvSpPr>
          <p:nvPr>
            <p:ph idx="1"/>
          </p:nvPr>
        </p:nvSpPr>
        <p:spPr>
          <a:xfrm>
            <a:off x="838200" y="1929384"/>
            <a:ext cx="10515600" cy="4251960"/>
          </a:xfrm>
        </p:spPr>
        <p:txBody>
          <a:bodyPr>
            <a:normAutofit/>
          </a:bodyPr>
          <a:lstStyle/>
          <a:p>
            <a:r>
              <a:rPr lang="en-US" sz="2200" b="1" i="0" dirty="0">
                <a:effectLst/>
                <a:latin typeface="CIDFont+F1"/>
              </a:rPr>
              <a:t>Problem</a:t>
            </a:r>
            <a:r>
              <a:rPr lang="en-US" sz="2200" b="0" i="0" dirty="0">
                <a:effectLst/>
                <a:latin typeface="CIDFont+F2"/>
              </a:rPr>
              <a:t>: Errors in the dataset's structure can include issues like inconsistent naming conventions, typos, or incorrect data types.</a:t>
            </a:r>
            <a:endParaRPr lang="en-US" sz="2200" dirty="0">
              <a:latin typeface="CIDFont+F2"/>
            </a:endParaRPr>
          </a:p>
          <a:p>
            <a:endParaRPr lang="en-US" sz="2200" b="1" i="0" dirty="0">
              <a:effectLst/>
              <a:latin typeface="CIDFont+F1"/>
            </a:endParaRPr>
          </a:p>
          <a:p>
            <a:r>
              <a:rPr lang="en-US" sz="2200" b="1" i="0" dirty="0">
                <a:effectLst/>
                <a:latin typeface="CIDFont+F1"/>
              </a:rPr>
              <a:t>Solution</a:t>
            </a:r>
            <a:r>
              <a:rPr lang="en-US" sz="2200" b="0" i="0" dirty="0">
                <a:effectLst/>
                <a:latin typeface="CIDFont+F2"/>
              </a:rPr>
              <a:t>:</a:t>
            </a:r>
          </a:p>
          <a:p>
            <a:endParaRPr lang="en-US" sz="2200" b="0" i="0" dirty="0">
              <a:effectLst/>
              <a:latin typeface="CIDFont+F2"/>
            </a:endParaRPr>
          </a:p>
          <a:p>
            <a:pPr lvl="1"/>
            <a:r>
              <a:rPr lang="en-US" sz="1800" b="1" i="0" dirty="0">
                <a:effectLst/>
                <a:latin typeface="CIDFont+F1"/>
              </a:rPr>
              <a:t>Standardization</a:t>
            </a:r>
            <a:r>
              <a:rPr lang="en-US" sz="1800" b="0" i="0" dirty="0">
                <a:effectLst/>
                <a:latin typeface="CIDFont+F2"/>
              </a:rPr>
              <a:t>: Ensure consistent naming and formatting (e.g., convert all text to lowercase, correct typos).</a:t>
            </a:r>
          </a:p>
          <a:p>
            <a:pPr lvl="1"/>
            <a:r>
              <a:rPr lang="en-US" sz="1800" b="1" i="0" dirty="0">
                <a:effectLst/>
                <a:latin typeface="CIDFont+F1"/>
              </a:rPr>
              <a:t>Data type correction</a:t>
            </a:r>
            <a:r>
              <a:rPr lang="en-US" sz="1800" b="0" i="0" dirty="0">
                <a:effectLst/>
                <a:latin typeface="CIDFont+F2"/>
              </a:rPr>
              <a:t>: Convert columns to their appropriate data types (e.g., converting strings to dates, numbers to numeric types)</a:t>
            </a:r>
            <a:r>
              <a:rPr lang="en-US" sz="1800" dirty="0"/>
              <a:t> </a:t>
            </a:r>
            <a:br>
              <a:rPr lang="en-US" sz="1800" dirty="0"/>
            </a:br>
            <a:endParaRPr lang="en-US" sz="1800" dirty="0"/>
          </a:p>
        </p:txBody>
      </p:sp>
    </p:spTree>
    <p:extLst>
      <p:ext uri="{BB962C8B-B14F-4D97-AF65-F5344CB8AC3E}">
        <p14:creationId xmlns:p14="http://schemas.microsoft.com/office/powerpoint/2010/main" val="19971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45029-3814-88A9-0521-56953C3ECCA8}"/>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2. Data transformation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953299-6D66-1F8E-D65E-3DA50EB2528F}"/>
              </a:ext>
            </a:extLst>
          </p:cNvPr>
          <p:cNvSpPr>
            <a:spLocks noGrp="1"/>
          </p:cNvSpPr>
          <p:nvPr>
            <p:ph idx="1"/>
          </p:nvPr>
        </p:nvSpPr>
        <p:spPr>
          <a:xfrm>
            <a:off x="838200" y="1929384"/>
            <a:ext cx="10515600" cy="4251960"/>
          </a:xfrm>
        </p:spPr>
        <p:txBody>
          <a:bodyPr>
            <a:normAutofit fontScale="92500" lnSpcReduction="10000"/>
          </a:bodyPr>
          <a:lstStyle/>
          <a:p>
            <a:pPr marL="0" indent="0">
              <a:buNone/>
            </a:pPr>
            <a:r>
              <a:rPr lang="en-US" sz="2000" b="1" i="0" dirty="0">
                <a:effectLst/>
                <a:latin typeface="CIDFont+F2"/>
              </a:rPr>
              <a:t>Data transformation </a:t>
            </a:r>
            <a:r>
              <a:rPr lang="en-US" sz="2000" i="0" dirty="0">
                <a:effectLst/>
                <a:latin typeface="CIDFont+F2"/>
              </a:rPr>
              <a:t>is the process of converting data from one format or structure to another to make it suitable for analysis. This can involve reshaping, scaling, encoding, or normalizing the data.</a:t>
            </a:r>
            <a:r>
              <a:rPr lang="en-US" sz="2000" dirty="0"/>
              <a:t> </a:t>
            </a:r>
          </a:p>
          <a:p>
            <a:pPr marL="914400" lvl="1" indent="-457200">
              <a:buFont typeface="+mj-lt"/>
              <a:buAutoNum type="arabicPeriod"/>
            </a:pPr>
            <a:r>
              <a:rPr lang="en-US" sz="2000" i="0" dirty="0">
                <a:effectLst/>
                <a:latin typeface="CIDFont+F1"/>
              </a:rPr>
              <a:t>Reshaping Data</a:t>
            </a:r>
          </a:p>
          <a:p>
            <a:pPr marL="914400" lvl="1" indent="-457200">
              <a:buFont typeface="+mj-lt"/>
              <a:buAutoNum type="arabicPeriod"/>
            </a:pPr>
            <a:r>
              <a:rPr lang="en-US" sz="2000" i="0" dirty="0">
                <a:effectLst/>
                <a:latin typeface="CIDFont+F1"/>
              </a:rPr>
              <a:t>Scaling and Normalization</a:t>
            </a:r>
            <a:r>
              <a:rPr lang="en-US" sz="2000" dirty="0"/>
              <a:t> </a:t>
            </a:r>
          </a:p>
          <a:p>
            <a:pPr marL="914400" lvl="1" indent="-457200">
              <a:buFont typeface="+mj-lt"/>
              <a:buAutoNum type="arabicPeriod"/>
            </a:pPr>
            <a:r>
              <a:rPr lang="en-US" sz="2000" i="0" dirty="0">
                <a:effectLst/>
                <a:latin typeface="CIDFont+F1"/>
              </a:rPr>
              <a:t>Encoding Categorical Variables</a:t>
            </a:r>
            <a:r>
              <a:rPr lang="en-US" sz="2000" dirty="0"/>
              <a:t> </a:t>
            </a:r>
          </a:p>
          <a:p>
            <a:pPr marL="914400" lvl="1" indent="-457200">
              <a:buFont typeface="+mj-lt"/>
              <a:buAutoNum type="arabicPeriod"/>
            </a:pPr>
            <a:r>
              <a:rPr lang="en-US" sz="2000" i="0" dirty="0">
                <a:effectLst/>
                <a:latin typeface="CIDFont+F1"/>
              </a:rPr>
              <a:t>Data Type Conversion</a:t>
            </a:r>
          </a:p>
          <a:p>
            <a:pPr marL="914400" lvl="1" indent="-457200">
              <a:buFont typeface="+mj-lt"/>
              <a:buAutoNum type="arabicPeriod"/>
            </a:pPr>
            <a:r>
              <a:rPr lang="en-US" sz="2000" i="0" dirty="0">
                <a:effectLst/>
                <a:latin typeface="CIDFont+F1"/>
              </a:rPr>
              <a:t>Handling Time-Series Data</a:t>
            </a:r>
            <a:r>
              <a:rPr lang="en-US" sz="2000" dirty="0"/>
              <a:t> </a:t>
            </a:r>
          </a:p>
          <a:p>
            <a:pPr marL="914400" lvl="1" indent="-457200">
              <a:buFont typeface="+mj-lt"/>
              <a:buAutoNum type="arabicPeriod"/>
            </a:pPr>
            <a:r>
              <a:rPr lang="en-US" sz="2000" i="0" dirty="0">
                <a:effectLst/>
                <a:latin typeface="CIDFont+F1"/>
              </a:rPr>
              <a:t>Aggregating Data</a:t>
            </a:r>
            <a:endParaRPr lang="en-US" sz="2000" dirty="0"/>
          </a:p>
          <a:p>
            <a:pPr marL="0" indent="0">
              <a:buNone/>
            </a:pPr>
            <a:r>
              <a:rPr lang="en-US" sz="2000" b="1" i="0" dirty="0">
                <a:effectLst/>
                <a:latin typeface="CIDFont+F1"/>
              </a:rPr>
              <a:t>Why Data Transformation is Important:</a:t>
            </a:r>
            <a:endParaRPr lang="en-US" sz="2000" b="1" dirty="0">
              <a:latin typeface="CIDFont+F1"/>
            </a:endParaRPr>
          </a:p>
          <a:p>
            <a:r>
              <a:rPr lang="en-US" sz="2000" b="1" i="0" dirty="0">
                <a:effectLst/>
                <a:latin typeface="CIDFont+F1"/>
              </a:rPr>
              <a:t>Compatibility</a:t>
            </a:r>
            <a:r>
              <a:rPr lang="en-US" sz="2000" b="1" i="0" dirty="0">
                <a:effectLst/>
                <a:latin typeface="CIDFont+F2"/>
              </a:rPr>
              <a:t>: </a:t>
            </a:r>
            <a:r>
              <a:rPr lang="en-US" sz="2000" i="0" dirty="0">
                <a:effectLst/>
                <a:latin typeface="CIDFont+F2"/>
              </a:rPr>
              <a:t>It ensures that the data is in a suitable format for analysis or modeling.</a:t>
            </a:r>
          </a:p>
          <a:p>
            <a:r>
              <a:rPr lang="en-US" sz="2000" b="1" i="0" dirty="0">
                <a:effectLst/>
                <a:latin typeface="CIDFont+F1"/>
              </a:rPr>
              <a:t>Feature Creation</a:t>
            </a:r>
            <a:r>
              <a:rPr lang="en-US" sz="2000" b="1" i="0" dirty="0">
                <a:effectLst/>
                <a:latin typeface="CIDFont+F2"/>
              </a:rPr>
              <a:t>: </a:t>
            </a:r>
            <a:r>
              <a:rPr lang="en-US" sz="2000" i="0" dirty="0">
                <a:effectLst/>
                <a:latin typeface="CIDFont+F2"/>
              </a:rPr>
              <a:t>Helps in generating new insights by transforming raw data into more meaningful features.</a:t>
            </a:r>
          </a:p>
          <a:p>
            <a:r>
              <a:rPr lang="en-US" sz="2000" b="1" i="0" dirty="0">
                <a:effectLst/>
                <a:latin typeface="CIDFont+F1"/>
              </a:rPr>
              <a:t>Improved Model Performance</a:t>
            </a:r>
            <a:r>
              <a:rPr lang="en-US" sz="2000" b="1" i="0" dirty="0">
                <a:effectLst/>
                <a:latin typeface="CIDFont+F2"/>
              </a:rPr>
              <a:t>: </a:t>
            </a:r>
            <a:r>
              <a:rPr lang="en-US" sz="2000" i="0" dirty="0">
                <a:effectLst/>
                <a:latin typeface="CIDFont+F2"/>
              </a:rPr>
              <a:t>Many machine learning algorithms require specific data formats (e.g., scaled values) for optimal performance.</a:t>
            </a:r>
            <a:r>
              <a:rPr lang="en-US" sz="2000" dirty="0"/>
              <a:t> </a:t>
            </a:r>
          </a:p>
        </p:txBody>
      </p:sp>
    </p:spTree>
    <p:extLst>
      <p:ext uri="{BB962C8B-B14F-4D97-AF65-F5344CB8AC3E}">
        <p14:creationId xmlns:p14="http://schemas.microsoft.com/office/powerpoint/2010/main" val="117402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999E-BC0C-8BDE-C443-06F79AD2EB33}"/>
              </a:ext>
            </a:extLst>
          </p:cNvPr>
          <p:cNvSpPr>
            <a:spLocks noGrp="1"/>
          </p:cNvSpPr>
          <p:nvPr>
            <p:ph type="title"/>
          </p:nvPr>
        </p:nvSpPr>
        <p:spPr/>
        <p:txBody>
          <a:bodyPr/>
          <a:lstStyle/>
          <a:p>
            <a:r>
              <a:rPr lang="en-US" sz="4400" b="1" i="0" dirty="0">
                <a:solidFill>
                  <a:srgbClr val="000000"/>
                </a:solidFill>
                <a:effectLst/>
                <a:latin typeface="CIDFont+F1"/>
              </a:rPr>
              <a:t>2.1 Reshaping Data</a:t>
            </a:r>
            <a:endParaRPr lang="en-US" dirty="0"/>
          </a:p>
        </p:txBody>
      </p:sp>
      <p:graphicFrame>
        <p:nvGraphicFramePr>
          <p:cNvPr id="7" name="Content Placeholder 2">
            <a:extLst>
              <a:ext uri="{FF2B5EF4-FFF2-40B4-BE49-F238E27FC236}">
                <a16:creationId xmlns:a16="http://schemas.microsoft.com/office/drawing/2014/main" id="{76E5336D-4B65-A776-6C5F-E7842D7C1DD8}"/>
              </a:ext>
            </a:extLst>
          </p:cNvPr>
          <p:cNvGraphicFramePr>
            <a:graphicFrameLocks noGrp="1"/>
          </p:cNvGraphicFramePr>
          <p:nvPr>
            <p:ph idx="1"/>
            <p:extLst>
              <p:ext uri="{D42A27DB-BD31-4B8C-83A1-F6EECF244321}">
                <p14:modId xmlns:p14="http://schemas.microsoft.com/office/powerpoint/2010/main" val="1443726579"/>
              </p:ext>
            </p:extLst>
          </p:nvPr>
        </p:nvGraphicFramePr>
        <p:xfrm>
          <a:off x="838200" y="1825624"/>
          <a:ext cx="6000345" cy="3271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a:extLst>
              <a:ext uri="{FF2B5EF4-FFF2-40B4-BE49-F238E27FC236}">
                <a16:creationId xmlns:a16="http://schemas.microsoft.com/office/drawing/2014/main" id="{8869131A-C7BF-BF11-0E6D-D9575E803CBE}"/>
              </a:ext>
            </a:extLst>
          </p:cNvPr>
          <p:cNvGraphicFramePr>
            <a:graphicFrameLocks noGrp="1"/>
          </p:cNvGraphicFramePr>
          <p:nvPr>
            <p:extLst>
              <p:ext uri="{D42A27DB-BD31-4B8C-83A1-F6EECF244321}">
                <p14:modId xmlns:p14="http://schemas.microsoft.com/office/powerpoint/2010/main" val="3216297707"/>
              </p:ext>
            </p:extLst>
          </p:nvPr>
        </p:nvGraphicFramePr>
        <p:xfrm>
          <a:off x="7357354" y="1825625"/>
          <a:ext cx="4221804" cy="1005840"/>
        </p:xfrm>
        <a:graphic>
          <a:graphicData uri="http://schemas.openxmlformats.org/drawingml/2006/table">
            <a:tbl>
              <a:tblPr>
                <a:tableStyleId>{BDBED569-4797-4DF1-A0F4-6AAB3CD982D8}</a:tableStyleId>
              </a:tblPr>
              <a:tblGrid>
                <a:gridCol w="1055451">
                  <a:extLst>
                    <a:ext uri="{9D8B030D-6E8A-4147-A177-3AD203B41FA5}">
                      <a16:colId xmlns:a16="http://schemas.microsoft.com/office/drawing/2014/main" val="2203985492"/>
                    </a:ext>
                  </a:extLst>
                </a:gridCol>
                <a:gridCol w="1055451">
                  <a:extLst>
                    <a:ext uri="{9D8B030D-6E8A-4147-A177-3AD203B41FA5}">
                      <a16:colId xmlns:a16="http://schemas.microsoft.com/office/drawing/2014/main" val="2908601854"/>
                    </a:ext>
                  </a:extLst>
                </a:gridCol>
                <a:gridCol w="1055451">
                  <a:extLst>
                    <a:ext uri="{9D8B030D-6E8A-4147-A177-3AD203B41FA5}">
                      <a16:colId xmlns:a16="http://schemas.microsoft.com/office/drawing/2014/main" val="2243942250"/>
                    </a:ext>
                  </a:extLst>
                </a:gridCol>
                <a:gridCol w="1055451">
                  <a:extLst>
                    <a:ext uri="{9D8B030D-6E8A-4147-A177-3AD203B41FA5}">
                      <a16:colId xmlns:a16="http://schemas.microsoft.com/office/drawing/2014/main" val="3789089403"/>
                    </a:ext>
                  </a:extLst>
                </a:gridCol>
              </a:tblGrid>
              <a:tr h="191430">
                <a:tc>
                  <a:txBody>
                    <a:bodyPr/>
                    <a:lstStyle/>
                    <a:p>
                      <a:pPr algn="ctr" fontAlgn="b"/>
                      <a:r>
                        <a:rPr lang="en-US" sz="1600" b="1" u="none" strike="noStrike">
                          <a:solidFill>
                            <a:srgbClr val="000000"/>
                          </a:solidFill>
                          <a:effectLst/>
                        </a:rPr>
                        <a:t>Country</a:t>
                      </a:r>
                      <a:endParaRPr lang="en-US" sz="16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1" u="none" strike="noStrike">
                          <a:solidFill>
                            <a:srgbClr val="000000"/>
                          </a:solidFill>
                          <a:effectLst/>
                        </a:rPr>
                        <a:t>2018 GDP</a:t>
                      </a:r>
                      <a:endParaRPr lang="en-US" sz="16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1" u="none" strike="noStrike" dirty="0">
                          <a:solidFill>
                            <a:srgbClr val="000000"/>
                          </a:solidFill>
                          <a:effectLst/>
                        </a:rPr>
                        <a:t>2019 GDP</a:t>
                      </a:r>
                      <a:endParaRPr lang="en-US" sz="16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1" u="none" strike="noStrike" dirty="0">
                          <a:solidFill>
                            <a:srgbClr val="000000"/>
                          </a:solidFill>
                          <a:effectLst/>
                        </a:rPr>
                        <a:t>2020 GDP</a:t>
                      </a:r>
                      <a:endParaRPr lang="en-US" sz="16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055203418"/>
                  </a:ext>
                </a:extLst>
              </a:tr>
              <a:tr h="221024">
                <a:tc>
                  <a:txBody>
                    <a:bodyPr/>
                    <a:lstStyle/>
                    <a:p>
                      <a:pPr algn="ctr" fontAlgn="b"/>
                      <a:r>
                        <a:rPr lang="en-US" sz="1600" b="0" u="none" strike="noStrike">
                          <a:solidFill>
                            <a:srgbClr val="000000"/>
                          </a:solidFill>
                          <a:effectLst/>
                        </a:rPr>
                        <a:t>USA</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rPr>
                        <a:t>20.5</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rPr>
                        <a:t>21.4</a:t>
                      </a:r>
                      <a:endParaRPr lang="en-US" sz="16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a:solidFill>
                            <a:srgbClr val="000000"/>
                          </a:solidFill>
                          <a:effectLst/>
                        </a:rPr>
                        <a:t>20.9</a:t>
                      </a:r>
                      <a:endParaRPr lang="en-US" sz="16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832114985"/>
                  </a:ext>
                </a:extLst>
              </a:tr>
              <a:tr h="125730">
                <a:tc>
                  <a:txBody>
                    <a:bodyPr/>
                    <a:lstStyle/>
                    <a:p>
                      <a:pPr algn="ctr" fontAlgn="b"/>
                      <a:r>
                        <a:rPr lang="en-US" sz="1600" b="0" u="none" strike="noStrike" dirty="0">
                          <a:solidFill>
                            <a:srgbClr val="000000"/>
                          </a:solidFill>
                          <a:effectLst/>
                        </a:rPr>
                        <a:t>China</a:t>
                      </a:r>
                      <a:endParaRPr lang="en-US" sz="16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dirty="0">
                          <a:solidFill>
                            <a:srgbClr val="000000"/>
                          </a:solidFill>
                          <a:effectLst/>
                        </a:rPr>
                        <a:t>13.6</a:t>
                      </a:r>
                      <a:endParaRPr lang="en-US" sz="16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dirty="0">
                          <a:solidFill>
                            <a:srgbClr val="000000"/>
                          </a:solidFill>
                          <a:effectLst/>
                        </a:rPr>
                        <a:t>14.3</a:t>
                      </a:r>
                      <a:endParaRPr lang="en-US" sz="16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dirty="0">
                          <a:solidFill>
                            <a:srgbClr val="000000"/>
                          </a:solidFill>
                          <a:effectLst/>
                        </a:rPr>
                        <a:t>14.7</a:t>
                      </a:r>
                      <a:endParaRPr lang="en-US" sz="16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500666818"/>
                  </a:ext>
                </a:extLst>
              </a:tr>
              <a:tr h="212747">
                <a:tc>
                  <a:txBody>
                    <a:bodyPr/>
                    <a:lstStyle/>
                    <a:p>
                      <a:pPr algn="ctr" fontAlgn="b"/>
                      <a:r>
                        <a:rPr lang="en-US" sz="1600" b="0" u="none" strike="noStrike" dirty="0">
                          <a:solidFill>
                            <a:srgbClr val="000000"/>
                          </a:solidFill>
                          <a:effectLst/>
                        </a:rPr>
                        <a:t>Germany</a:t>
                      </a:r>
                      <a:endParaRPr lang="en-US" sz="16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dirty="0">
                          <a:solidFill>
                            <a:srgbClr val="000000"/>
                          </a:solidFill>
                          <a:effectLst/>
                        </a:rPr>
                        <a:t>4</a:t>
                      </a:r>
                      <a:endParaRPr lang="en-US" sz="16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600" b="0" u="none" strike="noStrike" dirty="0">
                          <a:solidFill>
                            <a:srgbClr val="000000"/>
                          </a:solidFill>
                          <a:effectLst/>
                        </a:rPr>
                        <a:t>4.2</a:t>
                      </a:r>
                      <a:endParaRPr lang="en-US" sz="1600" b="0" i="0" u="none" strike="noStrike" dirty="0">
                        <a:solidFill>
                          <a:srgbClr val="000000"/>
                        </a:solidFill>
                        <a:effectLst/>
                        <a:latin typeface="Aptos Narrow" panose="020B000402020202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u="none" strike="noStrike" dirty="0">
                          <a:solidFill>
                            <a:srgbClr val="000000"/>
                          </a:solidFill>
                          <a:effectLst/>
                        </a:rPr>
                        <a:t>3.8</a:t>
                      </a:r>
                      <a:endParaRPr lang="en-US" sz="16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078046417"/>
                  </a:ext>
                </a:extLst>
              </a:tr>
            </a:tbl>
          </a:graphicData>
        </a:graphic>
      </p:graphicFrame>
      <p:graphicFrame>
        <p:nvGraphicFramePr>
          <p:cNvPr id="5" name="Table 4">
            <a:extLst>
              <a:ext uri="{FF2B5EF4-FFF2-40B4-BE49-F238E27FC236}">
                <a16:creationId xmlns:a16="http://schemas.microsoft.com/office/drawing/2014/main" id="{B9FBD83B-E693-6D4A-7F37-4B2CF657769F}"/>
              </a:ext>
            </a:extLst>
          </p:cNvPr>
          <p:cNvGraphicFramePr>
            <a:graphicFrameLocks noGrp="1"/>
          </p:cNvGraphicFramePr>
          <p:nvPr>
            <p:extLst>
              <p:ext uri="{D42A27DB-BD31-4B8C-83A1-F6EECF244321}">
                <p14:modId xmlns:p14="http://schemas.microsoft.com/office/powerpoint/2010/main" val="1714250533"/>
              </p:ext>
            </p:extLst>
          </p:nvPr>
        </p:nvGraphicFramePr>
        <p:xfrm>
          <a:off x="8287966" y="3269615"/>
          <a:ext cx="3291192" cy="2819400"/>
        </p:xfrm>
        <a:graphic>
          <a:graphicData uri="http://schemas.openxmlformats.org/drawingml/2006/table">
            <a:tbl>
              <a:tblPr>
                <a:tableStyleId>{E8B1032C-EA38-4F05-BA0D-38AFFFC7BED3}</a:tableStyleId>
              </a:tblPr>
              <a:tblGrid>
                <a:gridCol w="1097064">
                  <a:extLst>
                    <a:ext uri="{9D8B030D-6E8A-4147-A177-3AD203B41FA5}">
                      <a16:colId xmlns:a16="http://schemas.microsoft.com/office/drawing/2014/main" val="3005105369"/>
                    </a:ext>
                  </a:extLst>
                </a:gridCol>
                <a:gridCol w="1097064">
                  <a:extLst>
                    <a:ext uri="{9D8B030D-6E8A-4147-A177-3AD203B41FA5}">
                      <a16:colId xmlns:a16="http://schemas.microsoft.com/office/drawing/2014/main" val="3169296457"/>
                    </a:ext>
                  </a:extLst>
                </a:gridCol>
                <a:gridCol w="1097064">
                  <a:extLst>
                    <a:ext uri="{9D8B030D-6E8A-4147-A177-3AD203B41FA5}">
                      <a16:colId xmlns:a16="http://schemas.microsoft.com/office/drawing/2014/main" val="1993227887"/>
                    </a:ext>
                  </a:extLst>
                </a:gridCol>
              </a:tblGrid>
              <a:tr h="183852">
                <a:tc>
                  <a:txBody>
                    <a:bodyPr/>
                    <a:lstStyle/>
                    <a:p>
                      <a:pPr algn="ctr" fontAlgn="b"/>
                      <a:r>
                        <a:rPr lang="en-US" sz="1800" b="1" u="none" strike="noStrike">
                          <a:solidFill>
                            <a:srgbClr val="000000"/>
                          </a:solidFill>
                          <a:effectLst/>
                        </a:rPr>
                        <a:t>Country</a:t>
                      </a:r>
                      <a:endParaRPr lang="en-US" sz="1800" b="1"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1" u="none" strike="noStrike" dirty="0">
                          <a:solidFill>
                            <a:srgbClr val="000000"/>
                          </a:solidFill>
                          <a:effectLst/>
                        </a:rPr>
                        <a:t>Year</a:t>
                      </a:r>
                      <a:endParaRPr lang="en-US" sz="1800" b="1"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1" u="none" strike="noStrike" dirty="0">
                          <a:solidFill>
                            <a:srgbClr val="000000"/>
                          </a:solidFill>
                          <a:effectLst/>
                        </a:rPr>
                        <a:t>GDP</a:t>
                      </a:r>
                      <a:endParaRPr lang="en-US" sz="1800" b="1"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304640499"/>
                  </a:ext>
                </a:extLst>
              </a:tr>
              <a:tr h="261674">
                <a:tc>
                  <a:txBody>
                    <a:bodyPr/>
                    <a:lstStyle/>
                    <a:p>
                      <a:pPr algn="ctr" fontAlgn="b"/>
                      <a:r>
                        <a:rPr lang="en-US" sz="1800" b="0" u="none" strike="noStrike">
                          <a:solidFill>
                            <a:srgbClr val="000000"/>
                          </a:solidFill>
                          <a:effectLst/>
                        </a:rPr>
                        <a:t>USA</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2018</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20.5</a:t>
                      </a:r>
                      <a:endParaRPr lang="en-US" sz="18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500001835"/>
                  </a:ext>
                </a:extLst>
              </a:tr>
              <a:tr h="261674">
                <a:tc>
                  <a:txBody>
                    <a:bodyPr/>
                    <a:lstStyle/>
                    <a:p>
                      <a:pPr algn="ctr" fontAlgn="b"/>
                      <a:r>
                        <a:rPr lang="en-US" sz="1800" b="0" u="none" strike="noStrike">
                          <a:solidFill>
                            <a:srgbClr val="000000"/>
                          </a:solidFill>
                          <a:effectLst/>
                        </a:rPr>
                        <a:t>China</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dirty="0">
                          <a:solidFill>
                            <a:srgbClr val="000000"/>
                          </a:solidFill>
                          <a:effectLst/>
                        </a:rPr>
                        <a:t>2018</a:t>
                      </a:r>
                      <a:endParaRPr lang="en-US" sz="18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13.6</a:t>
                      </a:r>
                      <a:endParaRPr lang="en-US" sz="18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760692976"/>
                  </a:ext>
                </a:extLst>
              </a:tr>
              <a:tr h="261674">
                <a:tc>
                  <a:txBody>
                    <a:bodyPr/>
                    <a:lstStyle/>
                    <a:p>
                      <a:pPr algn="ctr" fontAlgn="b"/>
                      <a:r>
                        <a:rPr lang="en-US" sz="1800" b="0" u="none" strike="noStrike">
                          <a:solidFill>
                            <a:srgbClr val="000000"/>
                          </a:solidFill>
                          <a:effectLst/>
                        </a:rPr>
                        <a:t>Germany</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2018</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4</a:t>
                      </a:r>
                      <a:endParaRPr lang="en-US" sz="18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800702866"/>
                  </a:ext>
                </a:extLst>
              </a:tr>
              <a:tr h="261674">
                <a:tc>
                  <a:txBody>
                    <a:bodyPr/>
                    <a:lstStyle/>
                    <a:p>
                      <a:pPr algn="ctr" fontAlgn="b"/>
                      <a:r>
                        <a:rPr lang="en-US" sz="1800" b="0" u="none" strike="noStrike">
                          <a:solidFill>
                            <a:srgbClr val="000000"/>
                          </a:solidFill>
                          <a:effectLst/>
                        </a:rPr>
                        <a:t>USA</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dirty="0">
                          <a:solidFill>
                            <a:srgbClr val="000000"/>
                          </a:solidFill>
                          <a:effectLst/>
                        </a:rPr>
                        <a:t>2019</a:t>
                      </a:r>
                      <a:endParaRPr lang="en-US" sz="18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21.4</a:t>
                      </a:r>
                      <a:endParaRPr lang="en-US" sz="18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780846645"/>
                  </a:ext>
                </a:extLst>
              </a:tr>
              <a:tr h="261674">
                <a:tc>
                  <a:txBody>
                    <a:bodyPr/>
                    <a:lstStyle/>
                    <a:p>
                      <a:pPr algn="ctr" fontAlgn="b"/>
                      <a:r>
                        <a:rPr lang="en-US" sz="1800" b="0" u="none" strike="noStrike">
                          <a:solidFill>
                            <a:srgbClr val="000000"/>
                          </a:solidFill>
                          <a:effectLst/>
                        </a:rPr>
                        <a:t>China</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2019</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14.3</a:t>
                      </a:r>
                      <a:endParaRPr lang="en-US" sz="18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325100931"/>
                  </a:ext>
                </a:extLst>
              </a:tr>
              <a:tr h="261674">
                <a:tc>
                  <a:txBody>
                    <a:bodyPr/>
                    <a:lstStyle/>
                    <a:p>
                      <a:pPr algn="ctr" fontAlgn="b"/>
                      <a:r>
                        <a:rPr lang="en-US" sz="1800" b="0" u="none" strike="noStrike">
                          <a:solidFill>
                            <a:srgbClr val="000000"/>
                          </a:solidFill>
                          <a:effectLst/>
                        </a:rPr>
                        <a:t>Germany</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2019</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4.2</a:t>
                      </a:r>
                      <a:endParaRPr lang="en-US" sz="18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935467683"/>
                  </a:ext>
                </a:extLst>
              </a:tr>
              <a:tr h="261674">
                <a:tc>
                  <a:txBody>
                    <a:bodyPr/>
                    <a:lstStyle/>
                    <a:p>
                      <a:pPr algn="ctr" fontAlgn="b"/>
                      <a:r>
                        <a:rPr lang="en-US" sz="1800" b="0" u="none" strike="noStrike">
                          <a:solidFill>
                            <a:srgbClr val="000000"/>
                          </a:solidFill>
                          <a:effectLst/>
                        </a:rPr>
                        <a:t>USA</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2020</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20.9</a:t>
                      </a:r>
                      <a:endParaRPr lang="en-US" sz="18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620917742"/>
                  </a:ext>
                </a:extLst>
              </a:tr>
              <a:tr h="261674">
                <a:tc>
                  <a:txBody>
                    <a:bodyPr/>
                    <a:lstStyle/>
                    <a:p>
                      <a:pPr algn="ctr" fontAlgn="b"/>
                      <a:r>
                        <a:rPr lang="en-US" sz="1800" b="0" u="none" strike="noStrike">
                          <a:solidFill>
                            <a:srgbClr val="000000"/>
                          </a:solidFill>
                          <a:effectLst/>
                        </a:rPr>
                        <a:t>China</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2020</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14.7</a:t>
                      </a:r>
                      <a:endParaRPr lang="en-US" sz="18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174013679"/>
                  </a:ext>
                </a:extLst>
              </a:tr>
              <a:tr h="261674">
                <a:tc>
                  <a:txBody>
                    <a:bodyPr/>
                    <a:lstStyle/>
                    <a:p>
                      <a:pPr algn="ctr" fontAlgn="b"/>
                      <a:r>
                        <a:rPr lang="en-US" sz="1800" b="0" u="none" strike="noStrike">
                          <a:solidFill>
                            <a:srgbClr val="000000"/>
                          </a:solidFill>
                          <a:effectLst/>
                        </a:rPr>
                        <a:t>Germany</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a:solidFill>
                            <a:srgbClr val="000000"/>
                          </a:solidFill>
                          <a:effectLst/>
                        </a:rPr>
                        <a:t>2020</a:t>
                      </a:r>
                      <a:endParaRPr lang="en-US" sz="1800" b="0" i="0" u="none" strike="noStrike">
                        <a:solidFill>
                          <a:srgbClr val="000000"/>
                        </a:solidFill>
                        <a:effectLst/>
                        <a:latin typeface="Aptos Narrow" panose="020B0004020202020204" pitchFamily="34" charset="0"/>
                      </a:endParaRPr>
                    </a:p>
                  </a:txBody>
                  <a:tcPr marL="7620" marR="7620" marT="7620" marB="0" anchor="b"/>
                </a:tc>
                <a:tc>
                  <a:txBody>
                    <a:bodyPr/>
                    <a:lstStyle/>
                    <a:p>
                      <a:pPr algn="ctr" fontAlgn="b"/>
                      <a:r>
                        <a:rPr lang="en-US" sz="1800" b="0" u="none" strike="noStrike" dirty="0">
                          <a:solidFill>
                            <a:srgbClr val="000000"/>
                          </a:solidFill>
                          <a:effectLst/>
                        </a:rPr>
                        <a:t>3.8</a:t>
                      </a:r>
                      <a:endParaRPr lang="en-US" sz="18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651667543"/>
                  </a:ext>
                </a:extLst>
              </a:tr>
            </a:tbl>
          </a:graphicData>
        </a:graphic>
      </p:graphicFrame>
    </p:spTree>
    <p:extLst>
      <p:ext uri="{BB962C8B-B14F-4D97-AF65-F5344CB8AC3E}">
        <p14:creationId xmlns:p14="http://schemas.microsoft.com/office/powerpoint/2010/main" val="28310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04831-63CB-1A91-EAF4-009EFDC9AAAB}"/>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2.2 Scaling and Normalization</a:t>
            </a:r>
            <a:endParaRPr lang="en-US" sz="5400"/>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19603788-75D6-605B-AD43-7F4D8D5229A8}"/>
              </a:ext>
            </a:extLst>
          </p:cNvPr>
          <p:cNvSpPr>
            <a:spLocks noGrp="1"/>
          </p:cNvSpPr>
          <p:nvPr>
            <p:ph idx="1"/>
          </p:nvPr>
        </p:nvSpPr>
        <p:spPr>
          <a:xfrm>
            <a:off x="838200" y="1929384"/>
            <a:ext cx="10515600" cy="4251960"/>
          </a:xfrm>
        </p:spPr>
        <p:txBody>
          <a:bodyPr>
            <a:normAutofit/>
          </a:bodyPr>
          <a:lstStyle/>
          <a:p>
            <a:pPr>
              <a:spcBef>
                <a:spcPts val="0"/>
              </a:spcBef>
              <a:spcAft>
                <a:spcPts val="600"/>
              </a:spcAft>
            </a:pPr>
            <a:r>
              <a:rPr lang="en-US" sz="2200" b="1" i="0" dirty="0">
                <a:effectLst/>
                <a:latin typeface="CIDFont+F1"/>
              </a:rPr>
              <a:t>Purpose</a:t>
            </a:r>
            <a:r>
              <a:rPr lang="en-US" sz="2200" b="0" i="0" dirty="0">
                <a:effectLst/>
                <a:latin typeface="CIDFont+F2"/>
              </a:rPr>
              <a:t>: Ensure that numerical values are on a comparable scale, which is essential for certain machine learning algorithms.</a:t>
            </a:r>
          </a:p>
          <a:p>
            <a:pPr>
              <a:spcBef>
                <a:spcPts val="0"/>
              </a:spcBef>
              <a:spcAft>
                <a:spcPts val="600"/>
              </a:spcAft>
            </a:pPr>
            <a:endParaRPr lang="en-US" sz="2200" b="1" i="0" dirty="0">
              <a:effectLst/>
              <a:latin typeface="CIDFont+F1"/>
            </a:endParaRPr>
          </a:p>
          <a:p>
            <a:pPr>
              <a:spcBef>
                <a:spcPts val="0"/>
              </a:spcBef>
              <a:spcAft>
                <a:spcPts val="600"/>
              </a:spcAft>
            </a:pPr>
            <a:r>
              <a:rPr lang="en-US" sz="2200" b="1" i="0" dirty="0">
                <a:effectLst/>
                <a:latin typeface="CIDFont+F1"/>
              </a:rPr>
              <a:t>Example</a:t>
            </a:r>
            <a:r>
              <a:rPr lang="en-US" sz="2200" b="0" i="0" dirty="0">
                <a:effectLst/>
                <a:latin typeface="CIDFont+F2"/>
              </a:rPr>
              <a:t>: Normalize values between 0 and 1 or standardize them to have a mean of 0 and standard deviation of 1.</a:t>
            </a:r>
            <a:r>
              <a:rPr lang="en-US" sz="2200" dirty="0"/>
              <a:t> </a:t>
            </a:r>
          </a:p>
          <a:p>
            <a:pPr>
              <a:spcBef>
                <a:spcPts val="0"/>
              </a:spcBef>
              <a:spcAft>
                <a:spcPts val="600"/>
              </a:spcAft>
            </a:pPr>
            <a:endParaRPr lang="en-US" sz="2200" dirty="0"/>
          </a:p>
          <a:p>
            <a:pPr>
              <a:spcBef>
                <a:spcPts val="0"/>
              </a:spcBef>
              <a:spcAft>
                <a:spcPts val="600"/>
              </a:spcAft>
            </a:pPr>
            <a:endParaRPr lang="en-US" sz="2200" dirty="0"/>
          </a:p>
          <a:p>
            <a:pPr>
              <a:spcBef>
                <a:spcPts val="0"/>
              </a:spcBef>
              <a:spcAft>
                <a:spcPts val="600"/>
              </a:spcAft>
            </a:pPr>
            <a:br>
              <a:rPr lang="en-US" sz="2200" dirty="0"/>
            </a:br>
            <a:endParaRPr lang="en-US" sz="2200" dirty="0"/>
          </a:p>
        </p:txBody>
      </p:sp>
    </p:spTree>
    <p:extLst>
      <p:ext uri="{BB962C8B-B14F-4D97-AF65-F5344CB8AC3E}">
        <p14:creationId xmlns:p14="http://schemas.microsoft.com/office/powerpoint/2010/main" val="323892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B906D-2A0C-E022-26AC-3C759E278FC6}"/>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2.3 Encoding Categorical Variables</a:t>
            </a:r>
            <a:r>
              <a:rPr lang="en-US" sz="5400" b="0" i="0">
                <a:effectLst/>
                <a:latin typeface="CIDFont+F2"/>
              </a:rPr>
              <a: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455180-CA06-7235-1930-E40ECE45C1D3}"/>
              </a:ext>
            </a:extLst>
          </p:cNvPr>
          <p:cNvSpPr>
            <a:spLocks noGrp="1"/>
          </p:cNvSpPr>
          <p:nvPr>
            <p:ph idx="1"/>
          </p:nvPr>
        </p:nvSpPr>
        <p:spPr>
          <a:xfrm>
            <a:off x="838200" y="1929384"/>
            <a:ext cx="10515600" cy="4251960"/>
          </a:xfrm>
        </p:spPr>
        <p:txBody>
          <a:bodyPr>
            <a:normAutofit/>
          </a:bodyPr>
          <a:lstStyle/>
          <a:p>
            <a:r>
              <a:rPr lang="en-US" sz="2200" b="1" i="0" dirty="0">
                <a:effectLst/>
                <a:latin typeface="CIDFont+F1"/>
              </a:rPr>
              <a:t>Purpose</a:t>
            </a:r>
            <a:r>
              <a:rPr lang="en-US" sz="2200" b="0" i="0" dirty="0">
                <a:effectLst/>
                <a:latin typeface="CIDFont+F2"/>
              </a:rPr>
              <a:t>: Convert categorical data into numerical formats that can be used in machine learning models.</a:t>
            </a:r>
            <a:endParaRPr lang="en-US" sz="2200" dirty="0">
              <a:latin typeface="CIDFont+F7"/>
            </a:endParaRPr>
          </a:p>
          <a:p>
            <a:r>
              <a:rPr lang="en-US" sz="2200" b="1" i="0" dirty="0">
                <a:effectLst/>
                <a:latin typeface="CIDFont+F1"/>
              </a:rPr>
              <a:t>Example</a:t>
            </a:r>
            <a:r>
              <a:rPr lang="en-US" sz="2200" b="0" i="0" dirty="0">
                <a:effectLst/>
                <a:latin typeface="CIDFont+F2"/>
              </a:rPr>
              <a:t>: One-hot encoding or label encoding of variables like "gender" or "country."</a:t>
            </a:r>
            <a:r>
              <a:rPr lang="en-US" sz="2200" dirty="0"/>
              <a:t> </a:t>
            </a:r>
            <a:br>
              <a:rPr lang="en-US" sz="2200" dirty="0"/>
            </a:br>
            <a:endParaRPr lang="en-US" sz="2200" dirty="0"/>
          </a:p>
        </p:txBody>
      </p:sp>
    </p:spTree>
    <p:extLst>
      <p:ext uri="{BB962C8B-B14F-4D97-AF65-F5344CB8AC3E}">
        <p14:creationId xmlns:p14="http://schemas.microsoft.com/office/powerpoint/2010/main" val="2839643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3E45B-1C68-1AB7-421C-5577FA71C0DC}"/>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2.4 Data Type Conversion</a:t>
            </a:r>
            <a:r>
              <a:rPr lang="en-US" sz="5400" b="0" i="0">
                <a:effectLst/>
                <a:latin typeface="CIDFont+F2"/>
              </a:rPr>
              <a: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9C413E-F1A3-CF11-EC83-CA0CB9099169}"/>
              </a:ext>
            </a:extLst>
          </p:cNvPr>
          <p:cNvSpPr>
            <a:spLocks noGrp="1"/>
          </p:cNvSpPr>
          <p:nvPr>
            <p:ph idx="1"/>
          </p:nvPr>
        </p:nvSpPr>
        <p:spPr>
          <a:xfrm>
            <a:off x="838200" y="1929384"/>
            <a:ext cx="10515600" cy="4251960"/>
          </a:xfrm>
        </p:spPr>
        <p:txBody>
          <a:bodyPr>
            <a:normAutofit/>
          </a:bodyPr>
          <a:lstStyle/>
          <a:p>
            <a:r>
              <a:rPr lang="en-US" sz="2200" b="1" i="0" dirty="0">
                <a:effectLst/>
                <a:latin typeface="CIDFont+F1"/>
              </a:rPr>
              <a:t>Purpose</a:t>
            </a:r>
            <a:r>
              <a:rPr lang="en-US" sz="2200" b="0" i="0" dirty="0">
                <a:effectLst/>
                <a:latin typeface="CIDFont+F2"/>
              </a:rPr>
              <a:t>: Change the data type of variables to their appropriate format.</a:t>
            </a:r>
          </a:p>
          <a:p>
            <a:r>
              <a:rPr lang="en-US" sz="2200" b="1" i="0" dirty="0">
                <a:effectLst/>
                <a:latin typeface="CIDFont+F1"/>
              </a:rPr>
              <a:t>Example</a:t>
            </a:r>
            <a:r>
              <a:rPr lang="en-US" sz="2200" b="0" i="0" dirty="0">
                <a:effectLst/>
                <a:latin typeface="CIDFont+F2"/>
              </a:rPr>
              <a:t>: Converting a string representing a date into a proper date format or converting numeric strings to integers.</a:t>
            </a:r>
            <a:r>
              <a:rPr lang="en-US" sz="2200" dirty="0"/>
              <a:t> </a:t>
            </a:r>
          </a:p>
          <a:p>
            <a:endParaRPr lang="en-US" sz="2200" dirty="0"/>
          </a:p>
          <a:p>
            <a:r>
              <a:rPr lang="en-US" sz="2200" dirty="0"/>
              <a:t>The Price is now a float for numeric calculations, and the Sales Date is in a standard format for time-based operations like sorting or filtering.</a:t>
            </a:r>
          </a:p>
        </p:txBody>
      </p:sp>
      <p:graphicFrame>
        <p:nvGraphicFramePr>
          <p:cNvPr id="7" name="Table 6">
            <a:extLst>
              <a:ext uri="{FF2B5EF4-FFF2-40B4-BE49-F238E27FC236}">
                <a16:creationId xmlns:a16="http://schemas.microsoft.com/office/drawing/2014/main" id="{EBACAC6C-CC68-BC77-151F-B40F4CA14D32}"/>
              </a:ext>
            </a:extLst>
          </p:cNvPr>
          <p:cNvGraphicFramePr>
            <a:graphicFrameLocks noGrp="1"/>
          </p:cNvGraphicFramePr>
          <p:nvPr>
            <p:extLst>
              <p:ext uri="{D42A27DB-BD31-4B8C-83A1-F6EECF244321}">
                <p14:modId xmlns:p14="http://schemas.microsoft.com/office/powerpoint/2010/main" val="2414212470"/>
              </p:ext>
            </p:extLst>
          </p:nvPr>
        </p:nvGraphicFramePr>
        <p:xfrm>
          <a:off x="6238403" y="4765903"/>
          <a:ext cx="3721369" cy="1546698"/>
        </p:xfrm>
        <a:graphic>
          <a:graphicData uri="http://schemas.openxmlformats.org/drawingml/2006/table">
            <a:tbl>
              <a:tblPr/>
              <a:tblGrid>
                <a:gridCol w="1175169">
                  <a:extLst>
                    <a:ext uri="{9D8B030D-6E8A-4147-A177-3AD203B41FA5}">
                      <a16:colId xmlns:a16="http://schemas.microsoft.com/office/drawing/2014/main" val="4279169935"/>
                    </a:ext>
                  </a:extLst>
                </a:gridCol>
                <a:gridCol w="1175169">
                  <a:extLst>
                    <a:ext uri="{9D8B030D-6E8A-4147-A177-3AD203B41FA5}">
                      <a16:colId xmlns:a16="http://schemas.microsoft.com/office/drawing/2014/main" val="2983837927"/>
                    </a:ext>
                  </a:extLst>
                </a:gridCol>
                <a:gridCol w="1371031">
                  <a:extLst>
                    <a:ext uri="{9D8B030D-6E8A-4147-A177-3AD203B41FA5}">
                      <a16:colId xmlns:a16="http://schemas.microsoft.com/office/drawing/2014/main" val="1156180776"/>
                    </a:ext>
                  </a:extLst>
                </a:gridCol>
              </a:tblGrid>
              <a:tr h="557541">
                <a:tc>
                  <a:txBody>
                    <a:bodyPr/>
                    <a:lstStyle/>
                    <a:p>
                      <a:pPr algn="ctr" fontAlgn="b"/>
                      <a:r>
                        <a:rPr lang="en-US" sz="1800" b="1" i="0" u="none" strike="noStrike" dirty="0">
                          <a:solidFill>
                            <a:srgbClr val="000000"/>
                          </a:solidFill>
                          <a:effectLst/>
                          <a:latin typeface="Aptos Narrow" panose="020B0004020202020204" pitchFamily="34" charset="0"/>
                        </a:rPr>
                        <a:t>Product ID</a:t>
                      </a:r>
                    </a:p>
                  </a:txBody>
                  <a:tcPr marL="7620" marR="7620" marT="7620" marB="0" anchor="b">
                    <a:lnL>
                      <a:noFill/>
                    </a:lnL>
                    <a:lnR>
                      <a:noFill/>
                    </a:lnR>
                    <a:lnT>
                      <a:noFill/>
                    </a:lnT>
                    <a:lnB>
                      <a:noFill/>
                    </a:lnB>
                    <a:noFill/>
                  </a:tcPr>
                </a:tc>
                <a:tc>
                  <a:txBody>
                    <a:bodyPr/>
                    <a:lstStyle/>
                    <a:p>
                      <a:pPr algn="ctr" fontAlgn="b"/>
                      <a:r>
                        <a:rPr lang="en-US" sz="1800" b="1" i="0" u="none" strike="noStrike">
                          <a:solidFill>
                            <a:srgbClr val="000000"/>
                          </a:solidFill>
                          <a:effectLst/>
                          <a:latin typeface="Aptos Narrow" panose="020B0004020202020204" pitchFamily="34" charset="0"/>
                        </a:rPr>
                        <a:t>Price</a:t>
                      </a:r>
                    </a:p>
                  </a:txBody>
                  <a:tcPr marL="7620" marR="7620" marT="7620" marB="0" anchor="b">
                    <a:lnL>
                      <a:noFill/>
                    </a:lnL>
                    <a:lnR>
                      <a:noFill/>
                    </a:lnR>
                    <a:lnT>
                      <a:noFill/>
                    </a:lnT>
                    <a:lnB>
                      <a:noFill/>
                    </a:lnB>
                    <a:noFill/>
                  </a:tcPr>
                </a:tc>
                <a:tc>
                  <a:txBody>
                    <a:bodyPr/>
                    <a:lstStyle/>
                    <a:p>
                      <a:pPr algn="ctr" fontAlgn="b"/>
                      <a:r>
                        <a:rPr lang="en-US" sz="1800" b="1" i="0" u="none" strike="noStrike" dirty="0">
                          <a:solidFill>
                            <a:srgbClr val="000000"/>
                          </a:solidFill>
                          <a:effectLst/>
                          <a:latin typeface="Aptos Narrow" panose="020B0004020202020204" pitchFamily="34" charset="0"/>
                        </a:rPr>
                        <a:t>Sales Date</a:t>
                      </a:r>
                    </a:p>
                  </a:txBody>
                  <a:tcPr marL="7620" marR="7620" marT="7620" marB="0" anchor="b">
                    <a:lnL>
                      <a:noFill/>
                    </a:lnL>
                    <a:lnR>
                      <a:noFill/>
                    </a:lnR>
                    <a:lnT>
                      <a:noFill/>
                    </a:lnT>
                    <a:lnB>
                      <a:noFill/>
                    </a:lnB>
                    <a:noFill/>
                  </a:tcPr>
                </a:tc>
                <a:extLst>
                  <a:ext uri="{0D108BD9-81ED-4DB2-BD59-A6C34878D82A}">
                    <a16:rowId xmlns:a16="http://schemas.microsoft.com/office/drawing/2014/main" val="2490658474"/>
                  </a:ext>
                </a:extLst>
              </a:tr>
              <a:tr h="329719">
                <a:tc>
                  <a:txBody>
                    <a:bodyPr/>
                    <a:lstStyle/>
                    <a:p>
                      <a:pPr algn="ctr" fontAlgn="b"/>
                      <a:r>
                        <a:rPr lang="en-US" sz="1800" b="0" i="0" u="none" strike="noStrike" dirty="0">
                          <a:solidFill>
                            <a:srgbClr val="000000"/>
                          </a:solidFill>
                          <a:effectLst/>
                          <a:latin typeface="Aptos Narrow" panose="020B0004020202020204" pitchFamily="34" charset="0"/>
                        </a:rPr>
                        <a:t>101</a:t>
                      </a:r>
                    </a:p>
                  </a:txBody>
                  <a:tcPr marL="7620" marR="7620" marT="7620" marB="0" anchor="b">
                    <a:lnL>
                      <a:noFill/>
                    </a:lnL>
                    <a:lnR>
                      <a:noFill/>
                    </a:lnR>
                    <a:lnT>
                      <a:noFill/>
                    </a:lnT>
                    <a:lnB>
                      <a:noFill/>
                    </a:lnB>
                    <a:noFill/>
                  </a:tcPr>
                </a:tc>
                <a:tc>
                  <a:txBody>
                    <a:bodyPr/>
                    <a:lstStyle/>
                    <a:p>
                      <a:pPr algn="ctr" fontAlgn="b"/>
                      <a:r>
                        <a:rPr lang="en-US" sz="1800" b="0" i="0" u="none" strike="noStrike">
                          <a:solidFill>
                            <a:srgbClr val="000000"/>
                          </a:solidFill>
                          <a:effectLst/>
                          <a:latin typeface="Aptos Narrow" panose="020B0004020202020204" pitchFamily="34" charset="0"/>
                        </a:rPr>
                        <a:t>25.99</a:t>
                      </a:r>
                    </a:p>
                  </a:txBody>
                  <a:tcPr marL="7620" marR="7620" marT="7620" marB="0" anchor="b">
                    <a:lnL>
                      <a:noFill/>
                    </a:lnL>
                    <a:lnR>
                      <a:noFill/>
                    </a:lnR>
                    <a:lnT>
                      <a:noFill/>
                    </a:lnT>
                    <a:lnB>
                      <a:noFill/>
                    </a:lnB>
                    <a:noFill/>
                  </a:tcPr>
                </a:tc>
                <a:tc>
                  <a:txBody>
                    <a:bodyPr/>
                    <a:lstStyle/>
                    <a:p>
                      <a:pPr algn="ctr" fontAlgn="b"/>
                      <a:r>
                        <a:rPr lang="en-US" sz="1800" b="0" i="0" u="none" strike="noStrike">
                          <a:solidFill>
                            <a:srgbClr val="000000"/>
                          </a:solidFill>
                          <a:effectLst/>
                          <a:latin typeface="Aptos Narrow" panose="020B0004020202020204" pitchFamily="34" charset="0"/>
                        </a:rPr>
                        <a:t>1/15/2022</a:t>
                      </a:r>
                    </a:p>
                  </a:txBody>
                  <a:tcPr marL="7620" marR="7620" marT="7620" marB="0" anchor="b">
                    <a:lnL>
                      <a:noFill/>
                    </a:lnL>
                    <a:lnR>
                      <a:noFill/>
                    </a:lnR>
                    <a:lnT>
                      <a:noFill/>
                    </a:lnT>
                    <a:lnB>
                      <a:noFill/>
                    </a:lnB>
                    <a:noFill/>
                  </a:tcPr>
                </a:tc>
                <a:extLst>
                  <a:ext uri="{0D108BD9-81ED-4DB2-BD59-A6C34878D82A}">
                    <a16:rowId xmlns:a16="http://schemas.microsoft.com/office/drawing/2014/main" val="3530570993"/>
                  </a:ext>
                </a:extLst>
              </a:tr>
              <a:tr h="329719">
                <a:tc>
                  <a:txBody>
                    <a:bodyPr/>
                    <a:lstStyle/>
                    <a:p>
                      <a:pPr algn="ctr" fontAlgn="b"/>
                      <a:r>
                        <a:rPr lang="en-US" sz="1800" b="0" i="0" u="none" strike="noStrike">
                          <a:solidFill>
                            <a:srgbClr val="000000"/>
                          </a:solidFill>
                          <a:effectLst/>
                          <a:latin typeface="Aptos Narrow" panose="020B0004020202020204" pitchFamily="34" charset="0"/>
                        </a:rPr>
                        <a:t>102</a:t>
                      </a:r>
                    </a:p>
                  </a:txBody>
                  <a:tcPr marL="7620" marR="7620" marT="7620" marB="0" anchor="b">
                    <a:lnL>
                      <a:noFill/>
                    </a:lnL>
                    <a:lnR>
                      <a:noFill/>
                    </a:lnR>
                    <a:lnT>
                      <a:noFill/>
                    </a:lnT>
                    <a:lnB>
                      <a:noFill/>
                    </a:lnB>
                    <a:noFill/>
                  </a:tcPr>
                </a:tc>
                <a:tc>
                  <a:txBody>
                    <a:bodyPr/>
                    <a:lstStyle/>
                    <a:p>
                      <a:pPr algn="ctr" fontAlgn="b"/>
                      <a:r>
                        <a:rPr lang="en-US" sz="1800" b="0" i="0" u="none" strike="noStrike">
                          <a:solidFill>
                            <a:srgbClr val="000000"/>
                          </a:solidFill>
                          <a:effectLst/>
                          <a:latin typeface="Aptos Narrow" panose="020B0004020202020204" pitchFamily="34" charset="0"/>
                        </a:rPr>
                        <a:t>30.5</a:t>
                      </a:r>
                    </a:p>
                  </a:txBody>
                  <a:tcPr marL="7620" marR="7620" marT="7620" marB="0" anchor="b">
                    <a:lnL>
                      <a:noFill/>
                    </a:lnL>
                    <a:lnR>
                      <a:noFill/>
                    </a:lnR>
                    <a:lnT>
                      <a:noFill/>
                    </a:lnT>
                    <a:lnB>
                      <a:noFill/>
                    </a:lnB>
                    <a:noFill/>
                  </a:tcPr>
                </a:tc>
                <a:tc>
                  <a:txBody>
                    <a:bodyPr/>
                    <a:lstStyle/>
                    <a:p>
                      <a:pPr algn="ctr" fontAlgn="b"/>
                      <a:r>
                        <a:rPr lang="en-US" sz="1800" b="0" i="0" u="none" strike="noStrike">
                          <a:solidFill>
                            <a:srgbClr val="000000"/>
                          </a:solidFill>
                          <a:effectLst/>
                          <a:latin typeface="Aptos Narrow" panose="020B0004020202020204" pitchFamily="34" charset="0"/>
                        </a:rPr>
                        <a:t>3/22/2022</a:t>
                      </a:r>
                    </a:p>
                  </a:txBody>
                  <a:tcPr marL="7620" marR="7620" marT="7620" marB="0" anchor="b">
                    <a:lnL>
                      <a:noFill/>
                    </a:lnL>
                    <a:lnR>
                      <a:noFill/>
                    </a:lnR>
                    <a:lnT>
                      <a:noFill/>
                    </a:lnT>
                    <a:lnB>
                      <a:noFill/>
                    </a:lnB>
                    <a:noFill/>
                  </a:tcPr>
                </a:tc>
                <a:extLst>
                  <a:ext uri="{0D108BD9-81ED-4DB2-BD59-A6C34878D82A}">
                    <a16:rowId xmlns:a16="http://schemas.microsoft.com/office/drawing/2014/main" val="2128827118"/>
                  </a:ext>
                </a:extLst>
              </a:tr>
              <a:tr h="329719">
                <a:tc>
                  <a:txBody>
                    <a:bodyPr/>
                    <a:lstStyle/>
                    <a:p>
                      <a:pPr algn="ctr" fontAlgn="b"/>
                      <a:r>
                        <a:rPr lang="en-US" sz="1800" b="0" i="0" u="none" strike="noStrike" dirty="0">
                          <a:solidFill>
                            <a:srgbClr val="000000"/>
                          </a:solidFill>
                          <a:effectLst/>
                          <a:latin typeface="Aptos Narrow" panose="020B0004020202020204" pitchFamily="34" charset="0"/>
                        </a:rPr>
                        <a:t>103</a:t>
                      </a:r>
                    </a:p>
                  </a:txBody>
                  <a:tcPr marL="7620" marR="7620" marT="7620" marB="0" anchor="b">
                    <a:lnL>
                      <a:noFill/>
                    </a:lnL>
                    <a:lnR>
                      <a:noFill/>
                    </a:lnR>
                    <a:lnT>
                      <a:noFill/>
                    </a:lnT>
                    <a:lnB>
                      <a:noFill/>
                    </a:lnB>
                    <a:noFill/>
                  </a:tcPr>
                </a:tc>
                <a:tc>
                  <a:txBody>
                    <a:bodyPr/>
                    <a:lstStyle/>
                    <a:p>
                      <a:pPr algn="ctr" fontAlgn="b"/>
                      <a:r>
                        <a:rPr lang="en-US" sz="1800" b="0" i="0" u="none" strike="noStrike">
                          <a:solidFill>
                            <a:srgbClr val="000000"/>
                          </a:solidFill>
                          <a:effectLst/>
                          <a:latin typeface="Aptos Narrow" panose="020B0004020202020204" pitchFamily="34" charset="0"/>
                        </a:rPr>
                        <a:t>15.75</a:t>
                      </a:r>
                    </a:p>
                  </a:txBody>
                  <a:tcPr marL="7620" marR="7620" marT="7620"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12/10/2021</a:t>
                      </a:r>
                    </a:p>
                  </a:txBody>
                  <a:tcPr marL="7620" marR="7620" marT="7620" marB="0" anchor="b">
                    <a:lnL>
                      <a:noFill/>
                    </a:lnL>
                    <a:lnR>
                      <a:noFill/>
                    </a:lnR>
                    <a:lnT>
                      <a:noFill/>
                    </a:lnT>
                    <a:lnB>
                      <a:noFill/>
                    </a:lnB>
                    <a:noFill/>
                  </a:tcPr>
                </a:tc>
                <a:extLst>
                  <a:ext uri="{0D108BD9-81ED-4DB2-BD59-A6C34878D82A}">
                    <a16:rowId xmlns:a16="http://schemas.microsoft.com/office/drawing/2014/main" val="2076140392"/>
                  </a:ext>
                </a:extLst>
              </a:tr>
            </a:tbl>
          </a:graphicData>
        </a:graphic>
      </p:graphicFrame>
      <p:graphicFrame>
        <p:nvGraphicFramePr>
          <p:cNvPr id="9" name="Table 8">
            <a:extLst>
              <a:ext uri="{FF2B5EF4-FFF2-40B4-BE49-F238E27FC236}">
                <a16:creationId xmlns:a16="http://schemas.microsoft.com/office/drawing/2014/main" id="{874C90D4-7257-C86E-81EB-B4FE55F074FF}"/>
              </a:ext>
            </a:extLst>
          </p:cNvPr>
          <p:cNvGraphicFramePr>
            <a:graphicFrameLocks noGrp="1"/>
          </p:cNvGraphicFramePr>
          <p:nvPr>
            <p:extLst>
              <p:ext uri="{D42A27DB-BD31-4B8C-83A1-F6EECF244321}">
                <p14:modId xmlns:p14="http://schemas.microsoft.com/office/powerpoint/2010/main" val="1396236322"/>
              </p:ext>
            </p:extLst>
          </p:nvPr>
        </p:nvGraphicFramePr>
        <p:xfrm>
          <a:off x="1488332" y="4765904"/>
          <a:ext cx="3356043" cy="1546697"/>
        </p:xfrm>
        <a:graphic>
          <a:graphicData uri="http://schemas.openxmlformats.org/drawingml/2006/table">
            <a:tbl>
              <a:tblPr/>
              <a:tblGrid>
                <a:gridCol w="1059803">
                  <a:extLst>
                    <a:ext uri="{9D8B030D-6E8A-4147-A177-3AD203B41FA5}">
                      <a16:colId xmlns:a16="http://schemas.microsoft.com/office/drawing/2014/main" val="2357042314"/>
                    </a:ext>
                  </a:extLst>
                </a:gridCol>
                <a:gridCol w="1059803">
                  <a:extLst>
                    <a:ext uri="{9D8B030D-6E8A-4147-A177-3AD203B41FA5}">
                      <a16:colId xmlns:a16="http://schemas.microsoft.com/office/drawing/2014/main" val="2057086819"/>
                    </a:ext>
                  </a:extLst>
                </a:gridCol>
                <a:gridCol w="1236437">
                  <a:extLst>
                    <a:ext uri="{9D8B030D-6E8A-4147-A177-3AD203B41FA5}">
                      <a16:colId xmlns:a16="http://schemas.microsoft.com/office/drawing/2014/main" val="541552141"/>
                    </a:ext>
                  </a:extLst>
                </a:gridCol>
              </a:tblGrid>
              <a:tr h="580223">
                <a:tc>
                  <a:txBody>
                    <a:bodyPr/>
                    <a:lstStyle/>
                    <a:p>
                      <a:pPr algn="ctr" fontAlgn="b"/>
                      <a:r>
                        <a:rPr lang="en-US" sz="1800" b="1" i="0" u="none" strike="noStrike">
                          <a:solidFill>
                            <a:srgbClr val="000000"/>
                          </a:solidFill>
                          <a:effectLst/>
                          <a:latin typeface="Aptos Narrow" panose="020B0004020202020204" pitchFamily="34" charset="0"/>
                        </a:rPr>
                        <a:t>Product ID</a:t>
                      </a:r>
                    </a:p>
                  </a:txBody>
                  <a:tcPr marL="7620" marR="7620" marT="7620" marB="0" anchor="b">
                    <a:lnL>
                      <a:noFill/>
                    </a:lnL>
                    <a:lnR>
                      <a:noFill/>
                    </a:lnR>
                    <a:lnT>
                      <a:noFill/>
                    </a:lnT>
                    <a:lnB>
                      <a:noFill/>
                    </a:lnB>
                    <a:noFill/>
                  </a:tcPr>
                </a:tc>
                <a:tc>
                  <a:txBody>
                    <a:bodyPr/>
                    <a:lstStyle/>
                    <a:p>
                      <a:pPr algn="ctr" fontAlgn="b"/>
                      <a:r>
                        <a:rPr lang="en-US" sz="1800" b="1" i="0" u="none" strike="noStrike" dirty="0">
                          <a:solidFill>
                            <a:srgbClr val="000000"/>
                          </a:solidFill>
                          <a:effectLst/>
                          <a:latin typeface="Aptos Narrow" panose="020B0004020202020204" pitchFamily="34" charset="0"/>
                        </a:rPr>
                        <a:t>Price</a:t>
                      </a:r>
                    </a:p>
                  </a:txBody>
                  <a:tcPr marL="7620" marR="7620" marT="7620" marB="0" anchor="b">
                    <a:lnL>
                      <a:noFill/>
                    </a:lnL>
                    <a:lnR>
                      <a:noFill/>
                    </a:lnR>
                    <a:lnT>
                      <a:noFill/>
                    </a:lnT>
                    <a:lnB>
                      <a:noFill/>
                    </a:lnB>
                    <a:noFill/>
                  </a:tcPr>
                </a:tc>
                <a:tc>
                  <a:txBody>
                    <a:bodyPr/>
                    <a:lstStyle/>
                    <a:p>
                      <a:pPr algn="ctr" fontAlgn="b"/>
                      <a:r>
                        <a:rPr lang="en-US" sz="1800" b="1" i="0" u="none" strike="noStrike" dirty="0">
                          <a:solidFill>
                            <a:srgbClr val="000000"/>
                          </a:solidFill>
                          <a:effectLst/>
                          <a:latin typeface="Aptos Narrow" panose="020B0004020202020204" pitchFamily="34" charset="0"/>
                        </a:rPr>
                        <a:t>Sales Date</a:t>
                      </a:r>
                    </a:p>
                  </a:txBody>
                  <a:tcPr marL="7620" marR="7620" marT="7620" marB="0" anchor="b">
                    <a:lnL>
                      <a:noFill/>
                    </a:lnL>
                    <a:lnR>
                      <a:noFill/>
                    </a:lnR>
                    <a:lnT>
                      <a:noFill/>
                    </a:lnT>
                    <a:lnB>
                      <a:noFill/>
                    </a:lnB>
                    <a:noFill/>
                  </a:tcPr>
                </a:tc>
                <a:extLst>
                  <a:ext uri="{0D108BD9-81ED-4DB2-BD59-A6C34878D82A}">
                    <a16:rowId xmlns:a16="http://schemas.microsoft.com/office/drawing/2014/main" val="3865168325"/>
                  </a:ext>
                </a:extLst>
              </a:tr>
              <a:tr h="322158">
                <a:tc>
                  <a:txBody>
                    <a:bodyPr/>
                    <a:lstStyle/>
                    <a:p>
                      <a:pPr algn="ctr" fontAlgn="b"/>
                      <a:r>
                        <a:rPr lang="en-US" sz="1800" b="0" i="0" u="none" strike="noStrike">
                          <a:solidFill>
                            <a:srgbClr val="000000"/>
                          </a:solidFill>
                          <a:effectLst/>
                          <a:latin typeface="Aptos Narrow" panose="020B0004020202020204" pitchFamily="34" charset="0"/>
                        </a:rPr>
                        <a:t>101</a:t>
                      </a:r>
                    </a:p>
                  </a:txBody>
                  <a:tcPr marL="7620" marR="7620" marT="7620"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$25.99 </a:t>
                      </a:r>
                    </a:p>
                  </a:txBody>
                  <a:tcPr marL="7620" marR="7620" marT="7620"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1/15/2022</a:t>
                      </a:r>
                    </a:p>
                  </a:txBody>
                  <a:tcPr marL="7620" marR="7620" marT="7620" marB="0" anchor="b">
                    <a:lnL>
                      <a:noFill/>
                    </a:lnL>
                    <a:lnR>
                      <a:noFill/>
                    </a:lnR>
                    <a:lnT>
                      <a:noFill/>
                    </a:lnT>
                    <a:lnB>
                      <a:noFill/>
                    </a:lnB>
                    <a:noFill/>
                  </a:tcPr>
                </a:tc>
                <a:extLst>
                  <a:ext uri="{0D108BD9-81ED-4DB2-BD59-A6C34878D82A}">
                    <a16:rowId xmlns:a16="http://schemas.microsoft.com/office/drawing/2014/main" val="1500707256"/>
                  </a:ext>
                </a:extLst>
              </a:tr>
              <a:tr h="322158">
                <a:tc>
                  <a:txBody>
                    <a:bodyPr/>
                    <a:lstStyle/>
                    <a:p>
                      <a:pPr algn="ctr" fontAlgn="b"/>
                      <a:r>
                        <a:rPr lang="en-US" sz="1800" b="0" i="0" u="none" strike="noStrike">
                          <a:solidFill>
                            <a:srgbClr val="000000"/>
                          </a:solidFill>
                          <a:effectLst/>
                          <a:latin typeface="Aptos Narrow" panose="020B0004020202020204" pitchFamily="34" charset="0"/>
                        </a:rPr>
                        <a:t>102</a:t>
                      </a:r>
                    </a:p>
                  </a:txBody>
                  <a:tcPr marL="7620" marR="7620" marT="7620"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$30.50</a:t>
                      </a:r>
                    </a:p>
                  </a:txBody>
                  <a:tcPr marL="7620" marR="7620" marT="7620" marB="0" anchor="b">
                    <a:lnL>
                      <a:noFill/>
                    </a:lnL>
                    <a:lnR>
                      <a:noFill/>
                    </a:lnR>
                    <a:lnT>
                      <a:noFill/>
                    </a:lnT>
                    <a:lnB>
                      <a:noFill/>
                    </a:lnB>
                    <a:noFill/>
                  </a:tcPr>
                </a:tc>
                <a:tc>
                  <a:txBody>
                    <a:bodyPr/>
                    <a:lstStyle/>
                    <a:p>
                      <a:pPr algn="ctr" fontAlgn="b"/>
                      <a:r>
                        <a:rPr lang="en-US" sz="1800" b="0" i="0" u="none" strike="noStrike">
                          <a:solidFill>
                            <a:srgbClr val="000000"/>
                          </a:solidFill>
                          <a:effectLst/>
                          <a:latin typeface="Aptos Narrow" panose="020B0004020202020204" pitchFamily="34" charset="0"/>
                        </a:rPr>
                        <a:t>3/22/2022</a:t>
                      </a:r>
                    </a:p>
                  </a:txBody>
                  <a:tcPr marL="7620" marR="7620" marT="7620" marB="0" anchor="b">
                    <a:lnL>
                      <a:noFill/>
                    </a:lnL>
                    <a:lnR>
                      <a:noFill/>
                    </a:lnR>
                    <a:lnT>
                      <a:noFill/>
                    </a:lnT>
                    <a:lnB>
                      <a:noFill/>
                    </a:lnB>
                    <a:noFill/>
                  </a:tcPr>
                </a:tc>
                <a:extLst>
                  <a:ext uri="{0D108BD9-81ED-4DB2-BD59-A6C34878D82A}">
                    <a16:rowId xmlns:a16="http://schemas.microsoft.com/office/drawing/2014/main" val="2225643234"/>
                  </a:ext>
                </a:extLst>
              </a:tr>
              <a:tr h="322158">
                <a:tc>
                  <a:txBody>
                    <a:bodyPr/>
                    <a:lstStyle/>
                    <a:p>
                      <a:pPr algn="ctr" fontAlgn="b"/>
                      <a:r>
                        <a:rPr lang="en-US" sz="1800" b="0" i="0" u="none" strike="noStrike">
                          <a:solidFill>
                            <a:srgbClr val="000000"/>
                          </a:solidFill>
                          <a:effectLst/>
                          <a:latin typeface="Aptos Narrow" panose="020B0004020202020204" pitchFamily="34" charset="0"/>
                        </a:rPr>
                        <a:t>103</a:t>
                      </a:r>
                    </a:p>
                  </a:txBody>
                  <a:tcPr marL="7620" marR="7620" marT="7620"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$15.75 </a:t>
                      </a:r>
                    </a:p>
                  </a:txBody>
                  <a:tcPr marL="7620" marR="7620" marT="7620"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12/10/2021</a:t>
                      </a:r>
                    </a:p>
                  </a:txBody>
                  <a:tcPr marL="7620" marR="7620" marT="7620" marB="0" anchor="b">
                    <a:lnL>
                      <a:noFill/>
                    </a:lnL>
                    <a:lnR>
                      <a:noFill/>
                    </a:lnR>
                    <a:lnT>
                      <a:noFill/>
                    </a:lnT>
                    <a:lnB>
                      <a:noFill/>
                    </a:lnB>
                    <a:noFill/>
                  </a:tcPr>
                </a:tc>
                <a:extLst>
                  <a:ext uri="{0D108BD9-81ED-4DB2-BD59-A6C34878D82A}">
                    <a16:rowId xmlns:a16="http://schemas.microsoft.com/office/drawing/2014/main" val="3510984086"/>
                  </a:ext>
                </a:extLst>
              </a:tr>
            </a:tbl>
          </a:graphicData>
        </a:graphic>
      </p:graphicFrame>
    </p:spTree>
    <p:extLst>
      <p:ext uri="{BB962C8B-B14F-4D97-AF65-F5344CB8AC3E}">
        <p14:creationId xmlns:p14="http://schemas.microsoft.com/office/powerpoint/2010/main" val="2851012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A542D-4667-EDFC-086B-E75410DC8B5B}"/>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2.5 Handling Time-Series Data</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52471EB-0D79-F37D-7D5C-2D256650914B}"/>
              </a:ext>
            </a:extLst>
          </p:cNvPr>
          <p:cNvSpPr>
            <a:spLocks noGrp="1"/>
          </p:cNvSpPr>
          <p:nvPr>
            <p:ph idx="1"/>
          </p:nvPr>
        </p:nvSpPr>
        <p:spPr>
          <a:xfrm>
            <a:off x="838200" y="1929384"/>
            <a:ext cx="10515600" cy="4251960"/>
          </a:xfrm>
        </p:spPr>
        <p:txBody>
          <a:bodyPr>
            <a:normAutofit/>
          </a:bodyPr>
          <a:lstStyle/>
          <a:p>
            <a:r>
              <a:rPr lang="en-US" sz="2200" b="1" i="0" dirty="0">
                <a:effectLst/>
                <a:latin typeface="CIDFont+F1"/>
              </a:rPr>
              <a:t>Purpose</a:t>
            </a:r>
            <a:r>
              <a:rPr lang="en-US" sz="2200" b="0" i="0" dirty="0">
                <a:effectLst/>
                <a:latin typeface="CIDFont+F2"/>
              </a:rPr>
              <a:t>: Convert or manipulate date/time variables for time-based analysis.</a:t>
            </a:r>
          </a:p>
          <a:p>
            <a:r>
              <a:rPr lang="en-US" sz="2200" b="1" i="0" dirty="0">
                <a:effectLst/>
                <a:latin typeface="CIDFont+F1"/>
              </a:rPr>
              <a:t>Example</a:t>
            </a:r>
            <a:r>
              <a:rPr lang="en-US" sz="2200" b="0" i="0" dirty="0">
                <a:effectLst/>
                <a:latin typeface="CIDFont+F2"/>
              </a:rPr>
              <a:t>: Extracting components like "year," "month," or "day" from a date field.</a:t>
            </a:r>
            <a:r>
              <a:rPr lang="en-US" sz="2200" dirty="0"/>
              <a:t> </a:t>
            </a:r>
            <a:br>
              <a:rPr lang="en-US" sz="2200" dirty="0"/>
            </a:br>
            <a:endParaRPr lang="en-US" sz="2200" dirty="0"/>
          </a:p>
        </p:txBody>
      </p:sp>
    </p:spTree>
    <p:extLst>
      <p:ext uri="{BB962C8B-B14F-4D97-AF65-F5344CB8AC3E}">
        <p14:creationId xmlns:p14="http://schemas.microsoft.com/office/powerpoint/2010/main" val="595162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87576-61D3-1A96-1632-6ED4B40FA4A8}"/>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2.6 Aggregating Data</a:t>
            </a:r>
            <a:r>
              <a:rPr lang="en-US" sz="5400" b="0" i="0">
                <a:effectLst/>
                <a:latin typeface="CIDFont+F2"/>
              </a:rPr>
              <a: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4943BD-7B9F-F4B8-0292-79F154766EC3}"/>
              </a:ext>
            </a:extLst>
          </p:cNvPr>
          <p:cNvSpPr>
            <a:spLocks noGrp="1"/>
          </p:cNvSpPr>
          <p:nvPr>
            <p:ph idx="1"/>
          </p:nvPr>
        </p:nvSpPr>
        <p:spPr>
          <a:xfrm>
            <a:off x="838200" y="1929384"/>
            <a:ext cx="10515600" cy="4251960"/>
          </a:xfrm>
        </p:spPr>
        <p:txBody>
          <a:bodyPr>
            <a:normAutofit/>
          </a:bodyPr>
          <a:lstStyle/>
          <a:p>
            <a:r>
              <a:rPr lang="en-US" sz="2200" b="1" i="0" dirty="0">
                <a:effectLst/>
                <a:latin typeface="CIDFont+F1"/>
              </a:rPr>
              <a:t>Purpose</a:t>
            </a:r>
            <a:r>
              <a:rPr lang="en-US" sz="2200" b="0" i="0" dirty="0">
                <a:effectLst/>
                <a:latin typeface="CIDFont+F2"/>
              </a:rPr>
              <a:t>: Summarize data at a higher level (e.g., grouping by a key variable and calculating averages or sums)</a:t>
            </a:r>
          </a:p>
          <a:p>
            <a:r>
              <a:rPr lang="en-US" sz="2200" b="1" i="0" dirty="0">
                <a:effectLst/>
                <a:latin typeface="CIDFont+F1"/>
              </a:rPr>
              <a:t>Example</a:t>
            </a:r>
            <a:r>
              <a:rPr lang="en-US" sz="2200" b="0" i="0" dirty="0">
                <a:effectLst/>
                <a:latin typeface="CIDFont+F2"/>
              </a:rPr>
              <a:t>: Calculating total sales by region or by product category</a:t>
            </a:r>
            <a:r>
              <a:rPr lang="en-US" sz="2200" dirty="0"/>
              <a:t> </a:t>
            </a:r>
            <a:br>
              <a:rPr lang="en-US" sz="2200" dirty="0"/>
            </a:br>
            <a:endParaRPr lang="en-US" sz="2200" dirty="0"/>
          </a:p>
        </p:txBody>
      </p:sp>
    </p:spTree>
    <p:extLst>
      <p:ext uri="{BB962C8B-B14F-4D97-AF65-F5344CB8AC3E}">
        <p14:creationId xmlns:p14="http://schemas.microsoft.com/office/powerpoint/2010/main" val="1903632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72C1D5-BE84-B0B1-1E9C-521248286A99}"/>
              </a:ext>
            </a:extLst>
          </p:cNvPr>
          <p:cNvSpPr>
            <a:spLocks noGrp="1"/>
          </p:cNvSpPr>
          <p:nvPr>
            <p:ph type="title"/>
          </p:nvPr>
        </p:nvSpPr>
        <p:spPr>
          <a:xfrm>
            <a:off x="838200" y="365125"/>
            <a:ext cx="10515600" cy="1325563"/>
          </a:xfrm>
        </p:spPr>
        <p:txBody>
          <a:bodyPr>
            <a:normAutofit/>
          </a:bodyPr>
          <a:lstStyle/>
          <a:p>
            <a:r>
              <a:rPr lang="en-US" sz="5400" b="1" i="0" dirty="0">
                <a:effectLst/>
                <a:latin typeface="CIDFont+F1"/>
              </a:rPr>
              <a:t>3. Data Enrichment: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1C8438-8E1C-4EB7-A2A1-53B05D2F49A7}"/>
              </a:ext>
            </a:extLst>
          </p:cNvPr>
          <p:cNvSpPr>
            <a:spLocks noGrp="1"/>
          </p:cNvSpPr>
          <p:nvPr>
            <p:ph idx="1"/>
          </p:nvPr>
        </p:nvSpPr>
        <p:spPr>
          <a:xfrm>
            <a:off x="838200" y="1929384"/>
            <a:ext cx="10515600" cy="4251960"/>
          </a:xfrm>
        </p:spPr>
        <p:txBody>
          <a:bodyPr>
            <a:normAutofit fontScale="92500" lnSpcReduction="10000"/>
          </a:bodyPr>
          <a:lstStyle/>
          <a:p>
            <a:pPr marL="0" indent="0">
              <a:buNone/>
            </a:pPr>
            <a:r>
              <a:rPr lang="en-US" sz="2400" b="1" i="0" dirty="0">
                <a:effectLst/>
                <a:latin typeface="CIDFont+F2"/>
              </a:rPr>
              <a:t>Data enrichment</a:t>
            </a:r>
            <a:r>
              <a:rPr lang="en-US" sz="2400" b="0" i="0" dirty="0">
                <a:effectLst/>
                <a:latin typeface="CIDFont+F2"/>
              </a:rPr>
              <a:t> is the process of enhancing a dataset by adding new, relevant information from external or internal sources to make the data more comprehensive and useful for analysis.</a:t>
            </a:r>
          </a:p>
          <a:p>
            <a:endParaRPr lang="en-US" sz="2400" dirty="0">
              <a:latin typeface="CIDFont+F2"/>
            </a:endParaRPr>
          </a:p>
          <a:p>
            <a:pPr marL="0" indent="0">
              <a:buNone/>
            </a:pPr>
            <a:r>
              <a:rPr lang="en-US" sz="2400" b="1" i="0" dirty="0">
                <a:effectLst/>
                <a:latin typeface="CIDFont+F1"/>
              </a:rPr>
              <a:t>Why Data Enrichment is Important:</a:t>
            </a:r>
          </a:p>
          <a:p>
            <a:endParaRPr lang="en-US" sz="2400" b="1" i="0" dirty="0">
              <a:effectLst/>
              <a:latin typeface="CIDFont+F1"/>
            </a:endParaRPr>
          </a:p>
          <a:p>
            <a:r>
              <a:rPr lang="en-US" sz="2400" b="1" i="0" dirty="0">
                <a:effectLst/>
                <a:latin typeface="CIDFont+F1"/>
              </a:rPr>
              <a:t>Improved Insights</a:t>
            </a:r>
            <a:r>
              <a:rPr lang="en-US" sz="2400" b="0" i="0" dirty="0">
                <a:effectLst/>
                <a:latin typeface="CIDFont+F2"/>
              </a:rPr>
              <a:t>: Enriched data provides deeper context and makes analysis more insightful.</a:t>
            </a:r>
            <a:endParaRPr lang="en-US" sz="2400" dirty="0">
              <a:latin typeface="CIDFont+F2"/>
            </a:endParaRPr>
          </a:p>
          <a:p>
            <a:r>
              <a:rPr lang="en-US" sz="2400" b="1" i="0" dirty="0">
                <a:effectLst/>
                <a:latin typeface="CIDFont+F1"/>
              </a:rPr>
              <a:t>Enhanced Model Performance</a:t>
            </a:r>
            <a:r>
              <a:rPr lang="en-US" sz="2400" b="0" i="0" dirty="0">
                <a:effectLst/>
                <a:latin typeface="CIDFont+F2"/>
              </a:rPr>
              <a:t>: Machine learning models perform better with more relevant features that capture different aspects of the problem.</a:t>
            </a:r>
          </a:p>
          <a:p>
            <a:r>
              <a:rPr lang="en-US" sz="2400" b="1" i="0" dirty="0">
                <a:effectLst/>
                <a:latin typeface="CIDFont+F1"/>
              </a:rPr>
              <a:t>Better Decision Making</a:t>
            </a:r>
            <a:r>
              <a:rPr lang="en-US" sz="2400" b="0" i="0" dirty="0">
                <a:effectLst/>
                <a:latin typeface="CIDFont+F2"/>
              </a:rPr>
              <a:t>: By enriching datasets, businesses and analysts can make more informed decisions using a wider variety of information.</a:t>
            </a:r>
            <a:r>
              <a:rPr lang="en-US" sz="2400" dirty="0"/>
              <a:t> </a:t>
            </a:r>
          </a:p>
        </p:txBody>
      </p:sp>
    </p:spTree>
    <p:extLst>
      <p:ext uri="{BB962C8B-B14F-4D97-AF65-F5344CB8AC3E}">
        <p14:creationId xmlns:p14="http://schemas.microsoft.com/office/powerpoint/2010/main" val="2503874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c 19">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957ED2-515D-4C03-21AF-5AB12C33FC78}"/>
              </a:ext>
            </a:extLst>
          </p:cNvPr>
          <p:cNvSpPr>
            <a:spLocks noGrp="1"/>
          </p:cNvSpPr>
          <p:nvPr>
            <p:ph type="title"/>
          </p:nvPr>
        </p:nvSpPr>
        <p:spPr>
          <a:xfrm>
            <a:off x="838200" y="365125"/>
            <a:ext cx="10515600" cy="1325563"/>
          </a:xfrm>
        </p:spPr>
        <p:txBody>
          <a:bodyPr>
            <a:normAutofit/>
          </a:bodyPr>
          <a:lstStyle/>
          <a:p>
            <a:pPr algn="ctr"/>
            <a:r>
              <a:rPr lang="en-US" b="1" i="0" dirty="0">
                <a:effectLst/>
                <a:latin typeface="CIDFont+F1"/>
              </a:rPr>
              <a:t>Data Wrangling</a:t>
            </a:r>
            <a:r>
              <a:rPr lang="en-US" dirty="0"/>
              <a:t> </a:t>
            </a:r>
          </a:p>
        </p:txBody>
      </p:sp>
      <p:graphicFrame>
        <p:nvGraphicFramePr>
          <p:cNvPr id="14" name="Content Placeholder 2">
            <a:extLst>
              <a:ext uri="{FF2B5EF4-FFF2-40B4-BE49-F238E27FC236}">
                <a16:creationId xmlns:a16="http://schemas.microsoft.com/office/drawing/2014/main" id="{03CE5DED-E6A6-A95C-4503-63E55C79C907}"/>
              </a:ext>
            </a:extLst>
          </p:cNvPr>
          <p:cNvGraphicFramePr>
            <a:graphicFrameLocks noGrp="1"/>
          </p:cNvGraphicFramePr>
          <p:nvPr>
            <p:ph idx="1"/>
            <p:extLst>
              <p:ext uri="{D42A27DB-BD31-4B8C-83A1-F6EECF244321}">
                <p14:modId xmlns:p14="http://schemas.microsoft.com/office/powerpoint/2010/main" val="160432004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4998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2D66A-DE9F-794A-315E-D6542EB022BB}"/>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3.1 Merging External Data</a:t>
            </a:r>
            <a:r>
              <a:rPr lang="en-US" sz="5400" b="0" i="0">
                <a:effectLst/>
                <a:latin typeface="CIDFont+F2"/>
              </a:rPr>
              <a: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CE3FF0-2CBA-0A45-5B15-F7346709D187}"/>
              </a:ext>
            </a:extLst>
          </p:cNvPr>
          <p:cNvSpPr>
            <a:spLocks noGrp="1"/>
          </p:cNvSpPr>
          <p:nvPr>
            <p:ph idx="1"/>
          </p:nvPr>
        </p:nvSpPr>
        <p:spPr>
          <a:xfrm>
            <a:off x="838200" y="1929384"/>
            <a:ext cx="10515600" cy="4251960"/>
          </a:xfrm>
        </p:spPr>
        <p:txBody>
          <a:bodyPr>
            <a:normAutofit/>
          </a:bodyPr>
          <a:lstStyle/>
          <a:p>
            <a:r>
              <a:rPr lang="en-US" sz="2200" b="1" i="0">
                <a:effectLst/>
                <a:latin typeface="CIDFont+F1"/>
              </a:rPr>
              <a:t>Purpose</a:t>
            </a:r>
            <a:r>
              <a:rPr lang="en-US" sz="2200" b="0" i="0">
                <a:effectLst/>
                <a:latin typeface="CIDFont+F2"/>
              </a:rPr>
              <a:t>: Integrate additional data from external sources (e.g., demographics, economic data, or weather data) to provide more context or improve insights.</a:t>
            </a:r>
            <a:endParaRPr lang="en-US" sz="2200">
              <a:latin typeface="CIDFont+F2"/>
            </a:endParaRPr>
          </a:p>
          <a:p>
            <a:r>
              <a:rPr lang="en-US" sz="2200" b="1" i="0">
                <a:effectLst/>
                <a:latin typeface="CIDFont+F1"/>
              </a:rPr>
              <a:t>Example</a:t>
            </a:r>
            <a:r>
              <a:rPr lang="en-US" sz="2200" b="0" i="0">
                <a:effectLst/>
                <a:latin typeface="CIDFont+F2"/>
              </a:rPr>
              <a:t>: Adding a customer’s geographic location data to a sales dataset by merging it with a ZIP code database.</a:t>
            </a:r>
            <a:r>
              <a:rPr lang="en-US" sz="2200"/>
              <a:t> </a:t>
            </a:r>
            <a:br>
              <a:rPr lang="en-US" sz="2200"/>
            </a:br>
            <a:endParaRPr lang="en-US" sz="2200"/>
          </a:p>
        </p:txBody>
      </p:sp>
    </p:spTree>
    <p:extLst>
      <p:ext uri="{BB962C8B-B14F-4D97-AF65-F5344CB8AC3E}">
        <p14:creationId xmlns:p14="http://schemas.microsoft.com/office/powerpoint/2010/main" val="839862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C9EB9-FA46-0DA1-7B5B-0B5E89D54148}"/>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3.2 Deriving New Features</a:t>
            </a:r>
            <a:r>
              <a:rPr lang="en-US" sz="5400" b="0" i="0">
                <a:effectLst/>
                <a:latin typeface="CIDFont+F2"/>
              </a:rPr>
              <a: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366A6D-F2F8-4311-7692-202774CA884B}"/>
              </a:ext>
            </a:extLst>
          </p:cNvPr>
          <p:cNvSpPr>
            <a:spLocks noGrp="1"/>
          </p:cNvSpPr>
          <p:nvPr>
            <p:ph idx="1"/>
          </p:nvPr>
        </p:nvSpPr>
        <p:spPr>
          <a:xfrm>
            <a:off x="838200" y="1929384"/>
            <a:ext cx="10515600" cy="4251960"/>
          </a:xfrm>
        </p:spPr>
        <p:txBody>
          <a:bodyPr>
            <a:normAutofit/>
          </a:bodyPr>
          <a:lstStyle/>
          <a:p>
            <a:r>
              <a:rPr lang="en-US" sz="2200" b="1" i="0">
                <a:effectLst/>
                <a:latin typeface="CIDFont+F1"/>
              </a:rPr>
              <a:t>Purpose</a:t>
            </a:r>
            <a:r>
              <a:rPr lang="en-US" sz="2200" b="0" i="0">
                <a:effectLst/>
                <a:latin typeface="CIDFont+F2"/>
              </a:rPr>
              <a:t>: Create new columns by calculating values from existing ones to extract more meaningful information.</a:t>
            </a:r>
          </a:p>
          <a:p>
            <a:r>
              <a:rPr lang="en-US" sz="2200" b="1" i="0">
                <a:effectLst/>
                <a:latin typeface="CIDFont+F1"/>
              </a:rPr>
              <a:t>Example</a:t>
            </a:r>
            <a:r>
              <a:rPr lang="en-US" sz="2200" b="0" i="0">
                <a:effectLst/>
                <a:latin typeface="CIDFont+F2"/>
              </a:rPr>
              <a:t>: Creating a "Customer Lifetime Value" (CLV) metric from historical transaction data.</a:t>
            </a:r>
            <a:r>
              <a:rPr lang="en-US" sz="2200"/>
              <a:t> </a:t>
            </a:r>
            <a:br>
              <a:rPr lang="en-US" sz="2200"/>
            </a:br>
            <a:endParaRPr lang="en-US" sz="2200"/>
          </a:p>
        </p:txBody>
      </p:sp>
    </p:spTree>
    <p:extLst>
      <p:ext uri="{BB962C8B-B14F-4D97-AF65-F5344CB8AC3E}">
        <p14:creationId xmlns:p14="http://schemas.microsoft.com/office/powerpoint/2010/main" val="1597306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7456F-8E47-547E-FD57-928CB138CC88}"/>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3.3 Filling in Missing Data</a:t>
            </a:r>
            <a:r>
              <a:rPr lang="en-US" sz="5400" b="0" i="0">
                <a:effectLst/>
                <a:latin typeface="CIDFont+F2"/>
              </a:rPr>
              <a: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12307A-35CC-7AED-B42D-60668CDF5A71}"/>
              </a:ext>
            </a:extLst>
          </p:cNvPr>
          <p:cNvSpPr>
            <a:spLocks noGrp="1"/>
          </p:cNvSpPr>
          <p:nvPr>
            <p:ph idx="1"/>
          </p:nvPr>
        </p:nvSpPr>
        <p:spPr>
          <a:xfrm>
            <a:off x="838200" y="1929384"/>
            <a:ext cx="10515600" cy="4251960"/>
          </a:xfrm>
        </p:spPr>
        <p:txBody>
          <a:bodyPr>
            <a:normAutofit/>
          </a:bodyPr>
          <a:lstStyle/>
          <a:p>
            <a:r>
              <a:rPr lang="en-US" sz="2200" b="1" i="0" dirty="0">
                <a:effectLst/>
                <a:latin typeface="CIDFont+F1"/>
              </a:rPr>
              <a:t>Purpose</a:t>
            </a:r>
            <a:r>
              <a:rPr lang="en-US" sz="2200" b="0" i="0" dirty="0">
                <a:effectLst/>
                <a:latin typeface="CIDFont+F2"/>
              </a:rPr>
              <a:t>: Use external data sources or intelligent methods to fill gaps in the dataset, improving completeness.</a:t>
            </a:r>
            <a:endParaRPr lang="en-US" sz="2200" dirty="0">
              <a:latin typeface="CIDFont+F2"/>
            </a:endParaRPr>
          </a:p>
          <a:p>
            <a:r>
              <a:rPr lang="en-US" sz="2200" b="1" i="0" dirty="0">
                <a:effectLst/>
                <a:latin typeface="CIDFont+F1"/>
              </a:rPr>
              <a:t>Example</a:t>
            </a:r>
            <a:r>
              <a:rPr lang="en-US" sz="2200" b="0" i="0" dirty="0">
                <a:effectLst/>
                <a:latin typeface="CIDFont+F2"/>
              </a:rPr>
              <a:t>: Enriching a product dataset with missing "category" or "manufacturer" details by scraping or referencing an external product database.</a:t>
            </a:r>
            <a:r>
              <a:rPr lang="en-US" sz="2200" dirty="0"/>
              <a:t> </a:t>
            </a:r>
            <a:br>
              <a:rPr lang="en-US" sz="2200" dirty="0"/>
            </a:br>
            <a:endParaRPr lang="en-US" sz="2200" dirty="0"/>
          </a:p>
        </p:txBody>
      </p:sp>
    </p:spTree>
    <p:extLst>
      <p:ext uri="{BB962C8B-B14F-4D97-AF65-F5344CB8AC3E}">
        <p14:creationId xmlns:p14="http://schemas.microsoft.com/office/powerpoint/2010/main" val="662564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F0912B-2652-7E8B-31D1-40A5655BC172}"/>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3.4 Adding Metadata</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5B63D6-E840-902A-D442-20CF5D357D8E}"/>
              </a:ext>
            </a:extLst>
          </p:cNvPr>
          <p:cNvSpPr>
            <a:spLocks noGrp="1"/>
          </p:cNvSpPr>
          <p:nvPr>
            <p:ph idx="1"/>
          </p:nvPr>
        </p:nvSpPr>
        <p:spPr>
          <a:xfrm>
            <a:off x="838200" y="1929384"/>
            <a:ext cx="10515600" cy="4251960"/>
          </a:xfrm>
        </p:spPr>
        <p:txBody>
          <a:bodyPr>
            <a:normAutofit/>
          </a:bodyPr>
          <a:lstStyle/>
          <a:p>
            <a:r>
              <a:rPr lang="en-US" sz="2200" b="1" i="0" dirty="0">
                <a:effectLst/>
                <a:latin typeface="CIDFont+F1"/>
              </a:rPr>
              <a:t>Purpose</a:t>
            </a:r>
            <a:r>
              <a:rPr lang="en-US" sz="2200" b="0" i="0" dirty="0">
                <a:effectLst/>
                <a:latin typeface="CIDFont+F2"/>
              </a:rPr>
              <a:t>: Attach additional context, such as data about the origin, source, or collection methodology.</a:t>
            </a:r>
            <a:endParaRPr lang="en-US" sz="2200" dirty="0">
              <a:latin typeface="CIDFont+F2"/>
            </a:endParaRPr>
          </a:p>
          <a:p>
            <a:r>
              <a:rPr lang="en-US" sz="2200" b="1" i="0" dirty="0">
                <a:effectLst/>
                <a:latin typeface="CIDFont+F1"/>
              </a:rPr>
              <a:t>Example</a:t>
            </a:r>
            <a:r>
              <a:rPr lang="en-US" sz="2200" b="0" i="0" dirty="0">
                <a:effectLst/>
                <a:latin typeface="CIDFont+F2"/>
              </a:rPr>
              <a:t>: Adding "source reliability" or "confidence scores" to records collected from various sources.</a:t>
            </a:r>
            <a:r>
              <a:rPr lang="en-US" sz="2200" dirty="0"/>
              <a:t> </a:t>
            </a:r>
            <a:br>
              <a:rPr lang="en-US" sz="2200" dirty="0"/>
            </a:br>
            <a:endParaRPr lang="en-US" sz="2200" dirty="0"/>
          </a:p>
        </p:txBody>
      </p:sp>
    </p:spTree>
    <p:extLst>
      <p:ext uri="{BB962C8B-B14F-4D97-AF65-F5344CB8AC3E}">
        <p14:creationId xmlns:p14="http://schemas.microsoft.com/office/powerpoint/2010/main" val="776700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B6AD8-35F7-1BE4-382B-85A850C668A4}"/>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4. Data Filtering</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8CB49D-A21F-A32C-3BFA-D619B9928A2B}"/>
              </a:ext>
            </a:extLst>
          </p:cNvPr>
          <p:cNvSpPr>
            <a:spLocks noGrp="1"/>
          </p:cNvSpPr>
          <p:nvPr>
            <p:ph idx="1"/>
          </p:nvPr>
        </p:nvSpPr>
        <p:spPr>
          <a:xfrm>
            <a:off x="838200" y="1929384"/>
            <a:ext cx="10515600" cy="4251960"/>
          </a:xfrm>
        </p:spPr>
        <p:txBody>
          <a:bodyPr>
            <a:normAutofit/>
          </a:bodyPr>
          <a:lstStyle/>
          <a:p>
            <a:r>
              <a:rPr lang="en-US" sz="2200" b="1" i="0">
                <a:effectLst/>
                <a:latin typeface="CIDFont+F2"/>
              </a:rPr>
              <a:t>Data filtering</a:t>
            </a:r>
            <a:r>
              <a:rPr lang="en-US" sz="2200" b="0" i="0">
                <a:effectLst/>
                <a:latin typeface="CIDFont+F2"/>
              </a:rPr>
              <a:t> refers to the process of selecting a subset of data based on certain conditions or criteria to focus on relevant data points for analysis or modeling.</a:t>
            </a:r>
            <a:r>
              <a:rPr lang="en-US" sz="2200"/>
              <a:t> </a:t>
            </a:r>
          </a:p>
          <a:p>
            <a:endParaRPr lang="en-US" sz="2200"/>
          </a:p>
          <a:p>
            <a:pPr marL="0" indent="0">
              <a:buNone/>
            </a:pPr>
            <a:r>
              <a:rPr lang="en-US" sz="2200" b="1" i="0">
                <a:effectLst/>
                <a:latin typeface="CIDFont+F1"/>
              </a:rPr>
              <a:t>Why Data Filtering is Important:</a:t>
            </a:r>
          </a:p>
          <a:p>
            <a:r>
              <a:rPr lang="en-US" sz="2200" b="1" i="0">
                <a:effectLst/>
                <a:latin typeface="CIDFont+F1"/>
              </a:rPr>
              <a:t>Focus on Relevant Data</a:t>
            </a:r>
            <a:r>
              <a:rPr lang="en-US" sz="2200" b="0" i="0">
                <a:effectLst/>
                <a:latin typeface="CIDFont+F2"/>
              </a:rPr>
              <a:t>: It helps remove noise and irrelevant data, making the dataset more focused and manageable for analysis.</a:t>
            </a:r>
          </a:p>
          <a:p>
            <a:r>
              <a:rPr lang="en-US" sz="2200" b="1" i="0">
                <a:effectLst/>
                <a:latin typeface="CIDFont+F1"/>
              </a:rPr>
              <a:t>Improves Performance</a:t>
            </a:r>
            <a:r>
              <a:rPr lang="en-US" sz="2200" b="0" i="0">
                <a:effectLst/>
                <a:latin typeface="CIDFont+F2"/>
              </a:rPr>
              <a:t>: Filtering reduces the size of the dataset, leading to faster computation and more efficient processing. </a:t>
            </a:r>
          </a:p>
          <a:p>
            <a:r>
              <a:rPr lang="en-US" sz="2200" b="1" i="0">
                <a:effectLst/>
                <a:latin typeface="CIDFont+F1"/>
              </a:rPr>
              <a:t>Enhances Data Quality</a:t>
            </a:r>
            <a:r>
              <a:rPr lang="en-US" sz="2200" b="0" i="0">
                <a:effectLst/>
                <a:latin typeface="CIDFont+F2"/>
              </a:rPr>
              <a:t>: By filtering out outliers, missing values, or irrelevant data, it ensures higher-quality inputs for analysis and modeling.</a:t>
            </a:r>
            <a:r>
              <a:rPr lang="en-US" sz="2200"/>
              <a:t> </a:t>
            </a:r>
          </a:p>
        </p:txBody>
      </p:sp>
    </p:spTree>
    <p:extLst>
      <p:ext uri="{BB962C8B-B14F-4D97-AF65-F5344CB8AC3E}">
        <p14:creationId xmlns:p14="http://schemas.microsoft.com/office/powerpoint/2010/main" val="379969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E33C6-F64C-FDCC-05F5-2E45986B7448}"/>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4.1 Row Filtering</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D0F723-A361-EE49-CB91-F7F74923A65F}"/>
              </a:ext>
            </a:extLst>
          </p:cNvPr>
          <p:cNvSpPr>
            <a:spLocks noGrp="1"/>
          </p:cNvSpPr>
          <p:nvPr>
            <p:ph idx="1"/>
          </p:nvPr>
        </p:nvSpPr>
        <p:spPr>
          <a:xfrm>
            <a:off x="838200" y="1929384"/>
            <a:ext cx="10515600" cy="4251960"/>
          </a:xfrm>
        </p:spPr>
        <p:txBody>
          <a:bodyPr>
            <a:normAutofit/>
          </a:bodyPr>
          <a:lstStyle/>
          <a:p>
            <a:r>
              <a:rPr lang="en-US" sz="2200" b="1" i="0">
                <a:effectLst/>
                <a:latin typeface="CIDFont+F1"/>
              </a:rPr>
              <a:t>Purpose</a:t>
            </a:r>
            <a:r>
              <a:rPr lang="en-US" sz="2200" b="0" i="0">
                <a:effectLst/>
                <a:latin typeface="CIDFont+F2"/>
              </a:rPr>
              <a:t>: Select rows that meet specific conditions or criteria.</a:t>
            </a:r>
          </a:p>
          <a:p>
            <a:r>
              <a:rPr lang="en-US" sz="2200" b="1" i="0">
                <a:effectLst/>
                <a:latin typeface="CIDFont+F1"/>
              </a:rPr>
              <a:t>Example</a:t>
            </a:r>
            <a:r>
              <a:rPr lang="en-US" sz="2200" b="0" i="0">
                <a:effectLst/>
                <a:latin typeface="CIDFont+F2"/>
              </a:rPr>
              <a:t>: Filtering rows where the "income" column is greater than $50,000, or selecting customers from a specific region.</a:t>
            </a:r>
            <a:r>
              <a:rPr lang="en-US" sz="2200"/>
              <a:t> </a:t>
            </a:r>
            <a:br>
              <a:rPr lang="en-US" sz="2200"/>
            </a:br>
            <a:endParaRPr lang="en-US" sz="2200"/>
          </a:p>
        </p:txBody>
      </p:sp>
    </p:spTree>
    <p:extLst>
      <p:ext uri="{BB962C8B-B14F-4D97-AF65-F5344CB8AC3E}">
        <p14:creationId xmlns:p14="http://schemas.microsoft.com/office/powerpoint/2010/main" val="3882543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AAC64-3A13-0509-AA02-50964D5148F8}"/>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4.2 Column Filtering</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995F93-2B46-B3AC-0561-37C0AD2D2F45}"/>
              </a:ext>
            </a:extLst>
          </p:cNvPr>
          <p:cNvSpPr>
            <a:spLocks noGrp="1"/>
          </p:cNvSpPr>
          <p:nvPr>
            <p:ph idx="1"/>
          </p:nvPr>
        </p:nvSpPr>
        <p:spPr>
          <a:xfrm>
            <a:off x="838200" y="1929384"/>
            <a:ext cx="10515600" cy="4251960"/>
          </a:xfrm>
        </p:spPr>
        <p:txBody>
          <a:bodyPr>
            <a:normAutofit/>
          </a:bodyPr>
          <a:lstStyle/>
          <a:p>
            <a:r>
              <a:rPr lang="en-US" sz="2200" b="1" i="0">
                <a:effectLst/>
                <a:latin typeface="CIDFont+F1"/>
              </a:rPr>
              <a:t>Purpose</a:t>
            </a:r>
            <a:r>
              <a:rPr lang="en-US" sz="2200" b="0" i="0">
                <a:effectLst/>
                <a:latin typeface="CIDFont+F2"/>
              </a:rPr>
              <a:t>: Select only the relevant columns (features) needed for analysis, while removing unnecessary or redundant columns.</a:t>
            </a:r>
          </a:p>
          <a:p>
            <a:r>
              <a:rPr lang="en-US" sz="2200" b="1" i="0">
                <a:effectLst/>
                <a:latin typeface="CIDFont+F1"/>
              </a:rPr>
              <a:t>Example</a:t>
            </a:r>
            <a:r>
              <a:rPr lang="en-US" sz="2200" b="0" i="0">
                <a:effectLst/>
                <a:latin typeface="CIDFont+F2"/>
              </a:rPr>
              <a:t>: Keeping only columns like "age," "income," and "purchase history“ while dropping unrelated ones.</a:t>
            </a:r>
            <a:r>
              <a:rPr lang="en-US" sz="2200"/>
              <a:t> </a:t>
            </a:r>
            <a:br>
              <a:rPr lang="en-US" sz="2200"/>
            </a:br>
            <a:br>
              <a:rPr lang="en-US" sz="2200" b="0" i="0">
                <a:effectLst/>
                <a:latin typeface="CIDFont+F2"/>
              </a:rPr>
            </a:br>
            <a:endParaRPr lang="en-US" sz="2200"/>
          </a:p>
        </p:txBody>
      </p:sp>
    </p:spTree>
    <p:extLst>
      <p:ext uri="{BB962C8B-B14F-4D97-AF65-F5344CB8AC3E}">
        <p14:creationId xmlns:p14="http://schemas.microsoft.com/office/powerpoint/2010/main" val="171552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A8D3B8-13B6-3389-29F2-CCFAA5039DBA}"/>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4.3 Condition-based Filtering</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F9E2DB-CCA7-3A51-B91E-3AAF54DAC0B2}"/>
              </a:ext>
            </a:extLst>
          </p:cNvPr>
          <p:cNvSpPr>
            <a:spLocks noGrp="1"/>
          </p:cNvSpPr>
          <p:nvPr>
            <p:ph idx="1"/>
          </p:nvPr>
        </p:nvSpPr>
        <p:spPr>
          <a:xfrm>
            <a:off x="838200" y="1929384"/>
            <a:ext cx="10515600" cy="4251960"/>
          </a:xfrm>
        </p:spPr>
        <p:txBody>
          <a:bodyPr>
            <a:normAutofit/>
          </a:bodyPr>
          <a:lstStyle/>
          <a:p>
            <a:r>
              <a:rPr lang="en-US" sz="2200" b="1" i="0">
                <a:effectLst/>
                <a:latin typeface="CIDFont+F1"/>
              </a:rPr>
              <a:t>Purpose</a:t>
            </a:r>
            <a:r>
              <a:rPr lang="en-US" sz="2200" b="0" i="0">
                <a:effectLst/>
                <a:latin typeface="CIDFont+F2"/>
              </a:rPr>
              <a:t>: Apply logical conditions to filter data.</a:t>
            </a:r>
          </a:p>
          <a:p>
            <a:r>
              <a:rPr lang="en-US" sz="2200" b="1" i="0">
                <a:effectLst/>
                <a:latin typeface="CIDFont+F1"/>
              </a:rPr>
              <a:t>Example</a:t>
            </a:r>
            <a:r>
              <a:rPr lang="en-US" sz="2200" b="0" i="0">
                <a:effectLst/>
                <a:latin typeface="CIDFont+F2"/>
              </a:rPr>
              <a:t>: Filtering entries where the "age" is between 18 and 35 or where</a:t>
            </a:r>
            <a:r>
              <a:rPr lang="en-US" sz="2200">
                <a:latin typeface="CIDFont+F2"/>
              </a:rPr>
              <a:t> </a:t>
            </a:r>
            <a:r>
              <a:rPr lang="en-US" sz="2200" b="0" i="0">
                <a:effectLst/>
                <a:latin typeface="CIDFont+F2"/>
              </a:rPr>
              <a:t>"purchase amount" exceeds a threshold.</a:t>
            </a:r>
            <a:r>
              <a:rPr lang="en-US" sz="2200"/>
              <a:t> </a:t>
            </a:r>
            <a:br>
              <a:rPr lang="en-US" sz="2200"/>
            </a:br>
            <a:endParaRPr lang="en-US" sz="2200"/>
          </a:p>
        </p:txBody>
      </p:sp>
    </p:spTree>
    <p:extLst>
      <p:ext uri="{BB962C8B-B14F-4D97-AF65-F5344CB8AC3E}">
        <p14:creationId xmlns:p14="http://schemas.microsoft.com/office/powerpoint/2010/main" val="3744095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438D9D-18E5-2ADE-8E5B-6C72BBF0794E}"/>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4.4 Removing Outliers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590DBB-21F5-52DF-C85D-824955BD9C7E}"/>
              </a:ext>
            </a:extLst>
          </p:cNvPr>
          <p:cNvSpPr>
            <a:spLocks noGrp="1"/>
          </p:cNvSpPr>
          <p:nvPr>
            <p:ph idx="1"/>
          </p:nvPr>
        </p:nvSpPr>
        <p:spPr>
          <a:xfrm>
            <a:off x="838200" y="1929384"/>
            <a:ext cx="10515600" cy="4251960"/>
          </a:xfrm>
        </p:spPr>
        <p:txBody>
          <a:bodyPr>
            <a:normAutofit/>
          </a:bodyPr>
          <a:lstStyle/>
          <a:p>
            <a:r>
              <a:rPr lang="en-US" sz="2200" b="1" i="0">
                <a:effectLst/>
                <a:latin typeface="CIDFont+F1"/>
              </a:rPr>
              <a:t>Purpose</a:t>
            </a:r>
            <a:r>
              <a:rPr lang="en-US" sz="2200" b="0" i="0">
                <a:effectLst/>
                <a:latin typeface="CIDFont+F2"/>
              </a:rPr>
              <a:t>: Filter out data points that fall outside a specific range or are considered outliers.</a:t>
            </a:r>
            <a:endParaRPr lang="en-US" sz="2200">
              <a:latin typeface="CIDFont+F2"/>
            </a:endParaRPr>
          </a:p>
          <a:p>
            <a:r>
              <a:rPr lang="en-US" sz="2200" b="1" i="0">
                <a:effectLst/>
                <a:latin typeface="CIDFont+F1"/>
              </a:rPr>
              <a:t>Example</a:t>
            </a:r>
            <a:r>
              <a:rPr lang="en-US" sz="2200" b="0" i="0">
                <a:effectLst/>
                <a:latin typeface="CIDFont+F2"/>
              </a:rPr>
              <a:t>: Removing data points that fall outside the 95th percentile in a sales dataset</a:t>
            </a:r>
            <a:r>
              <a:rPr lang="en-US" sz="2200"/>
              <a:t> </a:t>
            </a:r>
            <a:br>
              <a:rPr lang="en-US" sz="2200"/>
            </a:br>
            <a:endParaRPr lang="en-US" sz="2200"/>
          </a:p>
        </p:txBody>
      </p:sp>
    </p:spTree>
    <p:extLst>
      <p:ext uri="{BB962C8B-B14F-4D97-AF65-F5344CB8AC3E}">
        <p14:creationId xmlns:p14="http://schemas.microsoft.com/office/powerpoint/2010/main" val="2978011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8F019-0FFB-C24E-F559-DC129274B895}"/>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4.5 Time-based Filtering</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28DD1F-E8F2-D86E-997E-C1850D5AB2C0}"/>
              </a:ext>
            </a:extLst>
          </p:cNvPr>
          <p:cNvSpPr>
            <a:spLocks noGrp="1"/>
          </p:cNvSpPr>
          <p:nvPr>
            <p:ph idx="1"/>
          </p:nvPr>
        </p:nvSpPr>
        <p:spPr>
          <a:xfrm>
            <a:off x="838200" y="1929384"/>
            <a:ext cx="10515600" cy="4251960"/>
          </a:xfrm>
        </p:spPr>
        <p:txBody>
          <a:bodyPr>
            <a:normAutofit/>
          </a:bodyPr>
          <a:lstStyle/>
          <a:p>
            <a:r>
              <a:rPr lang="en-US" sz="2200" b="1" i="0">
                <a:effectLst/>
                <a:latin typeface="CIDFont+F1"/>
              </a:rPr>
              <a:t>Purpose</a:t>
            </a:r>
            <a:r>
              <a:rPr lang="en-US" sz="2200" b="0" i="0">
                <a:effectLst/>
                <a:latin typeface="CIDFont+F2"/>
              </a:rPr>
              <a:t>: Select data within a specific time period for time series analysis or trend analysis.</a:t>
            </a:r>
            <a:endParaRPr lang="en-US" sz="2200">
              <a:latin typeface="CIDFont+F2"/>
            </a:endParaRPr>
          </a:p>
          <a:p>
            <a:r>
              <a:rPr lang="en-US" sz="2200" b="1" i="0">
                <a:effectLst/>
                <a:latin typeface="CIDFont+F1"/>
              </a:rPr>
              <a:t>Example</a:t>
            </a:r>
            <a:r>
              <a:rPr lang="en-US" sz="2200" b="0" i="0">
                <a:effectLst/>
                <a:latin typeface="CIDFont+F2"/>
              </a:rPr>
              <a:t>: Filtering records to only include data from the past year or a particular quarter.</a:t>
            </a:r>
            <a:r>
              <a:rPr lang="en-US" sz="2200"/>
              <a:t> </a:t>
            </a:r>
            <a:br>
              <a:rPr lang="en-US" sz="2200"/>
            </a:br>
            <a:endParaRPr lang="en-US" sz="2200"/>
          </a:p>
        </p:txBody>
      </p:sp>
    </p:spTree>
    <p:extLst>
      <p:ext uri="{BB962C8B-B14F-4D97-AF65-F5344CB8AC3E}">
        <p14:creationId xmlns:p14="http://schemas.microsoft.com/office/powerpoint/2010/main" val="726162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98214-22AE-3755-8D8D-146FE8A72D44}"/>
              </a:ext>
            </a:extLst>
          </p:cNvPr>
          <p:cNvSpPr>
            <a:spLocks noGrp="1"/>
          </p:cNvSpPr>
          <p:nvPr>
            <p:ph type="title"/>
          </p:nvPr>
        </p:nvSpPr>
        <p:spPr>
          <a:xfrm>
            <a:off x="841248" y="685800"/>
            <a:ext cx="10506456" cy="1157005"/>
          </a:xfrm>
        </p:spPr>
        <p:txBody>
          <a:bodyPr anchor="b">
            <a:normAutofit/>
          </a:bodyPr>
          <a:lstStyle/>
          <a:p>
            <a:r>
              <a:rPr lang="en-US" sz="3700" b="1" i="0" dirty="0">
                <a:effectLst/>
                <a:latin typeface="CIDFont+F1"/>
              </a:rPr>
              <a:t>Key Steps in Data Wrangling</a:t>
            </a:r>
            <a:endParaRPr lang="en-US" sz="3700" dirty="0"/>
          </a:p>
        </p:txBody>
      </p:sp>
      <p:sp>
        <p:nvSpPr>
          <p:cNvPr id="24" name="Rectangle 2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17" name="Rectangle 1">
            <a:extLst>
              <a:ext uri="{FF2B5EF4-FFF2-40B4-BE49-F238E27FC236}">
                <a16:creationId xmlns:a16="http://schemas.microsoft.com/office/drawing/2014/main" id="{FBE5A255-2DC1-EAFC-8A44-E1B1DDC3625C}"/>
              </a:ext>
            </a:extLst>
          </p:cNvPr>
          <p:cNvGraphicFramePr>
            <a:graphicFrameLocks noGrp="1"/>
          </p:cNvGraphicFramePr>
          <p:nvPr>
            <p:ph idx="1"/>
            <p:extLst>
              <p:ext uri="{D42A27DB-BD31-4B8C-83A1-F6EECF244321}">
                <p14:modId xmlns:p14="http://schemas.microsoft.com/office/powerpoint/2010/main" val="1830903531"/>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347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9234D3-C743-10A7-CE0B-4DA0D21DAAE0}"/>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5. Data Validation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251F64-0EF4-D02D-BEF4-ED07BB7D913C}"/>
              </a:ext>
            </a:extLst>
          </p:cNvPr>
          <p:cNvSpPr>
            <a:spLocks noGrp="1"/>
          </p:cNvSpPr>
          <p:nvPr>
            <p:ph idx="1"/>
          </p:nvPr>
        </p:nvSpPr>
        <p:spPr>
          <a:xfrm>
            <a:off x="838200" y="1929384"/>
            <a:ext cx="10515600" cy="4251960"/>
          </a:xfrm>
        </p:spPr>
        <p:txBody>
          <a:bodyPr>
            <a:normAutofit/>
          </a:bodyPr>
          <a:lstStyle/>
          <a:p>
            <a:r>
              <a:rPr lang="en-US" sz="2200" b="1" i="0">
                <a:effectLst/>
                <a:latin typeface="CIDFont+F1"/>
              </a:rPr>
              <a:t>Data Validation: </a:t>
            </a:r>
            <a:r>
              <a:rPr lang="en-US" sz="2200" b="0" i="0">
                <a:effectLst/>
                <a:latin typeface="CIDFont+F2"/>
              </a:rPr>
              <a:t>Data validation is the process of ensuring that data is accurate, consistent, and conforms to the defined rules or requirements before it is used for analysis or modeling.</a:t>
            </a:r>
          </a:p>
          <a:p>
            <a:endParaRPr lang="en-US" sz="2200">
              <a:latin typeface="CIDFont+F2"/>
            </a:endParaRPr>
          </a:p>
          <a:p>
            <a:pPr marL="0" indent="0">
              <a:buNone/>
            </a:pPr>
            <a:r>
              <a:rPr lang="en-US" sz="2200" b="1" i="0">
                <a:effectLst/>
                <a:latin typeface="CIDFont+F1"/>
              </a:rPr>
              <a:t>Why Data Validation is Important:</a:t>
            </a:r>
          </a:p>
          <a:p>
            <a:r>
              <a:rPr lang="en-US" sz="2200" b="1" i="0">
                <a:effectLst/>
                <a:latin typeface="CIDFont+F1"/>
              </a:rPr>
              <a:t>Ensures Data Integrity</a:t>
            </a:r>
            <a:r>
              <a:rPr lang="en-US" sz="2200" b="0" i="0">
                <a:effectLst/>
                <a:latin typeface="CIDFont+F2"/>
              </a:rPr>
              <a:t>: It prevents inaccurate or inconsistent data from being used, which could lead to faulty analysis or model predictions.</a:t>
            </a:r>
            <a:endParaRPr lang="en-US" sz="2200">
              <a:latin typeface="CIDFont+F2"/>
            </a:endParaRPr>
          </a:p>
          <a:p>
            <a:r>
              <a:rPr lang="en-US" sz="2200" b="1" i="0">
                <a:effectLst/>
                <a:latin typeface="CIDFont+F1"/>
              </a:rPr>
              <a:t>Improves Decision-Making</a:t>
            </a:r>
            <a:r>
              <a:rPr lang="en-US" sz="2200" b="0" i="0">
                <a:effectLst/>
                <a:latin typeface="CIDFont+F2"/>
              </a:rPr>
              <a:t>: Validated data ensures that the insights or decisions drawn from the dataset are based on reliable information.</a:t>
            </a:r>
            <a:endParaRPr lang="en-US" sz="2200">
              <a:latin typeface="CIDFont+F3"/>
            </a:endParaRPr>
          </a:p>
          <a:p>
            <a:r>
              <a:rPr lang="en-US" sz="2200" b="1" i="0">
                <a:effectLst/>
                <a:latin typeface="CIDFont+F1"/>
              </a:rPr>
              <a:t>Minimizes Errors</a:t>
            </a:r>
            <a:r>
              <a:rPr lang="en-US" sz="2200" b="0" i="0">
                <a:effectLst/>
                <a:latin typeface="CIDFont+F2"/>
              </a:rPr>
              <a:t>: Catching errors early through validation reduces the risk of incorrect results and helps maintain the credibility of the analysis.</a:t>
            </a:r>
            <a:r>
              <a:rPr lang="en-US" sz="2200"/>
              <a:t> </a:t>
            </a:r>
          </a:p>
        </p:txBody>
      </p:sp>
    </p:spTree>
    <p:extLst>
      <p:ext uri="{BB962C8B-B14F-4D97-AF65-F5344CB8AC3E}">
        <p14:creationId xmlns:p14="http://schemas.microsoft.com/office/powerpoint/2010/main" val="2227393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83BC4D-A2C6-46AA-39FD-E7150B777CD9}"/>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5.1 Consistency Checks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D2B418-7EF1-7C22-644B-B6BA5118AA0A}"/>
              </a:ext>
            </a:extLst>
          </p:cNvPr>
          <p:cNvSpPr>
            <a:spLocks noGrp="1"/>
          </p:cNvSpPr>
          <p:nvPr>
            <p:ph idx="1"/>
          </p:nvPr>
        </p:nvSpPr>
        <p:spPr>
          <a:xfrm>
            <a:off x="838200" y="1929384"/>
            <a:ext cx="10515600" cy="4251960"/>
          </a:xfrm>
        </p:spPr>
        <p:txBody>
          <a:bodyPr>
            <a:normAutofit/>
          </a:bodyPr>
          <a:lstStyle/>
          <a:p>
            <a:r>
              <a:rPr lang="en-US" sz="2200" b="1" i="0">
                <a:effectLst/>
                <a:latin typeface="CIDFont+F1"/>
              </a:rPr>
              <a:t>Purpose</a:t>
            </a:r>
            <a:r>
              <a:rPr lang="en-US" sz="2200" b="0" i="0">
                <a:effectLst/>
                <a:latin typeface="CIDFont+F2"/>
              </a:rPr>
              <a:t>: Ensure that data values are consistent across the dataset and do not contradict each other.</a:t>
            </a:r>
            <a:endParaRPr lang="en-US" sz="2200">
              <a:latin typeface="CIDFont+F2"/>
            </a:endParaRPr>
          </a:p>
          <a:p>
            <a:r>
              <a:rPr lang="en-US" sz="2200" b="1" i="0">
                <a:effectLst/>
                <a:latin typeface="CIDFont+F1"/>
              </a:rPr>
              <a:t>Example</a:t>
            </a:r>
            <a:r>
              <a:rPr lang="en-US" sz="2200" b="0" i="0">
                <a:effectLst/>
                <a:latin typeface="CIDFont+F2"/>
              </a:rPr>
              <a:t>: Checking if "start date" is always earlier than "end date" in a time series dataset.</a:t>
            </a:r>
            <a:r>
              <a:rPr lang="en-US" sz="2200"/>
              <a:t> </a:t>
            </a:r>
            <a:br>
              <a:rPr lang="en-US" sz="2200"/>
            </a:br>
            <a:endParaRPr lang="en-US" sz="2200"/>
          </a:p>
        </p:txBody>
      </p:sp>
    </p:spTree>
    <p:extLst>
      <p:ext uri="{BB962C8B-B14F-4D97-AF65-F5344CB8AC3E}">
        <p14:creationId xmlns:p14="http://schemas.microsoft.com/office/powerpoint/2010/main" val="617712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293C4-7972-FBE2-C30A-A18A8C46B6AA}"/>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5.2 Data Type Validation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8C7D30-9C89-0C1A-A494-F1E5FEC446D1}"/>
              </a:ext>
            </a:extLst>
          </p:cNvPr>
          <p:cNvSpPr>
            <a:spLocks noGrp="1"/>
          </p:cNvSpPr>
          <p:nvPr>
            <p:ph idx="1"/>
          </p:nvPr>
        </p:nvSpPr>
        <p:spPr>
          <a:xfrm>
            <a:off x="838200" y="1929384"/>
            <a:ext cx="10515600" cy="4251960"/>
          </a:xfrm>
        </p:spPr>
        <p:txBody>
          <a:bodyPr>
            <a:normAutofit/>
          </a:bodyPr>
          <a:lstStyle/>
          <a:p>
            <a:r>
              <a:rPr lang="en-US" sz="2200" b="1" i="0">
                <a:effectLst/>
                <a:latin typeface="CIDFont+F1"/>
              </a:rPr>
              <a:t>Purpose</a:t>
            </a:r>
            <a:r>
              <a:rPr lang="en-US" sz="2200" b="0" i="0">
                <a:effectLst/>
                <a:latin typeface="CIDFont+F2"/>
              </a:rPr>
              <a:t>: Ensure that values in each column match the expected data type.</a:t>
            </a:r>
          </a:p>
          <a:p>
            <a:r>
              <a:rPr lang="en-US" sz="2200" b="1" i="0">
                <a:effectLst/>
                <a:latin typeface="CIDFont+F1"/>
              </a:rPr>
              <a:t>Example</a:t>
            </a:r>
            <a:r>
              <a:rPr lang="en-US" sz="2200" b="0" i="0">
                <a:effectLst/>
                <a:latin typeface="CIDFont+F2"/>
              </a:rPr>
              <a:t>: Confirming that a column for "age" contains only integers, not strings or special characters.</a:t>
            </a:r>
            <a:r>
              <a:rPr lang="en-US" sz="2200"/>
              <a:t> </a:t>
            </a:r>
            <a:br>
              <a:rPr lang="en-US" sz="2200"/>
            </a:br>
            <a:endParaRPr lang="en-US" sz="2200"/>
          </a:p>
        </p:txBody>
      </p:sp>
    </p:spTree>
    <p:extLst>
      <p:ext uri="{BB962C8B-B14F-4D97-AF65-F5344CB8AC3E}">
        <p14:creationId xmlns:p14="http://schemas.microsoft.com/office/powerpoint/2010/main" val="381013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61798-806F-BED2-BF95-11A93478D8CB}"/>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5.3 Range Validation</a:t>
            </a:r>
            <a:r>
              <a:rPr lang="en-US" sz="5400" b="0" i="0">
                <a:effectLst/>
                <a:latin typeface="CIDFont+F2"/>
              </a:rPr>
              <a: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C73CBD-5A00-C5B5-A1A4-5DAF7F56CC6A}"/>
              </a:ext>
            </a:extLst>
          </p:cNvPr>
          <p:cNvSpPr>
            <a:spLocks noGrp="1"/>
          </p:cNvSpPr>
          <p:nvPr>
            <p:ph idx="1"/>
          </p:nvPr>
        </p:nvSpPr>
        <p:spPr>
          <a:xfrm>
            <a:off x="838200" y="1929384"/>
            <a:ext cx="10515600" cy="4251960"/>
          </a:xfrm>
        </p:spPr>
        <p:txBody>
          <a:bodyPr>
            <a:normAutofit/>
          </a:bodyPr>
          <a:lstStyle/>
          <a:p>
            <a:r>
              <a:rPr lang="en-US" sz="2200" b="1" i="0">
                <a:effectLst/>
                <a:latin typeface="CIDFont+F1"/>
              </a:rPr>
              <a:t>Purpose</a:t>
            </a:r>
            <a:r>
              <a:rPr lang="en-US" sz="2200" b="0" i="0">
                <a:effectLst/>
                <a:latin typeface="CIDFont+F2"/>
              </a:rPr>
              <a:t>: Validate that numerical values fall within an expected range.</a:t>
            </a:r>
          </a:p>
          <a:p>
            <a:r>
              <a:rPr lang="en-US" sz="2200" b="1" i="0">
                <a:effectLst/>
                <a:latin typeface="CIDFont+F1"/>
              </a:rPr>
              <a:t>Example</a:t>
            </a:r>
            <a:r>
              <a:rPr lang="en-US" sz="2200" b="0" i="0">
                <a:effectLst/>
                <a:latin typeface="CIDFont+F2"/>
              </a:rPr>
              <a:t>: Ensuring that ages are between 0 and 120, or that income is positive.</a:t>
            </a:r>
            <a:r>
              <a:rPr lang="en-US" sz="2200"/>
              <a:t> </a:t>
            </a:r>
            <a:br>
              <a:rPr lang="en-US" sz="2200"/>
            </a:br>
            <a:endParaRPr lang="en-US" sz="2200"/>
          </a:p>
        </p:txBody>
      </p:sp>
    </p:spTree>
    <p:extLst>
      <p:ext uri="{BB962C8B-B14F-4D97-AF65-F5344CB8AC3E}">
        <p14:creationId xmlns:p14="http://schemas.microsoft.com/office/powerpoint/2010/main" val="1369163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014FC9-365C-3FDC-99D0-99C5A9015BE4}"/>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5.4 Format Validation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DFBBB1-F301-3A2A-F909-30A4AC8737CA}"/>
              </a:ext>
            </a:extLst>
          </p:cNvPr>
          <p:cNvSpPr>
            <a:spLocks noGrp="1"/>
          </p:cNvSpPr>
          <p:nvPr>
            <p:ph idx="1"/>
          </p:nvPr>
        </p:nvSpPr>
        <p:spPr>
          <a:xfrm>
            <a:off x="838200" y="1929384"/>
            <a:ext cx="10515600" cy="4251960"/>
          </a:xfrm>
        </p:spPr>
        <p:txBody>
          <a:bodyPr>
            <a:normAutofit/>
          </a:bodyPr>
          <a:lstStyle/>
          <a:p>
            <a:r>
              <a:rPr lang="en-US" sz="2200" b="1" i="0">
                <a:effectLst/>
                <a:latin typeface="CIDFont+F1"/>
              </a:rPr>
              <a:t>Purpose</a:t>
            </a:r>
            <a:r>
              <a:rPr lang="en-US" sz="2200" b="0" i="0">
                <a:effectLst/>
                <a:latin typeface="CIDFont+F2"/>
              </a:rPr>
              <a:t>: Ensure that data follows the expected format, particularly for fields like dates or phone numbers.</a:t>
            </a:r>
          </a:p>
          <a:p>
            <a:r>
              <a:rPr lang="en-US" sz="2200" b="1" i="0">
                <a:effectLst/>
                <a:latin typeface="CIDFont+F1"/>
              </a:rPr>
              <a:t>Example</a:t>
            </a:r>
            <a:r>
              <a:rPr lang="en-US" sz="2200" b="0" i="0">
                <a:effectLst/>
                <a:latin typeface="CIDFont+F2"/>
              </a:rPr>
              <a:t>: Verifying that dates are in YYYY-MM-DD format, or that phone numbers follow a specific pattern (e.g., (XXX) XXX-XXXX).</a:t>
            </a:r>
            <a:r>
              <a:rPr lang="en-US" sz="2200"/>
              <a:t> </a:t>
            </a:r>
            <a:br>
              <a:rPr lang="en-US" sz="2200"/>
            </a:br>
            <a:endParaRPr lang="en-US" sz="2200"/>
          </a:p>
        </p:txBody>
      </p:sp>
    </p:spTree>
    <p:extLst>
      <p:ext uri="{BB962C8B-B14F-4D97-AF65-F5344CB8AC3E}">
        <p14:creationId xmlns:p14="http://schemas.microsoft.com/office/powerpoint/2010/main" val="3089918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074AD-E733-345C-C251-604287CB016B}"/>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5.5 Uniqueness Checks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ACC20B-A08C-A2DB-5398-C8807665EBB9}"/>
              </a:ext>
            </a:extLst>
          </p:cNvPr>
          <p:cNvSpPr>
            <a:spLocks noGrp="1"/>
          </p:cNvSpPr>
          <p:nvPr>
            <p:ph idx="1"/>
          </p:nvPr>
        </p:nvSpPr>
        <p:spPr>
          <a:xfrm>
            <a:off x="838200" y="1929384"/>
            <a:ext cx="10515600" cy="4251960"/>
          </a:xfrm>
        </p:spPr>
        <p:txBody>
          <a:bodyPr>
            <a:normAutofit/>
          </a:bodyPr>
          <a:lstStyle/>
          <a:p>
            <a:r>
              <a:rPr lang="en-US" sz="2200" b="1" i="0">
                <a:effectLst/>
                <a:latin typeface="CIDFont+F1"/>
              </a:rPr>
              <a:t>Purpose</a:t>
            </a:r>
            <a:r>
              <a:rPr lang="en-US" sz="2200" b="0" i="0">
                <a:effectLst/>
                <a:latin typeface="CIDFont+F2"/>
              </a:rPr>
              <a:t>: Ensure that certain fields contain unique values, especially for primary key fields like IDs.</a:t>
            </a:r>
            <a:endParaRPr lang="en-US" sz="2200">
              <a:latin typeface="CIDFont+F2"/>
            </a:endParaRPr>
          </a:p>
          <a:p>
            <a:r>
              <a:rPr lang="en-US" sz="2200" b="1" i="0">
                <a:effectLst/>
                <a:latin typeface="CIDFont+F1"/>
              </a:rPr>
              <a:t>Example</a:t>
            </a:r>
            <a:r>
              <a:rPr lang="en-US" sz="2200" b="0" i="0">
                <a:effectLst/>
                <a:latin typeface="CIDFont+F2"/>
              </a:rPr>
              <a:t>: Checking that "customer ID" values are unique across the dataset and do not repeat.</a:t>
            </a:r>
            <a:r>
              <a:rPr lang="en-US" sz="2200"/>
              <a:t> </a:t>
            </a:r>
            <a:br>
              <a:rPr lang="en-US" sz="2200"/>
            </a:br>
            <a:endParaRPr lang="en-US" sz="2200"/>
          </a:p>
        </p:txBody>
      </p:sp>
    </p:spTree>
    <p:extLst>
      <p:ext uri="{BB962C8B-B14F-4D97-AF65-F5344CB8AC3E}">
        <p14:creationId xmlns:p14="http://schemas.microsoft.com/office/powerpoint/2010/main" val="3156243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2E73D-5A51-C935-6593-7B0A8F61C64A}"/>
              </a:ext>
            </a:extLst>
          </p:cNvPr>
          <p:cNvSpPr>
            <a:spLocks noGrp="1"/>
          </p:cNvSpPr>
          <p:nvPr>
            <p:ph type="title"/>
          </p:nvPr>
        </p:nvSpPr>
        <p:spPr>
          <a:xfrm>
            <a:off x="838200" y="365125"/>
            <a:ext cx="10515600" cy="1325563"/>
          </a:xfrm>
        </p:spPr>
        <p:txBody>
          <a:bodyPr>
            <a:normAutofit/>
          </a:bodyPr>
          <a:lstStyle/>
          <a:p>
            <a:r>
              <a:rPr lang="en-US" sz="5400" b="1" i="0">
                <a:effectLst/>
                <a:latin typeface="CIDFont+F1"/>
              </a:rPr>
              <a:t>5.6 Cross-field Validation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F690CA-20CD-1F04-2443-42428A3FACF8}"/>
              </a:ext>
            </a:extLst>
          </p:cNvPr>
          <p:cNvSpPr>
            <a:spLocks noGrp="1"/>
          </p:cNvSpPr>
          <p:nvPr>
            <p:ph idx="1"/>
          </p:nvPr>
        </p:nvSpPr>
        <p:spPr>
          <a:xfrm>
            <a:off x="838200" y="1929384"/>
            <a:ext cx="10515600" cy="4251960"/>
          </a:xfrm>
        </p:spPr>
        <p:txBody>
          <a:bodyPr>
            <a:normAutofit/>
          </a:bodyPr>
          <a:lstStyle/>
          <a:p>
            <a:r>
              <a:rPr lang="en-US" sz="2200" b="1" i="0">
                <a:effectLst/>
                <a:latin typeface="CIDFont+F1"/>
              </a:rPr>
              <a:t>Purpose</a:t>
            </a:r>
            <a:r>
              <a:rPr lang="en-US" sz="2200" b="0" i="0">
                <a:effectLst/>
                <a:latin typeface="CIDFont+F2"/>
              </a:rPr>
              <a:t>: Ensure that relationships between multiple fields are logically valid.</a:t>
            </a:r>
          </a:p>
          <a:p>
            <a:r>
              <a:rPr lang="en-US" sz="2200" b="1" i="0">
                <a:effectLst/>
                <a:latin typeface="CIDFont+F1"/>
              </a:rPr>
              <a:t>Example</a:t>
            </a:r>
            <a:r>
              <a:rPr lang="en-US" sz="2200" b="0" i="0">
                <a:effectLst/>
                <a:latin typeface="CIDFont+F2"/>
              </a:rPr>
              <a:t>: If a record indicates "is_student = TRUE," ensuring that "age" falls within a reasonable student age range.</a:t>
            </a:r>
            <a:r>
              <a:rPr lang="en-US" sz="2200"/>
              <a:t> </a:t>
            </a:r>
            <a:br>
              <a:rPr lang="en-US" sz="2200"/>
            </a:br>
            <a:endParaRPr lang="en-US" sz="2200"/>
          </a:p>
        </p:txBody>
      </p:sp>
    </p:spTree>
    <p:extLst>
      <p:ext uri="{BB962C8B-B14F-4D97-AF65-F5344CB8AC3E}">
        <p14:creationId xmlns:p14="http://schemas.microsoft.com/office/powerpoint/2010/main" val="741661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A895A5-9ADC-D7D4-8E76-24CD65F77642}"/>
              </a:ext>
            </a:extLst>
          </p:cNvPr>
          <p:cNvSpPr>
            <a:spLocks noGrp="1"/>
          </p:cNvSpPr>
          <p:nvPr>
            <p:ph type="title"/>
          </p:nvPr>
        </p:nvSpPr>
        <p:spPr>
          <a:xfrm>
            <a:off x="838200" y="365125"/>
            <a:ext cx="10515600" cy="1325563"/>
          </a:xfrm>
        </p:spPr>
        <p:txBody>
          <a:bodyPr>
            <a:normAutofit/>
          </a:bodyPr>
          <a:lstStyle/>
          <a:p>
            <a:r>
              <a:rPr lang="en-US"/>
              <a:t>Comparison</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Content Placeholder 2">
            <a:extLst>
              <a:ext uri="{FF2B5EF4-FFF2-40B4-BE49-F238E27FC236}">
                <a16:creationId xmlns:a16="http://schemas.microsoft.com/office/drawing/2014/main" id="{28176704-CC38-7D12-A16F-C006AF92B00F}"/>
              </a:ext>
            </a:extLst>
          </p:cNvPr>
          <p:cNvSpPr>
            <a:spLocks noGrp="1"/>
          </p:cNvSpPr>
          <p:nvPr>
            <p:ph idx="1"/>
          </p:nvPr>
        </p:nvSpPr>
        <p:spPr>
          <a:xfrm>
            <a:off x="838200" y="1825625"/>
            <a:ext cx="10515600" cy="4351338"/>
          </a:xfrm>
        </p:spPr>
        <p:txBody>
          <a:bodyPr>
            <a:normAutofit/>
          </a:bodyPr>
          <a:lstStyle/>
          <a:p>
            <a:r>
              <a:rPr lang="en-US" sz="2600" b="1" i="0">
                <a:effectLst/>
                <a:latin typeface="CIDFont+F1"/>
              </a:rPr>
              <a:t>Data Wrangling </a:t>
            </a:r>
            <a:r>
              <a:rPr lang="en-US" sz="2600" b="0" i="0">
                <a:effectLst/>
                <a:latin typeface="CIDFont+F2"/>
              </a:rPr>
              <a:t>prepares the raw data, making it clean and usable.</a:t>
            </a:r>
          </a:p>
          <a:p>
            <a:r>
              <a:rPr lang="en-US" sz="2600" b="1" i="0">
                <a:effectLst/>
                <a:latin typeface="CIDFont+F1"/>
              </a:rPr>
              <a:t>Feature Engineering </a:t>
            </a:r>
            <a:r>
              <a:rPr lang="en-US" sz="2600" b="0" i="0">
                <a:effectLst/>
                <a:latin typeface="CIDFont+F2"/>
              </a:rPr>
              <a:t>improves the dataset by creating better variables from existing ones.</a:t>
            </a:r>
            <a:endParaRPr lang="en-US" sz="2600">
              <a:latin typeface="CIDFont+F2"/>
            </a:endParaRPr>
          </a:p>
          <a:p>
            <a:r>
              <a:rPr lang="en-US" sz="2600" b="1" i="0">
                <a:effectLst/>
                <a:latin typeface="CIDFont+F1"/>
              </a:rPr>
              <a:t>Feature Analysis </a:t>
            </a:r>
            <a:r>
              <a:rPr lang="en-US" sz="2600" b="0" i="0">
                <a:effectLst/>
                <a:latin typeface="CIDFont+F2"/>
              </a:rPr>
              <a:t>helps you understand which variables are most important.</a:t>
            </a:r>
            <a:endParaRPr lang="en-US" sz="2600">
              <a:latin typeface="CIDFont+F2"/>
            </a:endParaRPr>
          </a:p>
          <a:p>
            <a:r>
              <a:rPr lang="en-US" sz="2600" b="1" i="0">
                <a:effectLst/>
                <a:latin typeface="CIDFont+F1"/>
              </a:rPr>
              <a:t>Feature Extraction </a:t>
            </a:r>
            <a:r>
              <a:rPr lang="en-US" sz="2600" b="0" i="0">
                <a:effectLst/>
                <a:latin typeface="CIDFont+F2"/>
              </a:rPr>
              <a:t>condenses the information into a smaller number of features.</a:t>
            </a:r>
          </a:p>
          <a:p>
            <a:r>
              <a:rPr lang="en-US" sz="2600" b="1" i="0">
                <a:effectLst/>
                <a:latin typeface="CIDFont+F1"/>
              </a:rPr>
              <a:t>Feature Selection </a:t>
            </a:r>
            <a:r>
              <a:rPr lang="en-US" sz="2600" b="0" i="0">
                <a:effectLst/>
                <a:latin typeface="CIDFont+F2"/>
              </a:rPr>
              <a:t>narrows down the dataset to only the most important variables for model building.</a:t>
            </a:r>
            <a:r>
              <a:rPr lang="en-US" sz="2600"/>
              <a:t> </a:t>
            </a:r>
            <a:br>
              <a:rPr lang="en-US" sz="2600"/>
            </a:br>
            <a:endParaRPr lang="en-US" sz="2600"/>
          </a:p>
        </p:txBody>
      </p:sp>
    </p:spTree>
    <p:extLst>
      <p:ext uri="{BB962C8B-B14F-4D97-AF65-F5344CB8AC3E}">
        <p14:creationId xmlns:p14="http://schemas.microsoft.com/office/powerpoint/2010/main" val="2649810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4D17-8949-C008-3EC9-22F30C7536F3}"/>
              </a:ext>
            </a:extLst>
          </p:cNvPr>
          <p:cNvSpPr>
            <a:spLocks noGrp="1"/>
          </p:cNvSpPr>
          <p:nvPr>
            <p:ph type="title"/>
          </p:nvPr>
        </p:nvSpPr>
        <p:spPr/>
        <p:txBody>
          <a:bodyPr/>
          <a:lstStyle/>
          <a:p>
            <a:r>
              <a:rPr lang="en-US" dirty="0"/>
              <a:t>Comparison with different terms</a:t>
            </a:r>
          </a:p>
        </p:txBody>
      </p:sp>
      <p:graphicFrame>
        <p:nvGraphicFramePr>
          <p:cNvPr id="4" name="Content Placeholder 3">
            <a:extLst>
              <a:ext uri="{FF2B5EF4-FFF2-40B4-BE49-F238E27FC236}">
                <a16:creationId xmlns:a16="http://schemas.microsoft.com/office/drawing/2014/main" id="{3F5AE85E-E97C-52F3-9AB9-D47CD12C90F7}"/>
              </a:ext>
            </a:extLst>
          </p:cNvPr>
          <p:cNvGraphicFramePr>
            <a:graphicFrameLocks noGrp="1"/>
          </p:cNvGraphicFramePr>
          <p:nvPr>
            <p:ph idx="1"/>
            <p:extLst>
              <p:ext uri="{D42A27DB-BD31-4B8C-83A1-F6EECF244321}">
                <p14:modId xmlns:p14="http://schemas.microsoft.com/office/powerpoint/2010/main" val="267598220"/>
              </p:ext>
            </p:extLst>
          </p:nvPr>
        </p:nvGraphicFramePr>
        <p:xfrm>
          <a:off x="1352144" y="1506927"/>
          <a:ext cx="9610927" cy="4966490"/>
        </p:xfrm>
        <a:graphic>
          <a:graphicData uri="http://schemas.openxmlformats.org/drawingml/2006/table">
            <a:tbl>
              <a:tblPr/>
              <a:tblGrid>
                <a:gridCol w="1764082">
                  <a:extLst>
                    <a:ext uri="{9D8B030D-6E8A-4147-A177-3AD203B41FA5}">
                      <a16:colId xmlns:a16="http://schemas.microsoft.com/office/drawing/2014/main" val="2457049330"/>
                    </a:ext>
                  </a:extLst>
                </a:gridCol>
                <a:gridCol w="2559906">
                  <a:extLst>
                    <a:ext uri="{9D8B030D-6E8A-4147-A177-3AD203B41FA5}">
                      <a16:colId xmlns:a16="http://schemas.microsoft.com/office/drawing/2014/main" val="1307967397"/>
                    </a:ext>
                  </a:extLst>
                </a:gridCol>
                <a:gridCol w="2586963">
                  <a:extLst>
                    <a:ext uri="{9D8B030D-6E8A-4147-A177-3AD203B41FA5}">
                      <a16:colId xmlns:a16="http://schemas.microsoft.com/office/drawing/2014/main" val="2027922162"/>
                    </a:ext>
                  </a:extLst>
                </a:gridCol>
                <a:gridCol w="2699976">
                  <a:extLst>
                    <a:ext uri="{9D8B030D-6E8A-4147-A177-3AD203B41FA5}">
                      <a16:colId xmlns:a16="http://schemas.microsoft.com/office/drawing/2014/main" val="3182557571"/>
                    </a:ext>
                  </a:extLst>
                </a:gridCol>
              </a:tblGrid>
              <a:tr h="573162">
                <a:tc>
                  <a:txBody>
                    <a:bodyPr/>
                    <a:lstStyle/>
                    <a:p>
                      <a:pPr algn="ctr"/>
                      <a:r>
                        <a:rPr lang="en-US" sz="1600" b="1" i="0">
                          <a:solidFill>
                            <a:srgbClr val="000000"/>
                          </a:solidFill>
                          <a:effectLst/>
                          <a:latin typeface="CIDFont+F1"/>
                        </a:rPr>
                        <a:t>Concept </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1" i="0" dirty="0">
                          <a:solidFill>
                            <a:srgbClr val="000000"/>
                          </a:solidFill>
                          <a:effectLst/>
                          <a:latin typeface="CIDFont+F1"/>
                        </a:rPr>
                        <a:t>Purpose </a:t>
                      </a:r>
                      <a:endParaRPr 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1" i="0">
                          <a:solidFill>
                            <a:srgbClr val="000000"/>
                          </a:solidFill>
                          <a:effectLst/>
                          <a:latin typeface="CIDFont+F1"/>
                        </a:rPr>
                        <a:t>Key Tasks </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1" i="0">
                          <a:solidFill>
                            <a:srgbClr val="000000"/>
                          </a:solidFill>
                          <a:effectLst/>
                          <a:latin typeface="CIDFont+F1"/>
                        </a:rPr>
                        <a:t>Goal</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4424750"/>
                  </a:ext>
                </a:extLst>
              </a:tr>
              <a:tr h="878640">
                <a:tc>
                  <a:txBody>
                    <a:bodyPr/>
                    <a:lstStyle/>
                    <a:p>
                      <a:pPr algn="ctr"/>
                      <a:r>
                        <a:rPr lang="en-US" sz="1600" b="1" i="0">
                          <a:solidFill>
                            <a:srgbClr val="000000"/>
                          </a:solidFill>
                          <a:effectLst/>
                          <a:latin typeface="CIDFont+F1"/>
                        </a:rPr>
                        <a:t>Data</a:t>
                      </a:r>
                      <a:br>
                        <a:rPr lang="en-US" sz="1600" b="1" i="0">
                          <a:solidFill>
                            <a:srgbClr val="000000"/>
                          </a:solidFill>
                          <a:effectLst/>
                          <a:latin typeface="CIDFont+F1"/>
                        </a:rPr>
                      </a:br>
                      <a:r>
                        <a:rPr lang="en-US" sz="1600" b="1" i="0">
                          <a:solidFill>
                            <a:srgbClr val="000000"/>
                          </a:solidFill>
                          <a:effectLst/>
                          <a:latin typeface="CIDFont+F1"/>
                        </a:rPr>
                        <a:t>Wrangling</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Cleaning, transforming,</a:t>
                      </a:r>
                      <a:br>
                        <a:rPr lang="en-US" sz="1600" b="0" i="0">
                          <a:solidFill>
                            <a:srgbClr val="000000"/>
                          </a:solidFill>
                          <a:effectLst/>
                          <a:latin typeface="CIDFont+F2"/>
                        </a:rPr>
                      </a:br>
                      <a:r>
                        <a:rPr lang="en-US" sz="1600" b="0" i="0">
                          <a:solidFill>
                            <a:srgbClr val="000000"/>
                          </a:solidFill>
                          <a:effectLst/>
                          <a:latin typeface="CIDFont+F2"/>
                        </a:rPr>
                        <a:t>and organizing raw data</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Cleaning, handling missing</a:t>
                      </a:r>
                      <a:br>
                        <a:rPr lang="en-US" sz="1600" b="0" i="0">
                          <a:solidFill>
                            <a:srgbClr val="000000"/>
                          </a:solidFill>
                          <a:effectLst/>
                          <a:latin typeface="CIDFont+F2"/>
                        </a:rPr>
                      </a:br>
                      <a:r>
                        <a:rPr lang="en-US" sz="1600" b="0" i="0">
                          <a:solidFill>
                            <a:srgbClr val="000000"/>
                          </a:solidFill>
                          <a:effectLst/>
                          <a:latin typeface="CIDFont+F2"/>
                        </a:rPr>
                        <a:t>data, reshaping</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Prepare clean, structured</a:t>
                      </a:r>
                      <a:br>
                        <a:rPr lang="en-US" sz="1600" b="0" i="0">
                          <a:solidFill>
                            <a:srgbClr val="000000"/>
                          </a:solidFill>
                          <a:effectLst/>
                          <a:latin typeface="CIDFont+F2"/>
                        </a:rPr>
                      </a:br>
                      <a:r>
                        <a:rPr lang="en-US" sz="1600" b="0" i="0">
                          <a:solidFill>
                            <a:srgbClr val="000000"/>
                          </a:solidFill>
                          <a:effectLst/>
                          <a:latin typeface="CIDFont+F2"/>
                        </a:rPr>
                        <a:t>data for analysis or</a:t>
                      </a:r>
                      <a:br>
                        <a:rPr lang="en-US" sz="1600" b="0" i="0">
                          <a:solidFill>
                            <a:srgbClr val="000000"/>
                          </a:solidFill>
                          <a:effectLst/>
                          <a:latin typeface="CIDFont+F2"/>
                        </a:rPr>
                      </a:br>
                      <a:r>
                        <a:rPr lang="en-US" sz="1600" b="0" i="0">
                          <a:solidFill>
                            <a:srgbClr val="000000"/>
                          </a:solidFill>
                          <a:effectLst/>
                          <a:latin typeface="CIDFont+F2"/>
                        </a:rPr>
                        <a:t>modeling</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6756053"/>
                  </a:ext>
                </a:extLst>
              </a:tr>
              <a:tr h="789559">
                <a:tc>
                  <a:txBody>
                    <a:bodyPr/>
                    <a:lstStyle/>
                    <a:p>
                      <a:pPr algn="ctr"/>
                      <a:r>
                        <a:rPr lang="en-US" sz="1600" b="1" i="0" dirty="0">
                          <a:solidFill>
                            <a:srgbClr val="000000"/>
                          </a:solidFill>
                          <a:effectLst/>
                          <a:latin typeface="CIDFont+F1"/>
                        </a:rPr>
                        <a:t>Feature</a:t>
                      </a:r>
                      <a:br>
                        <a:rPr lang="en-US" sz="1600" b="1" i="0" dirty="0">
                          <a:solidFill>
                            <a:srgbClr val="000000"/>
                          </a:solidFill>
                          <a:effectLst/>
                          <a:latin typeface="CIDFont+F1"/>
                        </a:rPr>
                      </a:br>
                      <a:r>
                        <a:rPr lang="en-US" sz="1600" b="1" i="0" dirty="0">
                          <a:solidFill>
                            <a:srgbClr val="000000"/>
                          </a:solidFill>
                          <a:effectLst/>
                          <a:latin typeface="CIDFont+F1"/>
                        </a:rPr>
                        <a:t>Engineering</a:t>
                      </a:r>
                      <a:endParaRPr 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Creating new features or</a:t>
                      </a:r>
                      <a:br>
                        <a:rPr lang="en-US" sz="1600" b="0" i="0">
                          <a:solidFill>
                            <a:srgbClr val="000000"/>
                          </a:solidFill>
                          <a:effectLst/>
                          <a:latin typeface="CIDFont+F2"/>
                        </a:rPr>
                      </a:br>
                      <a:r>
                        <a:rPr lang="en-US" sz="1600" b="0" i="0">
                          <a:solidFill>
                            <a:srgbClr val="000000"/>
                          </a:solidFill>
                          <a:effectLst/>
                          <a:latin typeface="CIDFont+F2"/>
                        </a:rPr>
                        <a:t>modifying existing ones</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Creating new variables,</a:t>
                      </a:r>
                      <a:br>
                        <a:rPr lang="en-US" sz="1600" b="0" i="0">
                          <a:solidFill>
                            <a:srgbClr val="000000"/>
                          </a:solidFill>
                          <a:effectLst/>
                          <a:latin typeface="CIDFont+F2"/>
                        </a:rPr>
                      </a:br>
                      <a:r>
                        <a:rPr lang="en-US" sz="1600" b="0" i="0">
                          <a:solidFill>
                            <a:srgbClr val="000000"/>
                          </a:solidFill>
                          <a:effectLst/>
                          <a:latin typeface="CIDFont+F2"/>
                        </a:rPr>
                        <a:t>transforming features</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Improve the predictive</a:t>
                      </a:r>
                      <a:br>
                        <a:rPr lang="en-US" sz="1600" b="0" i="0">
                          <a:solidFill>
                            <a:srgbClr val="000000"/>
                          </a:solidFill>
                          <a:effectLst/>
                          <a:latin typeface="CIDFont+F2"/>
                        </a:rPr>
                      </a:br>
                      <a:r>
                        <a:rPr lang="en-US" sz="1600" b="0" i="0">
                          <a:solidFill>
                            <a:srgbClr val="000000"/>
                          </a:solidFill>
                          <a:effectLst/>
                          <a:latin typeface="CIDFont+F2"/>
                        </a:rPr>
                        <a:t>power of models</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8283468"/>
                  </a:ext>
                </a:extLst>
              </a:tr>
              <a:tr h="878640">
                <a:tc>
                  <a:txBody>
                    <a:bodyPr/>
                    <a:lstStyle/>
                    <a:p>
                      <a:pPr algn="ctr"/>
                      <a:r>
                        <a:rPr lang="en-US" sz="1600" b="1" i="0">
                          <a:solidFill>
                            <a:srgbClr val="000000"/>
                          </a:solidFill>
                          <a:effectLst/>
                          <a:latin typeface="CIDFont+F1"/>
                        </a:rPr>
                        <a:t>Feature</a:t>
                      </a:r>
                      <a:br>
                        <a:rPr lang="en-US" sz="1600" b="1" i="0">
                          <a:solidFill>
                            <a:srgbClr val="000000"/>
                          </a:solidFill>
                          <a:effectLst/>
                          <a:latin typeface="CIDFont+F1"/>
                        </a:rPr>
                      </a:br>
                      <a:r>
                        <a:rPr lang="en-US" sz="1600" b="1" i="0">
                          <a:solidFill>
                            <a:srgbClr val="000000"/>
                          </a:solidFill>
                          <a:effectLst/>
                          <a:latin typeface="CIDFont+F1"/>
                        </a:rPr>
                        <a:t>Analysis</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Understanding feature</a:t>
                      </a:r>
                      <a:br>
                        <a:rPr lang="en-US" sz="1600" b="0" i="0">
                          <a:solidFill>
                            <a:srgbClr val="000000"/>
                          </a:solidFill>
                          <a:effectLst/>
                          <a:latin typeface="CIDFont+F2"/>
                        </a:rPr>
                      </a:br>
                      <a:r>
                        <a:rPr lang="en-US" sz="1600" b="0" i="0">
                          <a:solidFill>
                            <a:srgbClr val="000000"/>
                          </a:solidFill>
                          <a:effectLst/>
                          <a:latin typeface="CIDFont+F2"/>
                        </a:rPr>
                        <a:t>relationships and</a:t>
                      </a:r>
                      <a:br>
                        <a:rPr lang="en-US" sz="1600" b="0" i="0">
                          <a:solidFill>
                            <a:srgbClr val="000000"/>
                          </a:solidFill>
                          <a:effectLst/>
                          <a:latin typeface="CIDFont+F2"/>
                        </a:rPr>
                      </a:br>
                      <a:r>
                        <a:rPr lang="en-US" sz="1600" b="0" i="0">
                          <a:solidFill>
                            <a:srgbClr val="000000"/>
                          </a:solidFill>
                          <a:effectLst/>
                          <a:latin typeface="CIDFont+F2"/>
                        </a:rPr>
                        <a:t>relevance</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Correlation analysis,</a:t>
                      </a:r>
                      <a:br>
                        <a:rPr lang="en-US" sz="1600" b="0" i="0">
                          <a:solidFill>
                            <a:srgbClr val="000000"/>
                          </a:solidFill>
                          <a:effectLst/>
                          <a:latin typeface="CIDFont+F2"/>
                        </a:rPr>
                      </a:br>
                      <a:r>
                        <a:rPr lang="en-US" sz="1600" b="0" i="0">
                          <a:solidFill>
                            <a:srgbClr val="000000"/>
                          </a:solidFill>
                          <a:effectLst/>
                          <a:latin typeface="CIDFont+F2"/>
                        </a:rPr>
                        <a:t>visualizations, statistical</a:t>
                      </a:r>
                      <a:br>
                        <a:rPr lang="en-US" sz="1600" b="0" i="0">
                          <a:solidFill>
                            <a:srgbClr val="000000"/>
                          </a:solidFill>
                          <a:effectLst/>
                          <a:latin typeface="CIDFont+F2"/>
                        </a:rPr>
                      </a:br>
                      <a:r>
                        <a:rPr lang="en-US" sz="1600" b="0" i="0">
                          <a:solidFill>
                            <a:srgbClr val="000000"/>
                          </a:solidFill>
                          <a:effectLst/>
                          <a:latin typeface="CIDFont+F2"/>
                        </a:rPr>
                        <a:t>tests</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Gain insight into feature</a:t>
                      </a:r>
                      <a:br>
                        <a:rPr lang="en-US" sz="1600" b="0" i="0">
                          <a:solidFill>
                            <a:srgbClr val="000000"/>
                          </a:solidFill>
                          <a:effectLst/>
                          <a:latin typeface="CIDFont+F2"/>
                        </a:rPr>
                      </a:br>
                      <a:r>
                        <a:rPr lang="en-US" sz="1600" b="0" i="0">
                          <a:solidFill>
                            <a:srgbClr val="000000"/>
                          </a:solidFill>
                          <a:effectLst/>
                          <a:latin typeface="CIDFont+F2"/>
                        </a:rPr>
                        <a:t>importance</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2528255"/>
                  </a:ext>
                </a:extLst>
              </a:tr>
              <a:tr h="967849">
                <a:tc>
                  <a:txBody>
                    <a:bodyPr/>
                    <a:lstStyle/>
                    <a:p>
                      <a:pPr algn="ctr"/>
                      <a:r>
                        <a:rPr lang="en-US" sz="1600" b="1" i="0">
                          <a:solidFill>
                            <a:srgbClr val="000000"/>
                          </a:solidFill>
                          <a:effectLst/>
                          <a:latin typeface="CIDFont+F1"/>
                        </a:rPr>
                        <a:t>Feature</a:t>
                      </a:r>
                      <a:br>
                        <a:rPr lang="en-US" sz="1600" b="1" i="0">
                          <a:solidFill>
                            <a:srgbClr val="000000"/>
                          </a:solidFill>
                          <a:effectLst/>
                          <a:latin typeface="CIDFont+F1"/>
                        </a:rPr>
                      </a:br>
                      <a:r>
                        <a:rPr lang="en-US" sz="1600" b="1" i="0">
                          <a:solidFill>
                            <a:srgbClr val="000000"/>
                          </a:solidFill>
                          <a:effectLst/>
                          <a:latin typeface="CIDFont+F1"/>
                        </a:rPr>
                        <a:t>Extraction</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Reducing dimensionality</a:t>
                      </a:r>
                      <a:br>
                        <a:rPr lang="en-US" sz="1600" b="0" i="0">
                          <a:solidFill>
                            <a:srgbClr val="000000"/>
                          </a:solidFill>
                          <a:effectLst/>
                          <a:latin typeface="CIDFont+F2"/>
                        </a:rPr>
                      </a:br>
                      <a:r>
                        <a:rPr lang="en-US" sz="1600" b="0" i="0">
                          <a:solidFill>
                            <a:srgbClr val="000000"/>
                          </a:solidFill>
                          <a:effectLst/>
                          <a:latin typeface="CIDFont+F2"/>
                        </a:rPr>
                        <a:t>by deriving new features</a:t>
                      </a:r>
                      <a:br>
                        <a:rPr lang="en-US" sz="1600" b="0" i="0">
                          <a:solidFill>
                            <a:srgbClr val="000000"/>
                          </a:solidFill>
                          <a:effectLst/>
                          <a:latin typeface="CIDFont+F2"/>
                        </a:rPr>
                      </a:br>
                      <a:r>
                        <a:rPr lang="en-US" sz="1600" b="0" i="0">
                          <a:solidFill>
                            <a:srgbClr val="000000"/>
                          </a:solidFill>
                          <a:effectLst/>
                          <a:latin typeface="CIDFont+F2"/>
                        </a:rPr>
                        <a:t>from raw data</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Dimensionality reduction</a:t>
                      </a:r>
                      <a:br>
                        <a:rPr lang="en-US" sz="1600" b="0" i="0">
                          <a:solidFill>
                            <a:srgbClr val="000000"/>
                          </a:solidFill>
                          <a:effectLst/>
                          <a:latin typeface="CIDFont+F2"/>
                        </a:rPr>
                      </a:br>
                      <a:r>
                        <a:rPr lang="en-US" sz="1600" b="0" i="0">
                          <a:solidFill>
                            <a:srgbClr val="000000"/>
                          </a:solidFill>
                          <a:effectLst/>
                          <a:latin typeface="CIDFont+F2"/>
                        </a:rPr>
                        <a:t>(PCA, t-SNE), text/image</a:t>
                      </a:r>
                      <a:br>
                        <a:rPr lang="en-US" sz="1600" b="0" i="0">
                          <a:solidFill>
                            <a:srgbClr val="000000"/>
                          </a:solidFill>
                          <a:effectLst/>
                          <a:latin typeface="CIDFont+F2"/>
                        </a:rPr>
                      </a:br>
                      <a:r>
                        <a:rPr lang="en-US" sz="1600" b="0" i="0">
                          <a:solidFill>
                            <a:srgbClr val="000000"/>
                          </a:solidFill>
                          <a:effectLst/>
                          <a:latin typeface="CIDFont+F2"/>
                        </a:rPr>
                        <a:t>feature extraction</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Condense feature space</a:t>
                      </a:r>
                      <a:br>
                        <a:rPr lang="en-US" sz="1600" b="0" i="0">
                          <a:solidFill>
                            <a:srgbClr val="000000"/>
                          </a:solidFill>
                          <a:effectLst/>
                          <a:latin typeface="CIDFont+F2"/>
                        </a:rPr>
                      </a:br>
                      <a:r>
                        <a:rPr lang="en-US" sz="1600" b="0" i="0">
                          <a:solidFill>
                            <a:srgbClr val="000000"/>
                          </a:solidFill>
                          <a:effectLst/>
                          <a:latin typeface="CIDFont+F2"/>
                        </a:rPr>
                        <a:t>without losing significant</a:t>
                      </a:r>
                      <a:br>
                        <a:rPr lang="en-US" sz="1600" b="0" i="0">
                          <a:solidFill>
                            <a:srgbClr val="000000"/>
                          </a:solidFill>
                          <a:effectLst/>
                          <a:latin typeface="CIDFont+F2"/>
                        </a:rPr>
                      </a:br>
                      <a:r>
                        <a:rPr lang="en-US" sz="1600" b="0" i="0">
                          <a:solidFill>
                            <a:srgbClr val="000000"/>
                          </a:solidFill>
                          <a:effectLst/>
                          <a:latin typeface="CIDFont+F2"/>
                        </a:rPr>
                        <a:t>information</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6196802"/>
                  </a:ext>
                </a:extLst>
              </a:tr>
              <a:tr h="878640">
                <a:tc>
                  <a:txBody>
                    <a:bodyPr/>
                    <a:lstStyle/>
                    <a:p>
                      <a:pPr algn="ctr"/>
                      <a:r>
                        <a:rPr lang="en-US" sz="1600" b="1" i="0">
                          <a:solidFill>
                            <a:srgbClr val="000000"/>
                          </a:solidFill>
                          <a:effectLst/>
                          <a:latin typeface="CIDFont+F1"/>
                        </a:rPr>
                        <a:t>Feature</a:t>
                      </a:r>
                      <a:br>
                        <a:rPr lang="en-US" sz="1600" b="1" i="0">
                          <a:solidFill>
                            <a:srgbClr val="000000"/>
                          </a:solidFill>
                          <a:effectLst/>
                          <a:latin typeface="CIDFont+F1"/>
                        </a:rPr>
                      </a:br>
                      <a:r>
                        <a:rPr lang="en-US" sz="1600" b="1" i="0">
                          <a:solidFill>
                            <a:srgbClr val="000000"/>
                          </a:solidFill>
                          <a:effectLst/>
                          <a:latin typeface="CIDFont+F1"/>
                        </a:rPr>
                        <a:t>Selection</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Selecting the most</a:t>
                      </a:r>
                      <a:br>
                        <a:rPr lang="en-US" sz="1600" b="0" i="0">
                          <a:solidFill>
                            <a:srgbClr val="000000"/>
                          </a:solidFill>
                          <a:effectLst/>
                          <a:latin typeface="CIDFont+F2"/>
                        </a:rPr>
                      </a:br>
                      <a:r>
                        <a:rPr lang="en-US" sz="1600" b="0" i="0">
                          <a:solidFill>
                            <a:srgbClr val="000000"/>
                          </a:solidFill>
                          <a:effectLst/>
                          <a:latin typeface="CIDFont+F2"/>
                        </a:rPr>
                        <a:t>important features for</a:t>
                      </a:r>
                      <a:br>
                        <a:rPr lang="en-US" sz="1600" b="0" i="0">
                          <a:solidFill>
                            <a:srgbClr val="000000"/>
                          </a:solidFill>
                          <a:effectLst/>
                          <a:latin typeface="CIDFont+F2"/>
                        </a:rPr>
                      </a:br>
                      <a:r>
                        <a:rPr lang="en-US" sz="1600" b="0" i="0">
                          <a:solidFill>
                            <a:srgbClr val="000000"/>
                          </a:solidFill>
                          <a:effectLst/>
                          <a:latin typeface="CIDFont+F2"/>
                        </a:rPr>
                        <a:t>model building</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a:solidFill>
                            <a:srgbClr val="000000"/>
                          </a:solidFill>
                          <a:effectLst/>
                          <a:latin typeface="CIDFont+F2"/>
                        </a:rPr>
                        <a:t>Filter methods, wrapper</a:t>
                      </a:r>
                      <a:br>
                        <a:rPr lang="en-US" sz="1600" b="0" i="0">
                          <a:solidFill>
                            <a:srgbClr val="000000"/>
                          </a:solidFill>
                          <a:effectLst/>
                          <a:latin typeface="CIDFont+F2"/>
                        </a:rPr>
                      </a:br>
                      <a:r>
                        <a:rPr lang="en-US" sz="1600" b="0" i="0">
                          <a:solidFill>
                            <a:srgbClr val="000000"/>
                          </a:solidFill>
                          <a:effectLst/>
                          <a:latin typeface="CIDFont+F2"/>
                        </a:rPr>
                        <a:t>methods, embedded</a:t>
                      </a:r>
                      <a:br>
                        <a:rPr lang="en-US" sz="1600" b="0" i="0">
                          <a:solidFill>
                            <a:srgbClr val="000000"/>
                          </a:solidFill>
                          <a:effectLst/>
                          <a:latin typeface="CIDFont+F2"/>
                        </a:rPr>
                      </a:br>
                      <a:r>
                        <a:rPr lang="en-US" sz="1600" b="0" i="0">
                          <a:solidFill>
                            <a:srgbClr val="000000"/>
                          </a:solidFill>
                          <a:effectLst/>
                          <a:latin typeface="CIDFont+F2"/>
                        </a:rPr>
                        <a:t>methods</a:t>
                      </a:r>
                      <a:endParaRPr lang="en-US" sz="280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a:r>
                        <a:rPr lang="en-US" sz="1600" b="0" i="0" dirty="0">
                          <a:solidFill>
                            <a:srgbClr val="000000"/>
                          </a:solidFill>
                          <a:effectLst/>
                          <a:latin typeface="CIDFont+F2"/>
                        </a:rPr>
                        <a:t>Reduce the number of</a:t>
                      </a:r>
                      <a:br>
                        <a:rPr lang="en-US" sz="1600" b="0" i="0" dirty="0">
                          <a:solidFill>
                            <a:srgbClr val="000000"/>
                          </a:solidFill>
                          <a:effectLst/>
                          <a:latin typeface="CIDFont+F2"/>
                        </a:rPr>
                      </a:br>
                      <a:r>
                        <a:rPr lang="en-US" sz="1600" b="0" i="0" dirty="0">
                          <a:solidFill>
                            <a:srgbClr val="000000"/>
                          </a:solidFill>
                          <a:effectLst/>
                          <a:latin typeface="CIDFont+F2"/>
                        </a:rPr>
                        <a:t>features to improve</a:t>
                      </a:r>
                      <a:br>
                        <a:rPr lang="en-US" sz="1600" b="0" i="0" dirty="0">
                          <a:solidFill>
                            <a:srgbClr val="000000"/>
                          </a:solidFill>
                          <a:effectLst/>
                          <a:latin typeface="CIDFont+F2"/>
                        </a:rPr>
                      </a:br>
                      <a:r>
                        <a:rPr lang="en-US" sz="1600" b="0" i="0" dirty="0">
                          <a:solidFill>
                            <a:srgbClr val="000000"/>
                          </a:solidFill>
                          <a:effectLst/>
                          <a:latin typeface="CIDFont+F2"/>
                        </a:rPr>
                        <a:t>model performance</a:t>
                      </a:r>
                      <a:endParaRPr lang="en-US" sz="2800" dirty="0">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3409356"/>
                  </a:ext>
                </a:extLst>
              </a:tr>
            </a:tbl>
          </a:graphicData>
        </a:graphic>
      </p:graphicFrame>
      <p:sp>
        <p:nvSpPr>
          <p:cNvPr id="5" name="Rectangle 1">
            <a:extLst>
              <a:ext uri="{FF2B5EF4-FFF2-40B4-BE49-F238E27FC236}">
                <a16:creationId xmlns:a16="http://schemas.microsoft.com/office/drawing/2014/main" id="{C2247DB2-55CF-4305-9617-CDAF964BFC1A}"/>
              </a:ext>
            </a:extLst>
          </p:cNvPr>
          <p:cNvSpPr>
            <a:spLocks noChangeArrowheads="1"/>
          </p:cNvSpPr>
          <p:nvPr/>
        </p:nvSpPr>
        <p:spPr bwMode="auto">
          <a:xfrm>
            <a:off x="3140075" y="2301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205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0" name="Rectangle 2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C6BB6C-C660-4E09-5C1E-5F96CF79FBC5}"/>
              </a:ext>
            </a:extLst>
          </p:cNvPr>
          <p:cNvSpPr>
            <a:spLocks noGrp="1"/>
          </p:cNvSpPr>
          <p:nvPr>
            <p:ph type="title"/>
          </p:nvPr>
        </p:nvSpPr>
        <p:spPr>
          <a:xfrm>
            <a:off x="1043631" y="809898"/>
            <a:ext cx="9942716" cy="1554480"/>
          </a:xfrm>
        </p:spPr>
        <p:txBody>
          <a:bodyPr anchor="ctr">
            <a:normAutofit/>
          </a:bodyPr>
          <a:lstStyle/>
          <a:p>
            <a:r>
              <a:rPr lang="en-US" sz="4800" b="1" i="0">
                <a:effectLst/>
                <a:latin typeface="CIDFont+F1"/>
              </a:rPr>
              <a:t>Why is Data Wrangling Important?</a:t>
            </a:r>
            <a:endParaRPr lang="en-US" sz="4800"/>
          </a:p>
        </p:txBody>
      </p:sp>
      <p:graphicFrame>
        <p:nvGraphicFramePr>
          <p:cNvPr id="19" name="Content Placeholder 2">
            <a:extLst>
              <a:ext uri="{FF2B5EF4-FFF2-40B4-BE49-F238E27FC236}">
                <a16:creationId xmlns:a16="http://schemas.microsoft.com/office/drawing/2014/main" id="{1FB25208-DF4E-691A-DADE-137E05BDDD1B}"/>
              </a:ext>
            </a:extLst>
          </p:cNvPr>
          <p:cNvGraphicFramePr>
            <a:graphicFrameLocks noGrp="1"/>
          </p:cNvGraphicFramePr>
          <p:nvPr>
            <p:ph idx="1"/>
            <p:extLst>
              <p:ext uri="{D42A27DB-BD31-4B8C-83A1-F6EECF244321}">
                <p14:modId xmlns:p14="http://schemas.microsoft.com/office/powerpoint/2010/main" val="850091916"/>
              </p:ext>
            </p:extLst>
          </p:nvPr>
        </p:nvGraphicFramePr>
        <p:xfrm>
          <a:off x="1045028" y="3017522"/>
          <a:ext cx="9941319" cy="3124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011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3EDA75-9CE0-71DD-3B25-D27F16A53B3C}"/>
              </a:ext>
            </a:extLst>
          </p:cNvPr>
          <p:cNvSpPr>
            <a:spLocks noGrp="1"/>
          </p:cNvSpPr>
          <p:nvPr>
            <p:ph type="title"/>
          </p:nvPr>
        </p:nvSpPr>
        <p:spPr>
          <a:xfrm>
            <a:off x="808638" y="386930"/>
            <a:ext cx="9236700" cy="1188950"/>
          </a:xfrm>
        </p:spPr>
        <p:txBody>
          <a:bodyPr anchor="b">
            <a:normAutofit/>
          </a:bodyPr>
          <a:lstStyle/>
          <a:p>
            <a:r>
              <a:rPr lang="en-US" sz="3800" b="1" i="0">
                <a:effectLst/>
                <a:latin typeface="CIDFont+F1"/>
              </a:rPr>
              <a:t>Tools and Techniques for Data Wrangling:</a:t>
            </a:r>
            <a:endParaRPr lang="en-US"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B3A7AFAB-888F-3D3A-3F2F-C92185A229DD}"/>
              </a:ext>
            </a:extLst>
          </p:cNvPr>
          <p:cNvSpPr>
            <a:spLocks noGrp="1"/>
          </p:cNvSpPr>
          <p:nvPr>
            <p:ph idx="1"/>
          </p:nvPr>
        </p:nvSpPr>
        <p:spPr>
          <a:xfrm>
            <a:off x="793660" y="2599509"/>
            <a:ext cx="10143668" cy="3435531"/>
          </a:xfrm>
        </p:spPr>
        <p:txBody>
          <a:bodyPr anchor="ctr">
            <a:normAutofit lnSpcReduction="10000"/>
          </a:bodyPr>
          <a:lstStyle/>
          <a:p>
            <a:pPr marL="0" indent="0">
              <a:buNone/>
            </a:pPr>
            <a:r>
              <a:rPr lang="en-US" b="1" i="0" dirty="0">
                <a:effectLst/>
                <a:latin typeface="CIDFont+F1"/>
              </a:rPr>
              <a:t>Programming Languages</a:t>
            </a:r>
            <a:r>
              <a:rPr lang="en-US" b="0" i="0" dirty="0">
                <a:effectLst/>
                <a:latin typeface="CIDFont+F2"/>
              </a:rPr>
              <a:t>:</a:t>
            </a:r>
          </a:p>
          <a:p>
            <a:r>
              <a:rPr lang="en-US" b="1" i="0" dirty="0">
                <a:effectLst/>
                <a:latin typeface="CIDFont+F1"/>
              </a:rPr>
              <a:t>R</a:t>
            </a:r>
            <a:r>
              <a:rPr lang="en-US" b="0" i="0" dirty="0">
                <a:effectLst/>
                <a:latin typeface="CIDFont+F2"/>
              </a:rPr>
              <a:t>: Packages like </a:t>
            </a:r>
            <a:r>
              <a:rPr lang="en-US" b="0" i="0" dirty="0" err="1">
                <a:effectLst/>
                <a:latin typeface="CIDFont+F2"/>
              </a:rPr>
              <a:t>dplyr</a:t>
            </a:r>
            <a:r>
              <a:rPr lang="en-US" b="0" i="0" dirty="0">
                <a:effectLst/>
                <a:latin typeface="CIDFont+F2"/>
              </a:rPr>
              <a:t>, </a:t>
            </a:r>
            <a:r>
              <a:rPr lang="en-US" b="0" i="0" dirty="0" err="1">
                <a:effectLst/>
                <a:latin typeface="CIDFont+F2"/>
              </a:rPr>
              <a:t>tidyr</a:t>
            </a:r>
            <a:r>
              <a:rPr lang="en-US" b="0" i="0" dirty="0">
                <a:effectLst/>
                <a:latin typeface="CIDFont+F2"/>
              </a:rPr>
              <a:t>, </a:t>
            </a:r>
            <a:r>
              <a:rPr lang="en-US" b="0" i="0" dirty="0" err="1">
                <a:effectLst/>
                <a:latin typeface="CIDFont+F2"/>
              </a:rPr>
              <a:t>stringr</a:t>
            </a:r>
            <a:r>
              <a:rPr lang="en-US" b="0" i="0" dirty="0">
                <a:effectLst/>
                <a:latin typeface="CIDFont+F2"/>
              </a:rPr>
              <a:t>, and </a:t>
            </a:r>
            <a:r>
              <a:rPr lang="en-US" b="0" i="0" dirty="0" err="1">
                <a:effectLst/>
                <a:latin typeface="CIDFont+F2"/>
              </a:rPr>
              <a:t>lubridate</a:t>
            </a:r>
            <a:r>
              <a:rPr lang="en-US" b="0" i="0" dirty="0">
                <a:effectLst/>
                <a:latin typeface="CIDFont+F2"/>
              </a:rPr>
              <a:t> are widely used for data manipulation and transformation.</a:t>
            </a:r>
          </a:p>
          <a:p>
            <a:r>
              <a:rPr lang="en-US" b="1" i="0" dirty="0">
                <a:effectLst/>
                <a:latin typeface="CIDFont+F1"/>
              </a:rPr>
              <a:t>Python</a:t>
            </a:r>
            <a:r>
              <a:rPr lang="en-US" b="0" i="0" dirty="0">
                <a:effectLst/>
                <a:latin typeface="CIDFont+F2"/>
              </a:rPr>
              <a:t>: Libraries like pandas, NumPy, are popular for handling various aspects of data wrangling.</a:t>
            </a:r>
          </a:p>
          <a:p>
            <a:r>
              <a:rPr lang="en-US" b="1" i="0" dirty="0">
                <a:effectLst/>
                <a:latin typeface="CIDFont+F1"/>
              </a:rPr>
              <a:t>Data Wrangling Software</a:t>
            </a:r>
            <a:r>
              <a:rPr lang="en-US" b="0" i="0" dirty="0">
                <a:effectLst/>
                <a:latin typeface="CIDFont+F2"/>
              </a:rPr>
              <a:t>: Tools like Excel, Power BI, and Tableau allow users to manipulate data visually and are often used for quick, basic wrangling tasks.</a:t>
            </a:r>
            <a:r>
              <a:rPr lang="en-US" dirty="0"/>
              <a:t> </a:t>
            </a:r>
          </a:p>
        </p:txBody>
      </p:sp>
    </p:spTree>
    <p:extLst>
      <p:ext uri="{BB962C8B-B14F-4D97-AF65-F5344CB8AC3E}">
        <p14:creationId xmlns:p14="http://schemas.microsoft.com/office/powerpoint/2010/main" val="260104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2A46D-CBDA-0178-77CB-86E870F22601}"/>
              </a:ext>
            </a:extLst>
          </p:cNvPr>
          <p:cNvSpPr>
            <a:spLocks noGrp="1"/>
          </p:cNvSpPr>
          <p:nvPr>
            <p:ph type="title"/>
          </p:nvPr>
        </p:nvSpPr>
        <p:spPr>
          <a:xfrm>
            <a:off x="1043631" y="809898"/>
            <a:ext cx="9942716" cy="1554480"/>
          </a:xfrm>
        </p:spPr>
        <p:txBody>
          <a:bodyPr anchor="ctr">
            <a:normAutofit/>
          </a:bodyPr>
          <a:lstStyle/>
          <a:p>
            <a:r>
              <a:rPr lang="en-US" sz="4800" b="1" i="0">
                <a:effectLst/>
                <a:latin typeface="CIDFont+F1"/>
              </a:rPr>
              <a:t>1. Data Cleaning</a:t>
            </a:r>
            <a:endParaRPr lang="en-US" sz="4800"/>
          </a:p>
        </p:txBody>
      </p:sp>
      <p:sp>
        <p:nvSpPr>
          <p:cNvPr id="3" name="Content Placeholder 2">
            <a:extLst>
              <a:ext uri="{FF2B5EF4-FFF2-40B4-BE49-F238E27FC236}">
                <a16:creationId xmlns:a16="http://schemas.microsoft.com/office/drawing/2014/main" id="{E1CB987E-8AEE-9113-E493-28D707B967B0}"/>
              </a:ext>
            </a:extLst>
          </p:cNvPr>
          <p:cNvSpPr>
            <a:spLocks noGrp="1"/>
          </p:cNvSpPr>
          <p:nvPr>
            <p:ph idx="1"/>
          </p:nvPr>
        </p:nvSpPr>
        <p:spPr>
          <a:xfrm>
            <a:off x="1045028" y="3017522"/>
            <a:ext cx="9941319" cy="3124658"/>
          </a:xfrm>
        </p:spPr>
        <p:txBody>
          <a:bodyPr anchor="ctr">
            <a:normAutofit/>
          </a:bodyPr>
          <a:lstStyle/>
          <a:p>
            <a:r>
              <a:rPr lang="en-US" sz="2400" b="0" i="0" dirty="0">
                <a:effectLst/>
                <a:latin typeface="CIDFont+F2"/>
              </a:rPr>
              <a:t>Data cleaning refers to the process of identifying and correcting (or removing) errors, inconsistencies, and inaccuracies in data. This step ensures the quality and reliability of the dataset, which is essential before proceeding with any data analysis, machine learning, or business intelligence tasks</a:t>
            </a:r>
            <a:r>
              <a:rPr lang="en-US" sz="2400" dirty="0"/>
              <a:t> </a:t>
            </a:r>
            <a:br>
              <a:rPr lang="en-US" sz="2400" dirty="0"/>
            </a:br>
            <a:br>
              <a:rPr lang="en-US" sz="2400" dirty="0"/>
            </a:br>
            <a:endParaRPr lang="en-US"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262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CA715E-E6DC-6641-88EC-972CB48327A3}"/>
              </a:ext>
            </a:extLst>
          </p:cNvPr>
          <p:cNvSpPr>
            <a:spLocks noGrp="1"/>
          </p:cNvSpPr>
          <p:nvPr>
            <p:ph type="title"/>
          </p:nvPr>
        </p:nvSpPr>
        <p:spPr>
          <a:xfrm>
            <a:off x="808638" y="386930"/>
            <a:ext cx="9236700" cy="1188950"/>
          </a:xfrm>
        </p:spPr>
        <p:txBody>
          <a:bodyPr anchor="b">
            <a:normAutofit/>
          </a:bodyPr>
          <a:lstStyle/>
          <a:p>
            <a:r>
              <a:rPr lang="en-US" sz="5400" b="1" i="0" dirty="0">
                <a:effectLst/>
                <a:latin typeface="CIDFont+F1"/>
              </a:rPr>
              <a:t>1.1 Handling Missing Values</a:t>
            </a:r>
            <a:endParaRPr lang="en-US" sz="5400" dirty="0"/>
          </a:p>
        </p:txBody>
      </p:sp>
      <p:grpSp>
        <p:nvGrpSpPr>
          <p:cNvPr id="20" name="Group 1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2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30502B-4D52-FD73-BBEF-A946FF5CD321}"/>
              </a:ext>
            </a:extLst>
          </p:cNvPr>
          <p:cNvSpPr>
            <a:spLocks noGrp="1"/>
          </p:cNvSpPr>
          <p:nvPr>
            <p:ph idx="1"/>
          </p:nvPr>
        </p:nvSpPr>
        <p:spPr>
          <a:xfrm>
            <a:off x="793660" y="2599509"/>
            <a:ext cx="10143668" cy="3435531"/>
          </a:xfrm>
        </p:spPr>
        <p:txBody>
          <a:bodyPr anchor="ctr">
            <a:normAutofit fontScale="92500"/>
          </a:bodyPr>
          <a:lstStyle/>
          <a:p>
            <a:r>
              <a:rPr lang="en-US" sz="2400" b="1" i="0" dirty="0">
                <a:effectLst/>
                <a:latin typeface="CIDFont+F1"/>
              </a:rPr>
              <a:t>Problem</a:t>
            </a:r>
            <a:r>
              <a:rPr lang="en-US" sz="2400" b="0" i="0" dirty="0">
                <a:effectLst/>
                <a:latin typeface="CIDFont+F2"/>
              </a:rPr>
              <a:t>: Missing data is one of the most common issues in datasets. Values may be missing due to data entry errors, sensor malfunctions, or other issues</a:t>
            </a:r>
          </a:p>
          <a:p>
            <a:endParaRPr lang="en-US" sz="2400" b="0" i="0" dirty="0">
              <a:effectLst/>
              <a:latin typeface="CIDFont+F2"/>
            </a:endParaRPr>
          </a:p>
          <a:p>
            <a:r>
              <a:rPr lang="en-US" sz="2400" b="1" i="0" dirty="0">
                <a:effectLst/>
                <a:latin typeface="CIDFont+F1"/>
              </a:rPr>
              <a:t>Solutions</a:t>
            </a:r>
            <a:r>
              <a:rPr lang="en-US" sz="2400" b="0" i="0" dirty="0">
                <a:effectLst/>
                <a:latin typeface="CIDFont+F2"/>
              </a:rPr>
              <a:t>:</a:t>
            </a:r>
            <a:endParaRPr lang="en-US" sz="2400" dirty="0">
              <a:latin typeface="CIDFont+F2"/>
            </a:endParaRPr>
          </a:p>
          <a:p>
            <a:pPr lvl="1"/>
            <a:r>
              <a:rPr lang="en-US" b="1" i="0" dirty="0">
                <a:effectLst/>
                <a:latin typeface="CIDFont+F1"/>
              </a:rPr>
              <a:t>Imputation</a:t>
            </a:r>
            <a:r>
              <a:rPr lang="en-US" b="0" i="0" dirty="0">
                <a:effectLst/>
                <a:latin typeface="CIDFont+F2"/>
              </a:rPr>
              <a:t>: Replace missing values with a statistic like the mean, median, or mode.</a:t>
            </a:r>
          </a:p>
          <a:p>
            <a:pPr lvl="1"/>
            <a:r>
              <a:rPr lang="en-US" b="1" i="0" dirty="0">
                <a:effectLst/>
                <a:latin typeface="CIDFont+F1"/>
              </a:rPr>
              <a:t>Removal</a:t>
            </a:r>
            <a:r>
              <a:rPr lang="en-US" b="0" i="0" dirty="0">
                <a:effectLst/>
                <a:latin typeface="CIDFont+F2"/>
              </a:rPr>
              <a:t>: Remove rows or columns that contain too many missing values.</a:t>
            </a:r>
          </a:p>
          <a:p>
            <a:pPr lvl="1"/>
            <a:r>
              <a:rPr lang="en-US" b="1" i="0" dirty="0">
                <a:effectLst/>
                <a:latin typeface="CIDFont+F1"/>
              </a:rPr>
              <a:t>Domain-specific filling</a:t>
            </a:r>
            <a:r>
              <a:rPr lang="en-US" b="0" i="0" dirty="0">
                <a:effectLst/>
                <a:latin typeface="CIDFont+F2"/>
              </a:rPr>
              <a:t>: Use domain knowledge to estimate the missing values (e.g., filling missing temperature data with the average of neighboring values).</a:t>
            </a:r>
            <a:endParaRPr lang="en-US" dirty="0"/>
          </a:p>
        </p:txBody>
      </p:sp>
    </p:spTree>
    <p:extLst>
      <p:ext uri="{BB962C8B-B14F-4D97-AF65-F5344CB8AC3E}">
        <p14:creationId xmlns:p14="http://schemas.microsoft.com/office/powerpoint/2010/main" val="70735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D89DCB-B58A-D80A-7A15-0DFE5ABB5BB2}"/>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Example</a:t>
            </a:r>
          </a:p>
        </p:txBody>
      </p:sp>
      <p:sp>
        <p:nvSpPr>
          <p:cNvPr id="2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7D60F98-6528-94D7-5813-8C118BFBF494}"/>
              </a:ext>
            </a:extLst>
          </p:cNvPr>
          <p:cNvSpPr txBox="1"/>
          <p:nvPr/>
        </p:nvSpPr>
        <p:spPr>
          <a:xfrm>
            <a:off x="630936" y="2660904"/>
            <a:ext cx="4818888" cy="354787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a:t>Mean, Mode and median </a:t>
            </a:r>
          </a:p>
          <a:p>
            <a:pPr marL="285750" indent="-228600">
              <a:lnSpc>
                <a:spcPct val="90000"/>
              </a:lnSpc>
              <a:spcAft>
                <a:spcPts val="600"/>
              </a:spcAft>
              <a:buFont typeface="Arial" panose="020B0604020202020204" pitchFamily="34" charset="0"/>
              <a:buChar char="•"/>
            </a:pPr>
            <a:endParaRPr lang="en-US" sz="2200" dirty="0"/>
          </a:p>
          <a:p>
            <a:pPr marL="285750" indent="-228600">
              <a:lnSpc>
                <a:spcPct val="90000"/>
              </a:lnSpc>
              <a:spcAft>
                <a:spcPts val="600"/>
              </a:spcAft>
              <a:buFont typeface="Arial" panose="020B0604020202020204" pitchFamily="34" charset="0"/>
              <a:buChar char="•"/>
            </a:pPr>
            <a:r>
              <a:rPr lang="en-US" sz="2200" dirty="0"/>
              <a:t>Missing value using distance formula </a:t>
            </a:r>
          </a:p>
        </p:txBody>
      </p:sp>
      <p:graphicFrame>
        <p:nvGraphicFramePr>
          <p:cNvPr id="10" name="Content Placeholder 9">
            <a:extLst>
              <a:ext uri="{FF2B5EF4-FFF2-40B4-BE49-F238E27FC236}">
                <a16:creationId xmlns:a16="http://schemas.microsoft.com/office/drawing/2014/main" id="{38EC7D5A-5129-C8E6-A181-0DA8D35B6133}"/>
              </a:ext>
            </a:extLst>
          </p:cNvPr>
          <p:cNvGraphicFramePr>
            <a:graphicFrameLocks noGrp="1"/>
          </p:cNvGraphicFramePr>
          <p:nvPr>
            <p:ph idx="1"/>
            <p:extLst>
              <p:ext uri="{D42A27DB-BD31-4B8C-83A1-F6EECF244321}">
                <p14:modId xmlns:p14="http://schemas.microsoft.com/office/powerpoint/2010/main" val="2417850321"/>
              </p:ext>
            </p:extLst>
          </p:nvPr>
        </p:nvGraphicFramePr>
        <p:xfrm>
          <a:off x="6099048" y="1361079"/>
          <a:ext cx="5458969" cy="4135845"/>
        </p:xfrm>
        <a:graphic>
          <a:graphicData uri="http://schemas.openxmlformats.org/drawingml/2006/table">
            <a:tbl>
              <a:tblPr firstRow="1" bandRow="1">
                <a:tableStyleId>{5C22544A-7EE6-4342-B048-85BDC9FD1C3A}</a:tableStyleId>
              </a:tblPr>
              <a:tblGrid>
                <a:gridCol w="1109769">
                  <a:extLst>
                    <a:ext uri="{9D8B030D-6E8A-4147-A177-3AD203B41FA5}">
                      <a16:colId xmlns:a16="http://schemas.microsoft.com/office/drawing/2014/main" val="1428433353"/>
                    </a:ext>
                  </a:extLst>
                </a:gridCol>
                <a:gridCol w="2496980">
                  <a:extLst>
                    <a:ext uri="{9D8B030D-6E8A-4147-A177-3AD203B41FA5}">
                      <a16:colId xmlns:a16="http://schemas.microsoft.com/office/drawing/2014/main" val="516026879"/>
                    </a:ext>
                  </a:extLst>
                </a:gridCol>
                <a:gridCol w="1852220">
                  <a:extLst>
                    <a:ext uri="{9D8B030D-6E8A-4147-A177-3AD203B41FA5}">
                      <a16:colId xmlns:a16="http://schemas.microsoft.com/office/drawing/2014/main" val="1744688801"/>
                    </a:ext>
                  </a:extLst>
                </a:gridCol>
              </a:tblGrid>
              <a:tr h="1040995">
                <a:tc>
                  <a:txBody>
                    <a:bodyPr/>
                    <a:lstStyle/>
                    <a:p>
                      <a:pPr algn="ctr"/>
                      <a:r>
                        <a:rPr lang="en-US" sz="2800"/>
                        <a:t>Day</a:t>
                      </a:r>
                    </a:p>
                  </a:txBody>
                  <a:tcPr marL="140675" marR="140675" marT="70337" marB="70337"/>
                </a:tc>
                <a:tc>
                  <a:txBody>
                    <a:bodyPr/>
                    <a:lstStyle/>
                    <a:p>
                      <a:pPr algn="ctr"/>
                      <a:r>
                        <a:rPr lang="en-US" sz="2800"/>
                        <a:t>Temperature (°C)</a:t>
                      </a:r>
                    </a:p>
                  </a:txBody>
                  <a:tcPr marL="140675" marR="140675" marT="70337" marB="70337"/>
                </a:tc>
                <a:tc>
                  <a:txBody>
                    <a:bodyPr/>
                    <a:lstStyle/>
                    <a:p>
                      <a:pPr algn="ctr"/>
                      <a:r>
                        <a:rPr lang="en-US" sz="2800"/>
                        <a:t>Humidity (%)</a:t>
                      </a:r>
                    </a:p>
                  </a:txBody>
                  <a:tcPr marL="140675" marR="140675" marT="70337" marB="70337"/>
                </a:tc>
                <a:extLst>
                  <a:ext uri="{0D108BD9-81ED-4DB2-BD59-A6C34878D82A}">
                    <a16:rowId xmlns:a16="http://schemas.microsoft.com/office/drawing/2014/main" val="3355715581"/>
                  </a:ext>
                </a:extLst>
              </a:tr>
              <a:tr h="618970">
                <a:tc>
                  <a:txBody>
                    <a:bodyPr/>
                    <a:lstStyle/>
                    <a:p>
                      <a:pPr algn="ctr"/>
                      <a:r>
                        <a:rPr lang="en-US" sz="2800"/>
                        <a:t>1</a:t>
                      </a:r>
                    </a:p>
                  </a:txBody>
                  <a:tcPr marL="140675" marR="140675" marT="70337" marB="70337"/>
                </a:tc>
                <a:tc>
                  <a:txBody>
                    <a:bodyPr/>
                    <a:lstStyle/>
                    <a:p>
                      <a:pPr algn="ctr"/>
                      <a:r>
                        <a:rPr lang="en-US" sz="2800"/>
                        <a:t>22</a:t>
                      </a:r>
                    </a:p>
                  </a:txBody>
                  <a:tcPr marL="140675" marR="140675" marT="70337" marB="70337"/>
                </a:tc>
                <a:tc>
                  <a:txBody>
                    <a:bodyPr/>
                    <a:lstStyle/>
                    <a:p>
                      <a:pPr algn="ctr"/>
                      <a:r>
                        <a:rPr lang="en-US" sz="2800"/>
                        <a:t>60</a:t>
                      </a:r>
                    </a:p>
                  </a:txBody>
                  <a:tcPr marL="140675" marR="140675" marT="70337" marB="70337"/>
                </a:tc>
                <a:extLst>
                  <a:ext uri="{0D108BD9-81ED-4DB2-BD59-A6C34878D82A}">
                    <a16:rowId xmlns:a16="http://schemas.microsoft.com/office/drawing/2014/main" val="3346476755"/>
                  </a:ext>
                </a:extLst>
              </a:tr>
              <a:tr h="618970">
                <a:tc>
                  <a:txBody>
                    <a:bodyPr/>
                    <a:lstStyle/>
                    <a:p>
                      <a:pPr algn="ctr"/>
                      <a:r>
                        <a:rPr lang="en-US" sz="2800"/>
                        <a:t>2</a:t>
                      </a:r>
                    </a:p>
                  </a:txBody>
                  <a:tcPr marL="140675" marR="140675" marT="70337" marB="70337"/>
                </a:tc>
                <a:tc>
                  <a:txBody>
                    <a:bodyPr/>
                    <a:lstStyle/>
                    <a:p>
                      <a:pPr algn="ctr"/>
                      <a:r>
                        <a:rPr lang="en-US" sz="2800"/>
                        <a:t>23</a:t>
                      </a:r>
                    </a:p>
                  </a:txBody>
                  <a:tcPr marL="140675" marR="140675" marT="70337" marB="70337"/>
                </a:tc>
                <a:tc>
                  <a:txBody>
                    <a:bodyPr/>
                    <a:lstStyle/>
                    <a:p>
                      <a:pPr algn="ctr"/>
                      <a:r>
                        <a:rPr lang="en-US" sz="2800"/>
                        <a:t>65</a:t>
                      </a:r>
                    </a:p>
                  </a:txBody>
                  <a:tcPr marL="140675" marR="140675" marT="70337" marB="70337"/>
                </a:tc>
                <a:extLst>
                  <a:ext uri="{0D108BD9-81ED-4DB2-BD59-A6C34878D82A}">
                    <a16:rowId xmlns:a16="http://schemas.microsoft.com/office/drawing/2014/main" val="3030752688"/>
                  </a:ext>
                </a:extLst>
              </a:tr>
              <a:tr h="618970">
                <a:tc>
                  <a:txBody>
                    <a:bodyPr/>
                    <a:lstStyle/>
                    <a:p>
                      <a:pPr algn="ctr"/>
                      <a:r>
                        <a:rPr lang="en-US" sz="2800"/>
                        <a:t>3</a:t>
                      </a:r>
                    </a:p>
                  </a:txBody>
                  <a:tcPr marL="140675" marR="140675" marT="70337" marB="70337"/>
                </a:tc>
                <a:tc>
                  <a:txBody>
                    <a:bodyPr/>
                    <a:lstStyle/>
                    <a:p>
                      <a:pPr algn="ctr"/>
                      <a:r>
                        <a:rPr lang="en-US" sz="2800" dirty="0"/>
                        <a:t>--</a:t>
                      </a:r>
                    </a:p>
                  </a:txBody>
                  <a:tcPr marL="140675" marR="140675" marT="70337" marB="70337"/>
                </a:tc>
                <a:tc>
                  <a:txBody>
                    <a:bodyPr/>
                    <a:lstStyle/>
                    <a:p>
                      <a:pPr algn="ctr"/>
                      <a:r>
                        <a:rPr lang="en-US" sz="2800"/>
                        <a:t>68</a:t>
                      </a:r>
                    </a:p>
                  </a:txBody>
                  <a:tcPr marL="140675" marR="140675" marT="70337" marB="70337"/>
                </a:tc>
                <a:extLst>
                  <a:ext uri="{0D108BD9-81ED-4DB2-BD59-A6C34878D82A}">
                    <a16:rowId xmlns:a16="http://schemas.microsoft.com/office/drawing/2014/main" val="1998285012"/>
                  </a:ext>
                </a:extLst>
              </a:tr>
              <a:tr h="618970">
                <a:tc>
                  <a:txBody>
                    <a:bodyPr/>
                    <a:lstStyle/>
                    <a:p>
                      <a:pPr algn="ctr"/>
                      <a:r>
                        <a:rPr lang="en-US" sz="2800"/>
                        <a:t>4</a:t>
                      </a:r>
                    </a:p>
                  </a:txBody>
                  <a:tcPr marL="140675" marR="140675" marT="70337" marB="70337"/>
                </a:tc>
                <a:tc>
                  <a:txBody>
                    <a:bodyPr/>
                    <a:lstStyle/>
                    <a:p>
                      <a:pPr algn="ctr"/>
                      <a:r>
                        <a:rPr lang="en-US" sz="2800"/>
                        <a:t>26</a:t>
                      </a:r>
                    </a:p>
                  </a:txBody>
                  <a:tcPr marL="140675" marR="140675" marT="70337" marB="70337"/>
                </a:tc>
                <a:tc>
                  <a:txBody>
                    <a:bodyPr/>
                    <a:lstStyle/>
                    <a:p>
                      <a:pPr algn="ctr"/>
                      <a:r>
                        <a:rPr lang="en-US" sz="2800"/>
                        <a:t>62</a:t>
                      </a:r>
                    </a:p>
                  </a:txBody>
                  <a:tcPr marL="140675" marR="140675" marT="70337" marB="70337"/>
                </a:tc>
                <a:extLst>
                  <a:ext uri="{0D108BD9-81ED-4DB2-BD59-A6C34878D82A}">
                    <a16:rowId xmlns:a16="http://schemas.microsoft.com/office/drawing/2014/main" val="1093233852"/>
                  </a:ext>
                </a:extLst>
              </a:tr>
              <a:tr h="618970">
                <a:tc>
                  <a:txBody>
                    <a:bodyPr/>
                    <a:lstStyle/>
                    <a:p>
                      <a:pPr algn="ctr"/>
                      <a:r>
                        <a:rPr lang="en-US" sz="2800"/>
                        <a:t>5</a:t>
                      </a:r>
                    </a:p>
                  </a:txBody>
                  <a:tcPr marL="140675" marR="140675" marT="70337" marB="70337"/>
                </a:tc>
                <a:tc>
                  <a:txBody>
                    <a:bodyPr/>
                    <a:lstStyle/>
                    <a:p>
                      <a:pPr algn="ctr"/>
                      <a:r>
                        <a:rPr lang="en-US" sz="2800"/>
                        <a:t>23</a:t>
                      </a:r>
                    </a:p>
                  </a:txBody>
                  <a:tcPr marL="140675" marR="140675" marT="70337" marB="70337"/>
                </a:tc>
                <a:tc>
                  <a:txBody>
                    <a:bodyPr/>
                    <a:lstStyle/>
                    <a:p>
                      <a:pPr algn="ctr"/>
                      <a:r>
                        <a:rPr lang="en-US" sz="2800" dirty="0"/>
                        <a:t>66</a:t>
                      </a:r>
                    </a:p>
                  </a:txBody>
                  <a:tcPr marL="140675" marR="140675" marT="70337" marB="70337"/>
                </a:tc>
                <a:extLst>
                  <a:ext uri="{0D108BD9-81ED-4DB2-BD59-A6C34878D82A}">
                    <a16:rowId xmlns:a16="http://schemas.microsoft.com/office/drawing/2014/main" val="266418517"/>
                  </a:ext>
                </a:extLst>
              </a:tr>
            </a:tbl>
          </a:graphicData>
        </a:graphic>
      </p:graphicFrame>
    </p:spTree>
    <p:extLst>
      <p:ext uri="{BB962C8B-B14F-4D97-AF65-F5344CB8AC3E}">
        <p14:creationId xmlns:p14="http://schemas.microsoft.com/office/powerpoint/2010/main" val="2047545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365B79-145B-4378-E2E7-CF91248E93F7}"/>
              </a:ext>
            </a:extLst>
          </p:cNvPr>
          <p:cNvSpPr>
            <a:spLocks noGrp="1"/>
          </p:cNvSpPr>
          <p:nvPr>
            <p:ph type="title"/>
          </p:nvPr>
        </p:nvSpPr>
        <p:spPr>
          <a:xfrm>
            <a:off x="838200" y="557188"/>
            <a:ext cx="10515600" cy="1133499"/>
          </a:xfrm>
        </p:spPr>
        <p:txBody>
          <a:bodyPr>
            <a:normAutofit/>
          </a:bodyPr>
          <a:lstStyle/>
          <a:p>
            <a:pPr algn="ctr"/>
            <a:r>
              <a:rPr lang="en-US" sz="5200" b="1" i="0">
                <a:effectLst/>
                <a:latin typeface="CIDFont+F1"/>
              </a:rPr>
              <a:t>1.2 Removing duplicates</a:t>
            </a:r>
            <a:endParaRPr lang="en-US" sz="5200"/>
          </a:p>
        </p:txBody>
      </p:sp>
      <p:graphicFrame>
        <p:nvGraphicFramePr>
          <p:cNvPr id="5" name="Content Placeholder 2">
            <a:extLst>
              <a:ext uri="{FF2B5EF4-FFF2-40B4-BE49-F238E27FC236}">
                <a16:creationId xmlns:a16="http://schemas.microsoft.com/office/drawing/2014/main" id="{26F20BF6-9D9F-FE84-1D7D-B1E7F2234476}"/>
              </a:ext>
            </a:extLst>
          </p:cNvPr>
          <p:cNvGraphicFramePr>
            <a:graphicFrameLocks noGrp="1"/>
          </p:cNvGraphicFramePr>
          <p:nvPr>
            <p:ph idx="1"/>
            <p:extLst>
              <p:ext uri="{D42A27DB-BD31-4B8C-83A1-F6EECF244321}">
                <p14:modId xmlns:p14="http://schemas.microsoft.com/office/powerpoint/2010/main" val="317340399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7767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1035</TotalTime>
  <Words>2370</Words>
  <Application>Microsoft Office PowerPoint</Application>
  <PresentationFormat>Widescreen</PresentationFormat>
  <Paragraphs>304</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Aptos</vt:lpstr>
      <vt:lpstr>Aptos Display</vt:lpstr>
      <vt:lpstr>Aptos Narrow</vt:lpstr>
      <vt:lpstr>Arial</vt:lpstr>
      <vt:lpstr>Calibri</vt:lpstr>
      <vt:lpstr>CIDFont+F1</vt:lpstr>
      <vt:lpstr>CIDFont+F2</vt:lpstr>
      <vt:lpstr>CIDFont+F3</vt:lpstr>
      <vt:lpstr>CIDFont+F7</vt:lpstr>
      <vt:lpstr>Office Theme</vt:lpstr>
      <vt:lpstr>Data Wrangling </vt:lpstr>
      <vt:lpstr>Data Wrangling </vt:lpstr>
      <vt:lpstr>Key Steps in Data Wrangling</vt:lpstr>
      <vt:lpstr>Why is Data Wrangling Important?</vt:lpstr>
      <vt:lpstr>Tools and Techniques for Data Wrangling:</vt:lpstr>
      <vt:lpstr>1. Data Cleaning</vt:lpstr>
      <vt:lpstr>1.1 Handling Missing Values</vt:lpstr>
      <vt:lpstr>Example</vt:lpstr>
      <vt:lpstr>1.2 Removing duplicates</vt:lpstr>
      <vt:lpstr>Example</vt:lpstr>
      <vt:lpstr>1.3 Correcting errors</vt:lpstr>
      <vt:lpstr>2. Data transformation</vt:lpstr>
      <vt:lpstr>2.1 Reshaping Data</vt:lpstr>
      <vt:lpstr>2.2 Scaling and Normalization</vt:lpstr>
      <vt:lpstr>2.3 Encoding Categorical Variables:</vt:lpstr>
      <vt:lpstr>2.4 Data Type Conversion:</vt:lpstr>
      <vt:lpstr>2.5 Handling Time-Series Data</vt:lpstr>
      <vt:lpstr>2.6 Aggregating Data:</vt:lpstr>
      <vt:lpstr>3. Data Enrichment:</vt:lpstr>
      <vt:lpstr>3.1 Merging External Data:</vt:lpstr>
      <vt:lpstr>3.2 Deriving New Features:</vt:lpstr>
      <vt:lpstr>3.3 Filling in Missing Data:</vt:lpstr>
      <vt:lpstr>3.4 Adding Metadata</vt:lpstr>
      <vt:lpstr>4. Data Filtering</vt:lpstr>
      <vt:lpstr>4.1 Row Filtering</vt:lpstr>
      <vt:lpstr>4.2 Column Filtering</vt:lpstr>
      <vt:lpstr>4.3 Condition-based Filtering</vt:lpstr>
      <vt:lpstr>4.4 Removing Outliers</vt:lpstr>
      <vt:lpstr>4.5 Time-based Filtering</vt:lpstr>
      <vt:lpstr>5. Data Validation</vt:lpstr>
      <vt:lpstr>5.1 Consistency Checks</vt:lpstr>
      <vt:lpstr>5.2 Data Type Validation</vt:lpstr>
      <vt:lpstr>5.3 Range Validation:</vt:lpstr>
      <vt:lpstr>5.4 Format Validation</vt:lpstr>
      <vt:lpstr>5.5 Uniqueness Checks</vt:lpstr>
      <vt:lpstr>5.6 Cross-field Validation</vt:lpstr>
      <vt:lpstr>Comparison</vt:lpstr>
      <vt:lpstr>Comparison with different terms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Atif Mahmood</dc:creator>
  <cp:lastModifiedBy>Atif Mahmood</cp:lastModifiedBy>
  <cp:revision>1</cp:revision>
  <dcterms:created xsi:type="dcterms:W3CDTF">2024-10-30T09:09:16Z</dcterms:created>
  <dcterms:modified xsi:type="dcterms:W3CDTF">2024-10-31T02:25:13Z</dcterms:modified>
</cp:coreProperties>
</file>