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81"/>
  </p:normalViewPr>
  <p:slideViewPr>
    <p:cSldViewPr snapToGrid="0" snapToObjects="1">
      <p:cViewPr varScale="1">
        <p:scale>
          <a:sx n="107" d="100"/>
          <a:sy n="107" d="100"/>
        </p:scale>
        <p:origin x="186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Contract Management in Software Projects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Guide for Project Managers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Best Practices for Contract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Understand the contract completely.</a:t>
            </a:r>
          </a:p>
          <a:p>
            <a:r>
              <a:rPr dirty="0"/>
              <a:t>Communicate clearly with stakeholders.</a:t>
            </a:r>
          </a:p>
          <a:p>
            <a:r>
              <a:rPr dirty="0"/>
              <a:t>Keep records and documentation.</a:t>
            </a:r>
          </a:p>
          <a:p>
            <a:r>
              <a:rPr dirty="0"/>
              <a:t>Monitor contract performance regularly.</a:t>
            </a:r>
            <a:endParaRPr lang="en-US" dirty="0"/>
          </a:p>
          <a:p>
            <a:r>
              <a:rPr lang="en-CA" dirty="0"/>
              <a:t>Manage Changes Carefully</a:t>
            </a:r>
          </a:p>
          <a:p>
            <a:r>
              <a:rPr lang="en-CA" dirty="0"/>
              <a:t>Identify and Handle Risks Early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Contract Negotiation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Be prepared with project details.</a:t>
            </a:r>
          </a:p>
          <a:p>
            <a:r>
              <a:rPr dirty="0"/>
              <a:t>Set clear goals before negotiation.</a:t>
            </a:r>
          </a:p>
          <a:p>
            <a:r>
              <a:rPr dirty="0"/>
              <a:t>Focus on win-win solutions.</a:t>
            </a:r>
            <a:endParaRPr lang="en-US" dirty="0"/>
          </a:p>
          <a:p>
            <a:r>
              <a:rPr lang="en-CA" dirty="0"/>
              <a:t>Discuss Risks Openly</a:t>
            </a:r>
          </a:p>
          <a:p>
            <a:r>
              <a:rPr lang="en-CA" dirty="0"/>
              <a:t>Clarify All Terms and Conditions</a:t>
            </a:r>
            <a:endParaRPr dirty="0"/>
          </a:p>
          <a:p>
            <a:r>
              <a:rPr dirty="0"/>
              <a:t>Get everything in writing.</a:t>
            </a:r>
            <a:endParaRPr lang="en-US" dirty="0"/>
          </a:p>
          <a:p>
            <a:r>
              <a:rPr lang="en-CA" dirty="0"/>
              <a:t>Know When to Walk Away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and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Contract management ensures project success.</a:t>
            </a:r>
          </a:p>
          <a:p>
            <a:r>
              <a:rPr dirty="0"/>
              <a:t>A project manager plays a key role.</a:t>
            </a:r>
          </a:p>
          <a:p>
            <a:r>
              <a:rPr dirty="0"/>
              <a:t>Following best practices avoids risks.</a:t>
            </a:r>
          </a:p>
          <a:p>
            <a:r>
              <a:rPr dirty="0"/>
              <a:t>Effective negotiation leads to better outcomes.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1. Understanding Contract Types</a:t>
            </a:r>
          </a:p>
          <a:p>
            <a:pPr marL="0" indent="0">
              <a:buNone/>
            </a:pPr>
            <a:r>
              <a:rPr dirty="0"/>
              <a:t>2. Key Elements of a Software Project Contract</a:t>
            </a:r>
          </a:p>
          <a:p>
            <a:pPr marL="0" indent="0">
              <a:buNone/>
            </a:pPr>
            <a:r>
              <a:rPr dirty="0"/>
              <a:t>3. The Project Manager's Role in Contract Management</a:t>
            </a:r>
            <a:r>
              <a:rPr lang="en-US" dirty="0"/>
              <a:t>.</a:t>
            </a:r>
            <a:endParaRPr dirty="0"/>
          </a:p>
          <a:p>
            <a:pPr marL="0" indent="0">
              <a:buNone/>
            </a:pPr>
            <a:r>
              <a:rPr dirty="0"/>
              <a:t>4. Contract Management Best Practices</a:t>
            </a:r>
          </a:p>
          <a:p>
            <a:pPr marL="0" indent="0">
              <a:buNone/>
            </a:pPr>
            <a:r>
              <a:rPr dirty="0"/>
              <a:t>5. Contract Negotiation Strategies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Understanding Contract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Fixed-Price Contracts (FPC)</a:t>
            </a:r>
          </a:p>
          <a:p>
            <a:r>
              <a:rPr dirty="0"/>
              <a:t>Time and Materials (T&amp;M) Contracts</a:t>
            </a:r>
          </a:p>
          <a:p>
            <a:r>
              <a:rPr dirty="0"/>
              <a:t>Cost-Reimbursable Contracts</a:t>
            </a:r>
          </a:p>
          <a:p>
            <a:r>
              <a:rPr dirty="0"/>
              <a:t>Incentive-Based Contracts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Fixed-Price Contracts (FPC)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The price is fixed before starting.</a:t>
            </a:r>
            <a:endParaRPr lang="en-US" dirty="0"/>
          </a:p>
          <a:p>
            <a:r>
              <a:rPr lang="en-CA" dirty="0"/>
              <a:t>Even if the project takes more time or effort, the price stays the same.</a:t>
            </a:r>
            <a:endParaRPr dirty="0"/>
          </a:p>
          <a:p>
            <a:r>
              <a:rPr dirty="0"/>
              <a:t>Vendor takes the risk.</a:t>
            </a:r>
          </a:p>
          <a:p>
            <a:r>
              <a:rPr dirty="0"/>
              <a:t>Example: Building a simple website for $5,000.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Time and Materials (T&amp;M) Contracts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Payment based on hours worked and materials used.</a:t>
            </a:r>
          </a:p>
          <a:p>
            <a:r>
              <a:rPr dirty="0"/>
              <a:t>Customer takes the risk.</a:t>
            </a:r>
          </a:p>
          <a:p>
            <a:r>
              <a:rPr dirty="0"/>
              <a:t>Example: Developing a mobile app with evolving features.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Cost-Reimbursable Contracts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Customer pays actual costs plus profit.</a:t>
            </a:r>
          </a:p>
          <a:p>
            <a:r>
              <a:rPr dirty="0"/>
              <a:t>Used in uncertain projects.</a:t>
            </a:r>
          </a:p>
          <a:p>
            <a:r>
              <a:rPr dirty="0"/>
              <a:t>Example: Government research projects.</a:t>
            </a:r>
            <a:endParaRPr lang="en-US" dirty="0"/>
          </a:p>
          <a:p>
            <a:r>
              <a:rPr lang="en-CA" dirty="0"/>
              <a:t>Risk: The customer takes the risk because they have to pay for all costs.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A7FB23-1C49-75D9-A2C8-8D1D2069BB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18CC8-28C7-5C3E-7121-2F0B365E4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Incentive-Based Contracts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9B848-12C6-5BFE-3D84-34CED8B2A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Encourages meeting project goals efficiently.</a:t>
            </a:r>
          </a:p>
          <a:p>
            <a:r>
              <a:rPr lang="en-CA" dirty="0"/>
              <a:t>Payments are tied to performance or achieving milestones.</a:t>
            </a:r>
            <a:endParaRPr dirty="0"/>
          </a:p>
          <a:p>
            <a:r>
              <a:rPr dirty="0"/>
              <a:t>Example: </a:t>
            </a:r>
            <a:r>
              <a:rPr lang="en-CA" dirty="0"/>
              <a:t>Developing a product before a competitor launches theirs.</a:t>
            </a:r>
          </a:p>
          <a:p>
            <a:r>
              <a:rPr lang="en-CA" dirty="0"/>
              <a:t>Risk: Both parties share the risk because goals may or may not be achieved.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520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Key Elements of a Contract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Scope of Work (SOW)</a:t>
            </a:r>
          </a:p>
          <a:p>
            <a:r>
              <a:rPr dirty="0"/>
              <a:t>Project Timeline</a:t>
            </a:r>
          </a:p>
          <a:p>
            <a:r>
              <a:rPr dirty="0"/>
              <a:t>Roles and Responsibilities</a:t>
            </a:r>
          </a:p>
          <a:p>
            <a:r>
              <a:rPr dirty="0"/>
              <a:t>Payment Terms</a:t>
            </a:r>
          </a:p>
          <a:p>
            <a:r>
              <a:rPr dirty="0"/>
              <a:t>Quality Standards</a:t>
            </a:r>
            <a:endParaRPr lang="en-US" dirty="0"/>
          </a:p>
          <a:p>
            <a:r>
              <a:rPr lang="en-CA" dirty="0"/>
              <a:t>Intellectual Property (IP) Rights</a:t>
            </a:r>
          </a:p>
          <a:p>
            <a:r>
              <a:rPr lang="en-CA" dirty="0"/>
              <a:t>Confidentiality &amp; Security</a:t>
            </a:r>
          </a:p>
          <a:p>
            <a:r>
              <a:rPr lang="en-CA" dirty="0"/>
              <a:t>Termination Causes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Project Manager's Role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Understand the contract details.</a:t>
            </a:r>
          </a:p>
          <a:p>
            <a:r>
              <a:rPr dirty="0"/>
              <a:t>Ensure everyone follows the contract.</a:t>
            </a:r>
          </a:p>
          <a:p>
            <a:r>
              <a:rPr dirty="0"/>
              <a:t>Handle changes and manage risks.</a:t>
            </a:r>
          </a:p>
          <a:p>
            <a:r>
              <a:rPr dirty="0"/>
              <a:t>Track deadlines and deliverables.</a:t>
            </a:r>
            <a:endParaRPr lang="en-US" dirty="0"/>
          </a:p>
          <a:p>
            <a:r>
              <a:rPr lang="en-CA" dirty="0"/>
              <a:t>Budget Management</a:t>
            </a:r>
          </a:p>
          <a:p>
            <a:r>
              <a:rPr lang="en-CA" dirty="0"/>
              <a:t>Closing the Contract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385</Words>
  <Application>Microsoft Macintosh PowerPoint</Application>
  <PresentationFormat>On-screen Show (4:3)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Contract Management in Software Projects</vt:lpstr>
      <vt:lpstr>Agenda</vt:lpstr>
      <vt:lpstr>Understanding Contract Types</vt:lpstr>
      <vt:lpstr>Fixed-Price Contracts (FPC)</vt:lpstr>
      <vt:lpstr>Time and Materials (T&amp;M) Contracts</vt:lpstr>
      <vt:lpstr>Cost-Reimbursable Contracts</vt:lpstr>
      <vt:lpstr>Incentive-Based Contracts</vt:lpstr>
      <vt:lpstr>Key Elements of a Contract</vt:lpstr>
      <vt:lpstr>Project Manager's Role</vt:lpstr>
      <vt:lpstr>Best Practices for Contract Management</vt:lpstr>
      <vt:lpstr>Contract Negotiation Strategies</vt:lpstr>
      <vt:lpstr>Summary and 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alpha 275</cp:lastModifiedBy>
  <cp:revision>4</cp:revision>
  <dcterms:created xsi:type="dcterms:W3CDTF">2013-01-27T09:14:16Z</dcterms:created>
  <dcterms:modified xsi:type="dcterms:W3CDTF">2025-01-19T17:34:23Z</dcterms:modified>
  <cp:category/>
</cp:coreProperties>
</file>