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2"/>
  </p:notesMasterIdLst>
  <p:sldIdLst>
    <p:sldId id="276" r:id="rId2"/>
    <p:sldId id="277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421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360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27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5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90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23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6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41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415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25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01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english.britishcouncil.org/english-grammar-reference/nou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english.britishcouncil.org/english-grammar-reference/nou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</a:rPr>
              <a:t>6.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en-ID" dirty="0"/>
              <a:t>Demonstratives Pronouns</a:t>
            </a: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050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286000" y="2857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68580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/>
              <a:t>the weather:</a:t>
            </a:r>
          </a:p>
          <a:p>
            <a:pPr lvl="1"/>
            <a:r>
              <a:rPr lang="en-ID" b="1" i="1" dirty="0"/>
              <a:t>It's </a:t>
            </a:r>
            <a:r>
              <a:rPr lang="en-ID" i="1" dirty="0"/>
              <a:t>raining.</a:t>
            </a:r>
          </a:p>
          <a:p>
            <a:pPr lvl="1"/>
            <a:r>
              <a:rPr lang="en-ID" b="1" i="1" dirty="0"/>
              <a:t>It's</a:t>
            </a:r>
            <a:r>
              <a:rPr lang="en-ID" i="1" dirty="0"/>
              <a:t> a lovely day</a:t>
            </a:r>
            <a:r>
              <a:rPr lang="en-US" i="1" dirty="0"/>
              <a:t>.</a:t>
            </a:r>
          </a:p>
          <a:p>
            <a:pPr lvl="1"/>
            <a:r>
              <a:rPr lang="en-ID" b="1" i="1" dirty="0"/>
              <a:t>It was</a:t>
            </a:r>
            <a:r>
              <a:rPr lang="en-ID" i="1" dirty="0"/>
              <a:t> getting cold.</a:t>
            </a:r>
            <a:endParaRPr lang="en-US" i="1" dirty="0"/>
          </a:p>
          <a:p>
            <a:pPr marL="558800" lvl="1" indent="0">
              <a:buNone/>
            </a:pPr>
            <a:endParaRPr lang="en-ID" b="1" u="sng" dirty="0"/>
          </a:p>
          <a:p>
            <a:pPr marL="101600" lvl="0" indent="0">
              <a:buNone/>
            </a:pPr>
            <a:r>
              <a:rPr lang="en-US" dirty="0"/>
              <a:t>We use it with the verb </a:t>
            </a:r>
            <a:r>
              <a:rPr lang="en-US" b="1" u="sng" dirty="0"/>
              <a:t>be</a:t>
            </a:r>
            <a:r>
              <a:rPr lang="en-US" dirty="0"/>
              <a:t> and an </a:t>
            </a:r>
            <a:r>
              <a:rPr lang="en-US" b="1" u="sng" dirty="0"/>
              <a:t>–</a:t>
            </a:r>
            <a:r>
              <a:rPr lang="en-US" b="1" u="sng" dirty="0" err="1"/>
              <a:t>ing</a:t>
            </a:r>
            <a:r>
              <a:rPr lang="en-US" b="1" dirty="0"/>
              <a:t> </a:t>
            </a:r>
            <a:r>
              <a:rPr lang="en-US" dirty="0"/>
              <a:t>form or </a:t>
            </a:r>
            <a:r>
              <a:rPr lang="en-US" b="1" u="sng" dirty="0"/>
              <a:t>to-infinitive</a:t>
            </a:r>
            <a:r>
              <a:rPr lang="en-US" dirty="0"/>
              <a:t> to express opinions:</a:t>
            </a:r>
          </a:p>
          <a:p>
            <a:pPr lvl="1"/>
            <a:r>
              <a:rPr lang="en-ID" b="1" i="1" dirty="0"/>
              <a:t>It's</a:t>
            </a:r>
            <a:r>
              <a:rPr lang="en-ID" i="1" dirty="0"/>
              <a:t> great living here.</a:t>
            </a:r>
          </a:p>
          <a:p>
            <a:pPr lvl="1"/>
            <a:r>
              <a:rPr lang="en-US" b="1" i="1" dirty="0"/>
              <a:t>It's</a:t>
            </a:r>
            <a:r>
              <a:rPr lang="en-US" i="1" dirty="0"/>
              <a:t> nice to meet you.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8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286000" y="2857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Demonstratives Pronouns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68580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altLang="en-US" dirty="0"/>
              <a:t>Demonstrative pronouns are used for pointing out things. The words this, that, these and those are demonstrative pronouns.</a:t>
            </a:r>
          </a:p>
          <a:p>
            <a:pPr marL="101600" indent="0">
              <a:buNone/>
            </a:pPr>
            <a:endParaRPr lang="en-US" altLang="en-US" dirty="0"/>
          </a:p>
          <a:p>
            <a:pPr marL="101600" indent="0">
              <a:buNone/>
            </a:pPr>
            <a:r>
              <a:rPr lang="en-US" altLang="en-US" b="1" u="sng" dirty="0"/>
              <a:t>This and These</a:t>
            </a:r>
          </a:p>
          <a:p>
            <a:pPr marL="101600" indent="0">
              <a:buNone/>
            </a:pPr>
            <a:r>
              <a:rPr lang="en-US" altLang="en-US" dirty="0"/>
              <a:t>	</a:t>
            </a:r>
            <a:r>
              <a:rPr lang="en-US" dirty="0"/>
              <a:t>We use </a:t>
            </a:r>
            <a:r>
              <a:rPr lang="en-US" b="1" i="1" dirty="0"/>
              <a:t>this</a:t>
            </a:r>
            <a:r>
              <a:rPr lang="en-US" dirty="0"/>
              <a:t> (singular) and </a:t>
            </a:r>
            <a:r>
              <a:rPr lang="en-US" b="1" i="1" dirty="0"/>
              <a:t>these</a:t>
            </a:r>
            <a:r>
              <a:rPr lang="en-US" dirty="0"/>
              <a:t> (plural) as pronouns:</a:t>
            </a:r>
          </a:p>
          <a:p>
            <a:r>
              <a:rPr lang="en-US" dirty="0"/>
              <a:t>To talk about people or things near us:</a:t>
            </a:r>
          </a:p>
          <a:p>
            <a:pPr lvl="1"/>
            <a:r>
              <a:rPr lang="en-US" b="1" i="1" dirty="0"/>
              <a:t>This</a:t>
            </a:r>
            <a:r>
              <a:rPr lang="en-US" i="1" dirty="0"/>
              <a:t> is a nice cup of tea.</a:t>
            </a:r>
          </a:p>
          <a:p>
            <a:pPr lvl="1"/>
            <a:r>
              <a:rPr lang="en-US" i="1" dirty="0"/>
              <a:t>Whose shoes are </a:t>
            </a:r>
            <a:r>
              <a:rPr lang="en-US" b="1" i="1" dirty="0"/>
              <a:t>these</a:t>
            </a:r>
            <a:r>
              <a:rPr lang="en-US" i="1" dirty="0"/>
              <a:t>?</a:t>
            </a:r>
            <a:endParaRPr lang="en-US" altLang="en-US" dirty="0"/>
          </a:p>
          <a:p>
            <a:endParaRPr lang="en-ID" b="1" dirty="0"/>
          </a:p>
          <a:p>
            <a:endParaRPr lang="en-US" altLang="en-US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440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286000" y="2857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68580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To</a:t>
            </a:r>
            <a:r>
              <a:rPr lang="en-ID" dirty="0"/>
              <a:t> introduce people:</a:t>
            </a:r>
          </a:p>
          <a:p>
            <a:pPr lvl="1"/>
            <a:r>
              <a:rPr lang="en-US" b="1" i="1" dirty="0"/>
              <a:t>This</a:t>
            </a:r>
            <a:r>
              <a:rPr lang="en-US" i="1" dirty="0"/>
              <a:t> is Janet.</a:t>
            </a:r>
          </a:p>
          <a:p>
            <a:pPr lvl="1"/>
            <a:r>
              <a:rPr lang="en-US" b="1" i="1" dirty="0"/>
              <a:t>These</a:t>
            </a:r>
            <a:r>
              <a:rPr lang="en-US" i="1" dirty="0"/>
              <a:t> are my friends John and Michael.</a:t>
            </a:r>
          </a:p>
          <a:p>
            <a:pPr marL="558800" lvl="1" indent="0">
              <a:buNone/>
            </a:pPr>
            <a:endParaRPr lang="en-ID" b="1" dirty="0"/>
          </a:p>
          <a:p>
            <a:r>
              <a:rPr lang="en-US" dirty="0"/>
              <a:t>To</a:t>
            </a:r>
            <a:r>
              <a:rPr lang="en-ID" dirty="0"/>
              <a:t> </a:t>
            </a:r>
            <a:r>
              <a:rPr lang="en-US" dirty="0"/>
              <a:t>begin a conversation on the phone:</a:t>
            </a:r>
          </a:p>
          <a:p>
            <a:pPr lvl="1"/>
            <a:r>
              <a:rPr lang="en-US" i="1" dirty="0"/>
              <a:t>Hello, </a:t>
            </a:r>
            <a:r>
              <a:rPr lang="en-US" b="1" i="1" dirty="0"/>
              <a:t>this</a:t>
            </a:r>
            <a:r>
              <a:rPr lang="en-US" i="1" dirty="0"/>
              <a:t> is David. Can I speak to Sally?</a:t>
            </a:r>
          </a:p>
          <a:p>
            <a:pPr marL="558800" lvl="1" indent="0">
              <a:buNone/>
            </a:pPr>
            <a:endParaRPr lang="en-US" altLang="en-US" u="sng" dirty="0"/>
          </a:p>
          <a:p>
            <a:pPr marL="101600" lvl="0" indent="0">
              <a:buNone/>
            </a:pPr>
            <a:r>
              <a:rPr lang="en-US" b="1" u="sng" dirty="0"/>
              <a:t>That and Those</a:t>
            </a:r>
          </a:p>
          <a:p>
            <a:pPr lvl="0"/>
            <a:r>
              <a:rPr lang="en-US" dirty="0"/>
              <a:t>To</a:t>
            </a:r>
            <a:r>
              <a:rPr lang="en-ID" dirty="0"/>
              <a:t> </a:t>
            </a:r>
            <a:r>
              <a:rPr lang="en-US" dirty="0"/>
              <a:t>begin a conversation on the phone:</a:t>
            </a:r>
          </a:p>
          <a:p>
            <a:pPr lvl="1"/>
            <a:r>
              <a:rPr lang="en-ID" i="1" dirty="0"/>
              <a:t>What's </a:t>
            </a:r>
            <a:r>
              <a:rPr lang="en-ID" b="1" i="1" dirty="0"/>
              <a:t>that</a:t>
            </a:r>
            <a:r>
              <a:rPr lang="en-ID" i="1" dirty="0"/>
              <a:t>?</a:t>
            </a:r>
          </a:p>
          <a:p>
            <a:pPr lvl="1"/>
            <a:r>
              <a:rPr lang="en-US" b="1" i="1" dirty="0"/>
              <a:t>Those</a:t>
            </a:r>
            <a:r>
              <a:rPr lang="en-US" i="1" dirty="0"/>
              <a:t> are very expensive shoes.</a:t>
            </a:r>
            <a:endParaRPr lang="en-US" dirty="0"/>
          </a:p>
          <a:p>
            <a:pPr marL="101600" lvl="0" indent="0">
              <a:buNone/>
            </a:pPr>
            <a:endParaRPr lang="en-US" b="1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757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286000" y="2857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68580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 also use </a:t>
            </a:r>
            <a:r>
              <a:rPr lang="en-US" b="1" i="1" dirty="0"/>
              <a:t>that</a:t>
            </a:r>
            <a:r>
              <a:rPr lang="en-US" dirty="0"/>
              <a:t> to reply to something someone has said:</a:t>
            </a:r>
          </a:p>
          <a:p>
            <a:pPr lvl="1"/>
            <a:r>
              <a:rPr lang="en-US" i="1" dirty="0"/>
              <a:t>'Shall we go to the cinema?'  'Yes, </a:t>
            </a:r>
            <a:r>
              <a:rPr lang="en-US" b="1" i="1" dirty="0"/>
              <a:t>that</a:t>
            </a:r>
            <a:r>
              <a:rPr lang="en-US" i="1" dirty="0"/>
              <a:t>’s a good idea.’</a:t>
            </a:r>
          </a:p>
          <a:p>
            <a:pPr lvl="1"/>
            <a:r>
              <a:rPr lang="en-US" i="1" dirty="0"/>
              <a:t>'I've got a new job.'  '</a:t>
            </a:r>
            <a:r>
              <a:rPr lang="en-US" b="1" i="1" dirty="0"/>
              <a:t>That</a:t>
            </a:r>
            <a:r>
              <a:rPr lang="en-US" i="1" dirty="0"/>
              <a:t>'s great.’</a:t>
            </a:r>
          </a:p>
          <a:p>
            <a:pPr lvl="1"/>
            <a:r>
              <a:rPr lang="en-US" i="1" dirty="0"/>
              <a:t>I'm very tired.'  'Why is</a:t>
            </a:r>
            <a:r>
              <a:rPr lang="en-US" b="1" i="1" dirty="0"/>
              <a:t> that</a:t>
            </a:r>
            <a:r>
              <a:rPr lang="en-US" i="1" dirty="0"/>
              <a:t>?’</a:t>
            </a:r>
            <a:endParaRPr lang="en-ID" b="1" dirty="0"/>
          </a:p>
          <a:p>
            <a:pPr marL="101600" lvl="0" indent="0">
              <a:buNone/>
            </a:pPr>
            <a:endParaRPr lang="en-US" b="1" u="sng" dirty="0"/>
          </a:p>
          <a:p>
            <a:pPr marL="101600" indent="0">
              <a:buNone/>
            </a:pPr>
            <a:r>
              <a:rPr lang="en-ID" b="1" u="sng" dirty="0"/>
              <a:t>With nouns</a:t>
            </a:r>
          </a:p>
          <a:p>
            <a:pPr lvl="0"/>
            <a:r>
              <a:rPr lang="en-US" dirty="0"/>
              <a:t>We can also use </a:t>
            </a:r>
            <a:r>
              <a:rPr lang="en-US" i="1" dirty="0"/>
              <a:t>this, these, that</a:t>
            </a:r>
            <a:r>
              <a:rPr lang="en-US" dirty="0"/>
              <a:t> and</a:t>
            </a:r>
            <a:r>
              <a:rPr lang="en-US" i="1" dirty="0"/>
              <a:t> those</a:t>
            </a:r>
            <a:r>
              <a:rPr lang="en-US" dirty="0"/>
              <a:t> with </a:t>
            </a:r>
            <a:r>
              <a:rPr lang="en-US" b="1" u="sng" dirty="0">
                <a:hlinkClick r:id="rId3"/>
              </a:rPr>
              <a:t>nouns</a:t>
            </a:r>
            <a:r>
              <a:rPr lang="en-US" dirty="0"/>
              <a:t>.</a:t>
            </a:r>
            <a:r>
              <a:rPr lang="en-US" b="1" dirty="0"/>
              <a:t> </a:t>
            </a:r>
            <a:r>
              <a:rPr lang="en-US" dirty="0"/>
              <a:t>We use </a:t>
            </a:r>
            <a:r>
              <a:rPr lang="en-US" i="1" dirty="0"/>
              <a:t>this</a:t>
            </a:r>
            <a:r>
              <a:rPr lang="en-US" dirty="0"/>
              <a:t> and </a:t>
            </a:r>
            <a:r>
              <a:rPr lang="en-US" i="1" dirty="0"/>
              <a:t>these</a:t>
            </a:r>
            <a:r>
              <a:rPr lang="en-US" dirty="0"/>
              <a:t> for people or things near us:</a:t>
            </a:r>
            <a:endParaRPr lang="en-US" b="1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68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286000" y="2857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68580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ID" b="1" u="sng" dirty="0"/>
              <a:t>With nouns</a:t>
            </a:r>
          </a:p>
          <a:p>
            <a:pPr lvl="0"/>
            <a:r>
              <a:rPr lang="en-US" dirty="0"/>
              <a:t>We can also use </a:t>
            </a:r>
            <a:r>
              <a:rPr lang="en-US" i="1" dirty="0"/>
              <a:t>this, these, that</a:t>
            </a:r>
            <a:r>
              <a:rPr lang="en-US" dirty="0"/>
              <a:t> and</a:t>
            </a:r>
            <a:r>
              <a:rPr lang="en-US" i="1" dirty="0"/>
              <a:t> those</a:t>
            </a:r>
            <a:r>
              <a:rPr lang="en-US" dirty="0"/>
              <a:t> with </a:t>
            </a:r>
            <a:r>
              <a:rPr lang="en-US" b="1" u="sng" dirty="0">
                <a:hlinkClick r:id="rId3"/>
              </a:rPr>
              <a:t>nouns</a:t>
            </a:r>
            <a:r>
              <a:rPr lang="en-US" dirty="0"/>
              <a:t>.</a:t>
            </a:r>
            <a:r>
              <a:rPr lang="en-US" b="1" dirty="0"/>
              <a:t> </a:t>
            </a:r>
            <a:r>
              <a:rPr lang="en-US" dirty="0"/>
              <a:t>We use </a:t>
            </a:r>
            <a:r>
              <a:rPr lang="en-US" i="1" dirty="0"/>
              <a:t>this</a:t>
            </a:r>
            <a:r>
              <a:rPr lang="en-US" dirty="0"/>
              <a:t> and </a:t>
            </a:r>
            <a:r>
              <a:rPr lang="en-US" i="1" dirty="0"/>
              <a:t>these</a:t>
            </a:r>
            <a:r>
              <a:rPr lang="en-US" dirty="0"/>
              <a:t> for people or things near us:</a:t>
            </a:r>
          </a:p>
          <a:p>
            <a:pPr lvl="1"/>
            <a:r>
              <a:rPr lang="en-US" i="1" dirty="0"/>
              <a:t>We have lived in </a:t>
            </a:r>
            <a:r>
              <a:rPr lang="en-US" b="1" i="1" dirty="0"/>
              <a:t>this </a:t>
            </a:r>
            <a:r>
              <a:rPr lang="en-US" b="1" i="1" u="sng" dirty="0"/>
              <a:t>house</a:t>
            </a:r>
            <a:r>
              <a:rPr lang="en-US" i="1" dirty="0"/>
              <a:t> for twenty years.</a:t>
            </a:r>
          </a:p>
          <a:p>
            <a:pPr lvl="1"/>
            <a:r>
              <a:rPr lang="en-US" i="1" dirty="0"/>
              <a:t>Have you read all of </a:t>
            </a:r>
            <a:r>
              <a:rPr lang="en-US" b="1" i="1" dirty="0"/>
              <a:t>these </a:t>
            </a:r>
            <a:r>
              <a:rPr lang="en-US" b="1" i="1" u="sng" dirty="0"/>
              <a:t>books</a:t>
            </a:r>
            <a:r>
              <a:rPr lang="en-US" i="1" dirty="0"/>
              <a:t>?</a:t>
            </a:r>
          </a:p>
          <a:p>
            <a:pPr lvl="1"/>
            <a:endParaRPr lang="en-US" i="1" dirty="0"/>
          </a:p>
          <a:p>
            <a:pPr lvl="0"/>
            <a:r>
              <a:rPr lang="en-US" dirty="0"/>
              <a:t>and </a:t>
            </a:r>
            <a:r>
              <a:rPr lang="en-US" i="1" dirty="0"/>
              <a:t>that</a:t>
            </a:r>
            <a:r>
              <a:rPr lang="en-US" dirty="0"/>
              <a:t> and </a:t>
            </a:r>
            <a:r>
              <a:rPr lang="en-US" i="1" dirty="0"/>
              <a:t>those</a:t>
            </a:r>
            <a:r>
              <a:rPr lang="en-US" dirty="0"/>
              <a:t> for people or things that are not near us:</a:t>
            </a:r>
          </a:p>
          <a:p>
            <a:pPr lvl="1"/>
            <a:r>
              <a:rPr lang="en-US" i="1" dirty="0"/>
              <a:t>Who lives in </a:t>
            </a:r>
            <a:r>
              <a:rPr lang="en-US" b="1" i="1" dirty="0"/>
              <a:t>that </a:t>
            </a:r>
            <a:r>
              <a:rPr lang="en-US" b="1" i="1" u="sng" dirty="0"/>
              <a:t>house</a:t>
            </a:r>
            <a:r>
              <a:rPr lang="en-US" i="1" dirty="0"/>
              <a:t>?</a:t>
            </a:r>
          </a:p>
          <a:p>
            <a:pPr lvl="1"/>
            <a:r>
              <a:rPr lang="en-ID" i="1" dirty="0"/>
              <a:t>Who are </a:t>
            </a:r>
            <a:r>
              <a:rPr lang="en-ID" b="1" i="1" dirty="0"/>
              <a:t>those </a:t>
            </a:r>
            <a:r>
              <a:rPr lang="en-ID" b="1" i="1" u="sng" dirty="0"/>
              <a:t>people</a:t>
            </a:r>
            <a:r>
              <a:rPr lang="en-ID" i="1" dirty="0"/>
              <a:t>?</a:t>
            </a:r>
            <a:endParaRPr lang="en-US" i="1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11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</a:rPr>
              <a:t>7.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en-US" dirty="0"/>
              <a:t>'it' and 'there' as dummy subjects</a:t>
            </a: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792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286000" y="2857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'it' and 'there' as dummy subjects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68580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altLang="en-US" dirty="0"/>
              <a:t>English clauses always have a subject:</a:t>
            </a:r>
          </a:p>
          <a:p>
            <a:pPr lvl="1"/>
            <a:r>
              <a:rPr lang="en-US" altLang="en-US" dirty="0"/>
              <a:t>His father has just retired. &gt; He was a teacher. (NOT Was a teacher.)</a:t>
            </a:r>
          </a:p>
          <a:p>
            <a:pPr lvl="1"/>
            <a:r>
              <a:rPr lang="en-US" altLang="en-US" dirty="0"/>
              <a:t>I'm waiting for my wife. &gt; She is late. (NOT Is late.)</a:t>
            </a:r>
          </a:p>
          <a:p>
            <a:pPr marL="101600" indent="0">
              <a:buNone/>
            </a:pPr>
            <a:endParaRPr lang="en-US" altLang="en-US" dirty="0"/>
          </a:p>
          <a:p>
            <a:pPr marL="101600" indent="0">
              <a:buNone/>
            </a:pPr>
            <a:r>
              <a:rPr lang="en-US" altLang="en-US" dirty="0"/>
              <a:t>... except for the imperative:</a:t>
            </a:r>
          </a:p>
          <a:p>
            <a:pPr lvl="1"/>
            <a:r>
              <a:rPr lang="en-US" altLang="en-US" dirty="0"/>
              <a:t>Go away.</a:t>
            </a:r>
          </a:p>
          <a:p>
            <a:pPr lvl="1"/>
            <a:r>
              <a:rPr lang="en-US" altLang="en-US" dirty="0"/>
              <a:t>Play it again, please.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45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286000" y="2857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68580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ID" b="1" u="sng" dirty="0"/>
              <a:t>There</a:t>
            </a:r>
          </a:p>
          <a:p>
            <a:pPr marL="101600" indent="0">
              <a:buNone/>
            </a:pPr>
            <a:r>
              <a:rPr lang="en-US" dirty="0"/>
              <a:t>If there is no other subject, we use </a:t>
            </a:r>
            <a:r>
              <a:rPr lang="en-US" b="1" i="1" dirty="0"/>
              <a:t>there</a:t>
            </a:r>
            <a:r>
              <a:rPr lang="en-US" dirty="0"/>
              <a:t> to talk about:</a:t>
            </a:r>
            <a:endParaRPr lang="en-ID" b="1" u="sng" dirty="0"/>
          </a:p>
          <a:p>
            <a:pPr lvl="0"/>
            <a:r>
              <a:rPr lang="en-US" dirty="0"/>
              <a:t>where or when something is:</a:t>
            </a:r>
          </a:p>
          <a:p>
            <a:pPr lvl="1"/>
            <a:r>
              <a:rPr lang="en-US" b="1" i="1" dirty="0"/>
              <a:t>There's</a:t>
            </a:r>
            <a:r>
              <a:rPr lang="en-US" i="1" dirty="0"/>
              <a:t> an interesting book on the shelf.</a:t>
            </a:r>
          </a:p>
          <a:p>
            <a:pPr lvl="1"/>
            <a:r>
              <a:rPr lang="en-US" b="1" i="1" dirty="0"/>
              <a:t>There'll be</a:t>
            </a:r>
            <a:r>
              <a:rPr lang="en-US" i="1" dirty="0"/>
              <a:t> an eclipse of the moon tonight.</a:t>
            </a:r>
          </a:p>
          <a:p>
            <a:pPr marL="558800" lvl="1" indent="0">
              <a:buNone/>
            </a:pPr>
            <a:endParaRPr lang="en-US" i="1" dirty="0"/>
          </a:p>
          <a:p>
            <a:pPr lvl="0"/>
            <a:r>
              <a:rPr lang="en-ID" dirty="0"/>
              <a:t>a number or amount:</a:t>
            </a:r>
          </a:p>
          <a:p>
            <a:pPr lvl="1"/>
            <a:r>
              <a:rPr lang="en-US" b="1" i="1" dirty="0"/>
              <a:t>There is</a:t>
            </a:r>
            <a:r>
              <a:rPr lang="en-US" i="1" dirty="0"/>
              <a:t> plenty of bread left.</a:t>
            </a:r>
          </a:p>
          <a:p>
            <a:pPr lvl="1"/>
            <a:r>
              <a:rPr lang="en-US" b="1" i="1" dirty="0"/>
              <a:t>There were</a:t>
            </a:r>
            <a:r>
              <a:rPr lang="en-US" i="1" dirty="0"/>
              <a:t> twenty people at the meeting.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98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286000" y="2857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68580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/>
              <a:t>something existing or happening:</a:t>
            </a:r>
          </a:p>
          <a:p>
            <a:pPr lvl="1"/>
            <a:r>
              <a:rPr lang="en-ID" b="1" i="1" dirty="0"/>
              <a:t>There's</a:t>
            </a:r>
            <a:r>
              <a:rPr lang="en-ID" i="1" dirty="0"/>
              <a:t> a small problem.</a:t>
            </a:r>
          </a:p>
          <a:p>
            <a:pPr lvl="1"/>
            <a:r>
              <a:rPr lang="en-US" b="1" i="1" dirty="0"/>
              <a:t>There was</a:t>
            </a:r>
            <a:r>
              <a:rPr lang="en-US" i="1" dirty="0"/>
              <a:t> a nasty fight.</a:t>
            </a:r>
          </a:p>
          <a:p>
            <a:pPr marL="558800" lvl="1" indent="0">
              <a:buNone/>
            </a:pPr>
            <a:endParaRPr lang="en-US" i="1" dirty="0"/>
          </a:p>
          <a:p>
            <a:pPr marL="101600" lvl="0" indent="0">
              <a:buNone/>
            </a:pPr>
            <a:r>
              <a:rPr lang="en-ID" b="1" u="sng" dirty="0"/>
              <a:t>it</a:t>
            </a:r>
          </a:p>
          <a:p>
            <a:pPr marL="101600" lvl="0" indent="0">
              <a:buNone/>
            </a:pPr>
            <a:r>
              <a:rPr lang="en-US" dirty="0"/>
              <a:t>We use</a:t>
            </a:r>
            <a:r>
              <a:rPr lang="en-US" i="1" dirty="0"/>
              <a:t> </a:t>
            </a:r>
            <a:r>
              <a:rPr lang="en-US" b="1" i="1" dirty="0"/>
              <a:t>it </a:t>
            </a:r>
            <a:r>
              <a:rPr lang="en-US" dirty="0"/>
              <a:t>to talk about:</a:t>
            </a:r>
            <a:endParaRPr lang="en-US" i="1" dirty="0"/>
          </a:p>
          <a:p>
            <a:pPr lvl="0"/>
            <a:r>
              <a:rPr lang="en-ID" dirty="0"/>
              <a:t>times and dates:</a:t>
            </a:r>
          </a:p>
          <a:p>
            <a:pPr lvl="1"/>
            <a:r>
              <a:rPr lang="en-ID" b="1" i="1" dirty="0"/>
              <a:t>It's</a:t>
            </a:r>
            <a:r>
              <a:rPr lang="en-ID" i="1" dirty="0"/>
              <a:t> nearly one o'clock.</a:t>
            </a:r>
          </a:p>
          <a:p>
            <a:pPr lvl="1"/>
            <a:r>
              <a:rPr lang="en-ID" b="1" i="1" dirty="0"/>
              <a:t>It's</a:t>
            </a:r>
            <a:r>
              <a:rPr lang="en-ID" i="1" dirty="0"/>
              <a:t> my birthday.</a:t>
            </a:r>
            <a:endParaRPr lang="en-US" i="1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587110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292</Words>
  <Application>Microsoft Office PowerPoint</Application>
  <PresentationFormat>On-screen Show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Oswald</vt:lpstr>
      <vt:lpstr>Roboto Condensed</vt:lpstr>
      <vt:lpstr>Wolsey template</vt:lpstr>
      <vt:lpstr>6. Demonstratives Pronouns</vt:lpstr>
      <vt:lpstr>Demonstratives Pronouns</vt:lpstr>
      <vt:lpstr>PowerPoint Presentation</vt:lpstr>
      <vt:lpstr>PowerPoint Presentation</vt:lpstr>
      <vt:lpstr>PowerPoint Presentation</vt:lpstr>
      <vt:lpstr>7. 'it' and 'there' as dummy subjects</vt:lpstr>
      <vt:lpstr>'it' and 'there' as dummy subjects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Syarif</dc:creator>
  <cp:lastModifiedBy>Syarif</cp:lastModifiedBy>
  <cp:revision>4</cp:revision>
  <dcterms:modified xsi:type="dcterms:W3CDTF">2019-09-04T16:11:22Z</dcterms:modified>
</cp:coreProperties>
</file>