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16.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000000"/>
          </p15:clr>
        </p15:guide>
        <p15:guide id="2" pos="2880">
          <p15:clr>
            <a:srgbClr val="000000"/>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slide" Target="slides/slide19.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401464217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4BB5D9"/>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5609666" y="2185857"/>
            <a:ext cx="3534604" cy="3432788"/>
            <a:chOff x="6172200" y="2656118"/>
            <a:chExt cx="2971754" cy="2886151"/>
          </a:xfrm>
        </p:grpSpPr>
        <p:sp>
          <p:nvSpPr>
            <p:cNvPr id="11" name="Google Shape;11;p2"/>
            <p:cNvSpPr/>
            <p:nvPr/>
          </p:nvSpPr>
          <p:spPr>
            <a:xfrm rot="9208626" flipH="1">
              <a:off x="6704904" y="4110434"/>
              <a:ext cx="484232" cy="1204006"/>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9208633" flipH="1">
              <a:off x="7804300" y="3279013"/>
              <a:ext cx="877624" cy="2182136"/>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9208606" flipH="1">
              <a:off x="7481789" y="4276913"/>
              <a:ext cx="408796" cy="1016449"/>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9208678" flipH="1">
              <a:off x="6287617" y="4657701"/>
              <a:ext cx="229660" cy="571018"/>
            </a:xfrm>
            <a:prstGeom prst="flowChartManualInpu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FFFFFF"/>
            </a:solidFill>
            <a:ln>
              <a:noFill/>
            </a:ln>
          </p:spPr>
        </p:sp>
      </p:grpSp>
      <p:grpSp>
        <p:nvGrpSpPr>
          <p:cNvPr id="16" name="Google Shape;16;p2"/>
          <p:cNvGrpSpPr/>
          <p:nvPr/>
        </p:nvGrpSpPr>
        <p:grpSpPr>
          <a:xfrm>
            <a:off x="-22" y="-324543"/>
            <a:ext cx="3068579" cy="1910876"/>
            <a:chOff x="-32" y="-215963"/>
            <a:chExt cx="2163561" cy="1347300"/>
          </a:xfrm>
        </p:grpSpPr>
        <p:sp>
          <p:nvSpPr>
            <p:cNvPr id="17" name="Google Shape;17;p2"/>
            <p:cNvSpPr/>
            <p:nvPr/>
          </p:nvSpPr>
          <p:spPr>
            <a:xfrm rot="-1591408" flipH="1">
              <a:off x="1362169" y="-63166"/>
              <a:ext cx="205103" cy="509980"/>
            </a:xfrm>
            <a:prstGeom prst="flowChartManualInpu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1591371" flipH="1">
              <a:off x="239463" y="-151890"/>
              <a:ext cx="434754" cy="1080980"/>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1591339" flipH="1">
              <a:off x="892401" y="-169347"/>
              <a:ext cx="504374" cy="1254067"/>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1591322" flipH="1">
              <a:off x="1818452" y="-76292"/>
              <a:ext cx="229660" cy="571018"/>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81D1EC"/>
            </a:solidFill>
            <a:ln>
              <a:noFill/>
            </a:ln>
          </p:spPr>
        </p:sp>
      </p:grpSp>
      <p:sp>
        <p:nvSpPr>
          <p:cNvPr id="22" name="Google Shape;22;p2"/>
          <p:cNvSpPr txBox="1">
            <a:spLocks noGrp="1"/>
          </p:cNvSpPr>
          <p:nvPr>
            <p:ph type="ctrTitle"/>
          </p:nvPr>
        </p:nvSpPr>
        <p:spPr>
          <a:xfrm>
            <a:off x="685800" y="2753825"/>
            <a:ext cx="5671500" cy="1159800"/>
          </a:xfrm>
          <a:prstGeom prst="rect">
            <a:avLst/>
          </a:prstGeom>
        </p:spPr>
        <p:txBody>
          <a:bodyPr spcFirstLastPara="1" wrap="square" lIns="91425" tIns="91425" rIns="91425" bIns="91425" anchor="b" anchorCtr="0">
            <a:noAutofit/>
          </a:bodyPr>
          <a:lstStyle>
            <a:lvl1pPr lvl="0">
              <a:spcBef>
                <a:spcPts val="0"/>
              </a:spcBef>
              <a:spcAft>
                <a:spcPts val="0"/>
              </a:spcAft>
              <a:buClr>
                <a:srgbClr val="FFFFFF"/>
              </a:buClr>
              <a:buSzPts val="5000"/>
              <a:buNone/>
              <a:defRPr sz="5000">
                <a:solidFill>
                  <a:srgbClr val="FFFFFF"/>
                </a:solidFill>
              </a:defRPr>
            </a:lvl1pPr>
            <a:lvl2pPr lvl="1">
              <a:spcBef>
                <a:spcPts val="0"/>
              </a:spcBef>
              <a:spcAft>
                <a:spcPts val="0"/>
              </a:spcAft>
              <a:buClr>
                <a:srgbClr val="FFFFFF"/>
              </a:buClr>
              <a:buSzPts val="5000"/>
              <a:buNone/>
              <a:defRPr sz="5000">
                <a:solidFill>
                  <a:srgbClr val="FFFFFF"/>
                </a:solidFill>
              </a:defRPr>
            </a:lvl2pPr>
            <a:lvl3pPr lvl="2">
              <a:spcBef>
                <a:spcPts val="0"/>
              </a:spcBef>
              <a:spcAft>
                <a:spcPts val="0"/>
              </a:spcAft>
              <a:buClr>
                <a:srgbClr val="FFFFFF"/>
              </a:buClr>
              <a:buSzPts val="5000"/>
              <a:buNone/>
              <a:defRPr sz="5000">
                <a:solidFill>
                  <a:srgbClr val="FFFFFF"/>
                </a:solidFill>
              </a:defRPr>
            </a:lvl3pPr>
            <a:lvl4pPr lvl="3">
              <a:spcBef>
                <a:spcPts val="0"/>
              </a:spcBef>
              <a:spcAft>
                <a:spcPts val="0"/>
              </a:spcAft>
              <a:buClr>
                <a:srgbClr val="FFFFFF"/>
              </a:buClr>
              <a:buSzPts val="5000"/>
              <a:buNone/>
              <a:defRPr sz="5000">
                <a:solidFill>
                  <a:srgbClr val="FFFFFF"/>
                </a:solidFill>
              </a:defRPr>
            </a:lvl4pPr>
            <a:lvl5pPr lvl="4">
              <a:spcBef>
                <a:spcPts val="0"/>
              </a:spcBef>
              <a:spcAft>
                <a:spcPts val="0"/>
              </a:spcAft>
              <a:buClr>
                <a:srgbClr val="FFFFFF"/>
              </a:buClr>
              <a:buSzPts val="5000"/>
              <a:buNone/>
              <a:defRPr sz="5000">
                <a:solidFill>
                  <a:srgbClr val="FFFFFF"/>
                </a:solidFill>
              </a:defRPr>
            </a:lvl5pPr>
            <a:lvl6pPr lvl="5">
              <a:spcBef>
                <a:spcPts val="0"/>
              </a:spcBef>
              <a:spcAft>
                <a:spcPts val="0"/>
              </a:spcAft>
              <a:buClr>
                <a:srgbClr val="FFFFFF"/>
              </a:buClr>
              <a:buSzPts val="5000"/>
              <a:buNone/>
              <a:defRPr sz="5000">
                <a:solidFill>
                  <a:srgbClr val="FFFFFF"/>
                </a:solidFill>
              </a:defRPr>
            </a:lvl6pPr>
            <a:lvl7pPr lvl="6">
              <a:spcBef>
                <a:spcPts val="0"/>
              </a:spcBef>
              <a:spcAft>
                <a:spcPts val="0"/>
              </a:spcAft>
              <a:buClr>
                <a:srgbClr val="FFFFFF"/>
              </a:buClr>
              <a:buSzPts val="5000"/>
              <a:buNone/>
              <a:defRPr sz="5000">
                <a:solidFill>
                  <a:srgbClr val="FFFFFF"/>
                </a:solidFill>
              </a:defRPr>
            </a:lvl7pPr>
            <a:lvl8pPr lvl="7">
              <a:spcBef>
                <a:spcPts val="0"/>
              </a:spcBef>
              <a:spcAft>
                <a:spcPts val="0"/>
              </a:spcAft>
              <a:buClr>
                <a:srgbClr val="FFFFFF"/>
              </a:buClr>
              <a:buSzPts val="5000"/>
              <a:buNone/>
              <a:defRPr sz="5000">
                <a:solidFill>
                  <a:srgbClr val="FFFFFF"/>
                </a:solidFill>
              </a:defRPr>
            </a:lvl8pPr>
            <a:lvl9pPr lvl="8">
              <a:spcBef>
                <a:spcPts val="0"/>
              </a:spcBef>
              <a:spcAft>
                <a:spcPts val="0"/>
              </a:spcAft>
              <a:buClr>
                <a:srgbClr val="FFFFFF"/>
              </a:buClr>
              <a:buSzPts val="5000"/>
              <a:buNone/>
              <a:defRPr sz="50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rgbClr val="FF9900"/>
        </a:solidFill>
        <a:effectLst/>
      </p:bgPr>
    </p:bg>
    <p:spTree>
      <p:nvGrpSpPr>
        <p:cNvPr id="1" name="Shape 23"/>
        <p:cNvGrpSpPr/>
        <p:nvPr/>
      </p:nvGrpSpPr>
      <p:grpSpPr>
        <a:xfrm>
          <a:off x="0" y="0"/>
          <a:ext cx="0" cy="0"/>
          <a:chOff x="0" y="0"/>
          <a:chExt cx="0" cy="0"/>
        </a:xfrm>
      </p:grpSpPr>
      <p:grpSp>
        <p:nvGrpSpPr>
          <p:cNvPr id="24" name="Google Shape;24;p3"/>
          <p:cNvGrpSpPr/>
          <p:nvPr/>
        </p:nvGrpSpPr>
        <p:grpSpPr>
          <a:xfrm>
            <a:off x="6172200" y="2656118"/>
            <a:ext cx="2971754" cy="2886151"/>
            <a:chOff x="6172200" y="2656118"/>
            <a:chExt cx="2971754" cy="2886151"/>
          </a:xfrm>
        </p:grpSpPr>
        <p:sp>
          <p:nvSpPr>
            <p:cNvPr id="25" name="Google Shape;25;p3"/>
            <p:cNvSpPr/>
            <p:nvPr/>
          </p:nvSpPr>
          <p:spPr>
            <a:xfrm rot="9208626" flipH="1">
              <a:off x="6704904" y="4110434"/>
              <a:ext cx="484232" cy="1204006"/>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rot="9208633" flipH="1">
              <a:off x="7804300" y="3279013"/>
              <a:ext cx="877624" cy="2182136"/>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9208606" flipH="1">
              <a:off x="7481789" y="4276913"/>
              <a:ext cx="408796" cy="1016449"/>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rot="9208678" flipH="1">
              <a:off x="6287617" y="4657701"/>
              <a:ext cx="229660" cy="571018"/>
            </a:xfrm>
            <a:prstGeom prst="flowChartManualInpu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FFFFFF"/>
            </a:solidFill>
            <a:ln>
              <a:noFill/>
            </a:ln>
          </p:spPr>
        </p:sp>
      </p:grpSp>
      <p:grpSp>
        <p:nvGrpSpPr>
          <p:cNvPr id="30" name="Google Shape;30;p3"/>
          <p:cNvGrpSpPr/>
          <p:nvPr/>
        </p:nvGrpSpPr>
        <p:grpSpPr>
          <a:xfrm>
            <a:off x="-32" y="-228027"/>
            <a:ext cx="2163561" cy="1347300"/>
            <a:chOff x="-32" y="-215963"/>
            <a:chExt cx="2163561" cy="1347300"/>
          </a:xfrm>
        </p:grpSpPr>
        <p:sp>
          <p:nvSpPr>
            <p:cNvPr id="31" name="Google Shape;31;p3"/>
            <p:cNvSpPr/>
            <p:nvPr/>
          </p:nvSpPr>
          <p:spPr>
            <a:xfrm rot="-1591408" flipH="1">
              <a:off x="1362169" y="-63166"/>
              <a:ext cx="205103" cy="509980"/>
            </a:xfrm>
            <a:prstGeom prst="flowChartManualInpu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1591371" flipH="1">
              <a:off x="239463" y="-151890"/>
              <a:ext cx="434754" cy="1080980"/>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rot="-1591339" flipH="1">
              <a:off x="892401" y="-169347"/>
              <a:ext cx="504374" cy="1254067"/>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1591322" flipH="1">
              <a:off x="1818452" y="-76292"/>
              <a:ext cx="229660" cy="571018"/>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81D1EC"/>
            </a:solidFill>
            <a:ln>
              <a:noFill/>
            </a:ln>
          </p:spPr>
        </p:sp>
      </p:grpSp>
      <p:sp>
        <p:nvSpPr>
          <p:cNvPr id="36" name="Google Shape;36;p3"/>
          <p:cNvSpPr txBox="1">
            <a:spLocks noGrp="1"/>
          </p:cNvSpPr>
          <p:nvPr>
            <p:ph type="ctrTitle"/>
          </p:nvPr>
        </p:nvSpPr>
        <p:spPr>
          <a:xfrm>
            <a:off x="685800" y="2421550"/>
            <a:ext cx="5074500" cy="1159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600"/>
              <a:buNone/>
              <a:defRPr sz="3600">
                <a:solidFill>
                  <a:srgbClr val="FFFFFF"/>
                </a:solidFill>
              </a:defRPr>
            </a:lvl1pPr>
            <a:lvl2pPr lvl="1" rtl="0">
              <a:spcBef>
                <a:spcPts val="0"/>
              </a:spcBef>
              <a:spcAft>
                <a:spcPts val="0"/>
              </a:spcAft>
              <a:buClr>
                <a:srgbClr val="FFFFFF"/>
              </a:buClr>
              <a:buSzPts val="3600"/>
              <a:buNone/>
              <a:defRPr sz="3600">
                <a:solidFill>
                  <a:srgbClr val="FFFFFF"/>
                </a:solidFill>
              </a:defRPr>
            </a:lvl2pPr>
            <a:lvl3pPr lvl="2" rtl="0">
              <a:spcBef>
                <a:spcPts val="0"/>
              </a:spcBef>
              <a:spcAft>
                <a:spcPts val="0"/>
              </a:spcAft>
              <a:buClr>
                <a:srgbClr val="FFFFFF"/>
              </a:buClr>
              <a:buSzPts val="3600"/>
              <a:buNone/>
              <a:defRPr sz="3600">
                <a:solidFill>
                  <a:srgbClr val="FFFFFF"/>
                </a:solidFill>
              </a:defRPr>
            </a:lvl3pPr>
            <a:lvl4pPr lvl="3" rtl="0">
              <a:spcBef>
                <a:spcPts val="0"/>
              </a:spcBef>
              <a:spcAft>
                <a:spcPts val="0"/>
              </a:spcAft>
              <a:buClr>
                <a:srgbClr val="FFFFFF"/>
              </a:buClr>
              <a:buSzPts val="3600"/>
              <a:buNone/>
              <a:defRPr sz="3600">
                <a:solidFill>
                  <a:srgbClr val="FFFFFF"/>
                </a:solidFill>
              </a:defRPr>
            </a:lvl4pPr>
            <a:lvl5pPr lvl="4" rtl="0">
              <a:spcBef>
                <a:spcPts val="0"/>
              </a:spcBef>
              <a:spcAft>
                <a:spcPts val="0"/>
              </a:spcAft>
              <a:buClr>
                <a:srgbClr val="FFFFFF"/>
              </a:buClr>
              <a:buSzPts val="3600"/>
              <a:buNone/>
              <a:defRPr sz="3600">
                <a:solidFill>
                  <a:srgbClr val="FFFFFF"/>
                </a:solidFill>
              </a:defRPr>
            </a:lvl5pPr>
            <a:lvl6pPr lvl="5" rtl="0">
              <a:spcBef>
                <a:spcPts val="0"/>
              </a:spcBef>
              <a:spcAft>
                <a:spcPts val="0"/>
              </a:spcAft>
              <a:buClr>
                <a:srgbClr val="FFFFFF"/>
              </a:buClr>
              <a:buSzPts val="3600"/>
              <a:buNone/>
              <a:defRPr sz="3600">
                <a:solidFill>
                  <a:srgbClr val="FFFFFF"/>
                </a:solidFill>
              </a:defRPr>
            </a:lvl6pPr>
            <a:lvl7pPr lvl="6" rtl="0">
              <a:spcBef>
                <a:spcPts val="0"/>
              </a:spcBef>
              <a:spcAft>
                <a:spcPts val="0"/>
              </a:spcAft>
              <a:buClr>
                <a:srgbClr val="FFFFFF"/>
              </a:buClr>
              <a:buSzPts val="3600"/>
              <a:buNone/>
              <a:defRPr sz="3600">
                <a:solidFill>
                  <a:srgbClr val="FFFFFF"/>
                </a:solidFill>
              </a:defRPr>
            </a:lvl7pPr>
            <a:lvl8pPr lvl="7" rtl="0">
              <a:spcBef>
                <a:spcPts val="0"/>
              </a:spcBef>
              <a:spcAft>
                <a:spcPts val="0"/>
              </a:spcAft>
              <a:buClr>
                <a:srgbClr val="FFFFFF"/>
              </a:buClr>
              <a:buSzPts val="3600"/>
              <a:buNone/>
              <a:defRPr sz="3600">
                <a:solidFill>
                  <a:srgbClr val="FFFFFF"/>
                </a:solidFill>
              </a:defRPr>
            </a:lvl8pPr>
            <a:lvl9pPr lvl="8" rtl="0">
              <a:spcBef>
                <a:spcPts val="0"/>
              </a:spcBef>
              <a:spcAft>
                <a:spcPts val="0"/>
              </a:spcAft>
              <a:buClr>
                <a:srgbClr val="FFFFFF"/>
              </a:buClr>
              <a:buSzPts val="3600"/>
              <a:buNone/>
              <a:defRPr sz="3600">
                <a:solidFill>
                  <a:srgbClr val="FFFFFF"/>
                </a:solidFill>
              </a:defRPr>
            </a:lvl9pPr>
          </a:lstStyle>
          <a:p>
            <a:endParaRPr/>
          </a:p>
        </p:txBody>
      </p:sp>
      <p:sp>
        <p:nvSpPr>
          <p:cNvPr id="37" name="Google Shape;37;p3"/>
          <p:cNvSpPr txBox="1">
            <a:spLocks noGrp="1"/>
          </p:cNvSpPr>
          <p:nvPr>
            <p:ph type="subTitle" idx="1"/>
          </p:nvPr>
        </p:nvSpPr>
        <p:spPr>
          <a:xfrm>
            <a:off x="685800" y="3449654"/>
            <a:ext cx="5074500" cy="784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2000"/>
              <a:buNone/>
              <a:defRPr>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a:endParaRPr/>
          </a:p>
        </p:txBody>
      </p:sp>
      <p:sp>
        <p:nvSpPr>
          <p:cNvPr id="38" name="Google Shape;38;p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54"/>
        <p:cNvGrpSpPr/>
        <p:nvPr/>
      </p:nvGrpSpPr>
      <p:grpSpPr>
        <a:xfrm>
          <a:off x="0" y="0"/>
          <a:ext cx="0" cy="0"/>
          <a:chOff x="0" y="0"/>
          <a:chExt cx="0" cy="0"/>
        </a:xfrm>
      </p:grpSpPr>
      <p:grpSp>
        <p:nvGrpSpPr>
          <p:cNvPr id="55" name="Google Shape;55;p5"/>
          <p:cNvGrpSpPr/>
          <p:nvPr/>
        </p:nvGrpSpPr>
        <p:grpSpPr>
          <a:xfrm>
            <a:off x="6172200" y="2656118"/>
            <a:ext cx="2971754" cy="2886151"/>
            <a:chOff x="6172200" y="2656118"/>
            <a:chExt cx="2971754" cy="2886151"/>
          </a:xfrm>
        </p:grpSpPr>
        <p:sp>
          <p:nvSpPr>
            <p:cNvPr id="56" name="Google Shape;56;p5"/>
            <p:cNvSpPr/>
            <p:nvPr/>
          </p:nvSpPr>
          <p:spPr>
            <a:xfrm rot="9208626" flipH="1">
              <a:off x="6704904" y="4110434"/>
              <a:ext cx="484232" cy="1204006"/>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5"/>
            <p:cNvSpPr/>
            <p:nvPr/>
          </p:nvSpPr>
          <p:spPr>
            <a:xfrm rot="9208633" flipH="1">
              <a:off x="7804300" y="3279013"/>
              <a:ext cx="877624" cy="2182136"/>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rot="9208606" flipH="1">
              <a:off x="7481789" y="4276913"/>
              <a:ext cx="408796" cy="1016449"/>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rot="9208678" flipH="1">
              <a:off x="6287617" y="4657701"/>
              <a:ext cx="229660" cy="571018"/>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3796BF"/>
            </a:solidFill>
            <a:ln>
              <a:noFill/>
            </a:ln>
          </p:spPr>
        </p:sp>
      </p:grpSp>
      <p:grpSp>
        <p:nvGrpSpPr>
          <p:cNvPr id="61" name="Google Shape;61;p5"/>
          <p:cNvGrpSpPr/>
          <p:nvPr/>
        </p:nvGrpSpPr>
        <p:grpSpPr>
          <a:xfrm>
            <a:off x="-32" y="-228027"/>
            <a:ext cx="2163561" cy="1347300"/>
            <a:chOff x="-32" y="-215963"/>
            <a:chExt cx="2163561" cy="1347300"/>
          </a:xfrm>
        </p:grpSpPr>
        <p:sp>
          <p:nvSpPr>
            <p:cNvPr id="62" name="Google Shape;62;p5"/>
            <p:cNvSpPr/>
            <p:nvPr/>
          </p:nvSpPr>
          <p:spPr>
            <a:xfrm rot="-1591408" flipH="1">
              <a:off x="1362169" y="-63166"/>
              <a:ext cx="205103" cy="509980"/>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5"/>
            <p:cNvSpPr/>
            <p:nvPr/>
          </p:nvSpPr>
          <p:spPr>
            <a:xfrm rot="-1591371" flipH="1">
              <a:off x="239463" y="-151890"/>
              <a:ext cx="434754" cy="1080980"/>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5"/>
            <p:cNvSpPr/>
            <p:nvPr/>
          </p:nvSpPr>
          <p:spPr>
            <a:xfrm rot="-1591339" flipH="1">
              <a:off x="892401" y="-169347"/>
              <a:ext cx="504374" cy="1254067"/>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5"/>
            <p:cNvSpPr/>
            <p:nvPr/>
          </p:nvSpPr>
          <p:spPr>
            <a:xfrm rot="-1591322" flipH="1">
              <a:off x="1818452" y="-76292"/>
              <a:ext cx="229660" cy="571018"/>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4BB5D9"/>
            </a:solidFill>
            <a:ln>
              <a:noFill/>
            </a:ln>
          </p:spPr>
        </p:sp>
      </p:grpSp>
      <p:sp>
        <p:nvSpPr>
          <p:cNvPr id="67" name="Google Shape;67;p5"/>
          <p:cNvSpPr txBox="1">
            <a:spLocks noGrp="1"/>
          </p:cNvSpPr>
          <p:nvPr>
            <p:ph type="title"/>
          </p:nvPr>
        </p:nvSpPr>
        <p:spPr>
          <a:xfrm>
            <a:off x="1031425" y="1149725"/>
            <a:ext cx="5760300" cy="680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8" name="Google Shape;68;p5"/>
          <p:cNvSpPr txBox="1">
            <a:spLocks noGrp="1"/>
          </p:cNvSpPr>
          <p:nvPr>
            <p:ph type="body" idx="1"/>
          </p:nvPr>
        </p:nvSpPr>
        <p:spPr>
          <a:xfrm>
            <a:off x="1031425" y="1777125"/>
            <a:ext cx="5760300" cy="25212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endParaRPr/>
          </a:p>
        </p:txBody>
      </p:sp>
      <p:sp>
        <p:nvSpPr>
          <p:cNvPr id="69" name="Google Shape;69;p5"/>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31425" y="1149725"/>
            <a:ext cx="5760300" cy="680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1pPr>
            <a:lvl2pPr lvl="1">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2pPr>
            <a:lvl3pPr lvl="2">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3pPr>
            <a:lvl4pPr lvl="3">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4pPr>
            <a:lvl5pPr lvl="4">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5pPr>
            <a:lvl6pPr lvl="5">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6pPr>
            <a:lvl7pPr lvl="6">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7pPr>
            <a:lvl8pPr lvl="7">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8pPr>
            <a:lvl9pPr lvl="8">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1031425" y="1777125"/>
            <a:ext cx="5760300" cy="25212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rgbClr val="4BB5D9"/>
              </a:buClr>
              <a:buSzPts val="2000"/>
              <a:buFont typeface="Roboto Condensed"/>
              <a:buChar char="»"/>
              <a:defRPr sz="2000">
                <a:solidFill>
                  <a:srgbClr val="607896"/>
                </a:solidFill>
                <a:latin typeface="Roboto Condensed"/>
                <a:ea typeface="Roboto Condensed"/>
                <a:cs typeface="Roboto Condensed"/>
                <a:sym typeface="Roboto Condensed"/>
              </a:defRPr>
            </a:lvl1pPr>
            <a:lvl2pPr marL="914400" lvl="1" indent="-355600">
              <a:spcBef>
                <a:spcPts val="0"/>
              </a:spcBef>
              <a:spcAft>
                <a:spcPts val="0"/>
              </a:spcAft>
              <a:buClr>
                <a:srgbClr val="4BB5D9"/>
              </a:buClr>
              <a:buSzPts val="2000"/>
              <a:buFont typeface="Roboto Condensed"/>
              <a:buChar char="⋄"/>
              <a:defRPr sz="2000">
                <a:solidFill>
                  <a:srgbClr val="607896"/>
                </a:solidFill>
                <a:latin typeface="Roboto Condensed"/>
                <a:ea typeface="Roboto Condensed"/>
                <a:cs typeface="Roboto Condensed"/>
                <a:sym typeface="Roboto Condensed"/>
              </a:defRPr>
            </a:lvl2pPr>
            <a:lvl3pPr marL="1371600" lvl="2"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3pPr>
            <a:lvl4pPr marL="1828800" lvl="3"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4pPr>
            <a:lvl5pPr marL="2286000" lvl="4"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5pPr>
            <a:lvl6pPr marL="2743200" lvl="5"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6pPr>
            <a:lvl7pPr marL="3200400" lvl="6"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7pPr>
            <a:lvl8pPr marL="3657600" lvl="7"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8pPr>
            <a:lvl9pPr marL="4114800" lvl="8"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9pPr>
          </a:lstStyle>
          <a:p>
            <a:endParaRPr/>
          </a:p>
        </p:txBody>
      </p:sp>
      <p:sp>
        <p:nvSpPr>
          <p:cNvPr id="8" name="Google Shape;8;p1"/>
          <p:cNvSpPr txBox="1">
            <a:spLocks noGrp="1"/>
          </p:cNvSpPr>
          <p:nvPr>
            <p:ph type="sldNum" idx="12"/>
          </p:nvPr>
        </p:nvSpPr>
        <p:spPr>
          <a:xfrm>
            <a:off x="8556784" y="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rgbClr val="4BB5D9"/>
                </a:solidFill>
                <a:latin typeface="Roboto Condensed"/>
                <a:ea typeface="Roboto Condensed"/>
                <a:cs typeface="Roboto Condensed"/>
                <a:sym typeface="Roboto Condensed"/>
              </a:defRPr>
            </a:lvl1pPr>
            <a:lvl2pPr lvl="1" algn="r">
              <a:buNone/>
              <a:defRPr sz="1300">
                <a:solidFill>
                  <a:srgbClr val="4BB5D9"/>
                </a:solidFill>
                <a:latin typeface="Roboto Condensed"/>
                <a:ea typeface="Roboto Condensed"/>
                <a:cs typeface="Roboto Condensed"/>
                <a:sym typeface="Roboto Condensed"/>
              </a:defRPr>
            </a:lvl2pPr>
            <a:lvl3pPr lvl="2" algn="r">
              <a:buNone/>
              <a:defRPr sz="1300">
                <a:solidFill>
                  <a:srgbClr val="4BB5D9"/>
                </a:solidFill>
                <a:latin typeface="Roboto Condensed"/>
                <a:ea typeface="Roboto Condensed"/>
                <a:cs typeface="Roboto Condensed"/>
                <a:sym typeface="Roboto Condensed"/>
              </a:defRPr>
            </a:lvl3pPr>
            <a:lvl4pPr lvl="3" algn="r">
              <a:buNone/>
              <a:defRPr sz="1300">
                <a:solidFill>
                  <a:srgbClr val="4BB5D9"/>
                </a:solidFill>
                <a:latin typeface="Roboto Condensed"/>
                <a:ea typeface="Roboto Condensed"/>
                <a:cs typeface="Roboto Condensed"/>
                <a:sym typeface="Roboto Condensed"/>
              </a:defRPr>
            </a:lvl4pPr>
            <a:lvl5pPr lvl="4" algn="r">
              <a:buNone/>
              <a:defRPr sz="1300">
                <a:solidFill>
                  <a:srgbClr val="4BB5D9"/>
                </a:solidFill>
                <a:latin typeface="Roboto Condensed"/>
                <a:ea typeface="Roboto Condensed"/>
                <a:cs typeface="Roboto Condensed"/>
                <a:sym typeface="Roboto Condensed"/>
              </a:defRPr>
            </a:lvl5pPr>
            <a:lvl6pPr lvl="5" algn="r">
              <a:buNone/>
              <a:defRPr sz="1300">
                <a:solidFill>
                  <a:srgbClr val="4BB5D9"/>
                </a:solidFill>
                <a:latin typeface="Roboto Condensed"/>
                <a:ea typeface="Roboto Condensed"/>
                <a:cs typeface="Roboto Condensed"/>
                <a:sym typeface="Roboto Condensed"/>
              </a:defRPr>
            </a:lvl6pPr>
            <a:lvl7pPr lvl="6" algn="r">
              <a:buNone/>
              <a:defRPr sz="1300">
                <a:solidFill>
                  <a:srgbClr val="4BB5D9"/>
                </a:solidFill>
                <a:latin typeface="Roboto Condensed"/>
                <a:ea typeface="Roboto Condensed"/>
                <a:cs typeface="Roboto Condensed"/>
                <a:sym typeface="Roboto Condensed"/>
              </a:defRPr>
            </a:lvl7pPr>
            <a:lvl8pPr lvl="7" algn="r">
              <a:buNone/>
              <a:defRPr sz="1300">
                <a:solidFill>
                  <a:srgbClr val="4BB5D9"/>
                </a:solidFill>
                <a:latin typeface="Roboto Condensed"/>
                <a:ea typeface="Roboto Condensed"/>
                <a:cs typeface="Roboto Condensed"/>
                <a:sym typeface="Roboto Condensed"/>
              </a:defRPr>
            </a:lvl8pPr>
            <a:lvl9pPr lvl="8" algn="r">
              <a:buNone/>
              <a:defRPr sz="1300">
                <a:solidFill>
                  <a:srgbClr val="4BB5D9"/>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learnenglish.britishcouncil.org/english-grammar-reference/definite-article" TargetMode="External"/><Relationship Id="rId2" Type="http://schemas.openxmlformats.org/officeDocument/2006/relationships/hyperlink" Target="https://learnenglish.britishcouncil.org/english-grammar-reference/adjectives" TargetMode="External"/><Relationship Id="rId1" Type="http://schemas.openxmlformats.org/officeDocument/2006/relationships/slideLayout" Target="../slideLayouts/slideLayout3.xml"/><Relationship Id="rId4" Type="http://schemas.openxmlformats.org/officeDocument/2006/relationships/hyperlink" Target="https://learnenglish.britishcouncil.org/english-grammar-reference/interrogative-determiners-which-and-what"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englishclub.com/grammar/pronouns-possessive.htm"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2"/>
          <p:cNvSpPr txBox="1">
            <a:spLocks noGrp="1"/>
          </p:cNvSpPr>
          <p:nvPr>
            <p:ph type="ctrTitle"/>
          </p:nvPr>
        </p:nvSpPr>
        <p:spPr>
          <a:xfrm>
            <a:off x="685800" y="2753825"/>
            <a:ext cx="56715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THIS IS YOUR PRESENTATION TITLE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047750"/>
            <a:ext cx="6858000" cy="3733800"/>
          </a:xfrm>
        </p:spPr>
        <p:txBody>
          <a:bodyPr/>
          <a:lstStyle/>
          <a:p>
            <a:pPr marL="101600" indent="0">
              <a:buNone/>
            </a:pPr>
            <a:r>
              <a:rPr lang="en-US" b="1" dirty="0"/>
              <a:t>Who – Used to ask questions about people. </a:t>
            </a:r>
            <a:endParaRPr lang="en-US" b="1" dirty="0" smtClean="0"/>
          </a:p>
          <a:p>
            <a:pPr marL="101600" indent="0">
              <a:buNone/>
            </a:pPr>
            <a:r>
              <a:rPr lang="en-US" dirty="0" smtClean="0"/>
              <a:t>Examples:</a:t>
            </a:r>
            <a:endParaRPr lang="en-US" dirty="0"/>
          </a:p>
          <a:p>
            <a:r>
              <a:rPr lang="en-US" dirty="0"/>
              <a:t>Who was driving the car</a:t>
            </a:r>
            <a:r>
              <a:rPr lang="en-US" dirty="0" smtClean="0"/>
              <a:t>?</a:t>
            </a:r>
          </a:p>
          <a:p>
            <a:r>
              <a:rPr lang="en-US" dirty="0" smtClean="0"/>
              <a:t> Who </a:t>
            </a:r>
            <a:r>
              <a:rPr lang="en-US" dirty="0"/>
              <a:t>is going to take out the trash</a:t>
            </a:r>
            <a:r>
              <a:rPr lang="en-US" dirty="0" smtClean="0"/>
              <a:t>?</a:t>
            </a:r>
          </a:p>
          <a:p>
            <a:pPr marL="101600" indent="0">
              <a:buNone/>
            </a:pPr>
            <a:endParaRPr lang="en-US" dirty="0"/>
          </a:p>
          <a:p>
            <a:pPr marL="101600" indent="0" algn="just">
              <a:buNone/>
            </a:pPr>
            <a:r>
              <a:rPr lang="en-US" b="1" dirty="0"/>
              <a:t>Whom – This interrogative pronoun is rarely seen these days, but when it shows up, it is used to ask questions about people. </a:t>
            </a:r>
            <a:r>
              <a:rPr lang="en-US" dirty="0"/>
              <a:t>Examples:</a:t>
            </a:r>
          </a:p>
          <a:p>
            <a:r>
              <a:rPr lang="en-US" dirty="0"/>
              <a:t>Whom did you speak to?</a:t>
            </a:r>
          </a:p>
          <a:p>
            <a:r>
              <a:rPr lang="en-US" dirty="0" smtClean="0"/>
              <a:t>Whom </a:t>
            </a:r>
            <a:r>
              <a:rPr lang="en-US" dirty="0"/>
              <a:t>do you live with?</a:t>
            </a:r>
          </a:p>
          <a:p>
            <a:pPr marL="101600" indent="0">
              <a:buNone/>
            </a:pPr>
            <a:endParaRPr lang="id-ID"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31486537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047750"/>
            <a:ext cx="6858000" cy="3733800"/>
          </a:xfrm>
        </p:spPr>
        <p:txBody>
          <a:bodyPr/>
          <a:lstStyle/>
          <a:p>
            <a:pPr marL="101600" indent="0">
              <a:buNone/>
            </a:pPr>
            <a:r>
              <a:rPr lang="en-US" b="1" dirty="0"/>
              <a:t>Whose – Used to ask questions about people or objects, always related to possession. </a:t>
            </a:r>
            <a:endParaRPr lang="en-US" b="1" dirty="0" smtClean="0"/>
          </a:p>
          <a:p>
            <a:pPr marL="101600" indent="0">
              <a:buNone/>
            </a:pPr>
            <a:r>
              <a:rPr lang="en-US" dirty="0" smtClean="0"/>
              <a:t>Examples</a:t>
            </a:r>
            <a:r>
              <a:rPr lang="en-US" dirty="0"/>
              <a:t>:</a:t>
            </a:r>
          </a:p>
          <a:p>
            <a:r>
              <a:rPr lang="en-US" dirty="0"/>
              <a:t>Whose sweater is this?</a:t>
            </a:r>
          </a:p>
          <a:p>
            <a:r>
              <a:rPr lang="en-US" dirty="0"/>
              <a:t>Whose parents are those</a:t>
            </a:r>
            <a:r>
              <a:rPr lang="en-US" dirty="0" smtClean="0"/>
              <a:t>?</a:t>
            </a:r>
          </a:p>
          <a:p>
            <a:r>
              <a:rPr lang="en-US" dirty="0" smtClean="0"/>
              <a:t>Whose </a:t>
            </a:r>
            <a:r>
              <a:rPr lang="en-US" dirty="0"/>
              <a:t>phone is that?</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Tree>
    <p:extLst>
      <p:ext uri="{BB962C8B-B14F-4D97-AF65-F5344CB8AC3E}">
        <p14:creationId xmlns:p14="http://schemas.microsoft.com/office/powerpoint/2010/main" val="2278475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5"/>
          <p:cNvSpPr txBox="1">
            <a:spLocks noGrp="1"/>
          </p:cNvSpPr>
          <p:nvPr>
            <p:ph type="ctrTitle"/>
          </p:nvPr>
        </p:nvSpPr>
        <p:spPr>
          <a:xfrm>
            <a:off x="685800" y="2421550"/>
            <a:ext cx="50745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7200" b="0" dirty="0" smtClean="0">
                <a:solidFill>
                  <a:srgbClr val="3796BF"/>
                </a:solidFill>
              </a:rPr>
              <a:t>3.</a:t>
            </a:r>
            <a:endParaRPr sz="7200" b="0" dirty="0" smtClean="0">
              <a:solidFill>
                <a:srgbClr val="3796BF"/>
              </a:solidFill>
            </a:endParaRPr>
          </a:p>
          <a:p>
            <a:pPr marL="0" lvl="0" indent="0" algn="l" rtl="0">
              <a:spcBef>
                <a:spcPts val="0"/>
              </a:spcBef>
              <a:spcAft>
                <a:spcPts val="0"/>
              </a:spcAft>
              <a:buNone/>
            </a:pPr>
            <a:r>
              <a:rPr lang="en" dirty="0" smtClean="0"/>
              <a:t>Indefinite Pronouns</a:t>
            </a:r>
            <a:endParaRPr dirty="0"/>
          </a:p>
        </p:txBody>
      </p:sp>
      <p:sp>
        <p:nvSpPr>
          <p:cNvPr id="190" name="Google Shape;190;p15"/>
          <p:cNvSpPr txBox="1">
            <a:spLocks noGrp="1"/>
          </p:cNvSpPr>
          <p:nvPr>
            <p:ph type="subTitle" idx="1"/>
          </p:nvPr>
        </p:nvSpPr>
        <p:spPr>
          <a:xfrm>
            <a:off x="685800" y="3449654"/>
            <a:ext cx="50745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91" name="Google Shape;191;p15"/>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2832968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209550"/>
            <a:ext cx="5760300" cy="680700"/>
          </a:xfrm>
        </p:spPr>
        <p:txBody>
          <a:bodyPr/>
          <a:lstStyle/>
          <a:p>
            <a:r>
              <a:rPr lang="en-US" dirty="0" smtClean="0"/>
              <a:t>Indefinite Pronouns</a:t>
            </a:r>
            <a:endParaRPr lang="id-ID" dirty="0"/>
          </a:p>
        </p:txBody>
      </p:sp>
      <p:sp>
        <p:nvSpPr>
          <p:cNvPr id="3" name="Text Placeholder 2"/>
          <p:cNvSpPr>
            <a:spLocks noGrp="1"/>
          </p:cNvSpPr>
          <p:nvPr>
            <p:ph type="body" idx="1"/>
          </p:nvPr>
        </p:nvSpPr>
        <p:spPr>
          <a:xfrm>
            <a:off x="533400" y="971550"/>
            <a:ext cx="6934200" cy="3048000"/>
          </a:xfrm>
        </p:spPr>
        <p:txBody>
          <a:bodyPr/>
          <a:lstStyle/>
          <a:p>
            <a:pPr marL="101600" indent="0" algn="just">
              <a:buNone/>
            </a:pPr>
            <a:r>
              <a:rPr lang="en-US" dirty="0"/>
              <a:t>Indefinite pronouns are those referring to one or more unspecified objects, beings, or places. They are called “indefinite” simply because they do not indicate the exact object, being, or place to which they refer</a:t>
            </a:r>
            <a:r>
              <a:rPr lang="en-US" dirty="0" smtClean="0"/>
              <a:t>.</a:t>
            </a:r>
          </a:p>
          <a:p>
            <a:pPr marL="101600" indent="0" algn="just">
              <a:buNone/>
            </a:pPr>
            <a:endParaRPr lang="en-US" dirty="0"/>
          </a:p>
          <a:p>
            <a:pPr marL="101600" indent="0" algn="just">
              <a:buNone/>
            </a:pPr>
            <a:r>
              <a:rPr lang="en-US" dirty="0"/>
              <a:t>Indefinite pronouns include </a:t>
            </a:r>
            <a:r>
              <a:rPr lang="en-US" dirty="0" err="1"/>
              <a:t>partitives</a:t>
            </a:r>
            <a:r>
              <a:rPr lang="en-US" dirty="0"/>
              <a:t> such as </a:t>
            </a:r>
            <a:r>
              <a:rPr lang="en-US" b="1" i="1" dirty="0"/>
              <a:t>any, anybody, anyone, either, neither, nobody, no, someone, </a:t>
            </a:r>
            <a:r>
              <a:rPr lang="en-US" dirty="0"/>
              <a:t>and</a:t>
            </a:r>
            <a:r>
              <a:rPr lang="en-US" b="1" dirty="0"/>
              <a:t> </a:t>
            </a:r>
            <a:r>
              <a:rPr lang="en-US" b="1" i="1" dirty="0"/>
              <a:t>some</a:t>
            </a:r>
            <a:r>
              <a:rPr lang="en-US" i="1" dirty="0"/>
              <a:t>; </a:t>
            </a:r>
            <a:r>
              <a:rPr lang="en-US" dirty="0"/>
              <a:t>they also include universals such as </a:t>
            </a:r>
            <a:r>
              <a:rPr lang="en-US" b="1" i="1" dirty="0"/>
              <a:t>every, all, both, </a:t>
            </a:r>
            <a:r>
              <a:rPr lang="en-US" dirty="0"/>
              <a:t>and</a:t>
            </a:r>
            <a:r>
              <a:rPr lang="en-US" b="1" dirty="0"/>
              <a:t> </a:t>
            </a:r>
            <a:r>
              <a:rPr lang="en-US" b="1" i="1" dirty="0"/>
              <a:t>each</a:t>
            </a:r>
            <a:r>
              <a:rPr lang="en-US" i="1" dirty="0"/>
              <a:t>;</a:t>
            </a:r>
            <a:r>
              <a:rPr lang="en-US" dirty="0"/>
              <a:t> finally, they include quantifiers including </a:t>
            </a:r>
            <a:r>
              <a:rPr lang="en-US" b="1" i="1" dirty="0"/>
              <a:t>any, some, several, enough, many, </a:t>
            </a:r>
            <a:r>
              <a:rPr lang="en-US" dirty="0"/>
              <a:t>and</a:t>
            </a:r>
            <a:r>
              <a:rPr lang="en-US" b="1" i="1" dirty="0"/>
              <a:t> much</a:t>
            </a:r>
            <a:r>
              <a:rPr lang="en-US" i="1" dirty="0"/>
              <a:t>.</a:t>
            </a:r>
            <a:r>
              <a:rPr lang="en-US" dirty="0"/>
              <a:t> Many indefinite pronouns can also function as determiners.</a:t>
            </a:r>
          </a:p>
          <a:p>
            <a:pPr marL="101600" indent="0" algn="just">
              <a:buNone/>
            </a:pPr>
            <a:endParaRPr lang="id-ID"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Tree>
    <p:extLst>
      <p:ext uri="{BB962C8B-B14F-4D97-AF65-F5344CB8AC3E}">
        <p14:creationId xmlns:p14="http://schemas.microsoft.com/office/powerpoint/2010/main" val="31009024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514350"/>
            <a:ext cx="7543800" cy="2971800"/>
          </a:xfrm>
        </p:spPr>
        <p:txBody>
          <a:bodyPr/>
          <a:lstStyle/>
          <a:p>
            <a:pPr marL="101600" indent="0" algn="just">
              <a:buNone/>
            </a:pPr>
            <a:r>
              <a:rPr lang="en-US" dirty="0"/>
              <a:t>Most indefinite pronouns are either singular or plural. However, some of them can be singular in one context and plural in another. The most common indefinite pronouns are listed below, with </a:t>
            </a:r>
            <a:r>
              <a:rPr lang="en-US" dirty="0" smtClean="0"/>
              <a:t>examples, as singular, plural or singular/plural.</a:t>
            </a:r>
          </a:p>
          <a:p>
            <a:pPr marL="101600" indent="0" algn="just">
              <a:buNone/>
            </a:pPr>
            <a:r>
              <a:rPr lang="en-US" dirty="0" smtClean="0"/>
              <a:t>Notice </a:t>
            </a:r>
            <a:r>
              <a:rPr lang="en-US" dirty="0"/>
              <a:t>that a singular </a:t>
            </a:r>
            <a:r>
              <a:rPr lang="en-US" b="1" dirty="0"/>
              <a:t>pronoun</a:t>
            </a:r>
            <a:r>
              <a:rPr lang="en-US" dirty="0"/>
              <a:t> takes a singular </a:t>
            </a:r>
            <a:r>
              <a:rPr lang="en-US" i="1" dirty="0"/>
              <a:t>verb</a:t>
            </a:r>
            <a:r>
              <a:rPr lang="en-US" dirty="0"/>
              <a:t> AND that </a:t>
            </a:r>
            <a:r>
              <a:rPr lang="en-US" dirty="0" smtClean="0"/>
              <a:t>any personal </a:t>
            </a:r>
            <a:r>
              <a:rPr lang="en-US" dirty="0"/>
              <a:t>pronoun should also </a:t>
            </a:r>
            <a:r>
              <a:rPr lang="en-US" i="1" dirty="0"/>
              <a:t>agree</a:t>
            </a:r>
            <a:r>
              <a:rPr lang="en-US" dirty="0"/>
              <a:t> (in number and gender). Look </a:t>
            </a:r>
            <a:r>
              <a:rPr lang="en-US" dirty="0" smtClean="0"/>
              <a:t>at these </a:t>
            </a:r>
            <a:r>
              <a:rPr lang="en-US" dirty="0"/>
              <a:t>examples:</a:t>
            </a:r>
          </a:p>
          <a:p>
            <a:r>
              <a:rPr lang="en-US" b="1" dirty="0"/>
              <a:t>Each</a:t>
            </a:r>
            <a:r>
              <a:rPr lang="en-US" dirty="0"/>
              <a:t> of the players </a:t>
            </a:r>
            <a:r>
              <a:rPr lang="en-US" i="1" dirty="0"/>
              <a:t>has</a:t>
            </a:r>
            <a:r>
              <a:rPr lang="en-US" dirty="0"/>
              <a:t> a doctor.</a:t>
            </a:r>
          </a:p>
          <a:p>
            <a:r>
              <a:rPr lang="en-US" dirty="0"/>
              <a:t>I met two girls. </a:t>
            </a:r>
            <a:r>
              <a:rPr lang="en-US" b="1" dirty="0"/>
              <a:t>One</a:t>
            </a:r>
            <a:r>
              <a:rPr lang="en-US" dirty="0"/>
              <a:t> </a:t>
            </a:r>
            <a:r>
              <a:rPr lang="en-US" i="1" dirty="0"/>
              <a:t>has</a:t>
            </a:r>
            <a:r>
              <a:rPr lang="en-US" dirty="0"/>
              <a:t> given me </a:t>
            </a:r>
            <a:r>
              <a:rPr lang="en-US" i="1" dirty="0"/>
              <a:t>her</a:t>
            </a:r>
            <a:r>
              <a:rPr lang="en-US" dirty="0"/>
              <a:t> phone number</a:t>
            </a:r>
            <a:r>
              <a:rPr lang="en-US" dirty="0" smtClean="0"/>
              <a:t>.</a:t>
            </a:r>
          </a:p>
          <a:p>
            <a:endParaRPr lang="en-US" dirty="0"/>
          </a:p>
          <a:p>
            <a:pPr marL="101600" indent="0">
              <a:buNone/>
            </a:pPr>
            <a:r>
              <a:rPr lang="en-US" dirty="0"/>
              <a:t>Similarly, plural </a:t>
            </a:r>
            <a:r>
              <a:rPr lang="en-US" b="1" dirty="0"/>
              <a:t>pronouns</a:t>
            </a:r>
            <a:r>
              <a:rPr lang="en-US" dirty="0"/>
              <a:t> need plural </a:t>
            </a:r>
            <a:r>
              <a:rPr lang="en-US" i="1" dirty="0"/>
              <a:t>agreement</a:t>
            </a:r>
            <a:r>
              <a:rPr lang="en-US" dirty="0"/>
              <a:t>:</a:t>
            </a:r>
          </a:p>
          <a:p>
            <a:r>
              <a:rPr lang="en-US" b="1" dirty="0"/>
              <a:t>Many</a:t>
            </a:r>
            <a:r>
              <a:rPr lang="en-US" dirty="0"/>
              <a:t> </a:t>
            </a:r>
            <a:r>
              <a:rPr lang="en-US" i="1" dirty="0"/>
              <a:t>have</a:t>
            </a:r>
            <a:r>
              <a:rPr lang="en-US" dirty="0"/>
              <a:t> expressed </a:t>
            </a:r>
            <a:r>
              <a:rPr lang="en-US" i="1" dirty="0"/>
              <a:t>their</a:t>
            </a:r>
            <a:r>
              <a:rPr lang="en-US" dirty="0"/>
              <a:t> views.</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Tree>
    <p:extLst>
      <p:ext uri="{BB962C8B-B14F-4D97-AF65-F5344CB8AC3E}">
        <p14:creationId xmlns:p14="http://schemas.microsoft.com/office/powerpoint/2010/main" val="4090722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3756776859"/>
              </p:ext>
            </p:extLst>
          </p:nvPr>
        </p:nvGraphicFramePr>
        <p:xfrm>
          <a:off x="457198" y="514350"/>
          <a:ext cx="8153402" cy="4305675"/>
        </p:xfrm>
        <a:graphic>
          <a:graphicData uri="http://schemas.openxmlformats.org/drawingml/2006/table">
            <a:tbl>
              <a:tblPr/>
              <a:tblGrid>
                <a:gridCol w="685802"/>
                <a:gridCol w="1305988"/>
                <a:gridCol w="2808812"/>
                <a:gridCol w="3352800"/>
              </a:tblGrid>
              <a:tr h="242622">
                <a:tc>
                  <a:txBody>
                    <a:bodyPr/>
                    <a:lstStyle/>
                    <a:p>
                      <a:pPr algn="l" fontAlgn="t"/>
                      <a:r>
                        <a:rPr lang="id-ID" sz="1400" dirty="0">
                          <a:effectLst/>
                          <a:latin typeface="Roboto Condensed" charset="0"/>
                          <a:ea typeface="Roboto Condensed" charset="0"/>
                        </a:rPr>
                        <a:t> </a:t>
                      </a:r>
                    </a:p>
                  </a:txBody>
                  <a:tcPr marL="33869" marR="33869" marT="33869" marB="33869">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chemeClr val="accent4">
                        <a:lumMod val="40000"/>
                        <a:lumOff val="60000"/>
                      </a:schemeClr>
                    </a:solidFill>
                  </a:tcPr>
                </a:tc>
                <a:tc>
                  <a:txBody>
                    <a:bodyPr/>
                    <a:lstStyle/>
                    <a:p>
                      <a:pPr algn="ctr" fontAlgn="t"/>
                      <a:r>
                        <a:rPr lang="id-ID" sz="1400" b="1" dirty="0" smtClean="0">
                          <a:effectLst/>
                          <a:latin typeface="Roboto Condensed" charset="0"/>
                          <a:ea typeface="Roboto Condensed" charset="0"/>
                        </a:rPr>
                        <a:t>Pronoun</a:t>
                      </a:r>
                      <a:endParaRPr lang="id-ID" sz="1400" b="1" dirty="0">
                        <a:effectLst/>
                        <a:latin typeface="Roboto Condensed" charset="0"/>
                        <a:ea typeface="Roboto Condensed" charset="0"/>
                      </a:endParaRPr>
                    </a:p>
                  </a:txBody>
                  <a:tcPr marL="33869" marR="33869" marT="33869" marB="33869">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chemeClr val="accent4">
                        <a:lumMod val="40000"/>
                        <a:lumOff val="60000"/>
                      </a:schemeClr>
                    </a:solidFill>
                  </a:tcPr>
                </a:tc>
                <a:tc>
                  <a:txBody>
                    <a:bodyPr/>
                    <a:lstStyle/>
                    <a:p>
                      <a:pPr algn="ctr" fontAlgn="t"/>
                      <a:r>
                        <a:rPr lang="id-ID" sz="1400" b="1" dirty="0" smtClean="0">
                          <a:effectLst/>
                          <a:latin typeface="Roboto Condensed" charset="0"/>
                          <a:ea typeface="Roboto Condensed" charset="0"/>
                        </a:rPr>
                        <a:t>Meaning</a:t>
                      </a:r>
                      <a:endParaRPr lang="id-ID" sz="1400" b="1" dirty="0">
                        <a:effectLst/>
                        <a:latin typeface="Roboto Condensed" charset="0"/>
                        <a:ea typeface="Roboto Condensed" charset="0"/>
                      </a:endParaRPr>
                    </a:p>
                  </a:txBody>
                  <a:tcPr marL="33869" marR="33869" marT="33869" marB="33869">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chemeClr val="accent4">
                        <a:lumMod val="40000"/>
                        <a:lumOff val="60000"/>
                      </a:schemeClr>
                    </a:solidFill>
                  </a:tcPr>
                </a:tc>
                <a:tc>
                  <a:txBody>
                    <a:bodyPr/>
                    <a:lstStyle/>
                    <a:p>
                      <a:pPr algn="ctr" fontAlgn="t"/>
                      <a:r>
                        <a:rPr lang="id-ID" sz="1400" b="1" dirty="0" smtClean="0">
                          <a:effectLst/>
                          <a:latin typeface="Roboto Condensed" charset="0"/>
                          <a:ea typeface="Roboto Condensed" charset="0"/>
                        </a:rPr>
                        <a:t>Example</a:t>
                      </a:r>
                      <a:endParaRPr lang="id-ID" sz="1400" b="1" dirty="0">
                        <a:effectLst/>
                        <a:latin typeface="Roboto Condensed" charset="0"/>
                        <a:ea typeface="Roboto Condensed" charset="0"/>
                      </a:endParaRPr>
                    </a:p>
                  </a:txBody>
                  <a:tcPr marL="33869" marR="33869" marT="33869" marB="33869">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chemeClr val="accent4">
                        <a:lumMod val="40000"/>
                        <a:lumOff val="60000"/>
                      </a:schemeClr>
                    </a:solidFill>
                  </a:tcPr>
                </a:tc>
              </a:tr>
              <a:tr h="627949">
                <a:tc rowSpan="6">
                  <a:txBody>
                    <a:bodyPr/>
                    <a:lstStyle/>
                    <a:p>
                      <a:pPr algn="ctr" fontAlgn="t"/>
                      <a:r>
                        <a:rPr lang="pt-BR" sz="1400" b="1" dirty="0" smtClean="0">
                          <a:effectLst/>
                          <a:latin typeface="Roboto Condensed" charset="0"/>
                          <a:ea typeface="Roboto Condensed" charset="0"/>
                        </a:rPr>
                        <a:t>S</a:t>
                      </a:r>
                      <a:br>
                        <a:rPr lang="pt-BR" sz="1400" b="1" dirty="0" smtClean="0">
                          <a:effectLst/>
                          <a:latin typeface="Roboto Condensed" charset="0"/>
                          <a:ea typeface="Roboto Condensed" charset="0"/>
                        </a:rPr>
                      </a:br>
                      <a:r>
                        <a:rPr lang="pt-BR" sz="1400" b="1" dirty="0" smtClean="0">
                          <a:effectLst/>
                          <a:latin typeface="Roboto Condensed" charset="0"/>
                          <a:ea typeface="Roboto Condensed" charset="0"/>
                        </a:rPr>
                        <a:t>I</a:t>
                      </a:r>
                      <a:br>
                        <a:rPr lang="pt-BR" sz="1400" b="1" dirty="0" smtClean="0">
                          <a:effectLst/>
                          <a:latin typeface="Roboto Condensed" charset="0"/>
                          <a:ea typeface="Roboto Condensed" charset="0"/>
                        </a:rPr>
                      </a:br>
                      <a:r>
                        <a:rPr lang="pt-BR" sz="1400" b="1" dirty="0" smtClean="0">
                          <a:effectLst/>
                          <a:latin typeface="Roboto Condensed" charset="0"/>
                          <a:ea typeface="Roboto Condensed" charset="0"/>
                        </a:rPr>
                        <a:t>N</a:t>
                      </a:r>
                      <a:br>
                        <a:rPr lang="pt-BR" sz="1400" b="1" dirty="0" smtClean="0">
                          <a:effectLst/>
                          <a:latin typeface="Roboto Condensed" charset="0"/>
                          <a:ea typeface="Roboto Condensed" charset="0"/>
                        </a:rPr>
                      </a:br>
                      <a:r>
                        <a:rPr lang="pt-BR" sz="1400" b="1" dirty="0" smtClean="0">
                          <a:effectLst/>
                          <a:latin typeface="Roboto Condensed" charset="0"/>
                          <a:ea typeface="Roboto Condensed" charset="0"/>
                        </a:rPr>
                        <a:t>G</a:t>
                      </a:r>
                      <a:br>
                        <a:rPr lang="pt-BR" sz="1400" b="1" dirty="0" smtClean="0">
                          <a:effectLst/>
                          <a:latin typeface="Roboto Condensed" charset="0"/>
                          <a:ea typeface="Roboto Condensed" charset="0"/>
                        </a:rPr>
                      </a:br>
                      <a:r>
                        <a:rPr lang="pt-BR" sz="1400" b="1" dirty="0" smtClean="0">
                          <a:effectLst/>
                          <a:latin typeface="Roboto Condensed" charset="0"/>
                          <a:ea typeface="Roboto Condensed" charset="0"/>
                        </a:rPr>
                        <a:t>U</a:t>
                      </a:r>
                      <a:br>
                        <a:rPr lang="pt-BR" sz="1400" b="1" dirty="0" smtClean="0">
                          <a:effectLst/>
                          <a:latin typeface="Roboto Condensed" charset="0"/>
                          <a:ea typeface="Roboto Condensed" charset="0"/>
                        </a:rPr>
                      </a:br>
                      <a:r>
                        <a:rPr lang="pt-BR" sz="1400" b="1" dirty="0" smtClean="0">
                          <a:effectLst/>
                          <a:latin typeface="Roboto Condensed" charset="0"/>
                          <a:ea typeface="Roboto Condensed" charset="0"/>
                        </a:rPr>
                        <a:t>L</a:t>
                      </a:r>
                      <a:br>
                        <a:rPr lang="pt-BR" sz="1400" b="1" dirty="0" smtClean="0">
                          <a:effectLst/>
                          <a:latin typeface="Roboto Condensed" charset="0"/>
                          <a:ea typeface="Roboto Condensed" charset="0"/>
                        </a:rPr>
                      </a:br>
                      <a:r>
                        <a:rPr lang="pt-BR" sz="1400" b="1" dirty="0" smtClean="0">
                          <a:effectLst/>
                          <a:latin typeface="Roboto Condensed" charset="0"/>
                          <a:ea typeface="Roboto Condensed" charset="0"/>
                        </a:rPr>
                        <a:t>A</a:t>
                      </a:r>
                      <a:br>
                        <a:rPr lang="pt-BR" sz="1400" b="1" dirty="0" smtClean="0">
                          <a:effectLst/>
                          <a:latin typeface="Roboto Condensed" charset="0"/>
                          <a:ea typeface="Roboto Condensed" charset="0"/>
                        </a:rPr>
                      </a:br>
                      <a:r>
                        <a:rPr lang="pt-BR" sz="1400" b="1" dirty="0" smtClean="0">
                          <a:effectLst/>
                          <a:latin typeface="Roboto Condensed" charset="0"/>
                          <a:ea typeface="Roboto Condensed" charset="0"/>
                        </a:rPr>
                        <a:t>R</a:t>
                      </a:r>
                      <a:endParaRPr lang="pt-BR" sz="1400" dirty="0">
                        <a:effectLst/>
                        <a:latin typeface="Roboto Condensed" charset="0"/>
                        <a:ea typeface="Roboto Condensed" charset="0"/>
                      </a:endParaRPr>
                    </a:p>
                  </a:txBody>
                  <a:tcPr marL="33869" marR="33869" marT="33869" marB="33869" anchor="ctr">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chemeClr val="accent4">
                        <a:lumMod val="40000"/>
                        <a:lumOff val="60000"/>
                      </a:schemeClr>
                    </a:solidFill>
                  </a:tcPr>
                </a:tc>
                <a:tc>
                  <a:txBody>
                    <a:bodyPr/>
                    <a:lstStyle/>
                    <a:p>
                      <a:pPr algn="l" fontAlgn="t"/>
                      <a:r>
                        <a:rPr lang="id-ID" sz="1400">
                          <a:effectLst/>
                          <a:latin typeface="Roboto Condensed" charset="0"/>
                          <a:ea typeface="Roboto Condensed" charset="0"/>
                        </a:rPr>
                        <a:t>another</a:t>
                      </a:r>
                    </a:p>
                  </a:txBody>
                  <a:tcPr marL="33869" marR="33869" marT="33869" marB="33869">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FFFFF"/>
                    </a:solidFill>
                  </a:tcPr>
                </a:tc>
                <a:tc>
                  <a:txBody>
                    <a:bodyPr/>
                    <a:lstStyle/>
                    <a:p>
                      <a:pPr algn="l" fontAlgn="t"/>
                      <a:r>
                        <a:rPr lang="en-US" sz="1400">
                          <a:effectLst/>
                          <a:latin typeface="Roboto Condensed" charset="0"/>
                          <a:ea typeface="Roboto Condensed" charset="0"/>
                        </a:rPr>
                        <a:t>an additional or different person or thing</a:t>
                      </a:r>
                    </a:p>
                  </a:txBody>
                  <a:tcPr marL="33869" marR="33869" marT="33869" marB="33869">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FFFFF"/>
                    </a:solidFill>
                  </a:tcPr>
                </a:tc>
                <a:tc>
                  <a:txBody>
                    <a:bodyPr/>
                    <a:lstStyle/>
                    <a:p>
                      <a:pPr algn="l" fontAlgn="t"/>
                      <a:r>
                        <a:rPr lang="en-US" sz="1400" dirty="0">
                          <a:effectLst/>
                          <a:latin typeface="Roboto Condensed" charset="0"/>
                          <a:ea typeface="Roboto Condensed" charset="0"/>
                        </a:rPr>
                        <a:t>That ice-cream was good. Can I have </a:t>
                      </a:r>
                      <a:r>
                        <a:rPr lang="en-US" sz="1400" b="1" dirty="0">
                          <a:effectLst/>
                          <a:latin typeface="Roboto Condensed" charset="0"/>
                          <a:ea typeface="Roboto Condensed" charset="0"/>
                        </a:rPr>
                        <a:t>another</a:t>
                      </a:r>
                      <a:r>
                        <a:rPr lang="en-US" sz="1400" dirty="0">
                          <a:effectLst/>
                          <a:latin typeface="Roboto Condensed" charset="0"/>
                          <a:ea typeface="Roboto Condensed" charset="0"/>
                        </a:rPr>
                        <a:t>?</a:t>
                      </a:r>
                    </a:p>
                  </a:txBody>
                  <a:tcPr marL="33869" marR="33869" marT="33869" marB="33869">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FFFFF"/>
                    </a:solidFill>
                  </a:tcPr>
                </a:tc>
              </a:tr>
              <a:tr h="499506">
                <a:tc vMerge="1">
                  <a:txBody>
                    <a:bodyPr/>
                    <a:lstStyle/>
                    <a:p>
                      <a:endParaRPr lang="id-ID"/>
                    </a:p>
                  </a:txBody>
                  <a:tcPr/>
                </a:tc>
                <a:tc>
                  <a:txBody>
                    <a:bodyPr/>
                    <a:lstStyle/>
                    <a:p>
                      <a:pPr algn="l" fontAlgn="t"/>
                      <a:r>
                        <a:rPr lang="id-ID" sz="1400">
                          <a:effectLst/>
                          <a:latin typeface="Roboto Condensed" charset="0"/>
                          <a:ea typeface="Roboto Condensed" charset="0"/>
                        </a:rPr>
                        <a:t>anybody/ anyone</a:t>
                      </a:r>
                    </a:p>
                  </a:txBody>
                  <a:tcPr marL="33869" marR="33869" marT="33869" marB="33869">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FFFFF"/>
                    </a:solidFill>
                  </a:tcPr>
                </a:tc>
                <a:tc>
                  <a:txBody>
                    <a:bodyPr/>
                    <a:lstStyle/>
                    <a:p>
                      <a:pPr algn="l" fontAlgn="t"/>
                      <a:r>
                        <a:rPr lang="id-ID" sz="1400">
                          <a:effectLst/>
                          <a:latin typeface="Roboto Condensed" charset="0"/>
                          <a:ea typeface="Roboto Condensed" charset="0"/>
                        </a:rPr>
                        <a:t>no matter what person</a:t>
                      </a:r>
                    </a:p>
                  </a:txBody>
                  <a:tcPr marL="33869" marR="33869" marT="33869" marB="33869">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FFFFF"/>
                    </a:solidFill>
                  </a:tcPr>
                </a:tc>
                <a:tc>
                  <a:txBody>
                    <a:bodyPr/>
                    <a:lstStyle/>
                    <a:p>
                      <a:pPr algn="l" fontAlgn="t"/>
                      <a:r>
                        <a:rPr lang="en-US" sz="1400">
                          <a:effectLst/>
                          <a:latin typeface="Roboto Condensed" charset="0"/>
                          <a:ea typeface="Roboto Condensed" charset="0"/>
                        </a:rPr>
                        <a:t>Can </a:t>
                      </a:r>
                      <a:r>
                        <a:rPr lang="en-US" sz="1400" b="1">
                          <a:effectLst/>
                          <a:latin typeface="Roboto Condensed" charset="0"/>
                          <a:ea typeface="Roboto Condensed" charset="0"/>
                        </a:rPr>
                        <a:t>anyone</a:t>
                      </a:r>
                      <a:r>
                        <a:rPr lang="en-US" sz="1400">
                          <a:effectLst/>
                          <a:latin typeface="Roboto Condensed" charset="0"/>
                          <a:ea typeface="Roboto Condensed" charset="0"/>
                        </a:rPr>
                        <a:t> answer this question?</a:t>
                      </a:r>
                    </a:p>
                  </a:txBody>
                  <a:tcPr marL="33869" marR="33869" marT="33869" marB="33869">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FFFFF"/>
                    </a:solidFill>
                  </a:tcPr>
                </a:tc>
              </a:tr>
              <a:tr h="884834">
                <a:tc vMerge="1">
                  <a:txBody>
                    <a:bodyPr/>
                    <a:lstStyle/>
                    <a:p>
                      <a:endParaRPr lang="id-ID"/>
                    </a:p>
                  </a:txBody>
                  <a:tcPr/>
                </a:tc>
                <a:tc>
                  <a:txBody>
                    <a:bodyPr/>
                    <a:lstStyle/>
                    <a:p>
                      <a:pPr algn="l" fontAlgn="t"/>
                      <a:r>
                        <a:rPr lang="id-ID" sz="1400" dirty="0">
                          <a:effectLst/>
                          <a:latin typeface="Roboto Condensed" charset="0"/>
                          <a:ea typeface="Roboto Condensed" charset="0"/>
                        </a:rPr>
                        <a:t>anything</a:t>
                      </a:r>
                    </a:p>
                  </a:txBody>
                  <a:tcPr marL="33869" marR="33869" marT="33869" marB="33869">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FFFFF"/>
                    </a:solidFill>
                  </a:tcPr>
                </a:tc>
                <a:tc>
                  <a:txBody>
                    <a:bodyPr/>
                    <a:lstStyle/>
                    <a:p>
                      <a:pPr algn="l" fontAlgn="t"/>
                      <a:r>
                        <a:rPr lang="id-ID" sz="1400">
                          <a:effectLst/>
                          <a:latin typeface="Roboto Condensed" charset="0"/>
                          <a:ea typeface="Roboto Condensed" charset="0"/>
                        </a:rPr>
                        <a:t>no matter what thing</a:t>
                      </a:r>
                    </a:p>
                  </a:txBody>
                  <a:tcPr marL="33869" marR="33869" marT="33869" marB="33869">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FFFFF"/>
                    </a:solidFill>
                  </a:tcPr>
                </a:tc>
                <a:tc>
                  <a:txBody>
                    <a:bodyPr/>
                    <a:lstStyle/>
                    <a:p>
                      <a:pPr algn="l" fontAlgn="t"/>
                      <a:r>
                        <a:rPr lang="en-US" sz="1400">
                          <a:effectLst/>
                          <a:latin typeface="Roboto Condensed" charset="0"/>
                          <a:ea typeface="Roboto Condensed" charset="0"/>
                        </a:rPr>
                        <a:t>The doctor needs to know if you have eaten </a:t>
                      </a:r>
                      <a:r>
                        <a:rPr lang="en-US" sz="1400" b="1">
                          <a:effectLst/>
                          <a:latin typeface="Roboto Condensed" charset="0"/>
                          <a:ea typeface="Roboto Condensed" charset="0"/>
                        </a:rPr>
                        <a:t>anything</a:t>
                      </a:r>
                      <a:r>
                        <a:rPr lang="en-US" sz="1400">
                          <a:effectLst/>
                          <a:latin typeface="Roboto Condensed" charset="0"/>
                          <a:ea typeface="Roboto Condensed" charset="0"/>
                        </a:rPr>
                        <a:t> in the last two hours.</a:t>
                      </a:r>
                    </a:p>
                  </a:txBody>
                  <a:tcPr marL="33869" marR="33869" marT="33869" marB="33869">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FFFFF"/>
                    </a:solidFill>
                  </a:tcPr>
                </a:tc>
              </a:tr>
              <a:tr h="756391">
                <a:tc vMerge="1">
                  <a:txBody>
                    <a:bodyPr/>
                    <a:lstStyle/>
                    <a:p>
                      <a:endParaRPr lang="id-ID"/>
                    </a:p>
                  </a:txBody>
                  <a:tcPr/>
                </a:tc>
                <a:tc>
                  <a:txBody>
                    <a:bodyPr/>
                    <a:lstStyle/>
                    <a:p>
                      <a:pPr algn="l" fontAlgn="t"/>
                      <a:r>
                        <a:rPr lang="id-ID" sz="1400">
                          <a:effectLst/>
                          <a:latin typeface="Roboto Condensed" charset="0"/>
                          <a:ea typeface="Roboto Condensed" charset="0"/>
                        </a:rPr>
                        <a:t>each</a:t>
                      </a:r>
                    </a:p>
                  </a:txBody>
                  <a:tcPr marL="33869" marR="33869" marT="33869" marB="33869">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FFFFF"/>
                    </a:solidFill>
                  </a:tcPr>
                </a:tc>
                <a:tc>
                  <a:txBody>
                    <a:bodyPr/>
                    <a:lstStyle/>
                    <a:p>
                      <a:pPr algn="l" fontAlgn="t"/>
                      <a:r>
                        <a:rPr lang="en-US" sz="1400">
                          <a:effectLst/>
                          <a:latin typeface="Roboto Condensed" charset="0"/>
                          <a:ea typeface="Roboto Condensed" charset="0"/>
                        </a:rPr>
                        <a:t>every one of two or more people or things, seen separately</a:t>
                      </a:r>
                    </a:p>
                  </a:txBody>
                  <a:tcPr marL="33869" marR="33869" marT="33869" marB="33869">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FFFFF"/>
                    </a:solidFill>
                  </a:tcPr>
                </a:tc>
                <a:tc>
                  <a:txBody>
                    <a:bodyPr/>
                    <a:lstStyle/>
                    <a:p>
                      <a:pPr algn="l" fontAlgn="t"/>
                      <a:r>
                        <a:rPr lang="en-US" sz="1400" b="1">
                          <a:effectLst/>
                          <a:latin typeface="Roboto Condensed" charset="0"/>
                          <a:ea typeface="Roboto Condensed" charset="0"/>
                        </a:rPr>
                        <a:t>Each</a:t>
                      </a:r>
                      <a:r>
                        <a:rPr lang="en-US" sz="1400">
                          <a:effectLst/>
                          <a:latin typeface="Roboto Condensed" charset="0"/>
                          <a:ea typeface="Roboto Condensed" charset="0"/>
                        </a:rPr>
                        <a:t> has his own thoughts.</a:t>
                      </a:r>
                    </a:p>
                  </a:txBody>
                  <a:tcPr marL="33869" marR="33869" marT="33869" marB="33869">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FFFFF"/>
                    </a:solidFill>
                  </a:tcPr>
                </a:tc>
              </a:tr>
              <a:tr h="756391">
                <a:tc vMerge="1">
                  <a:txBody>
                    <a:bodyPr/>
                    <a:lstStyle/>
                    <a:p>
                      <a:endParaRPr lang="id-ID"/>
                    </a:p>
                  </a:txBody>
                  <a:tcPr/>
                </a:tc>
                <a:tc>
                  <a:txBody>
                    <a:bodyPr/>
                    <a:lstStyle/>
                    <a:p>
                      <a:pPr algn="l" fontAlgn="t"/>
                      <a:r>
                        <a:rPr lang="id-ID" sz="1400">
                          <a:effectLst/>
                          <a:latin typeface="Roboto Condensed" charset="0"/>
                          <a:ea typeface="Roboto Condensed" charset="0"/>
                        </a:rPr>
                        <a:t>either</a:t>
                      </a:r>
                    </a:p>
                  </a:txBody>
                  <a:tcPr marL="33869" marR="33869" marT="33869" marB="33869">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FFFFF"/>
                    </a:solidFill>
                  </a:tcPr>
                </a:tc>
                <a:tc>
                  <a:txBody>
                    <a:bodyPr/>
                    <a:lstStyle/>
                    <a:p>
                      <a:pPr algn="l" fontAlgn="t"/>
                      <a:r>
                        <a:rPr lang="en-US" sz="1400">
                          <a:effectLst/>
                          <a:latin typeface="Roboto Condensed" charset="0"/>
                          <a:ea typeface="Roboto Condensed" charset="0"/>
                        </a:rPr>
                        <a:t>one or the other of two people or things</a:t>
                      </a:r>
                    </a:p>
                  </a:txBody>
                  <a:tcPr marL="33869" marR="33869" marT="33869" marB="33869">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FFFFF"/>
                    </a:solidFill>
                  </a:tcPr>
                </a:tc>
                <a:tc>
                  <a:txBody>
                    <a:bodyPr/>
                    <a:lstStyle/>
                    <a:p>
                      <a:pPr algn="l" fontAlgn="t"/>
                      <a:r>
                        <a:rPr lang="en-US" sz="1400">
                          <a:effectLst/>
                          <a:latin typeface="Roboto Condensed" charset="0"/>
                          <a:ea typeface="Roboto Condensed" charset="0"/>
                        </a:rPr>
                        <a:t>Do you want tea or coffee? / I don't mind. </a:t>
                      </a:r>
                      <a:r>
                        <a:rPr lang="en-US" sz="1400" b="1">
                          <a:effectLst/>
                          <a:latin typeface="Roboto Condensed" charset="0"/>
                          <a:ea typeface="Roboto Condensed" charset="0"/>
                        </a:rPr>
                        <a:t>Either</a:t>
                      </a:r>
                      <a:r>
                        <a:rPr lang="en-US" sz="1400">
                          <a:effectLst/>
                          <a:latin typeface="Roboto Condensed" charset="0"/>
                          <a:ea typeface="Roboto Condensed" charset="0"/>
                        </a:rPr>
                        <a:t> is good for me.</a:t>
                      </a:r>
                    </a:p>
                  </a:txBody>
                  <a:tcPr marL="33869" marR="33869" marT="33869" marB="33869">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FFFFF"/>
                    </a:solidFill>
                  </a:tcPr>
                </a:tc>
              </a:tr>
              <a:tr h="499506">
                <a:tc vMerge="1">
                  <a:txBody>
                    <a:bodyPr/>
                    <a:lstStyle/>
                    <a:p>
                      <a:endParaRPr lang="id-ID"/>
                    </a:p>
                  </a:txBody>
                  <a:tcPr/>
                </a:tc>
                <a:tc>
                  <a:txBody>
                    <a:bodyPr/>
                    <a:lstStyle/>
                    <a:p>
                      <a:pPr algn="l" fontAlgn="t"/>
                      <a:r>
                        <a:rPr lang="id-ID" sz="1400">
                          <a:effectLst/>
                          <a:latin typeface="Roboto Condensed" charset="0"/>
                          <a:ea typeface="Roboto Condensed" charset="0"/>
                        </a:rPr>
                        <a:t>enough</a:t>
                      </a:r>
                    </a:p>
                  </a:txBody>
                  <a:tcPr marL="33869" marR="33869" marT="33869" marB="33869">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FFFFF"/>
                    </a:solidFill>
                  </a:tcPr>
                </a:tc>
                <a:tc>
                  <a:txBody>
                    <a:bodyPr/>
                    <a:lstStyle/>
                    <a:p>
                      <a:pPr algn="l" fontAlgn="t"/>
                      <a:r>
                        <a:rPr lang="en-US" sz="1400">
                          <a:effectLst/>
                          <a:latin typeface="Roboto Condensed" charset="0"/>
                          <a:ea typeface="Roboto Condensed" charset="0"/>
                        </a:rPr>
                        <a:t>as much or as many as needed</a:t>
                      </a:r>
                    </a:p>
                  </a:txBody>
                  <a:tcPr marL="33869" marR="33869" marT="33869" marB="33869">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FFFFF"/>
                    </a:solidFill>
                  </a:tcPr>
                </a:tc>
                <a:tc>
                  <a:txBody>
                    <a:bodyPr/>
                    <a:lstStyle/>
                    <a:p>
                      <a:pPr algn="l" fontAlgn="t"/>
                      <a:r>
                        <a:rPr lang="id-ID" sz="1400" b="1" dirty="0">
                          <a:effectLst/>
                          <a:latin typeface="Roboto Condensed" charset="0"/>
                          <a:ea typeface="Roboto Condensed" charset="0"/>
                        </a:rPr>
                        <a:t>Enough</a:t>
                      </a:r>
                      <a:r>
                        <a:rPr lang="id-ID" sz="1400" dirty="0">
                          <a:effectLst/>
                          <a:latin typeface="Roboto Condensed" charset="0"/>
                          <a:ea typeface="Roboto Condensed" charset="0"/>
                        </a:rPr>
                        <a:t> is enough.</a:t>
                      </a:r>
                    </a:p>
                  </a:txBody>
                  <a:tcPr marL="33869" marR="33869" marT="33869" marB="33869">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8592281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Text Placeholder 2"/>
          <p:cNvSpPr>
            <a:spLocks noGrp="1"/>
          </p:cNvSpPr>
          <p:nvPr>
            <p:ph type="body" idx="1"/>
          </p:nvPr>
        </p:nvSpPr>
        <p:spPr/>
        <p:txBody>
          <a:bodyPr/>
          <a:lstStyle/>
          <a:p>
            <a:endParaRPr lang="id-ID"/>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graphicFrame>
        <p:nvGraphicFramePr>
          <p:cNvPr id="5" name="Table 4"/>
          <p:cNvGraphicFramePr>
            <a:graphicFrameLocks noGrp="1"/>
          </p:cNvGraphicFramePr>
          <p:nvPr>
            <p:extLst>
              <p:ext uri="{D42A27DB-BD31-4B8C-83A1-F6EECF244321}">
                <p14:modId xmlns:p14="http://schemas.microsoft.com/office/powerpoint/2010/main" val="1092661203"/>
              </p:ext>
            </p:extLst>
          </p:nvPr>
        </p:nvGraphicFramePr>
        <p:xfrm>
          <a:off x="609600" y="590550"/>
          <a:ext cx="7924800" cy="4267200"/>
        </p:xfrm>
        <a:graphic>
          <a:graphicData uri="http://schemas.openxmlformats.org/drawingml/2006/table">
            <a:tbl>
              <a:tblPr/>
              <a:tblGrid>
                <a:gridCol w="685800"/>
                <a:gridCol w="1524000"/>
                <a:gridCol w="2590800"/>
                <a:gridCol w="3124200"/>
              </a:tblGrid>
              <a:tr h="893894">
                <a:tc rowSpan="6">
                  <a:txBody>
                    <a:bodyPr/>
                    <a:lstStyle/>
                    <a:p>
                      <a:pPr algn="ctr" fontAlgn="t"/>
                      <a:r>
                        <a:rPr lang="en-US" sz="1400" b="1" dirty="0" smtClean="0">
                          <a:effectLst/>
                          <a:latin typeface="Roboto Condensed" charset="0"/>
                          <a:ea typeface="Roboto Condensed" charset="0"/>
                        </a:rPr>
                        <a:t>S</a:t>
                      </a:r>
                    </a:p>
                    <a:p>
                      <a:pPr algn="ctr" fontAlgn="t"/>
                      <a:r>
                        <a:rPr lang="en-US" sz="1400" b="1" dirty="0" smtClean="0">
                          <a:effectLst/>
                          <a:latin typeface="Roboto Condensed" charset="0"/>
                          <a:ea typeface="Roboto Condensed" charset="0"/>
                        </a:rPr>
                        <a:t>I</a:t>
                      </a:r>
                    </a:p>
                    <a:p>
                      <a:pPr algn="ctr" fontAlgn="t"/>
                      <a:r>
                        <a:rPr lang="en-US" sz="1400" b="1" dirty="0" smtClean="0">
                          <a:effectLst/>
                          <a:latin typeface="Roboto Condensed" charset="0"/>
                          <a:ea typeface="Roboto Condensed" charset="0"/>
                        </a:rPr>
                        <a:t>N</a:t>
                      </a:r>
                    </a:p>
                    <a:p>
                      <a:pPr algn="ctr" fontAlgn="t"/>
                      <a:r>
                        <a:rPr lang="en-US" sz="1400" b="1" dirty="0" smtClean="0">
                          <a:effectLst/>
                          <a:latin typeface="Roboto Condensed" charset="0"/>
                          <a:ea typeface="Roboto Condensed" charset="0"/>
                        </a:rPr>
                        <a:t>G</a:t>
                      </a:r>
                    </a:p>
                    <a:p>
                      <a:pPr algn="ctr" fontAlgn="t"/>
                      <a:r>
                        <a:rPr lang="en-US" sz="1400" b="1" dirty="0" smtClean="0">
                          <a:effectLst/>
                          <a:latin typeface="Roboto Condensed" charset="0"/>
                          <a:ea typeface="Roboto Condensed" charset="0"/>
                        </a:rPr>
                        <a:t>U</a:t>
                      </a:r>
                    </a:p>
                    <a:p>
                      <a:pPr algn="ctr" fontAlgn="t"/>
                      <a:r>
                        <a:rPr lang="en-US" sz="1400" b="1" dirty="0" smtClean="0">
                          <a:effectLst/>
                          <a:latin typeface="Roboto Condensed" charset="0"/>
                          <a:ea typeface="Roboto Condensed" charset="0"/>
                        </a:rPr>
                        <a:t>L</a:t>
                      </a:r>
                    </a:p>
                    <a:p>
                      <a:pPr algn="ctr" fontAlgn="t"/>
                      <a:r>
                        <a:rPr lang="en-US" sz="1400" b="1" dirty="0" smtClean="0">
                          <a:effectLst/>
                          <a:latin typeface="Roboto Condensed" charset="0"/>
                          <a:ea typeface="Roboto Condensed" charset="0"/>
                        </a:rPr>
                        <a:t>A</a:t>
                      </a:r>
                    </a:p>
                    <a:p>
                      <a:pPr algn="ctr" fontAlgn="t"/>
                      <a:r>
                        <a:rPr lang="en-US" sz="1400" b="1" dirty="0" smtClean="0">
                          <a:effectLst/>
                          <a:latin typeface="Roboto Condensed" charset="0"/>
                          <a:ea typeface="Roboto Condensed" charset="0"/>
                        </a:rPr>
                        <a:t>R</a:t>
                      </a:r>
                    </a:p>
                    <a:p>
                      <a:pPr algn="l" fontAlgn="t"/>
                      <a:endParaRPr lang="id-ID" sz="1400" b="1" dirty="0">
                        <a:effectLst/>
                        <a:latin typeface="Roboto Condensed" charset="0"/>
                        <a:ea typeface="Roboto Condensed" charset="0"/>
                      </a:endParaRPr>
                    </a:p>
                  </a:txBody>
                  <a:tcPr marL="48214" marR="48214" marT="48214" marB="48214" anchor="ctr">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chemeClr val="accent4">
                        <a:lumMod val="40000"/>
                        <a:lumOff val="60000"/>
                      </a:schemeClr>
                    </a:solidFill>
                  </a:tcPr>
                </a:tc>
                <a:tc>
                  <a:txBody>
                    <a:bodyPr/>
                    <a:lstStyle/>
                    <a:p>
                      <a:pPr algn="l" fontAlgn="t"/>
                      <a:r>
                        <a:rPr lang="id-ID" sz="1400" dirty="0">
                          <a:effectLst/>
                          <a:latin typeface="Roboto Condensed" charset="0"/>
                          <a:ea typeface="Roboto Condensed" charset="0"/>
                        </a:rPr>
                        <a:t>everybody/ everyone</a:t>
                      </a:r>
                    </a:p>
                  </a:txBody>
                  <a:tcPr marL="48214" marR="48214" marT="48214" marB="48214">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FFFFF"/>
                    </a:solidFill>
                  </a:tcPr>
                </a:tc>
                <a:tc>
                  <a:txBody>
                    <a:bodyPr/>
                    <a:lstStyle/>
                    <a:p>
                      <a:pPr algn="l" fontAlgn="t"/>
                      <a:r>
                        <a:rPr lang="id-ID" sz="1400">
                          <a:effectLst/>
                          <a:latin typeface="Roboto Condensed" charset="0"/>
                          <a:ea typeface="Roboto Condensed" charset="0"/>
                        </a:rPr>
                        <a:t>all people</a:t>
                      </a:r>
                    </a:p>
                  </a:txBody>
                  <a:tcPr marL="48214" marR="48214" marT="48214" marB="48214">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FFFFF"/>
                    </a:solidFill>
                  </a:tcPr>
                </a:tc>
                <a:tc>
                  <a:txBody>
                    <a:bodyPr/>
                    <a:lstStyle/>
                    <a:p>
                      <a:pPr algn="l" fontAlgn="t"/>
                      <a:r>
                        <a:rPr lang="en-US" sz="1400" dirty="0">
                          <a:effectLst/>
                          <a:latin typeface="Roboto Condensed" charset="0"/>
                          <a:ea typeface="Roboto Condensed" charset="0"/>
                        </a:rPr>
                        <a:t>We can start the meeting because </a:t>
                      </a:r>
                      <a:r>
                        <a:rPr lang="en-US" sz="1400" b="1" dirty="0">
                          <a:effectLst/>
                          <a:latin typeface="Roboto Condensed" charset="0"/>
                          <a:ea typeface="Roboto Condensed" charset="0"/>
                        </a:rPr>
                        <a:t>everybody</a:t>
                      </a:r>
                      <a:r>
                        <a:rPr lang="en-US" sz="1400" dirty="0">
                          <a:effectLst/>
                          <a:latin typeface="Roboto Condensed" charset="0"/>
                          <a:ea typeface="Roboto Condensed" charset="0"/>
                        </a:rPr>
                        <a:t> has arrived.</a:t>
                      </a:r>
                    </a:p>
                  </a:txBody>
                  <a:tcPr marL="48214" marR="48214" marT="48214" marB="48214">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FFFFF"/>
                    </a:solidFill>
                  </a:tcPr>
                </a:tc>
              </a:tr>
              <a:tr h="893894">
                <a:tc vMerge="1">
                  <a:txBody>
                    <a:bodyPr/>
                    <a:lstStyle/>
                    <a:p>
                      <a:pPr algn="l" fontAlgn="t"/>
                      <a:endParaRPr lang="id-ID" sz="700" dirty="0">
                        <a:effectLst/>
                      </a:endParaRPr>
                    </a:p>
                  </a:txBody>
                  <a:tcPr marL="48214" marR="48214" marT="48214" marB="48214">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FFFFF"/>
                    </a:solidFill>
                  </a:tcPr>
                </a:tc>
                <a:tc>
                  <a:txBody>
                    <a:bodyPr/>
                    <a:lstStyle/>
                    <a:p>
                      <a:pPr algn="l" fontAlgn="t"/>
                      <a:r>
                        <a:rPr lang="id-ID" sz="1400">
                          <a:effectLst/>
                          <a:latin typeface="Roboto Condensed" charset="0"/>
                          <a:ea typeface="Roboto Condensed" charset="0"/>
                        </a:rPr>
                        <a:t>everything</a:t>
                      </a:r>
                    </a:p>
                  </a:txBody>
                  <a:tcPr marL="48214" marR="48214" marT="48214" marB="48214">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FFFFF"/>
                    </a:solidFill>
                  </a:tcPr>
                </a:tc>
                <a:tc>
                  <a:txBody>
                    <a:bodyPr/>
                    <a:lstStyle/>
                    <a:p>
                      <a:pPr algn="l" fontAlgn="t"/>
                      <a:r>
                        <a:rPr lang="id-ID" sz="1400">
                          <a:effectLst/>
                          <a:latin typeface="Roboto Condensed" charset="0"/>
                          <a:ea typeface="Roboto Condensed" charset="0"/>
                        </a:rPr>
                        <a:t>all things</a:t>
                      </a:r>
                    </a:p>
                  </a:txBody>
                  <a:tcPr marL="48214" marR="48214" marT="48214" marB="48214">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FFFFF"/>
                    </a:solidFill>
                  </a:tcPr>
                </a:tc>
                <a:tc>
                  <a:txBody>
                    <a:bodyPr/>
                    <a:lstStyle/>
                    <a:p>
                      <a:pPr algn="l" fontAlgn="t"/>
                      <a:r>
                        <a:rPr lang="en-US" sz="1400">
                          <a:effectLst/>
                          <a:latin typeface="Roboto Condensed" charset="0"/>
                          <a:ea typeface="Roboto Condensed" charset="0"/>
                        </a:rPr>
                        <a:t>They have no house or possessions. They lost </a:t>
                      </a:r>
                      <a:r>
                        <a:rPr lang="en-US" sz="1400" b="1">
                          <a:effectLst/>
                          <a:latin typeface="Roboto Condensed" charset="0"/>
                          <a:ea typeface="Roboto Condensed" charset="0"/>
                        </a:rPr>
                        <a:t>everything</a:t>
                      </a:r>
                      <a:r>
                        <a:rPr lang="en-US" sz="1400">
                          <a:effectLst/>
                          <a:latin typeface="Roboto Condensed" charset="0"/>
                          <a:ea typeface="Roboto Condensed" charset="0"/>
                        </a:rPr>
                        <a:t> in the earthquake.</a:t>
                      </a:r>
                    </a:p>
                  </a:txBody>
                  <a:tcPr marL="48214" marR="48214" marT="48214" marB="48214">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FFFFF"/>
                    </a:solidFill>
                  </a:tcPr>
                </a:tc>
              </a:tr>
              <a:tr h="528506">
                <a:tc vMerge="1">
                  <a:txBody>
                    <a:bodyPr/>
                    <a:lstStyle/>
                    <a:p>
                      <a:pPr algn="l" fontAlgn="t"/>
                      <a:endParaRPr lang="id-ID" sz="700" dirty="0">
                        <a:effectLst/>
                      </a:endParaRPr>
                    </a:p>
                  </a:txBody>
                  <a:tcPr marL="48214" marR="48214" marT="48214" marB="48214">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FFFFF"/>
                    </a:solidFill>
                  </a:tcPr>
                </a:tc>
                <a:tc>
                  <a:txBody>
                    <a:bodyPr/>
                    <a:lstStyle/>
                    <a:p>
                      <a:pPr algn="l" fontAlgn="t"/>
                      <a:r>
                        <a:rPr lang="id-ID" sz="1400">
                          <a:effectLst/>
                          <a:latin typeface="Roboto Condensed" charset="0"/>
                          <a:ea typeface="Roboto Condensed" charset="0"/>
                        </a:rPr>
                        <a:t>less</a:t>
                      </a:r>
                    </a:p>
                  </a:txBody>
                  <a:tcPr marL="48214" marR="48214" marT="48214" marB="48214">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FFFFF"/>
                    </a:solidFill>
                  </a:tcPr>
                </a:tc>
                <a:tc>
                  <a:txBody>
                    <a:bodyPr/>
                    <a:lstStyle/>
                    <a:p>
                      <a:pPr algn="l" fontAlgn="t"/>
                      <a:r>
                        <a:rPr lang="id-ID" sz="1400">
                          <a:effectLst/>
                          <a:latin typeface="Roboto Condensed" charset="0"/>
                          <a:ea typeface="Roboto Condensed" charset="0"/>
                        </a:rPr>
                        <a:t>a smaller amount</a:t>
                      </a:r>
                    </a:p>
                  </a:txBody>
                  <a:tcPr marL="48214" marR="48214" marT="48214" marB="48214">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FFFFF"/>
                    </a:solidFill>
                  </a:tcPr>
                </a:tc>
                <a:tc>
                  <a:txBody>
                    <a:bodyPr/>
                    <a:lstStyle/>
                    <a:p>
                      <a:pPr algn="l" fontAlgn="t"/>
                      <a:r>
                        <a:rPr lang="id-ID" sz="1400">
                          <a:effectLst/>
                          <a:latin typeface="Roboto Condensed" charset="0"/>
                          <a:ea typeface="Roboto Condensed" charset="0"/>
                        </a:rPr>
                        <a:t>"</a:t>
                      </a:r>
                      <a:r>
                        <a:rPr lang="id-ID" sz="1400" b="1">
                          <a:effectLst/>
                          <a:latin typeface="Roboto Condensed" charset="0"/>
                          <a:ea typeface="Roboto Condensed" charset="0"/>
                        </a:rPr>
                        <a:t>Less</a:t>
                      </a:r>
                      <a:r>
                        <a:rPr lang="id-ID" sz="1400">
                          <a:effectLst/>
                          <a:latin typeface="Roboto Condensed" charset="0"/>
                          <a:ea typeface="Roboto Condensed" charset="0"/>
                        </a:rPr>
                        <a:t> is more" (Mies van der Rohe)</a:t>
                      </a:r>
                    </a:p>
                  </a:txBody>
                  <a:tcPr marL="48214" marR="48214" marT="48214" marB="48214">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FFFFF"/>
                    </a:solidFill>
                  </a:tcPr>
                </a:tc>
              </a:tr>
              <a:tr h="528506">
                <a:tc vMerge="1">
                  <a:txBody>
                    <a:bodyPr/>
                    <a:lstStyle/>
                    <a:p>
                      <a:pPr algn="l" fontAlgn="t"/>
                      <a:endParaRPr lang="id-ID" sz="700" dirty="0">
                        <a:effectLst/>
                      </a:endParaRPr>
                    </a:p>
                  </a:txBody>
                  <a:tcPr marL="48214" marR="48214" marT="48214" marB="48214">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FFFFF"/>
                    </a:solidFill>
                  </a:tcPr>
                </a:tc>
                <a:tc>
                  <a:txBody>
                    <a:bodyPr/>
                    <a:lstStyle/>
                    <a:p>
                      <a:pPr algn="l" fontAlgn="t"/>
                      <a:r>
                        <a:rPr lang="id-ID" sz="1400">
                          <a:effectLst/>
                          <a:latin typeface="Roboto Condensed" charset="0"/>
                          <a:ea typeface="Roboto Condensed" charset="0"/>
                        </a:rPr>
                        <a:t>little</a:t>
                      </a:r>
                    </a:p>
                  </a:txBody>
                  <a:tcPr marL="48214" marR="48214" marT="48214" marB="48214">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FFFFF"/>
                    </a:solidFill>
                  </a:tcPr>
                </a:tc>
                <a:tc>
                  <a:txBody>
                    <a:bodyPr/>
                    <a:lstStyle/>
                    <a:p>
                      <a:pPr algn="l" fontAlgn="t"/>
                      <a:r>
                        <a:rPr lang="id-ID" sz="1400">
                          <a:effectLst/>
                          <a:latin typeface="Roboto Condensed" charset="0"/>
                          <a:ea typeface="Roboto Condensed" charset="0"/>
                        </a:rPr>
                        <a:t>a small amount</a:t>
                      </a:r>
                    </a:p>
                  </a:txBody>
                  <a:tcPr marL="48214" marR="48214" marT="48214" marB="48214">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FFFFF"/>
                    </a:solidFill>
                  </a:tcPr>
                </a:tc>
                <a:tc>
                  <a:txBody>
                    <a:bodyPr/>
                    <a:lstStyle/>
                    <a:p>
                      <a:pPr algn="l" fontAlgn="t"/>
                      <a:r>
                        <a:rPr lang="en-US" sz="1400" b="1">
                          <a:effectLst/>
                          <a:latin typeface="Roboto Condensed" charset="0"/>
                          <a:ea typeface="Roboto Condensed" charset="0"/>
                        </a:rPr>
                        <a:t>Little</a:t>
                      </a:r>
                      <a:r>
                        <a:rPr lang="en-US" sz="1400">
                          <a:effectLst/>
                          <a:latin typeface="Roboto Condensed" charset="0"/>
                          <a:ea typeface="Roboto Condensed" charset="0"/>
                        </a:rPr>
                        <a:t> is known about his early life.</a:t>
                      </a:r>
                    </a:p>
                  </a:txBody>
                  <a:tcPr marL="48214" marR="48214" marT="48214" marB="48214">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FFFFF"/>
                    </a:solidFill>
                  </a:tcPr>
                </a:tc>
              </a:tr>
              <a:tr h="528506">
                <a:tc vMerge="1">
                  <a:txBody>
                    <a:bodyPr/>
                    <a:lstStyle/>
                    <a:p>
                      <a:pPr algn="l" fontAlgn="t"/>
                      <a:endParaRPr lang="id-ID" sz="700" dirty="0">
                        <a:effectLst/>
                      </a:endParaRPr>
                    </a:p>
                  </a:txBody>
                  <a:tcPr marL="48214" marR="48214" marT="48214" marB="48214">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FFFFF"/>
                    </a:solidFill>
                  </a:tcPr>
                </a:tc>
                <a:tc>
                  <a:txBody>
                    <a:bodyPr/>
                    <a:lstStyle/>
                    <a:p>
                      <a:pPr algn="l" fontAlgn="t"/>
                      <a:r>
                        <a:rPr lang="id-ID" sz="1400">
                          <a:effectLst/>
                          <a:latin typeface="Roboto Condensed" charset="0"/>
                          <a:ea typeface="Roboto Condensed" charset="0"/>
                        </a:rPr>
                        <a:t>much</a:t>
                      </a:r>
                    </a:p>
                  </a:txBody>
                  <a:tcPr marL="48214" marR="48214" marT="48214" marB="48214">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FFFFF"/>
                    </a:solidFill>
                  </a:tcPr>
                </a:tc>
                <a:tc>
                  <a:txBody>
                    <a:bodyPr/>
                    <a:lstStyle/>
                    <a:p>
                      <a:pPr algn="l" fontAlgn="t"/>
                      <a:r>
                        <a:rPr lang="id-ID" sz="1400">
                          <a:effectLst/>
                          <a:latin typeface="Roboto Condensed" charset="0"/>
                          <a:ea typeface="Roboto Condensed" charset="0"/>
                        </a:rPr>
                        <a:t>a large amount</a:t>
                      </a:r>
                    </a:p>
                  </a:txBody>
                  <a:tcPr marL="48214" marR="48214" marT="48214" marB="48214">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FFFFF"/>
                    </a:solidFill>
                  </a:tcPr>
                </a:tc>
                <a:tc>
                  <a:txBody>
                    <a:bodyPr/>
                    <a:lstStyle/>
                    <a:p>
                      <a:pPr algn="l" fontAlgn="t"/>
                      <a:r>
                        <a:rPr lang="en-US" sz="1400" b="1" dirty="0">
                          <a:effectLst/>
                          <a:latin typeface="Roboto Condensed" charset="0"/>
                          <a:ea typeface="Roboto Condensed" charset="0"/>
                        </a:rPr>
                        <a:t>Much</a:t>
                      </a:r>
                      <a:r>
                        <a:rPr lang="en-US" sz="1400" dirty="0">
                          <a:effectLst/>
                          <a:latin typeface="Roboto Condensed" charset="0"/>
                          <a:ea typeface="Roboto Condensed" charset="0"/>
                        </a:rPr>
                        <a:t> has happened since we met.</a:t>
                      </a:r>
                    </a:p>
                  </a:txBody>
                  <a:tcPr marL="48214" marR="48214" marT="48214" marB="48214">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FFFFF"/>
                    </a:solidFill>
                  </a:tcPr>
                </a:tc>
              </a:tr>
              <a:tr h="893894">
                <a:tc vMerge="1">
                  <a:txBody>
                    <a:bodyPr/>
                    <a:lstStyle/>
                    <a:p>
                      <a:pPr algn="l" fontAlgn="t"/>
                      <a:endParaRPr lang="id-ID" sz="700" dirty="0">
                        <a:effectLst/>
                      </a:endParaRPr>
                    </a:p>
                  </a:txBody>
                  <a:tcPr marL="48214" marR="48214" marT="48214" marB="48214">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FFFFF"/>
                    </a:solidFill>
                  </a:tcPr>
                </a:tc>
                <a:tc>
                  <a:txBody>
                    <a:bodyPr/>
                    <a:lstStyle/>
                    <a:p>
                      <a:pPr algn="l" fontAlgn="t"/>
                      <a:r>
                        <a:rPr lang="id-ID" sz="1400">
                          <a:effectLst/>
                          <a:latin typeface="Roboto Condensed" charset="0"/>
                          <a:ea typeface="Roboto Condensed" charset="0"/>
                        </a:rPr>
                        <a:t>neither</a:t>
                      </a:r>
                    </a:p>
                  </a:txBody>
                  <a:tcPr marL="48214" marR="48214" marT="48214" marB="48214">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FFFFF"/>
                    </a:solidFill>
                  </a:tcPr>
                </a:tc>
                <a:tc>
                  <a:txBody>
                    <a:bodyPr/>
                    <a:lstStyle/>
                    <a:p>
                      <a:pPr algn="l" fontAlgn="t"/>
                      <a:r>
                        <a:rPr lang="en-US" sz="1400">
                          <a:effectLst/>
                          <a:latin typeface="Roboto Condensed" charset="0"/>
                          <a:ea typeface="Roboto Condensed" charset="0"/>
                        </a:rPr>
                        <a:t>not one and not the other of two people or things</a:t>
                      </a:r>
                    </a:p>
                  </a:txBody>
                  <a:tcPr marL="48214" marR="48214" marT="48214" marB="48214">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FFFFF"/>
                    </a:solidFill>
                  </a:tcPr>
                </a:tc>
                <a:tc>
                  <a:txBody>
                    <a:bodyPr/>
                    <a:lstStyle/>
                    <a:p>
                      <a:pPr algn="l" fontAlgn="t"/>
                      <a:r>
                        <a:rPr lang="en-US" sz="1400" dirty="0">
                          <a:effectLst/>
                          <a:latin typeface="Roboto Condensed" charset="0"/>
                          <a:ea typeface="Roboto Condensed" charset="0"/>
                        </a:rPr>
                        <a:t>I keep telling Jack and Jill but </a:t>
                      </a:r>
                      <a:r>
                        <a:rPr lang="en-US" sz="1400" b="1" dirty="0">
                          <a:effectLst/>
                          <a:latin typeface="Roboto Condensed" charset="0"/>
                          <a:ea typeface="Roboto Condensed" charset="0"/>
                        </a:rPr>
                        <a:t>neither</a:t>
                      </a:r>
                      <a:r>
                        <a:rPr lang="en-US" sz="1400" dirty="0">
                          <a:effectLst/>
                          <a:latin typeface="Roboto Condensed" charset="0"/>
                          <a:ea typeface="Roboto Condensed" charset="0"/>
                        </a:rPr>
                        <a:t> believes me.</a:t>
                      </a:r>
                    </a:p>
                  </a:txBody>
                  <a:tcPr marL="48214" marR="48214" marT="48214" marB="48214">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4088164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Text Placeholder 2"/>
          <p:cNvSpPr>
            <a:spLocks noGrp="1"/>
          </p:cNvSpPr>
          <p:nvPr>
            <p:ph type="body" idx="1"/>
          </p:nvPr>
        </p:nvSpPr>
        <p:spPr/>
        <p:txBody>
          <a:bodyPr/>
          <a:lstStyle/>
          <a:p>
            <a:endParaRPr lang="id-ID"/>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graphicFrame>
        <p:nvGraphicFramePr>
          <p:cNvPr id="5" name="Table 4"/>
          <p:cNvGraphicFramePr>
            <a:graphicFrameLocks noGrp="1"/>
          </p:cNvGraphicFramePr>
          <p:nvPr>
            <p:extLst>
              <p:ext uri="{D42A27DB-BD31-4B8C-83A1-F6EECF244321}">
                <p14:modId xmlns:p14="http://schemas.microsoft.com/office/powerpoint/2010/main" val="1195534488"/>
              </p:ext>
            </p:extLst>
          </p:nvPr>
        </p:nvGraphicFramePr>
        <p:xfrm>
          <a:off x="609600" y="590550"/>
          <a:ext cx="7848600" cy="4191000"/>
        </p:xfrm>
        <a:graphic>
          <a:graphicData uri="http://schemas.openxmlformats.org/drawingml/2006/table">
            <a:tbl>
              <a:tblPr/>
              <a:tblGrid>
                <a:gridCol w="762001"/>
                <a:gridCol w="1371600"/>
                <a:gridCol w="2438400"/>
                <a:gridCol w="3276599"/>
              </a:tblGrid>
              <a:tr h="669637">
                <a:tc rowSpan="6">
                  <a:txBody>
                    <a:bodyPr/>
                    <a:lstStyle/>
                    <a:p>
                      <a:pPr algn="ctr" fontAlgn="t"/>
                      <a:r>
                        <a:rPr lang="en-US" sz="1400" b="1" dirty="0" smtClean="0">
                          <a:effectLst/>
                          <a:latin typeface="Roboto Condensed" charset="0"/>
                          <a:ea typeface="Roboto Condensed" charset="0"/>
                        </a:rPr>
                        <a:t>S</a:t>
                      </a:r>
                    </a:p>
                    <a:p>
                      <a:pPr algn="ctr" fontAlgn="t"/>
                      <a:r>
                        <a:rPr lang="en-US" sz="1400" b="1" dirty="0" smtClean="0">
                          <a:effectLst/>
                          <a:latin typeface="Roboto Condensed" charset="0"/>
                          <a:ea typeface="Roboto Condensed" charset="0"/>
                        </a:rPr>
                        <a:t>I</a:t>
                      </a:r>
                    </a:p>
                    <a:p>
                      <a:pPr algn="ctr" fontAlgn="t"/>
                      <a:r>
                        <a:rPr lang="en-US" sz="1400" b="1" dirty="0" smtClean="0">
                          <a:effectLst/>
                          <a:latin typeface="Roboto Condensed" charset="0"/>
                          <a:ea typeface="Roboto Condensed" charset="0"/>
                        </a:rPr>
                        <a:t>N</a:t>
                      </a:r>
                    </a:p>
                    <a:p>
                      <a:pPr algn="ctr" fontAlgn="t"/>
                      <a:r>
                        <a:rPr lang="en-US" sz="1400" b="1" dirty="0" smtClean="0">
                          <a:effectLst/>
                          <a:latin typeface="Roboto Condensed" charset="0"/>
                          <a:ea typeface="Roboto Condensed" charset="0"/>
                        </a:rPr>
                        <a:t>G</a:t>
                      </a:r>
                    </a:p>
                    <a:p>
                      <a:pPr algn="ctr" fontAlgn="t"/>
                      <a:r>
                        <a:rPr lang="en-US" sz="1400" b="1" dirty="0" smtClean="0">
                          <a:effectLst/>
                          <a:latin typeface="Roboto Condensed" charset="0"/>
                          <a:ea typeface="Roboto Condensed" charset="0"/>
                        </a:rPr>
                        <a:t>U</a:t>
                      </a:r>
                    </a:p>
                    <a:p>
                      <a:pPr algn="ctr" fontAlgn="t"/>
                      <a:r>
                        <a:rPr lang="en-US" sz="1400" b="1" dirty="0" smtClean="0">
                          <a:effectLst/>
                          <a:latin typeface="Roboto Condensed" charset="0"/>
                          <a:ea typeface="Roboto Condensed" charset="0"/>
                        </a:rPr>
                        <a:t>L</a:t>
                      </a:r>
                    </a:p>
                    <a:p>
                      <a:pPr algn="ctr" fontAlgn="t"/>
                      <a:r>
                        <a:rPr lang="en-US" sz="1400" b="1" dirty="0" smtClean="0">
                          <a:effectLst/>
                          <a:latin typeface="Roboto Condensed" charset="0"/>
                          <a:ea typeface="Roboto Condensed" charset="0"/>
                        </a:rPr>
                        <a:t>A</a:t>
                      </a:r>
                    </a:p>
                    <a:p>
                      <a:pPr algn="ctr" fontAlgn="t"/>
                      <a:r>
                        <a:rPr lang="en-US" sz="1400" b="1" dirty="0" smtClean="0">
                          <a:effectLst/>
                          <a:latin typeface="Roboto Condensed" charset="0"/>
                          <a:ea typeface="Roboto Condensed" charset="0"/>
                        </a:rPr>
                        <a:t>R</a:t>
                      </a:r>
                      <a:endParaRPr lang="id-ID" sz="1400" b="1" dirty="0">
                        <a:effectLst/>
                        <a:latin typeface="Roboto Condensed" charset="0"/>
                        <a:ea typeface="Roboto Condensed" charset="0"/>
                      </a:endParaRPr>
                    </a:p>
                  </a:txBody>
                  <a:tcPr marL="46234" marR="46234" marT="46234" marB="46234" anchor="ctr">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chemeClr val="accent4">
                        <a:lumMod val="40000"/>
                        <a:lumOff val="60000"/>
                      </a:schemeClr>
                    </a:solidFill>
                  </a:tcPr>
                </a:tc>
                <a:tc>
                  <a:txBody>
                    <a:bodyPr/>
                    <a:lstStyle/>
                    <a:p>
                      <a:pPr algn="l" fontAlgn="t"/>
                      <a:r>
                        <a:rPr lang="id-ID" sz="1400">
                          <a:effectLst/>
                          <a:latin typeface="Roboto Condensed" charset="0"/>
                          <a:ea typeface="Roboto Condensed" charset="0"/>
                        </a:rPr>
                        <a:t>nobody/ no-one</a:t>
                      </a:r>
                    </a:p>
                  </a:txBody>
                  <a:tcPr marL="46234" marR="46234" marT="46234" marB="46234">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FFFFF"/>
                    </a:solidFill>
                  </a:tcPr>
                </a:tc>
                <a:tc>
                  <a:txBody>
                    <a:bodyPr/>
                    <a:lstStyle/>
                    <a:p>
                      <a:pPr algn="l" fontAlgn="t"/>
                      <a:r>
                        <a:rPr lang="id-ID" sz="1400">
                          <a:effectLst/>
                          <a:latin typeface="Roboto Condensed" charset="0"/>
                          <a:ea typeface="Roboto Condensed" charset="0"/>
                        </a:rPr>
                        <a:t>no person</a:t>
                      </a:r>
                    </a:p>
                  </a:txBody>
                  <a:tcPr marL="46234" marR="46234" marT="46234" marB="46234">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FFFFF"/>
                    </a:solidFill>
                  </a:tcPr>
                </a:tc>
                <a:tc>
                  <a:txBody>
                    <a:bodyPr/>
                    <a:lstStyle/>
                    <a:p>
                      <a:pPr algn="l" fontAlgn="t"/>
                      <a:r>
                        <a:rPr lang="en-US" sz="1400">
                          <a:effectLst/>
                          <a:latin typeface="Roboto Condensed" charset="0"/>
                          <a:ea typeface="Roboto Condensed" charset="0"/>
                        </a:rPr>
                        <a:t>I phoned many times but </a:t>
                      </a:r>
                      <a:r>
                        <a:rPr lang="en-US" sz="1400" b="1">
                          <a:effectLst/>
                          <a:latin typeface="Roboto Condensed" charset="0"/>
                          <a:ea typeface="Roboto Condensed" charset="0"/>
                        </a:rPr>
                        <a:t>nobody</a:t>
                      </a:r>
                      <a:r>
                        <a:rPr lang="en-US" sz="1400">
                          <a:effectLst/>
                          <a:latin typeface="Roboto Condensed" charset="0"/>
                          <a:ea typeface="Roboto Condensed" charset="0"/>
                        </a:rPr>
                        <a:t> answered.</a:t>
                      </a:r>
                    </a:p>
                  </a:txBody>
                  <a:tcPr marL="46234" marR="46234" marT="46234" marB="46234">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FFFFF"/>
                    </a:solidFill>
                  </a:tcPr>
                </a:tc>
              </a:tr>
              <a:tr h="669637">
                <a:tc vMerge="1">
                  <a:txBody>
                    <a:bodyPr/>
                    <a:lstStyle/>
                    <a:p>
                      <a:pPr algn="l" fontAlgn="t"/>
                      <a:endParaRPr lang="id-ID" sz="1400" dirty="0">
                        <a:effectLst/>
                        <a:latin typeface="Roboto Condensed" charset="0"/>
                        <a:ea typeface="Roboto Condensed" charset="0"/>
                      </a:endParaRPr>
                    </a:p>
                  </a:txBody>
                  <a:tcPr marL="46234" marR="46234" marT="46234" marB="46234">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FFFFF"/>
                    </a:solidFill>
                  </a:tcPr>
                </a:tc>
                <a:tc>
                  <a:txBody>
                    <a:bodyPr/>
                    <a:lstStyle/>
                    <a:p>
                      <a:pPr algn="l" fontAlgn="t"/>
                      <a:r>
                        <a:rPr lang="id-ID" sz="1400">
                          <a:effectLst/>
                          <a:latin typeface="Roboto Condensed" charset="0"/>
                          <a:ea typeface="Roboto Condensed" charset="0"/>
                        </a:rPr>
                        <a:t>nothing</a:t>
                      </a:r>
                    </a:p>
                  </a:txBody>
                  <a:tcPr marL="46234" marR="46234" marT="46234" marB="46234">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FFFFF"/>
                    </a:solidFill>
                  </a:tcPr>
                </a:tc>
                <a:tc>
                  <a:txBody>
                    <a:bodyPr/>
                    <a:lstStyle/>
                    <a:p>
                      <a:pPr algn="l" fontAlgn="t"/>
                      <a:r>
                        <a:rPr lang="en-US" sz="1400">
                          <a:effectLst/>
                          <a:latin typeface="Roboto Condensed" charset="0"/>
                          <a:ea typeface="Roboto Condensed" charset="0"/>
                        </a:rPr>
                        <a:t>no single thing, not anything</a:t>
                      </a:r>
                    </a:p>
                  </a:txBody>
                  <a:tcPr marL="46234" marR="46234" marT="46234" marB="46234">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FFFFF"/>
                    </a:solidFill>
                  </a:tcPr>
                </a:tc>
                <a:tc>
                  <a:txBody>
                    <a:bodyPr/>
                    <a:lstStyle/>
                    <a:p>
                      <a:pPr algn="l" fontAlgn="t"/>
                      <a:r>
                        <a:rPr lang="en-US" sz="1400">
                          <a:effectLst/>
                          <a:latin typeface="Roboto Condensed" charset="0"/>
                          <a:ea typeface="Roboto Condensed" charset="0"/>
                        </a:rPr>
                        <a:t>If you don't know the answer it's best to say </a:t>
                      </a:r>
                      <a:r>
                        <a:rPr lang="en-US" sz="1400" b="1">
                          <a:effectLst/>
                          <a:latin typeface="Roboto Condensed" charset="0"/>
                          <a:ea typeface="Roboto Condensed" charset="0"/>
                        </a:rPr>
                        <a:t>nothing</a:t>
                      </a:r>
                      <a:r>
                        <a:rPr lang="en-US" sz="1400">
                          <a:effectLst/>
                          <a:latin typeface="Roboto Condensed" charset="0"/>
                          <a:ea typeface="Roboto Condensed" charset="0"/>
                        </a:rPr>
                        <a:t>.</a:t>
                      </a:r>
                    </a:p>
                  </a:txBody>
                  <a:tcPr marL="46234" marR="46234" marT="46234" marB="46234">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FFFFF"/>
                    </a:solidFill>
                  </a:tcPr>
                </a:tc>
              </a:tr>
              <a:tr h="842815">
                <a:tc vMerge="1">
                  <a:txBody>
                    <a:bodyPr/>
                    <a:lstStyle/>
                    <a:p>
                      <a:pPr algn="l" fontAlgn="t"/>
                      <a:endParaRPr lang="id-ID" sz="1400" dirty="0">
                        <a:effectLst/>
                        <a:latin typeface="Roboto Condensed" charset="0"/>
                        <a:ea typeface="Roboto Condensed" charset="0"/>
                      </a:endParaRPr>
                    </a:p>
                  </a:txBody>
                  <a:tcPr marL="46234" marR="46234" marT="46234" marB="46234">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FFFFF"/>
                    </a:solidFill>
                  </a:tcPr>
                </a:tc>
                <a:tc>
                  <a:txBody>
                    <a:bodyPr/>
                    <a:lstStyle/>
                    <a:p>
                      <a:pPr algn="l" fontAlgn="t"/>
                      <a:r>
                        <a:rPr lang="id-ID" sz="1400">
                          <a:effectLst/>
                          <a:latin typeface="Roboto Condensed" charset="0"/>
                          <a:ea typeface="Roboto Condensed" charset="0"/>
                        </a:rPr>
                        <a:t>one</a:t>
                      </a:r>
                    </a:p>
                  </a:txBody>
                  <a:tcPr marL="46234" marR="46234" marT="46234" marB="46234">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FFFFF"/>
                    </a:solidFill>
                  </a:tcPr>
                </a:tc>
                <a:tc>
                  <a:txBody>
                    <a:bodyPr/>
                    <a:lstStyle/>
                    <a:p>
                      <a:pPr algn="l" fontAlgn="t"/>
                      <a:r>
                        <a:rPr lang="id-ID" sz="1400">
                          <a:effectLst/>
                          <a:latin typeface="Roboto Condensed" charset="0"/>
                          <a:ea typeface="Roboto Condensed" charset="0"/>
                        </a:rPr>
                        <a:t>an unidentified person</a:t>
                      </a:r>
                    </a:p>
                  </a:txBody>
                  <a:tcPr marL="46234" marR="46234" marT="46234" marB="46234">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FFFFF"/>
                    </a:solidFill>
                  </a:tcPr>
                </a:tc>
                <a:tc>
                  <a:txBody>
                    <a:bodyPr/>
                    <a:lstStyle/>
                    <a:p>
                      <a:pPr algn="l" fontAlgn="t"/>
                      <a:r>
                        <a:rPr lang="en-US" sz="1400">
                          <a:effectLst/>
                          <a:latin typeface="Roboto Condensed" charset="0"/>
                          <a:ea typeface="Roboto Condensed" charset="0"/>
                        </a:rPr>
                        <a:t>Can </a:t>
                      </a:r>
                      <a:r>
                        <a:rPr lang="en-US" sz="1400" b="1">
                          <a:effectLst/>
                          <a:latin typeface="Roboto Condensed" charset="0"/>
                          <a:ea typeface="Roboto Condensed" charset="0"/>
                        </a:rPr>
                        <a:t>one</a:t>
                      </a:r>
                      <a:r>
                        <a:rPr lang="en-US" sz="1400">
                          <a:effectLst/>
                          <a:latin typeface="Roboto Condensed" charset="0"/>
                          <a:ea typeface="Roboto Condensed" charset="0"/>
                        </a:rPr>
                        <a:t> smoke here? | All the students arrived but now </a:t>
                      </a:r>
                      <a:r>
                        <a:rPr lang="en-US" sz="1400" b="1">
                          <a:effectLst/>
                          <a:latin typeface="Roboto Condensed" charset="0"/>
                          <a:ea typeface="Roboto Condensed" charset="0"/>
                        </a:rPr>
                        <a:t>one</a:t>
                      </a:r>
                      <a:r>
                        <a:rPr lang="en-US" sz="1400">
                          <a:effectLst/>
                          <a:latin typeface="Roboto Condensed" charset="0"/>
                          <a:ea typeface="Roboto Condensed" charset="0"/>
                        </a:rPr>
                        <a:t> is missing.</a:t>
                      </a:r>
                    </a:p>
                  </a:txBody>
                  <a:tcPr marL="46234" marR="46234" marT="46234" marB="46234">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FFFFF"/>
                    </a:solidFill>
                  </a:tcPr>
                </a:tc>
              </a:tr>
              <a:tr h="669637">
                <a:tc vMerge="1">
                  <a:txBody>
                    <a:bodyPr/>
                    <a:lstStyle/>
                    <a:p>
                      <a:pPr algn="l" fontAlgn="t"/>
                      <a:endParaRPr lang="id-ID" sz="1400" dirty="0">
                        <a:effectLst/>
                        <a:latin typeface="Roboto Condensed" charset="0"/>
                        <a:ea typeface="Roboto Condensed" charset="0"/>
                      </a:endParaRPr>
                    </a:p>
                  </a:txBody>
                  <a:tcPr marL="46234" marR="46234" marT="46234" marB="46234">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FFFFF"/>
                    </a:solidFill>
                  </a:tcPr>
                </a:tc>
                <a:tc>
                  <a:txBody>
                    <a:bodyPr/>
                    <a:lstStyle/>
                    <a:p>
                      <a:pPr algn="l" fontAlgn="t"/>
                      <a:r>
                        <a:rPr lang="id-ID" sz="1400">
                          <a:effectLst/>
                          <a:latin typeface="Roboto Condensed" charset="0"/>
                          <a:ea typeface="Roboto Condensed" charset="0"/>
                        </a:rPr>
                        <a:t>other</a:t>
                      </a:r>
                    </a:p>
                  </a:txBody>
                  <a:tcPr marL="46234" marR="46234" marT="46234" marB="46234">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FFFFF"/>
                    </a:solidFill>
                  </a:tcPr>
                </a:tc>
                <a:tc>
                  <a:txBody>
                    <a:bodyPr/>
                    <a:lstStyle/>
                    <a:p>
                      <a:pPr algn="l" fontAlgn="t"/>
                      <a:r>
                        <a:rPr lang="en-US" sz="1400">
                          <a:effectLst/>
                          <a:latin typeface="Roboto Condensed" charset="0"/>
                          <a:ea typeface="Roboto Condensed" charset="0"/>
                        </a:rPr>
                        <a:t>a different person or thing from one already mentioned</a:t>
                      </a:r>
                    </a:p>
                  </a:txBody>
                  <a:tcPr marL="46234" marR="46234" marT="46234" marB="46234">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FFFFF"/>
                    </a:solidFill>
                  </a:tcPr>
                </a:tc>
                <a:tc>
                  <a:txBody>
                    <a:bodyPr/>
                    <a:lstStyle/>
                    <a:p>
                      <a:pPr algn="l" fontAlgn="t"/>
                      <a:r>
                        <a:rPr lang="en-US" sz="1400" dirty="0">
                          <a:effectLst/>
                          <a:latin typeface="Roboto Condensed" charset="0"/>
                          <a:ea typeface="Roboto Condensed" charset="0"/>
                        </a:rPr>
                        <a:t>One was tall and the </a:t>
                      </a:r>
                      <a:r>
                        <a:rPr lang="en-US" sz="1400" b="1" dirty="0">
                          <a:effectLst/>
                          <a:latin typeface="Roboto Condensed" charset="0"/>
                          <a:ea typeface="Roboto Condensed" charset="0"/>
                        </a:rPr>
                        <a:t>other</a:t>
                      </a:r>
                      <a:r>
                        <a:rPr lang="en-US" sz="1400" dirty="0">
                          <a:effectLst/>
                          <a:latin typeface="Roboto Condensed" charset="0"/>
                          <a:ea typeface="Roboto Condensed" charset="0"/>
                        </a:rPr>
                        <a:t> was short.</a:t>
                      </a:r>
                    </a:p>
                  </a:txBody>
                  <a:tcPr marL="46234" marR="46234" marT="46234" marB="46234">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FFFFF"/>
                    </a:solidFill>
                  </a:tcPr>
                </a:tc>
              </a:tr>
              <a:tr h="669637">
                <a:tc vMerge="1">
                  <a:txBody>
                    <a:bodyPr/>
                    <a:lstStyle/>
                    <a:p>
                      <a:pPr algn="l" fontAlgn="t"/>
                      <a:endParaRPr lang="id-ID" sz="1400" dirty="0">
                        <a:effectLst/>
                        <a:latin typeface="Roboto Condensed" charset="0"/>
                        <a:ea typeface="Roboto Condensed" charset="0"/>
                      </a:endParaRPr>
                    </a:p>
                  </a:txBody>
                  <a:tcPr marL="46234" marR="46234" marT="46234" marB="46234">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FFFFF"/>
                    </a:solidFill>
                  </a:tcPr>
                </a:tc>
                <a:tc>
                  <a:txBody>
                    <a:bodyPr/>
                    <a:lstStyle/>
                    <a:p>
                      <a:pPr algn="l" fontAlgn="t"/>
                      <a:r>
                        <a:rPr lang="id-ID" sz="1400">
                          <a:effectLst/>
                          <a:latin typeface="Roboto Condensed" charset="0"/>
                          <a:ea typeface="Roboto Condensed" charset="0"/>
                        </a:rPr>
                        <a:t>somebody/ someone</a:t>
                      </a:r>
                    </a:p>
                  </a:txBody>
                  <a:tcPr marL="46234" marR="46234" marT="46234" marB="46234">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FFFFF"/>
                    </a:solidFill>
                  </a:tcPr>
                </a:tc>
                <a:tc>
                  <a:txBody>
                    <a:bodyPr/>
                    <a:lstStyle/>
                    <a:p>
                      <a:pPr algn="l" fontAlgn="t"/>
                      <a:r>
                        <a:rPr lang="en-US" sz="1400">
                          <a:effectLst/>
                          <a:latin typeface="Roboto Condensed" charset="0"/>
                          <a:ea typeface="Roboto Condensed" charset="0"/>
                        </a:rPr>
                        <a:t>an unspecified or unknown person</a:t>
                      </a:r>
                    </a:p>
                  </a:txBody>
                  <a:tcPr marL="46234" marR="46234" marT="46234" marB="46234">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FFFFF"/>
                    </a:solidFill>
                  </a:tcPr>
                </a:tc>
                <a:tc>
                  <a:txBody>
                    <a:bodyPr/>
                    <a:lstStyle/>
                    <a:p>
                      <a:pPr algn="l" fontAlgn="t"/>
                      <a:r>
                        <a:rPr lang="en-US" sz="1400">
                          <a:effectLst/>
                          <a:latin typeface="Roboto Condensed" charset="0"/>
                          <a:ea typeface="Roboto Condensed" charset="0"/>
                        </a:rPr>
                        <a:t>Clearly </a:t>
                      </a:r>
                      <a:r>
                        <a:rPr lang="en-US" sz="1400" b="1">
                          <a:effectLst/>
                          <a:latin typeface="Roboto Condensed" charset="0"/>
                          <a:ea typeface="Roboto Condensed" charset="0"/>
                        </a:rPr>
                        <a:t>somebody</a:t>
                      </a:r>
                      <a:r>
                        <a:rPr lang="en-US" sz="1400">
                          <a:effectLst/>
                          <a:latin typeface="Roboto Condensed" charset="0"/>
                          <a:ea typeface="Roboto Condensed" charset="0"/>
                        </a:rPr>
                        <a:t>murdered him. It was not suicide.</a:t>
                      </a:r>
                    </a:p>
                  </a:txBody>
                  <a:tcPr marL="46234" marR="46234" marT="46234" marB="46234">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FFFFF"/>
                    </a:solidFill>
                  </a:tcPr>
                </a:tc>
              </a:tr>
              <a:tr h="669637">
                <a:tc vMerge="1">
                  <a:txBody>
                    <a:bodyPr/>
                    <a:lstStyle/>
                    <a:p>
                      <a:pPr algn="l" fontAlgn="t"/>
                      <a:endParaRPr lang="id-ID" sz="1400" dirty="0">
                        <a:effectLst/>
                        <a:latin typeface="Roboto Condensed" charset="0"/>
                        <a:ea typeface="Roboto Condensed" charset="0"/>
                      </a:endParaRPr>
                    </a:p>
                  </a:txBody>
                  <a:tcPr marL="46234" marR="46234" marT="46234" marB="46234">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FFFFF"/>
                    </a:solidFill>
                  </a:tcPr>
                </a:tc>
                <a:tc>
                  <a:txBody>
                    <a:bodyPr/>
                    <a:lstStyle/>
                    <a:p>
                      <a:pPr algn="l" fontAlgn="t"/>
                      <a:r>
                        <a:rPr lang="id-ID" sz="1400">
                          <a:effectLst/>
                          <a:latin typeface="Roboto Condensed" charset="0"/>
                          <a:ea typeface="Roboto Condensed" charset="0"/>
                        </a:rPr>
                        <a:t>something</a:t>
                      </a:r>
                    </a:p>
                  </a:txBody>
                  <a:tcPr marL="46234" marR="46234" marT="46234" marB="46234">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FFFFF"/>
                    </a:solidFill>
                  </a:tcPr>
                </a:tc>
                <a:tc>
                  <a:txBody>
                    <a:bodyPr/>
                    <a:lstStyle/>
                    <a:p>
                      <a:pPr algn="l" fontAlgn="t"/>
                      <a:r>
                        <a:rPr lang="en-US" sz="1400">
                          <a:effectLst/>
                          <a:latin typeface="Roboto Condensed" charset="0"/>
                          <a:ea typeface="Roboto Condensed" charset="0"/>
                        </a:rPr>
                        <a:t>an unspecified or unknown thing</a:t>
                      </a:r>
                    </a:p>
                  </a:txBody>
                  <a:tcPr marL="46234" marR="46234" marT="46234" marB="46234">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FFFFF"/>
                    </a:solidFill>
                  </a:tcPr>
                </a:tc>
                <a:tc>
                  <a:txBody>
                    <a:bodyPr/>
                    <a:lstStyle/>
                    <a:p>
                      <a:pPr algn="l" fontAlgn="t"/>
                      <a:r>
                        <a:rPr lang="en-US" sz="1400" dirty="0">
                          <a:effectLst/>
                          <a:latin typeface="Roboto Condensed" charset="0"/>
                          <a:ea typeface="Roboto Condensed" charset="0"/>
                        </a:rPr>
                        <a:t>Listen! I just heard </a:t>
                      </a:r>
                      <a:r>
                        <a:rPr lang="en-US" sz="1400" b="1" dirty="0">
                          <a:effectLst/>
                          <a:latin typeface="Roboto Condensed" charset="0"/>
                          <a:ea typeface="Roboto Condensed" charset="0"/>
                        </a:rPr>
                        <a:t>something</a:t>
                      </a:r>
                      <a:r>
                        <a:rPr lang="en-US" sz="1400" dirty="0">
                          <a:effectLst/>
                          <a:latin typeface="Roboto Condensed" charset="0"/>
                          <a:ea typeface="Roboto Condensed" charset="0"/>
                        </a:rPr>
                        <a:t>! What could it be?</a:t>
                      </a:r>
                    </a:p>
                  </a:txBody>
                  <a:tcPr marL="46234" marR="46234" marT="46234" marB="46234">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4818422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dirty="0"/>
          </a:p>
        </p:txBody>
      </p:sp>
      <p:sp>
        <p:nvSpPr>
          <p:cNvPr id="3" name="Text Placeholder 2"/>
          <p:cNvSpPr>
            <a:spLocks noGrp="1"/>
          </p:cNvSpPr>
          <p:nvPr>
            <p:ph type="body" idx="1"/>
          </p:nvPr>
        </p:nvSpPr>
        <p:spPr/>
        <p:txBody>
          <a:bodyPr/>
          <a:lstStyle/>
          <a:p>
            <a:endParaRPr lang="id-ID"/>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graphicFrame>
        <p:nvGraphicFramePr>
          <p:cNvPr id="5" name="Table 4"/>
          <p:cNvGraphicFramePr>
            <a:graphicFrameLocks noGrp="1"/>
          </p:cNvGraphicFramePr>
          <p:nvPr>
            <p:extLst>
              <p:ext uri="{D42A27DB-BD31-4B8C-83A1-F6EECF244321}">
                <p14:modId xmlns:p14="http://schemas.microsoft.com/office/powerpoint/2010/main" val="4030843252"/>
              </p:ext>
            </p:extLst>
          </p:nvPr>
        </p:nvGraphicFramePr>
        <p:xfrm>
          <a:off x="457200" y="361950"/>
          <a:ext cx="8077200" cy="4495797"/>
        </p:xfrm>
        <a:graphic>
          <a:graphicData uri="http://schemas.openxmlformats.org/drawingml/2006/table">
            <a:tbl>
              <a:tblPr/>
              <a:tblGrid>
                <a:gridCol w="609602"/>
                <a:gridCol w="1524000"/>
                <a:gridCol w="2438400"/>
                <a:gridCol w="3505198"/>
              </a:tblGrid>
              <a:tr h="821493">
                <a:tc rowSpan="7">
                  <a:txBody>
                    <a:bodyPr/>
                    <a:lstStyle/>
                    <a:p>
                      <a:pPr algn="ctr" fontAlgn="t"/>
                      <a:r>
                        <a:rPr lang="pt-BR" sz="1400" b="1" dirty="0" smtClean="0">
                          <a:effectLst/>
                          <a:latin typeface="Roboto Condensed" charset="0"/>
                          <a:ea typeface="Roboto Condensed" charset="0"/>
                        </a:rPr>
                        <a:t>P</a:t>
                      </a:r>
                      <a:br>
                        <a:rPr lang="pt-BR" sz="1400" b="1" dirty="0" smtClean="0">
                          <a:effectLst/>
                          <a:latin typeface="Roboto Condensed" charset="0"/>
                          <a:ea typeface="Roboto Condensed" charset="0"/>
                        </a:rPr>
                      </a:br>
                      <a:r>
                        <a:rPr lang="pt-BR" sz="1400" b="1" dirty="0" smtClean="0">
                          <a:effectLst/>
                          <a:latin typeface="Roboto Condensed" charset="0"/>
                          <a:ea typeface="Roboto Condensed" charset="0"/>
                        </a:rPr>
                        <a:t>L</a:t>
                      </a:r>
                      <a:br>
                        <a:rPr lang="pt-BR" sz="1400" b="1" dirty="0" smtClean="0">
                          <a:effectLst/>
                          <a:latin typeface="Roboto Condensed" charset="0"/>
                          <a:ea typeface="Roboto Condensed" charset="0"/>
                        </a:rPr>
                      </a:br>
                      <a:r>
                        <a:rPr lang="pt-BR" sz="1400" b="1" dirty="0" smtClean="0">
                          <a:effectLst/>
                          <a:latin typeface="Roboto Condensed" charset="0"/>
                          <a:ea typeface="Roboto Condensed" charset="0"/>
                        </a:rPr>
                        <a:t>U</a:t>
                      </a:r>
                      <a:br>
                        <a:rPr lang="pt-BR" sz="1400" b="1" dirty="0" smtClean="0">
                          <a:effectLst/>
                          <a:latin typeface="Roboto Condensed" charset="0"/>
                          <a:ea typeface="Roboto Condensed" charset="0"/>
                        </a:rPr>
                      </a:br>
                      <a:r>
                        <a:rPr lang="pt-BR" sz="1400" b="1" dirty="0" smtClean="0">
                          <a:effectLst/>
                          <a:latin typeface="Roboto Condensed" charset="0"/>
                          <a:ea typeface="Roboto Condensed" charset="0"/>
                        </a:rPr>
                        <a:t>R</a:t>
                      </a:r>
                      <a:br>
                        <a:rPr lang="pt-BR" sz="1400" b="1" dirty="0" smtClean="0">
                          <a:effectLst/>
                          <a:latin typeface="Roboto Condensed" charset="0"/>
                          <a:ea typeface="Roboto Condensed" charset="0"/>
                        </a:rPr>
                      </a:br>
                      <a:r>
                        <a:rPr lang="pt-BR" sz="1400" b="1" dirty="0" smtClean="0">
                          <a:effectLst/>
                          <a:latin typeface="Roboto Condensed" charset="0"/>
                          <a:ea typeface="Roboto Condensed" charset="0"/>
                        </a:rPr>
                        <a:t>A</a:t>
                      </a:r>
                      <a:br>
                        <a:rPr lang="pt-BR" sz="1400" b="1" dirty="0" smtClean="0">
                          <a:effectLst/>
                          <a:latin typeface="Roboto Condensed" charset="0"/>
                          <a:ea typeface="Roboto Condensed" charset="0"/>
                        </a:rPr>
                      </a:br>
                      <a:r>
                        <a:rPr lang="pt-BR" sz="1400" b="1" dirty="0" smtClean="0">
                          <a:effectLst/>
                          <a:latin typeface="Roboto Condensed" charset="0"/>
                          <a:ea typeface="Roboto Condensed" charset="0"/>
                        </a:rPr>
                        <a:t>L</a:t>
                      </a:r>
                      <a:endParaRPr lang="pt-BR" sz="1400" dirty="0">
                        <a:effectLst/>
                        <a:latin typeface="Roboto Condensed" charset="0"/>
                        <a:ea typeface="Roboto Condensed" charset="0"/>
                      </a:endParaRPr>
                    </a:p>
                  </a:txBody>
                  <a:tcPr marL="34919" marR="34919" marT="34919" marB="34919" anchor="ctr">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chemeClr val="accent4">
                        <a:lumMod val="40000"/>
                        <a:lumOff val="60000"/>
                      </a:schemeClr>
                    </a:solidFill>
                  </a:tcPr>
                </a:tc>
                <a:tc>
                  <a:txBody>
                    <a:bodyPr/>
                    <a:lstStyle/>
                    <a:p>
                      <a:pPr algn="l" fontAlgn="t"/>
                      <a:r>
                        <a:rPr lang="id-ID" sz="1400" dirty="0">
                          <a:effectLst/>
                          <a:latin typeface="Roboto Condensed" charset="0"/>
                          <a:ea typeface="Roboto Condensed" charset="0"/>
                        </a:rPr>
                        <a:t>both</a:t>
                      </a:r>
                    </a:p>
                  </a:txBody>
                  <a:tcPr marL="34919" marR="34919" marT="34919" marB="34919">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FFFFF"/>
                    </a:solidFill>
                  </a:tcPr>
                </a:tc>
                <a:tc>
                  <a:txBody>
                    <a:bodyPr/>
                    <a:lstStyle/>
                    <a:p>
                      <a:pPr algn="l" fontAlgn="t"/>
                      <a:r>
                        <a:rPr lang="en-US" sz="1400" dirty="0">
                          <a:effectLst/>
                          <a:latin typeface="Roboto Condensed" charset="0"/>
                          <a:ea typeface="Roboto Condensed" charset="0"/>
                        </a:rPr>
                        <a:t>two people or things, seen together</a:t>
                      </a:r>
                    </a:p>
                  </a:txBody>
                  <a:tcPr marL="34919" marR="34919" marT="34919" marB="34919">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FFFFF"/>
                    </a:solidFill>
                  </a:tcPr>
                </a:tc>
                <a:tc>
                  <a:txBody>
                    <a:bodyPr/>
                    <a:lstStyle/>
                    <a:p>
                      <a:pPr algn="l" fontAlgn="t"/>
                      <a:r>
                        <a:rPr lang="en-US" sz="1400" dirty="0">
                          <a:effectLst/>
                          <a:latin typeface="Roboto Condensed" charset="0"/>
                          <a:ea typeface="Roboto Condensed" charset="0"/>
                        </a:rPr>
                        <a:t>John likes coffee but not tea. I think </a:t>
                      </a:r>
                      <a:r>
                        <a:rPr lang="en-US" sz="1400" b="1" dirty="0">
                          <a:effectLst/>
                          <a:latin typeface="Roboto Condensed" charset="0"/>
                          <a:ea typeface="Roboto Condensed" charset="0"/>
                        </a:rPr>
                        <a:t>both</a:t>
                      </a:r>
                      <a:r>
                        <a:rPr lang="en-US" sz="1400" dirty="0">
                          <a:effectLst/>
                          <a:latin typeface="Roboto Condensed" charset="0"/>
                          <a:ea typeface="Roboto Condensed" charset="0"/>
                        </a:rPr>
                        <a:t> are good.</a:t>
                      </a:r>
                    </a:p>
                  </a:txBody>
                  <a:tcPr marL="34919" marR="34919" marT="34919" marB="34919">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FFFFF"/>
                    </a:solidFill>
                  </a:tcPr>
                </a:tc>
              </a:tr>
              <a:tr h="542682">
                <a:tc vMerge="1">
                  <a:txBody>
                    <a:bodyPr/>
                    <a:lstStyle/>
                    <a:p>
                      <a:endParaRPr lang="id-ID"/>
                    </a:p>
                  </a:txBody>
                  <a:tcPr/>
                </a:tc>
                <a:tc>
                  <a:txBody>
                    <a:bodyPr/>
                    <a:lstStyle/>
                    <a:p>
                      <a:pPr algn="l" fontAlgn="t"/>
                      <a:r>
                        <a:rPr lang="id-ID" sz="1400">
                          <a:effectLst/>
                          <a:latin typeface="Roboto Condensed" charset="0"/>
                          <a:ea typeface="Roboto Condensed" charset="0"/>
                        </a:rPr>
                        <a:t>few</a:t>
                      </a:r>
                    </a:p>
                  </a:txBody>
                  <a:tcPr marL="34919" marR="34919" marT="34919" marB="34919">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FFFFF"/>
                    </a:solidFill>
                  </a:tcPr>
                </a:tc>
                <a:tc>
                  <a:txBody>
                    <a:bodyPr/>
                    <a:lstStyle/>
                    <a:p>
                      <a:pPr algn="l" fontAlgn="t"/>
                      <a:r>
                        <a:rPr lang="en-US" sz="1400">
                          <a:effectLst/>
                          <a:latin typeface="Roboto Condensed" charset="0"/>
                          <a:ea typeface="Roboto Condensed" charset="0"/>
                        </a:rPr>
                        <a:t>a small number of people or things</a:t>
                      </a:r>
                    </a:p>
                  </a:txBody>
                  <a:tcPr marL="34919" marR="34919" marT="34919" marB="34919">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FFFFF"/>
                    </a:solidFill>
                  </a:tcPr>
                </a:tc>
                <a:tc>
                  <a:txBody>
                    <a:bodyPr/>
                    <a:lstStyle/>
                    <a:p>
                      <a:pPr algn="l" fontAlgn="t"/>
                      <a:r>
                        <a:rPr lang="en-US" sz="1400" b="1">
                          <a:effectLst/>
                          <a:latin typeface="Roboto Condensed" charset="0"/>
                          <a:ea typeface="Roboto Condensed" charset="0"/>
                        </a:rPr>
                        <a:t>Few</a:t>
                      </a:r>
                      <a:r>
                        <a:rPr lang="en-US" sz="1400">
                          <a:effectLst/>
                          <a:latin typeface="Roboto Condensed" charset="0"/>
                          <a:ea typeface="Roboto Condensed" charset="0"/>
                        </a:rPr>
                        <a:t> have ever disobeyed him and lived.</a:t>
                      </a:r>
                    </a:p>
                  </a:txBody>
                  <a:tcPr marL="34919" marR="34919" marT="34919" marB="34919">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FFFFF"/>
                    </a:solidFill>
                  </a:tcPr>
                </a:tc>
              </a:tr>
              <a:tr h="682086">
                <a:tc vMerge="1">
                  <a:txBody>
                    <a:bodyPr/>
                    <a:lstStyle/>
                    <a:p>
                      <a:endParaRPr lang="id-ID"/>
                    </a:p>
                  </a:txBody>
                  <a:tcPr/>
                </a:tc>
                <a:tc>
                  <a:txBody>
                    <a:bodyPr/>
                    <a:lstStyle/>
                    <a:p>
                      <a:pPr algn="l" fontAlgn="t"/>
                      <a:r>
                        <a:rPr lang="id-ID" sz="1400">
                          <a:effectLst/>
                          <a:latin typeface="Roboto Condensed" charset="0"/>
                          <a:ea typeface="Roboto Condensed" charset="0"/>
                        </a:rPr>
                        <a:t>fewer</a:t>
                      </a:r>
                    </a:p>
                  </a:txBody>
                  <a:tcPr marL="34919" marR="34919" marT="34919" marB="34919">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FFFFF"/>
                    </a:solidFill>
                  </a:tcPr>
                </a:tc>
                <a:tc>
                  <a:txBody>
                    <a:bodyPr/>
                    <a:lstStyle/>
                    <a:p>
                      <a:pPr algn="l" fontAlgn="t"/>
                      <a:r>
                        <a:rPr lang="en-US" sz="1400">
                          <a:effectLst/>
                          <a:latin typeface="Roboto Condensed" charset="0"/>
                          <a:ea typeface="Roboto Condensed" charset="0"/>
                        </a:rPr>
                        <a:t>a reduced number of people or things</a:t>
                      </a:r>
                    </a:p>
                  </a:txBody>
                  <a:tcPr marL="34919" marR="34919" marT="34919" marB="34919">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FFFFF"/>
                    </a:solidFill>
                  </a:tcPr>
                </a:tc>
                <a:tc>
                  <a:txBody>
                    <a:bodyPr/>
                    <a:lstStyle/>
                    <a:p>
                      <a:pPr algn="l" fontAlgn="t"/>
                      <a:r>
                        <a:rPr lang="en-US" sz="1400" b="1">
                          <a:effectLst/>
                          <a:latin typeface="Roboto Condensed" charset="0"/>
                          <a:ea typeface="Roboto Condensed" charset="0"/>
                        </a:rPr>
                        <a:t>Fewer</a:t>
                      </a:r>
                      <a:r>
                        <a:rPr lang="en-US" sz="1400">
                          <a:effectLst/>
                          <a:latin typeface="Roboto Condensed" charset="0"/>
                          <a:ea typeface="Roboto Condensed" charset="0"/>
                        </a:rPr>
                        <a:t> are smoking these days.</a:t>
                      </a:r>
                    </a:p>
                  </a:txBody>
                  <a:tcPr marL="34919" marR="34919" marT="34919" marB="34919">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FFFFF"/>
                    </a:solidFill>
                  </a:tcPr>
                </a:tc>
              </a:tr>
              <a:tr h="542682">
                <a:tc vMerge="1">
                  <a:txBody>
                    <a:bodyPr/>
                    <a:lstStyle/>
                    <a:p>
                      <a:endParaRPr lang="id-ID"/>
                    </a:p>
                  </a:txBody>
                  <a:tcPr/>
                </a:tc>
                <a:tc>
                  <a:txBody>
                    <a:bodyPr/>
                    <a:lstStyle/>
                    <a:p>
                      <a:pPr algn="l" fontAlgn="t"/>
                      <a:r>
                        <a:rPr lang="id-ID" sz="1400">
                          <a:effectLst/>
                          <a:latin typeface="Roboto Condensed" charset="0"/>
                          <a:ea typeface="Roboto Condensed" charset="0"/>
                        </a:rPr>
                        <a:t>many</a:t>
                      </a:r>
                    </a:p>
                  </a:txBody>
                  <a:tcPr marL="34919" marR="34919" marT="34919" marB="34919">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FFFFF"/>
                    </a:solidFill>
                  </a:tcPr>
                </a:tc>
                <a:tc>
                  <a:txBody>
                    <a:bodyPr/>
                    <a:lstStyle/>
                    <a:p>
                      <a:pPr algn="l" fontAlgn="t"/>
                      <a:r>
                        <a:rPr lang="en-US" sz="1400">
                          <a:effectLst/>
                          <a:latin typeface="Roboto Condensed" charset="0"/>
                          <a:ea typeface="Roboto Condensed" charset="0"/>
                        </a:rPr>
                        <a:t>a large number of people or things</a:t>
                      </a:r>
                    </a:p>
                  </a:txBody>
                  <a:tcPr marL="34919" marR="34919" marT="34919" marB="34919">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FFFFF"/>
                    </a:solidFill>
                  </a:tcPr>
                </a:tc>
                <a:tc>
                  <a:txBody>
                    <a:bodyPr/>
                    <a:lstStyle/>
                    <a:p>
                      <a:pPr algn="l" fontAlgn="t"/>
                      <a:r>
                        <a:rPr lang="id-ID" sz="1400" b="1">
                          <a:effectLst/>
                          <a:latin typeface="Roboto Condensed" charset="0"/>
                          <a:ea typeface="Roboto Condensed" charset="0"/>
                        </a:rPr>
                        <a:t>Many</a:t>
                      </a:r>
                      <a:r>
                        <a:rPr lang="id-ID" sz="1400">
                          <a:effectLst/>
                          <a:latin typeface="Roboto Condensed" charset="0"/>
                          <a:ea typeface="Roboto Condensed" charset="0"/>
                        </a:rPr>
                        <a:t> have come already.</a:t>
                      </a:r>
                    </a:p>
                  </a:txBody>
                  <a:tcPr marL="34919" marR="34919" marT="34919" marB="34919">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FFFFF"/>
                    </a:solidFill>
                  </a:tcPr>
                </a:tc>
              </a:tr>
              <a:tr h="682086">
                <a:tc vMerge="1">
                  <a:txBody>
                    <a:bodyPr/>
                    <a:lstStyle/>
                    <a:p>
                      <a:endParaRPr lang="id-ID"/>
                    </a:p>
                  </a:txBody>
                  <a:tcPr/>
                </a:tc>
                <a:tc>
                  <a:txBody>
                    <a:bodyPr/>
                    <a:lstStyle/>
                    <a:p>
                      <a:pPr algn="l" fontAlgn="t"/>
                      <a:r>
                        <a:rPr lang="id-ID" sz="1400">
                          <a:effectLst/>
                          <a:latin typeface="Roboto Condensed" charset="0"/>
                          <a:ea typeface="Roboto Condensed" charset="0"/>
                        </a:rPr>
                        <a:t>others</a:t>
                      </a:r>
                    </a:p>
                  </a:txBody>
                  <a:tcPr marL="34919" marR="34919" marT="34919" marB="34919">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FFFFF"/>
                    </a:solidFill>
                  </a:tcPr>
                </a:tc>
                <a:tc>
                  <a:txBody>
                    <a:bodyPr/>
                    <a:lstStyle/>
                    <a:p>
                      <a:pPr algn="l" fontAlgn="t"/>
                      <a:r>
                        <a:rPr lang="id-ID" sz="1400">
                          <a:effectLst/>
                          <a:latin typeface="Roboto Condensed" charset="0"/>
                          <a:ea typeface="Roboto Condensed" charset="0"/>
                        </a:rPr>
                        <a:t>other people; not us</a:t>
                      </a:r>
                    </a:p>
                  </a:txBody>
                  <a:tcPr marL="34919" marR="34919" marT="34919" marB="34919">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FFFFF"/>
                    </a:solidFill>
                  </a:tcPr>
                </a:tc>
                <a:tc>
                  <a:txBody>
                    <a:bodyPr/>
                    <a:lstStyle/>
                    <a:p>
                      <a:pPr algn="l" fontAlgn="t"/>
                      <a:r>
                        <a:rPr lang="en-US" sz="1400">
                          <a:effectLst/>
                          <a:latin typeface="Roboto Condensed" charset="0"/>
                          <a:ea typeface="Roboto Condensed" charset="0"/>
                        </a:rPr>
                        <a:t>I'm sure that </a:t>
                      </a:r>
                      <a:r>
                        <a:rPr lang="en-US" sz="1400" b="1">
                          <a:effectLst/>
                          <a:latin typeface="Roboto Condensed" charset="0"/>
                          <a:ea typeface="Roboto Condensed" charset="0"/>
                        </a:rPr>
                        <a:t>others</a:t>
                      </a:r>
                      <a:r>
                        <a:rPr lang="en-US" sz="1400">
                          <a:effectLst/>
                          <a:latin typeface="Roboto Condensed" charset="0"/>
                          <a:ea typeface="Roboto Condensed" charset="0"/>
                        </a:rPr>
                        <a:t> have tried before us.</a:t>
                      </a:r>
                    </a:p>
                  </a:txBody>
                  <a:tcPr marL="34919" marR="34919" marT="34919" marB="34919">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FFFFF"/>
                    </a:solidFill>
                  </a:tcPr>
                </a:tc>
              </a:tr>
              <a:tr h="682086">
                <a:tc vMerge="1">
                  <a:txBody>
                    <a:bodyPr/>
                    <a:lstStyle/>
                    <a:p>
                      <a:endParaRPr lang="id-ID"/>
                    </a:p>
                  </a:txBody>
                  <a:tcPr/>
                </a:tc>
                <a:tc>
                  <a:txBody>
                    <a:bodyPr/>
                    <a:lstStyle/>
                    <a:p>
                      <a:pPr algn="l" fontAlgn="t"/>
                      <a:r>
                        <a:rPr lang="id-ID" sz="1400">
                          <a:effectLst/>
                          <a:latin typeface="Roboto Condensed" charset="0"/>
                          <a:ea typeface="Roboto Condensed" charset="0"/>
                        </a:rPr>
                        <a:t>several</a:t>
                      </a:r>
                    </a:p>
                  </a:txBody>
                  <a:tcPr marL="34919" marR="34919" marT="34919" marB="34919">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FFFFF"/>
                    </a:solidFill>
                  </a:tcPr>
                </a:tc>
                <a:tc>
                  <a:txBody>
                    <a:bodyPr/>
                    <a:lstStyle/>
                    <a:p>
                      <a:pPr algn="l" fontAlgn="t"/>
                      <a:r>
                        <a:rPr lang="en-US" sz="1400">
                          <a:effectLst/>
                          <a:latin typeface="Roboto Condensed" charset="0"/>
                          <a:ea typeface="Roboto Condensed" charset="0"/>
                        </a:rPr>
                        <a:t>more than two but not many</a:t>
                      </a:r>
                    </a:p>
                  </a:txBody>
                  <a:tcPr marL="34919" marR="34919" marT="34919" marB="34919">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FFFFF"/>
                    </a:solidFill>
                  </a:tcPr>
                </a:tc>
                <a:tc>
                  <a:txBody>
                    <a:bodyPr/>
                    <a:lstStyle/>
                    <a:p>
                      <a:pPr algn="l" fontAlgn="t"/>
                      <a:r>
                        <a:rPr lang="en-US" sz="1400">
                          <a:effectLst/>
                          <a:latin typeface="Roboto Condensed" charset="0"/>
                          <a:ea typeface="Roboto Condensed" charset="0"/>
                        </a:rPr>
                        <a:t>They all complained and </a:t>
                      </a:r>
                      <a:r>
                        <a:rPr lang="en-US" sz="1400" b="1">
                          <a:effectLst/>
                          <a:latin typeface="Roboto Condensed" charset="0"/>
                          <a:ea typeface="Roboto Condensed" charset="0"/>
                        </a:rPr>
                        <a:t>several</a:t>
                      </a:r>
                      <a:r>
                        <a:rPr lang="en-US" sz="1400">
                          <a:effectLst/>
                          <a:latin typeface="Roboto Condensed" charset="0"/>
                          <a:ea typeface="Roboto Condensed" charset="0"/>
                        </a:rPr>
                        <a:t> left the meeting.</a:t>
                      </a:r>
                    </a:p>
                  </a:txBody>
                  <a:tcPr marL="34919" marR="34919" marT="34919" marB="34919">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FFFFF"/>
                    </a:solidFill>
                  </a:tcPr>
                </a:tc>
              </a:tr>
              <a:tr h="542682">
                <a:tc vMerge="1">
                  <a:txBody>
                    <a:bodyPr/>
                    <a:lstStyle/>
                    <a:p>
                      <a:endParaRPr lang="id-ID"/>
                    </a:p>
                  </a:txBody>
                  <a:tcPr/>
                </a:tc>
                <a:tc>
                  <a:txBody>
                    <a:bodyPr/>
                    <a:lstStyle/>
                    <a:p>
                      <a:pPr algn="l" fontAlgn="t"/>
                      <a:r>
                        <a:rPr lang="id-ID" sz="1400">
                          <a:effectLst/>
                          <a:latin typeface="Roboto Condensed" charset="0"/>
                          <a:ea typeface="Roboto Condensed" charset="0"/>
                        </a:rPr>
                        <a:t>they</a:t>
                      </a:r>
                    </a:p>
                  </a:txBody>
                  <a:tcPr marL="34919" marR="34919" marT="34919" marB="34919">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FFFFF"/>
                    </a:solidFill>
                  </a:tcPr>
                </a:tc>
                <a:tc>
                  <a:txBody>
                    <a:bodyPr/>
                    <a:lstStyle/>
                    <a:p>
                      <a:pPr algn="l" fontAlgn="t"/>
                      <a:r>
                        <a:rPr lang="id-ID" sz="1400">
                          <a:effectLst/>
                          <a:latin typeface="Roboto Condensed" charset="0"/>
                          <a:ea typeface="Roboto Condensed" charset="0"/>
                        </a:rPr>
                        <a:t>people in general (informal)</a:t>
                      </a:r>
                    </a:p>
                  </a:txBody>
                  <a:tcPr marL="34919" marR="34919" marT="34919" marB="34919">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FFFFF"/>
                    </a:solidFill>
                  </a:tcPr>
                </a:tc>
                <a:tc>
                  <a:txBody>
                    <a:bodyPr/>
                    <a:lstStyle/>
                    <a:p>
                      <a:pPr algn="l" fontAlgn="t"/>
                      <a:r>
                        <a:rPr lang="en-US" sz="1400" b="1" dirty="0">
                          <a:effectLst/>
                          <a:latin typeface="Roboto Condensed" charset="0"/>
                          <a:ea typeface="Roboto Condensed" charset="0"/>
                        </a:rPr>
                        <a:t>They</a:t>
                      </a:r>
                      <a:r>
                        <a:rPr lang="en-US" sz="1400" dirty="0">
                          <a:effectLst/>
                          <a:latin typeface="Roboto Condensed" charset="0"/>
                          <a:ea typeface="Roboto Condensed" charset="0"/>
                        </a:rPr>
                        <a:t> say that vegetables are good for you.</a:t>
                      </a:r>
                    </a:p>
                  </a:txBody>
                  <a:tcPr marL="34919" marR="34919" marT="34919" marB="34919">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4782115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Text Placeholder 2"/>
          <p:cNvSpPr>
            <a:spLocks noGrp="1"/>
          </p:cNvSpPr>
          <p:nvPr>
            <p:ph type="body" idx="1"/>
          </p:nvPr>
        </p:nvSpPr>
        <p:spPr/>
        <p:txBody>
          <a:bodyPr/>
          <a:lstStyle/>
          <a:p>
            <a:endParaRPr lang="id-ID"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graphicFrame>
        <p:nvGraphicFramePr>
          <p:cNvPr id="5" name="Table 4"/>
          <p:cNvGraphicFramePr>
            <a:graphicFrameLocks noGrp="1"/>
          </p:cNvGraphicFramePr>
          <p:nvPr>
            <p:extLst>
              <p:ext uri="{D42A27DB-BD31-4B8C-83A1-F6EECF244321}">
                <p14:modId xmlns:p14="http://schemas.microsoft.com/office/powerpoint/2010/main" val="2794290737"/>
              </p:ext>
            </p:extLst>
          </p:nvPr>
        </p:nvGraphicFramePr>
        <p:xfrm>
          <a:off x="457200" y="361950"/>
          <a:ext cx="8229600" cy="4495672"/>
        </p:xfrm>
        <a:graphic>
          <a:graphicData uri="http://schemas.openxmlformats.org/drawingml/2006/table">
            <a:tbl>
              <a:tblPr/>
              <a:tblGrid>
                <a:gridCol w="609600"/>
                <a:gridCol w="1447800"/>
                <a:gridCol w="2438400"/>
                <a:gridCol w="3733800"/>
              </a:tblGrid>
              <a:tr h="565307">
                <a:tc rowSpan="7">
                  <a:txBody>
                    <a:bodyPr/>
                    <a:lstStyle/>
                    <a:p>
                      <a:pPr algn="ctr" fontAlgn="t"/>
                      <a:r>
                        <a:rPr lang="pt-BR" sz="1300" b="1" dirty="0" smtClean="0">
                          <a:effectLst/>
                          <a:latin typeface="Roboto Condensed" charset="0"/>
                          <a:ea typeface="Roboto Condensed" charset="0"/>
                        </a:rPr>
                        <a:t>S</a:t>
                      </a:r>
                      <a:br>
                        <a:rPr lang="pt-BR" sz="1300" b="1" dirty="0" smtClean="0">
                          <a:effectLst/>
                          <a:latin typeface="Roboto Condensed" charset="0"/>
                          <a:ea typeface="Roboto Condensed" charset="0"/>
                        </a:rPr>
                      </a:br>
                      <a:r>
                        <a:rPr lang="pt-BR" sz="1300" b="1" dirty="0" smtClean="0">
                          <a:effectLst/>
                          <a:latin typeface="Roboto Condensed" charset="0"/>
                          <a:ea typeface="Roboto Condensed" charset="0"/>
                        </a:rPr>
                        <a:t>I</a:t>
                      </a:r>
                      <a:br>
                        <a:rPr lang="pt-BR" sz="1300" b="1" dirty="0" smtClean="0">
                          <a:effectLst/>
                          <a:latin typeface="Roboto Condensed" charset="0"/>
                          <a:ea typeface="Roboto Condensed" charset="0"/>
                        </a:rPr>
                      </a:br>
                      <a:r>
                        <a:rPr lang="pt-BR" sz="1300" b="1" dirty="0" smtClean="0">
                          <a:effectLst/>
                          <a:latin typeface="Roboto Condensed" charset="0"/>
                          <a:ea typeface="Roboto Condensed" charset="0"/>
                        </a:rPr>
                        <a:t>N</a:t>
                      </a:r>
                      <a:br>
                        <a:rPr lang="pt-BR" sz="1300" b="1" dirty="0" smtClean="0">
                          <a:effectLst/>
                          <a:latin typeface="Roboto Condensed" charset="0"/>
                          <a:ea typeface="Roboto Condensed" charset="0"/>
                        </a:rPr>
                      </a:br>
                      <a:r>
                        <a:rPr lang="pt-BR" sz="1300" b="1" dirty="0" smtClean="0">
                          <a:effectLst/>
                          <a:latin typeface="Roboto Condensed" charset="0"/>
                          <a:ea typeface="Roboto Condensed" charset="0"/>
                        </a:rPr>
                        <a:t>G</a:t>
                      </a:r>
                      <a:br>
                        <a:rPr lang="pt-BR" sz="1300" b="1" dirty="0" smtClean="0">
                          <a:effectLst/>
                          <a:latin typeface="Roboto Condensed" charset="0"/>
                          <a:ea typeface="Roboto Condensed" charset="0"/>
                        </a:rPr>
                      </a:br>
                      <a:r>
                        <a:rPr lang="pt-BR" sz="1300" b="1" dirty="0" smtClean="0">
                          <a:effectLst/>
                          <a:latin typeface="Roboto Condensed" charset="0"/>
                          <a:ea typeface="Roboto Condensed" charset="0"/>
                        </a:rPr>
                        <a:t>U</a:t>
                      </a:r>
                      <a:br>
                        <a:rPr lang="pt-BR" sz="1300" b="1" dirty="0" smtClean="0">
                          <a:effectLst/>
                          <a:latin typeface="Roboto Condensed" charset="0"/>
                          <a:ea typeface="Roboto Condensed" charset="0"/>
                        </a:rPr>
                      </a:br>
                      <a:r>
                        <a:rPr lang="pt-BR" sz="1300" b="1" dirty="0" smtClean="0">
                          <a:effectLst/>
                          <a:latin typeface="Roboto Condensed" charset="0"/>
                          <a:ea typeface="Roboto Condensed" charset="0"/>
                        </a:rPr>
                        <a:t>L</a:t>
                      </a:r>
                      <a:br>
                        <a:rPr lang="pt-BR" sz="1300" b="1" dirty="0" smtClean="0">
                          <a:effectLst/>
                          <a:latin typeface="Roboto Condensed" charset="0"/>
                          <a:ea typeface="Roboto Condensed" charset="0"/>
                        </a:rPr>
                      </a:br>
                      <a:r>
                        <a:rPr lang="pt-BR" sz="1300" b="1" dirty="0" smtClean="0">
                          <a:effectLst/>
                          <a:latin typeface="Roboto Condensed" charset="0"/>
                          <a:ea typeface="Roboto Condensed" charset="0"/>
                        </a:rPr>
                        <a:t>A</a:t>
                      </a:r>
                      <a:br>
                        <a:rPr lang="pt-BR" sz="1300" b="1" dirty="0" smtClean="0">
                          <a:effectLst/>
                          <a:latin typeface="Roboto Condensed" charset="0"/>
                          <a:ea typeface="Roboto Condensed" charset="0"/>
                        </a:rPr>
                      </a:br>
                      <a:r>
                        <a:rPr lang="pt-BR" sz="1300" b="1" dirty="0" smtClean="0">
                          <a:effectLst/>
                          <a:latin typeface="Roboto Condensed" charset="0"/>
                          <a:ea typeface="Roboto Condensed" charset="0"/>
                        </a:rPr>
                        <a:t>R</a:t>
                      </a:r>
                      <a:br>
                        <a:rPr lang="pt-BR" sz="1300" b="1" dirty="0" smtClean="0">
                          <a:effectLst/>
                          <a:latin typeface="Roboto Condensed" charset="0"/>
                          <a:ea typeface="Roboto Condensed" charset="0"/>
                        </a:rPr>
                      </a:br>
                      <a:r>
                        <a:rPr lang="pt-BR" sz="1300" b="1" dirty="0" smtClean="0">
                          <a:effectLst/>
                          <a:latin typeface="Roboto Condensed" charset="0"/>
                          <a:ea typeface="Roboto Condensed" charset="0"/>
                        </a:rPr>
                        <a:t/>
                      </a:r>
                      <a:br>
                        <a:rPr lang="pt-BR" sz="1300" b="1" dirty="0" smtClean="0">
                          <a:effectLst/>
                          <a:latin typeface="Roboto Condensed" charset="0"/>
                          <a:ea typeface="Roboto Condensed" charset="0"/>
                        </a:rPr>
                      </a:br>
                      <a:r>
                        <a:rPr lang="pt-BR" sz="1300" b="1" dirty="0" smtClean="0">
                          <a:effectLst/>
                          <a:latin typeface="Roboto Condensed" charset="0"/>
                          <a:ea typeface="Roboto Condensed" charset="0"/>
                        </a:rPr>
                        <a:t>/</a:t>
                      </a:r>
                      <a:br>
                        <a:rPr lang="pt-BR" sz="1300" b="1" dirty="0" smtClean="0">
                          <a:effectLst/>
                          <a:latin typeface="Roboto Condensed" charset="0"/>
                          <a:ea typeface="Roboto Condensed" charset="0"/>
                        </a:rPr>
                      </a:br>
                      <a:r>
                        <a:rPr lang="pt-BR" sz="1300" b="1" dirty="0" smtClean="0">
                          <a:effectLst/>
                          <a:latin typeface="Roboto Condensed" charset="0"/>
                          <a:ea typeface="Roboto Condensed" charset="0"/>
                        </a:rPr>
                        <a:t/>
                      </a:r>
                      <a:br>
                        <a:rPr lang="pt-BR" sz="1300" b="1" dirty="0" smtClean="0">
                          <a:effectLst/>
                          <a:latin typeface="Roboto Condensed" charset="0"/>
                          <a:ea typeface="Roboto Condensed" charset="0"/>
                        </a:rPr>
                      </a:br>
                      <a:r>
                        <a:rPr lang="pt-BR" sz="1300" b="1" dirty="0" smtClean="0">
                          <a:effectLst/>
                          <a:latin typeface="Roboto Condensed" charset="0"/>
                          <a:ea typeface="Roboto Condensed" charset="0"/>
                        </a:rPr>
                        <a:t>P</a:t>
                      </a:r>
                      <a:br>
                        <a:rPr lang="pt-BR" sz="1300" b="1" dirty="0" smtClean="0">
                          <a:effectLst/>
                          <a:latin typeface="Roboto Condensed" charset="0"/>
                          <a:ea typeface="Roboto Condensed" charset="0"/>
                        </a:rPr>
                      </a:br>
                      <a:r>
                        <a:rPr lang="pt-BR" sz="1300" b="1" dirty="0" smtClean="0">
                          <a:effectLst/>
                          <a:latin typeface="Roboto Condensed" charset="0"/>
                          <a:ea typeface="Roboto Condensed" charset="0"/>
                        </a:rPr>
                        <a:t>L</a:t>
                      </a:r>
                      <a:br>
                        <a:rPr lang="pt-BR" sz="1300" b="1" dirty="0" smtClean="0">
                          <a:effectLst/>
                          <a:latin typeface="Roboto Condensed" charset="0"/>
                          <a:ea typeface="Roboto Condensed" charset="0"/>
                        </a:rPr>
                      </a:br>
                      <a:r>
                        <a:rPr lang="pt-BR" sz="1300" b="1" dirty="0" smtClean="0">
                          <a:effectLst/>
                          <a:latin typeface="Roboto Condensed" charset="0"/>
                          <a:ea typeface="Roboto Condensed" charset="0"/>
                        </a:rPr>
                        <a:t>U</a:t>
                      </a:r>
                      <a:br>
                        <a:rPr lang="pt-BR" sz="1300" b="1" dirty="0" smtClean="0">
                          <a:effectLst/>
                          <a:latin typeface="Roboto Condensed" charset="0"/>
                          <a:ea typeface="Roboto Condensed" charset="0"/>
                        </a:rPr>
                      </a:br>
                      <a:r>
                        <a:rPr lang="pt-BR" sz="1300" b="1" dirty="0" smtClean="0">
                          <a:effectLst/>
                          <a:latin typeface="Roboto Condensed" charset="0"/>
                          <a:ea typeface="Roboto Condensed" charset="0"/>
                        </a:rPr>
                        <a:t>R</a:t>
                      </a:r>
                      <a:br>
                        <a:rPr lang="pt-BR" sz="1300" b="1" dirty="0" smtClean="0">
                          <a:effectLst/>
                          <a:latin typeface="Roboto Condensed" charset="0"/>
                          <a:ea typeface="Roboto Condensed" charset="0"/>
                        </a:rPr>
                      </a:br>
                      <a:r>
                        <a:rPr lang="pt-BR" sz="1300" b="1" dirty="0" smtClean="0">
                          <a:effectLst/>
                          <a:latin typeface="Roboto Condensed" charset="0"/>
                          <a:ea typeface="Roboto Condensed" charset="0"/>
                        </a:rPr>
                        <a:t>A</a:t>
                      </a:r>
                      <a:br>
                        <a:rPr lang="pt-BR" sz="1300" b="1" dirty="0" smtClean="0">
                          <a:effectLst/>
                          <a:latin typeface="Roboto Condensed" charset="0"/>
                          <a:ea typeface="Roboto Condensed" charset="0"/>
                        </a:rPr>
                      </a:br>
                      <a:r>
                        <a:rPr lang="pt-BR" sz="1300" b="1" dirty="0" smtClean="0">
                          <a:effectLst/>
                          <a:latin typeface="Roboto Condensed" charset="0"/>
                          <a:ea typeface="Roboto Condensed" charset="0"/>
                        </a:rPr>
                        <a:t>L</a:t>
                      </a:r>
                      <a:endParaRPr lang="pt-BR" sz="1300" dirty="0">
                        <a:effectLst/>
                        <a:latin typeface="Roboto Condensed" charset="0"/>
                        <a:ea typeface="Roboto Condensed" charset="0"/>
                      </a:endParaRPr>
                    </a:p>
                  </a:txBody>
                  <a:tcPr marL="26038" marR="26038" marT="26038" marB="26038" anchor="ctr">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chemeClr val="accent4">
                        <a:lumMod val="40000"/>
                        <a:lumOff val="60000"/>
                      </a:schemeClr>
                    </a:solidFill>
                  </a:tcPr>
                </a:tc>
                <a:tc>
                  <a:txBody>
                    <a:bodyPr/>
                    <a:lstStyle/>
                    <a:p>
                      <a:pPr algn="l" fontAlgn="t"/>
                      <a:r>
                        <a:rPr lang="id-ID" sz="1300">
                          <a:effectLst/>
                          <a:latin typeface="Roboto Condensed" charset="0"/>
                          <a:ea typeface="Roboto Condensed" charset="0"/>
                        </a:rPr>
                        <a:t>all</a:t>
                      </a:r>
                    </a:p>
                  </a:txBody>
                  <a:tcPr marL="26038" marR="26038" marT="26038" marB="26038">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FFFFF"/>
                    </a:solidFill>
                  </a:tcPr>
                </a:tc>
                <a:tc>
                  <a:txBody>
                    <a:bodyPr/>
                    <a:lstStyle/>
                    <a:p>
                      <a:pPr algn="l" fontAlgn="t"/>
                      <a:r>
                        <a:rPr lang="en-US" sz="1300">
                          <a:effectLst/>
                          <a:latin typeface="Roboto Condensed" charset="0"/>
                          <a:ea typeface="Roboto Condensed" charset="0"/>
                        </a:rPr>
                        <a:t>the whole quantity of something or of some things or people</a:t>
                      </a:r>
                    </a:p>
                  </a:txBody>
                  <a:tcPr marL="26038" marR="26038" marT="26038" marB="26038">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FFFFF"/>
                    </a:solidFill>
                  </a:tcPr>
                </a:tc>
                <a:tc>
                  <a:txBody>
                    <a:bodyPr/>
                    <a:lstStyle/>
                    <a:p>
                      <a:pPr algn="l" fontAlgn="t"/>
                      <a:r>
                        <a:rPr lang="en-US" sz="1300" b="1">
                          <a:effectLst/>
                          <a:latin typeface="Roboto Condensed" charset="0"/>
                          <a:ea typeface="Roboto Condensed" charset="0"/>
                        </a:rPr>
                        <a:t>All</a:t>
                      </a:r>
                      <a:r>
                        <a:rPr lang="en-US" sz="1300">
                          <a:effectLst/>
                          <a:latin typeface="Roboto Condensed" charset="0"/>
                          <a:ea typeface="Roboto Condensed" charset="0"/>
                        </a:rPr>
                        <a:t> is forgiven.</a:t>
                      </a:r>
                      <a:br>
                        <a:rPr lang="en-US" sz="1300">
                          <a:effectLst/>
                          <a:latin typeface="Roboto Condensed" charset="0"/>
                          <a:ea typeface="Roboto Condensed" charset="0"/>
                        </a:rPr>
                      </a:br>
                      <a:r>
                        <a:rPr lang="en-US" sz="1300" b="1">
                          <a:effectLst/>
                          <a:latin typeface="Roboto Condensed" charset="0"/>
                          <a:ea typeface="Roboto Condensed" charset="0"/>
                        </a:rPr>
                        <a:t>All</a:t>
                      </a:r>
                      <a:r>
                        <a:rPr lang="en-US" sz="1300">
                          <a:effectLst/>
                          <a:latin typeface="Roboto Condensed" charset="0"/>
                          <a:ea typeface="Roboto Condensed" charset="0"/>
                        </a:rPr>
                        <a:t> have arrived.</a:t>
                      </a:r>
                    </a:p>
                  </a:txBody>
                  <a:tcPr marL="26038" marR="26038" marT="26038" marB="26038">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FFFFF"/>
                    </a:solidFill>
                  </a:tcPr>
                </a:tc>
              </a:tr>
              <a:tr h="372181">
                <a:tc vMerge="1">
                  <a:txBody>
                    <a:bodyPr/>
                    <a:lstStyle/>
                    <a:p>
                      <a:endParaRPr lang="id-ID"/>
                    </a:p>
                  </a:txBody>
                  <a:tcPr/>
                </a:tc>
                <a:tc>
                  <a:txBody>
                    <a:bodyPr/>
                    <a:lstStyle/>
                    <a:p>
                      <a:pPr algn="l" fontAlgn="t"/>
                      <a:r>
                        <a:rPr lang="id-ID" sz="1300">
                          <a:effectLst/>
                          <a:latin typeface="Roboto Condensed" charset="0"/>
                          <a:ea typeface="Roboto Condensed" charset="0"/>
                        </a:rPr>
                        <a:t>any</a:t>
                      </a:r>
                    </a:p>
                  </a:txBody>
                  <a:tcPr marL="26038" marR="26038" marT="26038" marB="26038">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FFFFF"/>
                    </a:solidFill>
                  </a:tcPr>
                </a:tc>
                <a:tc>
                  <a:txBody>
                    <a:bodyPr/>
                    <a:lstStyle/>
                    <a:p>
                      <a:pPr algn="l" fontAlgn="t"/>
                      <a:r>
                        <a:rPr lang="en-US" sz="1300">
                          <a:effectLst/>
                          <a:latin typeface="Roboto Condensed" charset="0"/>
                          <a:ea typeface="Roboto Condensed" charset="0"/>
                        </a:rPr>
                        <a:t>no matter how much or how many</a:t>
                      </a:r>
                    </a:p>
                  </a:txBody>
                  <a:tcPr marL="26038" marR="26038" marT="26038" marB="26038">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FFFFF"/>
                    </a:solidFill>
                  </a:tcPr>
                </a:tc>
                <a:tc>
                  <a:txBody>
                    <a:bodyPr/>
                    <a:lstStyle/>
                    <a:p>
                      <a:pPr algn="l" fontAlgn="t"/>
                      <a:r>
                        <a:rPr lang="en-US" sz="1300">
                          <a:effectLst/>
                          <a:latin typeface="Roboto Condensed" charset="0"/>
                          <a:ea typeface="Roboto Condensed" charset="0"/>
                        </a:rPr>
                        <a:t>Is </a:t>
                      </a:r>
                      <a:r>
                        <a:rPr lang="en-US" sz="1300" b="1">
                          <a:effectLst/>
                          <a:latin typeface="Roboto Condensed" charset="0"/>
                          <a:ea typeface="Roboto Condensed" charset="0"/>
                        </a:rPr>
                        <a:t>any</a:t>
                      </a:r>
                      <a:r>
                        <a:rPr lang="en-US" sz="1300">
                          <a:effectLst/>
                          <a:latin typeface="Roboto Condensed" charset="0"/>
                          <a:ea typeface="Roboto Condensed" charset="0"/>
                        </a:rPr>
                        <a:t> left?</a:t>
                      </a:r>
                      <a:br>
                        <a:rPr lang="en-US" sz="1300">
                          <a:effectLst/>
                          <a:latin typeface="Roboto Condensed" charset="0"/>
                          <a:ea typeface="Roboto Condensed" charset="0"/>
                        </a:rPr>
                      </a:br>
                      <a:r>
                        <a:rPr lang="en-US" sz="1300">
                          <a:effectLst/>
                          <a:latin typeface="Roboto Condensed" charset="0"/>
                          <a:ea typeface="Roboto Condensed" charset="0"/>
                        </a:rPr>
                        <a:t>Are </a:t>
                      </a:r>
                      <a:r>
                        <a:rPr lang="en-US" sz="1300" b="1">
                          <a:effectLst/>
                          <a:latin typeface="Roboto Condensed" charset="0"/>
                          <a:ea typeface="Roboto Condensed" charset="0"/>
                        </a:rPr>
                        <a:t>any</a:t>
                      </a:r>
                      <a:r>
                        <a:rPr lang="en-US" sz="1300">
                          <a:effectLst/>
                          <a:latin typeface="Roboto Condensed" charset="0"/>
                          <a:ea typeface="Roboto Condensed" charset="0"/>
                        </a:rPr>
                        <a:t> coming?</a:t>
                      </a:r>
                    </a:p>
                  </a:txBody>
                  <a:tcPr marL="26038" marR="26038" marT="26038" marB="26038">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FFFFF"/>
                    </a:solidFill>
                  </a:tcPr>
                </a:tc>
              </a:tr>
              <a:tr h="758433">
                <a:tc vMerge="1">
                  <a:txBody>
                    <a:bodyPr/>
                    <a:lstStyle/>
                    <a:p>
                      <a:endParaRPr lang="id-ID"/>
                    </a:p>
                  </a:txBody>
                  <a:tcPr/>
                </a:tc>
                <a:tc>
                  <a:txBody>
                    <a:bodyPr/>
                    <a:lstStyle/>
                    <a:p>
                      <a:pPr algn="l" fontAlgn="t"/>
                      <a:r>
                        <a:rPr lang="id-ID" sz="1300">
                          <a:effectLst/>
                          <a:latin typeface="Roboto Condensed" charset="0"/>
                          <a:ea typeface="Roboto Condensed" charset="0"/>
                        </a:rPr>
                        <a:t>more</a:t>
                      </a:r>
                    </a:p>
                  </a:txBody>
                  <a:tcPr marL="26038" marR="26038" marT="26038" marB="26038">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FFFFF"/>
                    </a:solidFill>
                  </a:tcPr>
                </a:tc>
                <a:tc>
                  <a:txBody>
                    <a:bodyPr/>
                    <a:lstStyle/>
                    <a:p>
                      <a:pPr algn="l" fontAlgn="t"/>
                      <a:r>
                        <a:rPr lang="en-US" sz="1300">
                          <a:effectLst/>
                          <a:latin typeface="Roboto Condensed" charset="0"/>
                          <a:ea typeface="Roboto Condensed" charset="0"/>
                        </a:rPr>
                        <a:t>a greater quantity of something; a greater number of people or things</a:t>
                      </a:r>
                    </a:p>
                  </a:txBody>
                  <a:tcPr marL="26038" marR="26038" marT="26038" marB="26038">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FFFFF"/>
                    </a:solidFill>
                  </a:tcPr>
                </a:tc>
                <a:tc>
                  <a:txBody>
                    <a:bodyPr/>
                    <a:lstStyle/>
                    <a:p>
                      <a:pPr algn="l" fontAlgn="t"/>
                      <a:r>
                        <a:rPr lang="en-US" sz="1300">
                          <a:effectLst/>
                          <a:latin typeface="Roboto Condensed" charset="0"/>
                          <a:ea typeface="Roboto Condensed" charset="0"/>
                        </a:rPr>
                        <a:t>There is </a:t>
                      </a:r>
                      <a:r>
                        <a:rPr lang="en-US" sz="1300" b="1">
                          <a:effectLst/>
                          <a:latin typeface="Roboto Condensed" charset="0"/>
                          <a:ea typeface="Roboto Condensed" charset="0"/>
                        </a:rPr>
                        <a:t>more</a:t>
                      </a:r>
                      <a:r>
                        <a:rPr lang="en-US" sz="1300">
                          <a:effectLst/>
                          <a:latin typeface="Roboto Condensed" charset="0"/>
                          <a:ea typeface="Roboto Condensed" charset="0"/>
                        </a:rPr>
                        <a:t> over there.</a:t>
                      </a:r>
                      <a:br>
                        <a:rPr lang="en-US" sz="1300">
                          <a:effectLst/>
                          <a:latin typeface="Roboto Condensed" charset="0"/>
                          <a:ea typeface="Roboto Condensed" charset="0"/>
                        </a:rPr>
                      </a:br>
                      <a:r>
                        <a:rPr lang="en-US" sz="1300" b="1">
                          <a:effectLst/>
                          <a:latin typeface="Roboto Condensed" charset="0"/>
                          <a:ea typeface="Roboto Condensed" charset="0"/>
                        </a:rPr>
                        <a:t>More</a:t>
                      </a:r>
                      <a:r>
                        <a:rPr lang="en-US" sz="1300">
                          <a:effectLst/>
                          <a:latin typeface="Roboto Condensed" charset="0"/>
                          <a:ea typeface="Roboto Condensed" charset="0"/>
                        </a:rPr>
                        <a:t> are coming.</a:t>
                      </a:r>
                    </a:p>
                  </a:txBody>
                  <a:tcPr marL="26038" marR="26038" marT="26038" marB="26038">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FFFFF"/>
                    </a:solidFill>
                  </a:tcPr>
                </a:tc>
              </a:tr>
              <a:tr h="372181">
                <a:tc vMerge="1">
                  <a:txBody>
                    <a:bodyPr/>
                    <a:lstStyle/>
                    <a:p>
                      <a:endParaRPr lang="id-ID"/>
                    </a:p>
                  </a:txBody>
                  <a:tcPr/>
                </a:tc>
                <a:tc>
                  <a:txBody>
                    <a:bodyPr/>
                    <a:lstStyle/>
                    <a:p>
                      <a:pPr algn="l" fontAlgn="t"/>
                      <a:r>
                        <a:rPr lang="id-ID" sz="1300">
                          <a:effectLst/>
                          <a:latin typeface="Roboto Condensed" charset="0"/>
                          <a:ea typeface="Roboto Condensed" charset="0"/>
                        </a:rPr>
                        <a:t>most</a:t>
                      </a:r>
                    </a:p>
                  </a:txBody>
                  <a:tcPr marL="26038" marR="26038" marT="26038" marB="26038">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FFFFF"/>
                    </a:solidFill>
                  </a:tcPr>
                </a:tc>
                <a:tc>
                  <a:txBody>
                    <a:bodyPr/>
                    <a:lstStyle/>
                    <a:p>
                      <a:pPr algn="l" fontAlgn="t"/>
                      <a:r>
                        <a:rPr lang="id-ID" sz="1300">
                          <a:effectLst/>
                          <a:latin typeface="Roboto Condensed" charset="0"/>
                          <a:ea typeface="Roboto Condensed" charset="0"/>
                        </a:rPr>
                        <a:t>the majority; nearly all</a:t>
                      </a:r>
                    </a:p>
                  </a:txBody>
                  <a:tcPr marL="26038" marR="26038" marT="26038" marB="26038">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FFFFF"/>
                    </a:solidFill>
                  </a:tcPr>
                </a:tc>
                <a:tc>
                  <a:txBody>
                    <a:bodyPr/>
                    <a:lstStyle/>
                    <a:p>
                      <a:pPr algn="l" fontAlgn="t"/>
                      <a:r>
                        <a:rPr lang="en-US" sz="1300" b="1">
                          <a:effectLst/>
                          <a:latin typeface="Roboto Condensed" charset="0"/>
                          <a:ea typeface="Roboto Condensed" charset="0"/>
                        </a:rPr>
                        <a:t>Most</a:t>
                      </a:r>
                      <a:r>
                        <a:rPr lang="en-US" sz="1300">
                          <a:effectLst/>
                          <a:latin typeface="Roboto Condensed" charset="0"/>
                          <a:ea typeface="Roboto Condensed" charset="0"/>
                        </a:rPr>
                        <a:t> is lost.</a:t>
                      </a:r>
                      <a:br>
                        <a:rPr lang="en-US" sz="1300">
                          <a:effectLst/>
                          <a:latin typeface="Roboto Condensed" charset="0"/>
                          <a:ea typeface="Roboto Condensed" charset="0"/>
                        </a:rPr>
                      </a:br>
                      <a:r>
                        <a:rPr lang="en-US" sz="1300" b="1">
                          <a:effectLst/>
                          <a:latin typeface="Roboto Condensed" charset="0"/>
                          <a:ea typeface="Roboto Condensed" charset="0"/>
                        </a:rPr>
                        <a:t>Most</a:t>
                      </a:r>
                      <a:r>
                        <a:rPr lang="en-US" sz="1300">
                          <a:effectLst/>
                          <a:latin typeface="Roboto Condensed" charset="0"/>
                          <a:ea typeface="Roboto Condensed" charset="0"/>
                        </a:rPr>
                        <a:t> have refused.</a:t>
                      </a:r>
                    </a:p>
                  </a:txBody>
                  <a:tcPr marL="26038" marR="26038" marT="26038" marB="26038">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FFFFF"/>
                    </a:solidFill>
                  </a:tcPr>
                </a:tc>
              </a:tr>
              <a:tr h="951560">
                <a:tc vMerge="1">
                  <a:txBody>
                    <a:bodyPr/>
                    <a:lstStyle/>
                    <a:p>
                      <a:endParaRPr lang="id-ID"/>
                    </a:p>
                  </a:txBody>
                  <a:tcPr/>
                </a:tc>
                <a:tc>
                  <a:txBody>
                    <a:bodyPr/>
                    <a:lstStyle/>
                    <a:p>
                      <a:pPr algn="l" fontAlgn="t"/>
                      <a:r>
                        <a:rPr lang="id-ID" sz="1300">
                          <a:effectLst/>
                          <a:latin typeface="Roboto Condensed" charset="0"/>
                          <a:ea typeface="Roboto Condensed" charset="0"/>
                        </a:rPr>
                        <a:t>none</a:t>
                      </a:r>
                    </a:p>
                  </a:txBody>
                  <a:tcPr marL="26038" marR="26038" marT="26038" marB="26038">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FFFFF"/>
                    </a:solidFill>
                  </a:tcPr>
                </a:tc>
                <a:tc>
                  <a:txBody>
                    <a:bodyPr/>
                    <a:lstStyle/>
                    <a:p>
                      <a:pPr algn="l" fontAlgn="t"/>
                      <a:r>
                        <a:rPr lang="en-US" sz="1300">
                          <a:effectLst/>
                          <a:latin typeface="Roboto Condensed" charset="0"/>
                          <a:ea typeface="Roboto Condensed" charset="0"/>
                        </a:rPr>
                        <a:t>not any; no person or persons</a:t>
                      </a:r>
                    </a:p>
                  </a:txBody>
                  <a:tcPr marL="26038" marR="26038" marT="26038" marB="26038">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FFFFF"/>
                    </a:solidFill>
                  </a:tcPr>
                </a:tc>
                <a:tc>
                  <a:txBody>
                    <a:bodyPr/>
                    <a:lstStyle/>
                    <a:p>
                      <a:pPr algn="l" fontAlgn="t"/>
                      <a:r>
                        <a:rPr lang="en-US" sz="1300">
                          <a:effectLst/>
                          <a:latin typeface="Roboto Condensed" charset="0"/>
                          <a:ea typeface="Roboto Condensed" charset="0"/>
                        </a:rPr>
                        <a:t>They fixed the water so why is </a:t>
                      </a:r>
                      <a:r>
                        <a:rPr lang="en-US" sz="1300" b="1">
                          <a:effectLst/>
                          <a:latin typeface="Roboto Condensed" charset="0"/>
                          <a:ea typeface="Roboto Condensed" charset="0"/>
                        </a:rPr>
                        <a:t>none</a:t>
                      </a:r>
                      <a:r>
                        <a:rPr lang="en-US" sz="1300">
                          <a:effectLst/>
                          <a:latin typeface="Roboto Condensed" charset="0"/>
                          <a:ea typeface="Roboto Condensed" charset="0"/>
                        </a:rPr>
                        <a:t> coming out of the tap?</a:t>
                      </a:r>
                      <a:br>
                        <a:rPr lang="en-US" sz="1300">
                          <a:effectLst/>
                          <a:latin typeface="Roboto Condensed" charset="0"/>
                          <a:ea typeface="Roboto Condensed" charset="0"/>
                        </a:rPr>
                      </a:br>
                      <a:r>
                        <a:rPr lang="en-US" sz="1300">
                          <a:effectLst/>
                          <a:latin typeface="Roboto Condensed" charset="0"/>
                          <a:ea typeface="Roboto Condensed" charset="0"/>
                        </a:rPr>
                        <a:t>I invited five friends but </a:t>
                      </a:r>
                      <a:r>
                        <a:rPr lang="en-US" sz="1300" b="1">
                          <a:effectLst/>
                          <a:latin typeface="Roboto Condensed" charset="0"/>
                          <a:ea typeface="Roboto Condensed" charset="0"/>
                        </a:rPr>
                        <a:t>none</a:t>
                      </a:r>
                      <a:r>
                        <a:rPr lang="en-US" sz="1300">
                          <a:effectLst/>
                          <a:latin typeface="Roboto Condensed" charset="0"/>
                          <a:ea typeface="Roboto Condensed" charset="0"/>
                        </a:rPr>
                        <a:t> have come.*</a:t>
                      </a:r>
                    </a:p>
                  </a:txBody>
                  <a:tcPr marL="26038" marR="26038" marT="26038" marB="26038">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FFFFF"/>
                    </a:solidFill>
                  </a:tcPr>
                </a:tc>
              </a:tr>
              <a:tr h="758433">
                <a:tc vMerge="1">
                  <a:txBody>
                    <a:bodyPr/>
                    <a:lstStyle/>
                    <a:p>
                      <a:endParaRPr lang="id-ID"/>
                    </a:p>
                  </a:txBody>
                  <a:tcPr/>
                </a:tc>
                <a:tc>
                  <a:txBody>
                    <a:bodyPr/>
                    <a:lstStyle/>
                    <a:p>
                      <a:pPr algn="l" fontAlgn="t"/>
                      <a:r>
                        <a:rPr lang="id-ID" sz="1300">
                          <a:effectLst/>
                          <a:latin typeface="Roboto Condensed" charset="0"/>
                          <a:ea typeface="Roboto Condensed" charset="0"/>
                        </a:rPr>
                        <a:t>some</a:t>
                      </a:r>
                    </a:p>
                  </a:txBody>
                  <a:tcPr marL="26038" marR="26038" marT="26038" marB="26038">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FFFFF"/>
                    </a:solidFill>
                  </a:tcPr>
                </a:tc>
                <a:tc>
                  <a:txBody>
                    <a:bodyPr/>
                    <a:lstStyle/>
                    <a:p>
                      <a:pPr algn="l" fontAlgn="t"/>
                      <a:r>
                        <a:rPr lang="en-US" sz="1300">
                          <a:effectLst/>
                          <a:latin typeface="Roboto Condensed" charset="0"/>
                          <a:ea typeface="Roboto Condensed" charset="0"/>
                        </a:rPr>
                        <a:t>an unspecified quantity of something; an unspecified number of people or things</a:t>
                      </a:r>
                    </a:p>
                  </a:txBody>
                  <a:tcPr marL="26038" marR="26038" marT="26038" marB="26038">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FFFFF"/>
                    </a:solidFill>
                  </a:tcPr>
                </a:tc>
                <a:tc>
                  <a:txBody>
                    <a:bodyPr/>
                    <a:lstStyle/>
                    <a:p>
                      <a:pPr algn="l" fontAlgn="t"/>
                      <a:r>
                        <a:rPr lang="en-US" sz="1300">
                          <a:effectLst/>
                          <a:latin typeface="Roboto Condensed" charset="0"/>
                          <a:ea typeface="Roboto Condensed" charset="0"/>
                        </a:rPr>
                        <a:t>Here is </a:t>
                      </a:r>
                      <a:r>
                        <a:rPr lang="en-US" sz="1300" b="1">
                          <a:effectLst/>
                          <a:latin typeface="Roboto Condensed" charset="0"/>
                          <a:ea typeface="Roboto Condensed" charset="0"/>
                        </a:rPr>
                        <a:t>some</a:t>
                      </a:r>
                      <a:r>
                        <a:rPr lang="en-US" sz="1300">
                          <a:effectLst/>
                          <a:latin typeface="Roboto Condensed" charset="0"/>
                          <a:ea typeface="Roboto Condensed" charset="0"/>
                        </a:rPr>
                        <a:t>.</a:t>
                      </a:r>
                      <a:br>
                        <a:rPr lang="en-US" sz="1300">
                          <a:effectLst/>
                          <a:latin typeface="Roboto Condensed" charset="0"/>
                          <a:ea typeface="Roboto Condensed" charset="0"/>
                        </a:rPr>
                      </a:br>
                      <a:r>
                        <a:rPr lang="en-US" sz="1300" b="1">
                          <a:effectLst/>
                          <a:latin typeface="Roboto Condensed" charset="0"/>
                          <a:ea typeface="Roboto Condensed" charset="0"/>
                        </a:rPr>
                        <a:t>Some</a:t>
                      </a:r>
                      <a:r>
                        <a:rPr lang="en-US" sz="1300">
                          <a:effectLst/>
                          <a:latin typeface="Roboto Condensed" charset="0"/>
                          <a:ea typeface="Roboto Condensed" charset="0"/>
                        </a:rPr>
                        <a:t> have arrived.</a:t>
                      </a:r>
                    </a:p>
                  </a:txBody>
                  <a:tcPr marL="26038" marR="26038" marT="26038" marB="26038">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FFFFF"/>
                    </a:solidFill>
                  </a:tcPr>
                </a:tc>
              </a:tr>
              <a:tr h="565307">
                <a:tc vMerge="1">
                  <a:txBody>
                    <a:bodyPr/>
                    <a:lstStyle/>
                    <a:p>
                      <a:endParaRPr lang="id-ID"/>
                    </a:p>
                  </a:txBody>
                  <a:tcPr/>
                </a:tc>
                <a:tc>
                  <a:txBody>
                    <a:bodyPr/>
                    <a:lstStyle/>
                    <a:p>
                      <a:pPr algn="l" fontAlgn="t"/>
                      <a:r>
                        <a:rPr lang="id-ID" sz="1300">
                          <a:effectLst/>
                          <a:latin typeface="Roboto Condensed" charset="0"/>
                          <a:ea typeface="Roboto Condensed" charset="0"/>
                        </a:rPr>
                        <a:t>such</a:t>
                      </a:r>
                    </a:p>
                  </a:txBody>
                  <a:tcPr marL="26038" marR="26038" marT="26038" marB="26038">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FFFFF"/>
                    </a:solidFill>
                  </a:tcPr>
                </a:tc>
                <a:tc>
                  <a:txBody>
                    <a:bodyPr/>
                    <a:lstStyle/>
                    <a:p>
                      <a:pPr algn="l" fontAlgn="t"/>
                      <a:r>
                        <a:rPr lang="en-US" sz="1300">
                          <a:effectLst/>
                          <a:latin typeface="Roboto Condensed" charset="0"/>
                          <a:ea typeface="Roboto Condensed" charset="0"/>
                        </a:rPr>
                        <a:t>of the type already mentioned</a:t>
                      </a:r>
                    </a:p>
                  </a:txBody>
                  <a:tcPr marL="26038" marR="26038" marT="26038" marB="26038">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FFFFF"/>
                    </a:solidFill>
                  </a:tcPr>
                </a:tc>
                <a:tc>
                  <a:txBody>
                    <a:bodyPr/>
                    <a:lstStyle/>
                    <a:p>
                      <a:pPr algn="l" fontAlgn="t"/>
                      <a:r>
                        <a:rPr lang="en-US" sz="1300" dirty="0">
                          <a:effectLst/>
                          <a:latin typeface="Roboto Condensed" charset="0"/>
                          <a:ea typeface="Roboto Condensed" charset="0"/>
                        </a:rPr>
                        <a:t>He was a foreigner and he felt that he was treated as </a:t>
                      </a:r>
                      <a:r>
                        <a:rPr lang="en-US" sz="1300" b="1" dirty="0">
                          <a:effectLst/>
                          <a:latin typeface="Roboto Condensed" charset="0"/>
                          <a:ea typeface="Roboto Condensed" charset="0"/>
                        </a:rPr>
                        <a:t>such</a:t>
                      </a:r>
                      <a:r>
                        <a:rPr lang="en-US" sz="1300" dirty="0">
                          <a:effectLst/>
                          <a:latin typeface="Roboto Condensed" charset="0"/>
                          <a:ea typeface="Roboto Condensed" charset="0"/>
                        </a:rPr>
                        <a:t>.</a:t>
                      </a:r>
                    </a:p>
                  </a:txBody>
                  <a:tcPr marL="26038" marR="26038" marT="26038" marB="26038">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611078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5"/>
          <p:cNvSpPr txBox="1">
            <a:spLocks noGrp="1"/>
          </p:cNvSpPr>
          <p:nvPr>
            <p:ph type="ctrTitle"/>
          </p:nvPr>
        </p:nvSpPr>
        <p:spPr>
          <a:xfrm>
            <a:off x="685800" y="2421550"/>
            <a:ext cx="50745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7200" b="0" dirty="0" smtClean="0">
                <a:solidFill>
                  <a:srgbClr val="3796BF"/>
                </a:solidFill>
              </a:rPr>
              <a:t>1.</a:t>
            </a:r>
            <a:endParaRPr sz="7200" b="0" dirty="0" smtClean="0">
              <a:solidFill>
                <a:srgbClr val="3796BF"/>
              </a:solidFill>
            </a:endParaRPr>
          </a:p>
          <a:p>
            <a:pPr marL="0" lvl="0" indent="0" algn="l" rtl="0">
              <a:spcBef>
                <a:spcPts val="0"/>
              </a:spcBef>
              <a:spcAft>
                <a:spcPts val="0"/>
              </a:spcAft>
              <a:buNone/>
            </a:pPr>
            <a:r>
              <a:rPr lang="en" dirty="0" smtClean="0"/>
              <a:t>One and Ones</a:t>
            </a:r>
            <a:endParaRPr dirty="0"/>
          </a:p>
        </p:txBody>
      </p:sp>
      <p:sp>
        <p:nvSpPr>
          <p:cNvPr id="190" name="Google Shape;190;p15"/>
          <p:cNvSpPr txBox="1">
            <a:spLocks noGrp="1"/>
          </p:cNvSpPr>
          <p:nvPr>
            <p:ph type="subTitle" idx="1"/>
          </p:nvPr>
        </p:nvSpPr>
        <p:spPr>
          <a:xfrm>
            <a:off x="685800" y="3449654"/>
            <a:ext cx="50745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91" name="Google Shape;191;p15"/>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7"/>
          <p:cNvSpPr txBox="1">
            <a:spLocks noGrp="1"/>
          </p:cNvSpPr>
          <p:nvPr>
            <p:ph type="title"/>
          </p:nvPr>
        </p:nvSpPr>
        <p:spPr>
          <a:xfrm>
            <a:off x="2286000" y="285750"/>
            <a:ext cx="5760300" cy="68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One and Ones</a:t>
            </a:r>
            <a:endParaRPr dirty="0"/>
          </a:p>
        </p:txBody>
      </p:sp>
      <p:sp>
        <p:nvSpPr>
          <p:cNvPr id="203" name="Google Shape;203;p17"/>
          <p:cNvSpPr txBox="1">
            <a:spLocks noGrp="1"/>
          </p:cNvSpPr>
          <p:nvPr>
            <p:ph type="body" idx="1"/>
          </p:nvPr>
        </p:nvSpPr>
        <p:spPr>
          <a:xfrm>
            <a:off x="457200" y="1047750"/>
            <a:ext cx="6858000" cy="3886200"/>
          </a:xfrm>
          <a:prstGeom prst="rect">
            <a:avLst/>
          </a:prstGeom>
        </p:spPr>
        <p:txBody>
          <a:bodyPr spcFirstLastPara="1" wrap="square" lIns="91425" tIns="91425" rIns="91425" bIns="91425" anchor="t" anchorCtr="0">
            <a:noAutofit/>
          </a:bodyPr>
          <a:lstStyle/>
          <a:p>
            <a:pPr marL="101600" lvl="0" indent="0" algn="just">
              <a:spcBef>
                <a:spcPts val="0"/>
              </a:spcBef>
              <a:buNone/>
            </a:pPr>
            <a:r>
              <a:rPr lang="en-US" dirty="0"/>
              <a:t>When we are talking about countable things, we can use ONE or ONES if it is clear what we are talking about</a:t>
            </a:r>
            <a:r>
              <a:rPr lang="en-US" dirty="0" smtClean="0"/>
              <a:t>.</a:t>
            </a:r>
          </a:p>
          <a:p>
            <a:pPr marL="101600" lvl="0" indent="0" algn="just">
              <a:spcBef>
                <a:spcPts val="0"/>
              </a:spcBef>
              <a:buNone/>
            </a:pPr>
            <a:endParaRPr lang="en" dirty="0" smtClean="0"/>
          </a:p>
          <a:p>
            <a:pPr marL="101600" lvl="0" indent="0" algn="just">
              <a:spcBef>
                <a:spcPts val="0"/>
              </a:spcBef>
              <a:buNone/>
            </a:pPr>
            <a:r>
              <a:rPr lang="en-US" dirty="0" smtClean="0"/>
              <a:t>You </a:t>
            </a:r>
            <a:r>
              <a:rPr lang="en-US" dirty="0"/>
              <a:t>can use ONE when you are talking about a singular countable noun or ONES when you are talking about a plural countable noun. But it has to be clear from the situation what you are talking about</a:t>
            </a:r>
            <a:r>
              <a:rPr lang="en-US" dirty="0" smtClean="0"/>
              <a:t>.</a:t>
            </a:r>
          </a:p>
          <a:p>
            <a:pPr marL="101600" lvl="0" indent="0" algn="just">
              <a:spcBef>
                <a:spcPts val="0"/>
              </a:spcBef>
              <a:buNone/>
            </a:pPr>
            <a:endParaRPr lang="en-US" dirty="0"/>
          </a:p>
          <a:p>
            <a:pPr marL="101600" lvl="0" indent="0" algn="just">
              <a:spcBef>
                <a:spcPts val="0"/>
              </a:spcBef>
              <a:buNone/>
            </a:pPr>
            <a:r>
              <a:rPr lang="en-US" dirty="0" smtClean="0"/>
              <a:t>Examples :</a:t>
            </a:r>
          </a:p>
          <a:p>
            <a:pPr algn="just" fontAlgn="base"/>
            <a:r>
              <a:rPr lang="en-US" dirty="0"/>
              <a:t>I asked for </a:t>
            </a:r>
            <a:r>
              <a:rPr lang="en-US" b="1" dirty="0"/>
              <a:t>a glass</a:t>
            </a:r>
            <a:r>
              <a:rPr lang="en-US" dirty="0"/>
              <a:t>, but they did not have </a:t>
            </a:r>
            <a:r>
              <a:rPr lang="en-US" b="1" dirty="0"/>
              <a:t>one</a:t>
            </a:r>
            <a:r>
              <a:rPr lang="en-US" dirty="0"/>
              <a:t>.</a:t>
            </a:r>
          </a:p>
          <a:p>
            <a:pPr algn="just" fontAlgn="base"/>
            <a:r>
              <a:rPr lang="en-US" dirty="0"/>
              <a:t>I broke my </a:t>
            </a:r>
            <a:r>
              <a:rPr lang="en-US" b="1" dirty="0"/>
              <a:t>glasses</a:t>
            </a:r>
            <a:r>
              <a:rPr lang="en-US" dirty="0"/>
              <a:t> so I will have to buy some new </a:t>
            </a:r>
            <a:r>
              <a:rPr lang="en-US" b="1" dirty="0"/>
              <a:t>ones</a:t>
            </a:r>
            <a:r>
              <a:rPr lang="en-US" dirty="0"/>
              <a:t>.</a:t>
            </a:r>
          </a:p>
          <a:p>
            <a:pPr marL="101600" indent="0" algn="just">
              <a:spcBef>
                <a:spcPts val="0"/>
              </a:spcBef>
              <a:buNone/>
            </a:pPr>
            <a:endParaRPr lang="en-US" dirty="0" smtClean="0"/>
          </a:p>
          <a:p>
            <a:pPr marL="101600" lvl="0" indent="0" algn="just">
              <a:spcBef>
                <a:spcPts val="0"/>
              </a:spcBef>
              <a:buNone/>
            </a:pPr>
            <a:endParaRPr dirty="0"/>
          </a:p>
        </p:txBody>
      </p:sp>
      <p:sp>
        <p:nvSpPr>
          <p:cNvPr id="204" name="Google Shape;204;p17"/>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123950"/>
            <a:ext cx="6096000" cy="4800600"/>
          </a:xfrm>
        </p:spPr>
        <p:txBody>
          <a:bodyPr/>
          <a:lstStyle/>
          <a:p>
            <a:pPr marL="101600" indent="0" fontAlgn="base">
              <a:buNone/>
            </a:pPr>
            <a:r>
              <a:rPr lang="en-US" dirty="0"/>
              <a:t>With </a:t>
            </a:r>
            <a:r>
              <a:rPr lang="en-US" b="1" dirty="0"/>
              <a:t>uncountable nouns</a:t>
            </a:r>
            <a:r>
              <a:rPr lang="en-US" dirty="0"/>
              <a:t> we use SOME, ANY or nothing:</a:t>
            </a:r>
          </a:p>
          <a:p>
            <a:pPr fontAlgn="base"/>
            <a:r>
              <a:rPr lang="en-US" dirty="0"/>
              <a:t>I asked for </a:t>
            </a:r>
            <a:r>
              <a:rPr lang="en-US" b="1" dirty="0"/>
              <a:t>beer</a:t>
            </a:r>
            <a:r>
              <a:rPr lang="en-US" dirty="0"/>
              <a:t>, but they did not have </a:t>
            </a:r>
            <a:r>
              <a:rPr lang="en-US" b="1" dirty="0"/>
              <a:t>any</a:t>
            </a:r>
            <a:r>
              <a:rPr lang="en-US" dirty="0"/>
              <a:t>.</a:t>
            </a:r>
          </a:p>
          <a:p>
            <a:pPr fontAlgn="base"/>
            <a:r>
              <a:rPr lang="en-US" dirty="0"/>
              <a:t>If you need some more money, I can lend you </a:t>
            </a:r>
            <a:r>
              <a:rPr lang="en-US" b="1" dirty="0"/>
              <a:t>some</a:t>
            </a:r>
            <a:r>
              <a:rPr lang="en-US" dirty="0"/>
              <a:t>.</a:t>
            </a:r>
          </a:p>
          <a:p>
            <a:pPr fontAlgn="base"/>
            <a:r>
              <a:rPr lang="en-US" dirty="0"/>
              <a:t>Apple </a:t>
            </a:r>
            <a:r>
              <a:rPr lang="en-US" b="1" dirty="0"/>
              <a:t>juice </a:t>
            </a:r>
            <a:r>
              <a:rPr lang="en-US" dirty="0"/>
              <a:t>is cheap, but orange is expensive. </a:t>
            </a:r>
          </a:p>
          <a:p>
            <a:pPr marL="101600" indent="0">
              <a:buNone/>
            </a:pPr>
            <a:endParaRPr lang="en-US" dirty="0" smtClean="0"/>
          </a:p>
          <a:p>
            <a:pPr marL="101600" indent="0">
              <a:buNone/>
            </a:pPr>
            <a:endParaRPr lang="id-ID" dirty="0"/>
          </a:p>
          <a:p>
            <a:pPr marL="101600" indent="0" fontAlgn="base">
              <a:buNone/>
            </a:pPr>
            <a:endParaRPr lang="id-ID"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extLst>
      <p:ext uri="{BB962C8B-B14F-4D97-AF65-F5344CB8AC3E}">
        <p14:creationId xmlns:p14="http://schemas.microsoft.com/office/powerpoint/2010/main" val="2002641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209550"/>
            <a:ext cx="5760300" cy="680700"/>
          </a:xfrm>
        </p:spPr>
        <p:txBody>
          <a:bodyPr/>
          <a:lstStyle/>
          <a:p>
            <a:r>
              <a:rPr lang="en-US" dirty="0" smtClean="0"/>
              <a:t>One and Ones usage</a:t>
            </a:r>
            <a:endParaRPr lang="id-ID" dirty="0"/>
          </a:p>
        </p:txBody>
      </p:sp>
      <p:sp>
        <p:nvSpPr>
          <p:cNvPr id="3" name="Text Placeholder 2"/>
          <p:cNvSpPr>
            <a:spLocks noGrp="1"/>
          </p:cNvSpPr>
          <p:nvPr>
            <p:ph type="body" idx="1"/>
          </p:nvPr>
        </p:nvSpPr>
        <p:spPr>
          <a:xfrm>
            <a:off x="457200" y="1123950"/>
            <a:ext cx="7315200" cy="3581400"/>
          </a:xfrm>
        </p:spPr>
        <p:txBody>
          <a:bodyPr/>
          <a:lstStyle/>
          <a:p>
            <a:r>
              <a:rPr lang="en-US" dirty="0"/>
              <a:t>after an </a:t>
            </a:r>
            <a:r>
              <a:rPr lang="en-US" b="1" dirty="0">
                <a:hlinkClick r:id="rId2"/>
              </a:rPr>
              <a:t>adjective</a:t>
            </a:r>
            <a:r>
              <a:rPr lang="en-US" dirty="0" smtClean="0"/>
              <a:t>:</a:t>
            </a:r>
            <a:r>
              <a:rPr lang="en-US" i="1" dirty="0"/>
              <a:t/>
            </a:r>
            <a:br>
              <a:rPr lang="en-US" i="1" dirty="0"/>
            </a:br>
            <a:r>
              <a:rPr lang="en-US" i="1" dirty="0" smtClean="0"/>
              <a:t>	Which </a:t>
            </a:r>
            <a:r>
              <a:rPr lang="en-US" i="1" dirty="0"/>
              <a:t>is your car, the </a:t>
            </a:r>
            <a:r>
              <a:rPr lang="en-US" b="1" i="1" dirty="0"/>
              <a:t>red one</a:t>
            </a:r>
            <a:r>
              <a:rPr lang="en-US" i="1" dirty="0"/>
              <a:t> or the </a:t>
            </a:r>
            <a:r>
              <a:rPr lang="en-US" b="1" i="1" dirty="0"/>
              <a:t>blue one</a:t>
            </a:r>
            <a:r>
              <a:rPr lang="en-US" i="1" dirty="0"/>
              <a:t>?</a:t>
            </a:r>
            <a:br>
              <a:rPr lang="en-US" i="1" dirty="0"/>
            </a:br>
            <a:r>
              <a:rPr lang="en-US" i="1" dirty="0" smtClean="0"/>
              <a:t>	My </a:t>
            </a:r>
            <a:r>
              <a:rPr lang="en-US" i="1" dirty="0"/>
              <a:t>trousers are torn. I need some </a:t>
            </a:r>
            <a:r>
              <a:rPr lang="en-US" b="1" i="1" dirty="0"/>
              <a:t>new ones</a:t>
            </a:r>
            <a:r>
              <a:rPr lang="en-US" i="1" dirty="0"/>
              <a:t>.</a:t>
            </a:r>
            <a:endParaRPr lang="en-US" dirty="0"/>
          </a:p>
          <a:p>
            <a:r>
              <a:rPr lang="en-US" dirty="0"/>
              <a:t>after </a:t>
            </a:r>
            <a:r>
              <a:rPr lang="en-US" b="1" dirty="0">
                <a:hlinkClick r:id="rId3"/>
              </a:rPr>
              <a:t>the</a:t>
            </a:r>
            <a:r>
              <a:rPr lang="en-US" dirty="0"/>
              <a:t>:</a:t>
            </a:r>
          </a:p>
          <a:p>
            <a:pPr marL="101600" indent="0">
              <a:buNone/>
            </a:pPr>
            <a:r>
              <a:rPr lang="en-US" i="1" dirty="0"/>
              <a:t> </a:t>
            </a:r>
            <a:r>
              <a:rPr lang="en-US" i="1" dirty="0" smtClean="0"/>
              <a:t>    	See </a:t>
            </a:r>
            <a:r>
              <a:rPr lang="en-US" i="1" dirty="0"/>
              <a:t>those two girls? Helen is </a:t>
            </a:r>
            <a:r>
              <a:rPr lang="en-US" b="1" i="1" dirty="0"/>
              <a:t>the one</a:t>
            </a:r>
            <a:r>
              <a:rPr lang="en-US" i="1" dirty="0"/>
              <a:t> on the left.</a:t>
            </a:r>
            <a:br>
              <a:rPr lang="en-US" i="1" dirty="0"/>
            </a:br>
            <a:r>
              <a:rPr lang="en-US" i="1" dirty="0" smtClean="0"/>
              <a:t>      	 Let's </a:t>
            </a:r>
            <a:r>
              <a:rPr lang="en-US" i="1" dirty="0"/>
              <a:t>look at the photographs – </a:t>
            </a:r>
            <a:r>
              <a:rPr lang="en-US" b="1" i="1" dirty="0"/>
              <a:t>the ones</a:t>
            </a:r>
            <a:r>
              <a:rPr lang="en-US" i="1" dirty="0"/>
              <a:t> you took in Paris.</a:t>
            </a:r>
            <a:endParaRPr lang="en-US" dirty="0"/>
          </a:p>
          <a:p>
            <a:r>
              <a:rPr lang="en-US" dirty="0"/>
              <a:t>after </a:t>
            </a:r>
            <a:r>
              <a:rPr lang="en-US" b="1" dirty="0">
                <a:hlinkClick r:id="rId4"/>
              </a:rPr>
              <a:t>which</a:t>
            </a:r>
            <a:r>
              <a:rPr lang="en-US" dirty="0"/>
              <a:t> in questions:</a:t>
            </a:r>
          </a:p>
          <a:p>
            <a:pPr marL="101600" indent="0">
              <a:buNone/>
            </a:pPr>
            <a:r>
              <a:rPr lang="en-US" i="1" dirty="0" smtClean="0"/>
              <a:t>	You </a:t>
            </a:r>
            <a:r>
              <a:rPr lang="en-US" i="1" dirty="0"/>
              <a:t>can borrow a book. </a:t>
            </a:r>
            <a:r>
              <a:rPr lang="en-US" b="1" i="1" dirty="0"/>
              <a:t>Which one</a:t>
            </a:r>
            <a:r>
              <a:rPr lang="en-US" i="1" dirty="0"/>
              <a:t> do you want?</a:t>
            </a:r>
            <a:br>
              <a:rPr lang="en-US" i="1" dirty="0"/>
            </a:br>
            <a:r>
              <a:rPr lang="en-US" i="1" dirty="0" smtClean="0"/>
              <a:t>	</a:t>
            </a:r>
            <a:r>
              <a:rPr lang="en-US" b="1" i="1" dirty="0" smtClean="0"/>
              <a:t>Which </a:t>
            </a:r>
            <a:r>
              <a:rPr lang="en-US" b="1" i="1" dirty="0"/>
              <a:t>ones</a:t>
            </a:r>
            <a:r>
              <a:rPr lang="en-US" i="1" dirty="0"/>
              <a:t> are yours?</a:t>
            </a:r>
            <a:endParaRPr lang="en-US" dirty="0"/>
          </a:p>
          <a:p>
            <a:endParaRPr lang="id-ID"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3348611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5"/>
          <p:cNvSpPr txBox="1">
            <a:spLocks noGrp="1"/>
          </p:cNvSpPr>
          <p:nvPr>
            <p:ph type="ctrTitle"/>
          </p:nvPr>
        </p:nvSpPr>
        <p:spPr>
          <a:xfrm>
            <a:off x="685800" y="2421550"/>
            <a:ext cx="50745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7200" b="0" dirty="0">
                <a:solidFill>
                  <a:srgbClr val="3796BF"/>
                </a:solidFill>
              </a:rPr>
              <a:t>2</a:t>
            </a:r>
            <a:r>
              <a:rPr lang="en" sz="7200" b="0" dirty="0" smtClean="0">
                <a:solidFill>
                  <a:srgbClr val="3796BF"/>
                </a:solidFill>
              </a:rPr>
              <a:t>.</a:t>
            </a:r>
            <a:endParaRPr sz="7200" b="0" dirty="0" smtClean="0">
              <a:solidFill>
                <a:srgbClr val="3796BF"/>
              </a:solidFill>
            </a:endParaRPr>
          </a:p>
          <a:p>
            <a:pPr marL="0" lvl="0" indent="0" algn="l" rtl="0">
              <a:spcBef>
                <a:spcPts val="0"/>
              </a:spcBef>
              <a:spcAft>
                <a:spcPts val="0"/>
              </a:spcAft>
              <a:buNone/>
            </a:pPr>
            <a:r>
              <a:rPr lang="en" dirty="0" smtClean="0"/>
              <a:t>Pronouns in Questions (Interrogative Pronouns)</a:t>
            </a:r>
            <a:endParaRPr dirty="0"/>
          </a:p>
        </p:txBody>
      </p:sp>
      <p:sp>
        <p:nvSpPr>
          <p:cNvPr id="190" name="Google Shape;190;p15"/>
          <p:cNvSpPr txBox="1">
            <a:spLocks noGrp="1"/>
          </p:cNvSpPr>
          <p:nvPr>
            <p:ph type="subTitle" idx="1"/>
          </p:nvPr>
        </p:nvSpPr>
        <p:spPr>
          <a:xfrm>
            <a:off x="685800" y="3449654"/>
            <a:ext cx="50745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91" name="Google Shape;191;p15"/>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704473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209550"/>
            <a:ext cx="5760300" cy="680700"/>
          </a:xfrm>
        </p:spPr>
        <p:txBody>
          <a:bodyPr/>
          <a:lstStyle/>
          <a:p>
            <a:r>
              <a:rPr lang="en-US" dirty="0" smtClean="0"/>
              <a:t>Interrogative Pronouns</a:t>
            </a:r>
            <a:endParaRPr lang="id-ID" dirty="0"/>
          </a:p>
        </p:txBody>
      </p:sp>
      <p:sp>
        <p:nvSpPr>
          <p:cNvPr id="3" name="Text Placeholder 2"/>
          <p:cNvSpPr>
            <a:spLocks noGrp="1"/>
          </p:cNvSpPr>
          <p:nvPr>
            <p:ph type="body" idx="1"/>
          </p:nvPr>
        </p:nvSpPr>
        <p:spPr>
          <a:xfrm>
            <a:off x="533400" y="1047750"/>
            <a:ext cx="6258325" cy="3733800"/>
          </a:xfrm>
        </p:spPr>
        <p:txBody>
          <a:bodyPr/>
          <a:lstStyle/>
          <a:p>
            <a:pPr marL="101600" indent="0" algn="just">
              <a:buNone/>
            </a:pPr>
            <a:r>
              <a:rPr lang="en-US" dirty="0"/>
              <a:t>We use interrogative pronouns to ask questions. The interrogative pronoun represents the thing that we don't know (what we are asking the question about</a:t>
            </a:r>
            <a:r>
              <a:rPr lang="en-US" dirty="0" smtClean="0"/>
              <a:t>).</a:t>
            </a:r>
          </a:p>
          <a:p>
            <a:pPr marL="101600" indent="0" algn="just">
              <a:buNone/>
            </a:pPr>
            <a:endParaRPr lang="en-US" dirty="0"/>
          </a:p>
          <a:p>
            <a:pPr marL="101600" indent="0" algn="just">
              <a:buNone/>
            </a:pPr>
            <a:r>
              <a:rPr lang="en-US" dirty="0"/>
              <a:t>There are four main </a:t>
            </a:r>
            <a:r>
              <a:rPr lang="en-US" dirty="0" smtClean="0"/>
              <a:t>interrogative pronouns : </a:t>
            </a:r>
            <a:r>
              <a:rPr lang="en-US" b="1" dirty="0" smtClean="0"/>
              <a:t>who</a:t>
            </a:r>
            <a:r>
              <a:rPr lang="en-US" dirty="0" smtClean="0"/>
              <a:t>, </a:t>
            </a:r>
            <a:r>
              <a:rPr lang="en-US" b="1" dirty="0" smtClean="0"/>
              <a:t>whom</a:t>
            </a:r>
            <a:r>
              <a:rPr lang="en-US" dirty="0" smtClean="0"/>
              <a:t>, </a:t>
            </a:r>
            <a:r>
              <a:rPr lang="en-US" b="1" dirty="0" smtClean="0"/>
              <a:t>what</a:t>
            </a:r>
            <a:r>
              <a:rPr lang="en-US" dirty="0" smtClean="0"/>
              <a:t>, </a:t>
            </a:r>
            <a:r>
              <a:rPr lang="en-US" b="1" dirty="0" smtClean="0"/>
              <a:t>which</a:t>
            </a:r>
          </a:p>
          <a:p>
            <a:pPr marL="101600" indent="0" algn="just">
              <a:buNone/>
            </a:pPr>
            <a:endParaRPr lang="en-US" dirty="0"/>
          </a:p>
          <a:p>
            <a:pPr marL="101600" indent="0" algn="just">
              <a:buNone/>
            </a:pPr>
            <a:r>
              <a:rPr lang="en-US" dirty="0"/>
              <a:t>Notice that the </a:t>
            </a:r>
            <a:r>
              <a:rPr lang="en-US" dirty="0">
                <a:hlinkClick r:id="rId2"/>
              </a:rPr>
              <a:t>possessive pronoun</a:t>
            </a:r>
            <a:r>
              <a:rPr lang="en-US" dirty="0"/>
              <a:t> </a:t>
            </a:r>
            <a:r>
              <a:rPr lang="en-US" b="1" dirty="0"/>
              <a:t>whose</a:t>
            </a:r>
            <a:r>
              <a:rPr lang="en-US" dirty="0"/>
              <a:t> can also be an interrogative pronoun (an interrogative possessive pronoun).</a:t>
            </a:r>
          </a:p>
          <a:p>
            <a:pPr marL="101600" indent="0" algn="just">
              <a:buNone/>
            </a:pPr>
            <a:endParaRPr lang="id-ID"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extLst>
      <p:ext uri="{BB962C8B-B14F-4D97-AF65-F5344CB8AC3E}">
        <p14:creationId xmlns:p14="http://schemas.microsoft.com/office/powerpoint/2010/main" val="164047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graphicFrame>
        <p:nvGraphicFramePr>
          <p:cNvPr id="5" name="Table 4"/>
          <p:cNvGraphicFramePr>
            <a:graphicFrameLocks noGrp="1"/>
          </p:cNvGraphicFramePr>
          <p:nvPr>
            <p:extLst>
              <p:ext uri="{D42A27DB-BD31-4B8C-83A1-F6EECF244321}">
                <p14:modId xmlns:p14="http://schemas.microsoft.com/office/powerpoint/2010/main" val="2338951170"/>
              </p:ext>
            </p:extLst>
          </p:nvPr>
        </p:nvGraphicFramePr>
        <p:xfrm>
          <a:off x="1600200" y="1504950"/>
          <a:ext cx="5759451" cy="2232660"/>
        </p:xfrm>
        <a:graphic>
          <a:graphicData uri="http://schemas.openxmlformats.org/drawingml/2006/table">
            <a:tbl>
              <a:tblPr/>
              <a:tblGrid>
                <a:gridCol w="1919817"/>
                <a:gridCol w="1919817"/>
                <a:gridCol w="1919817"/>
              </a:tblGrid>
              <a:tr h="617220">
                <a:tc>
                  <a:txBody>
                    <a:bodyPr/>
                    <a:lstStyle/>
                    <a:p>
                      <a:pPr algn="ctr" fontAlgn="t"/>
                      <a:r>
                        <a:rPr lang="id-ID" sz="1400" dirty="0">
                          <a:effectLst/>
                        </a:rPr>
                        <a:t/>
                      </a:r>
                      <a:br>
                        <a:rPr lang="id-ID" sz="1400" dirty="0">
                          <a:effectLst/>
                        </a:rPr>
                      </a:br>
                      <a:endParaRPr lang="id-ID" sz="1400" dirty="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t"/>
                      <a:r>
                        <a:rPr lang="en-US" sz="1400" dirty="0" smtClean="0">
                          <a:effectLst/>
                        </a:rPr>
                        <a:t>Subject</a:t>
                      </a:r>
                      <a:endParaRPr lang="id-ID" sz="1400" dirty="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sz="1400" dirty="0" smtClean="0"/>
                        <a:t>Object</a:t>
                      </a:r>
                      <a:endParaRPr lang="id-ID"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r>
              <a:tr h="403860">
                <a:tc>
                  <a:txBody>
                    <a:bodyPr/>
                    <a:lstStyle/>
                    <a:p>
                      <a:pPr algn="l" fontAlgn="t"/>
                      <a:r>
                        <a:rPr lang="id-ID" sz="1400">
                          <a:effectLst/>
                        </a:rPr>
                        <a:t>person</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id-ID" sz="1400" b="1">
                          <a:effectLst/>
                        </a:rPr>
                        <a:t>who</a:t>
                      </a:r>
                      <a:endParaRPr lang="id-ID" sz="140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id-ID" sz="1400" b="1" dirty="0">
                          <a:effectLst/>
                        </a:rPr>
                        <a:t>whom</a:t>
                      </a:r>
                      <a:endParaRPr lang="id-ID" sz="1400" dirty="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03860">
                <a:tc>
                  <a:txBody>
                    <a:bodyPr/>
                    <a:lstStyle/>
                    <a:p>
                      <a:pPr algn="l" fontAlgn="t"/>
                      <a:r>
                        <a:rPr lang="id-ID" sz="1400" dirty="0">
                          <a:effectLst/>
                        </a:rPr>
                        <a:t>thing</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fontAlgn="t"/>
                      <a:r>
                        <a:rPr lang="id-ID" sz="1400" b="1">
                          <a:effectLst/>
                        </a:rPr>
                        <a:t>what</a:t>
                      </a:r>
                      <a:endParaRPr lang="id-ID" sz="140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id-ID"/>
                    </a:p>
                  </a:txBody>
                  <a:tcPr/>
                </a:tc>
              </a:tr>
              <a:tr h="403860">
                <a:tc>
                  <a:txBody>
                    <a:bodyPr/>
                    <a:lstStyle/>
                    <a:p>
                      <a:pPr algn="l" fontAlgn="t"/>
                      <a:r>
                        <a:rPr lang="id-ID" sz="1400">
                          <a:effectLst/>
                        </a:rPr>
                        <a:t>person/ thing</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fontAlgn="t"/>
                      <a:r>
                        <a:rPr lang="id-ID" sz="1400" b="1">
                          <a:effectLst/>
                        </a:rPr>
                        <a:t>which</a:t>
                      </a:r>
                      <a:endParaRPr lang="id-ID" sz="140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id-ID"/>
                    </a:p>
                  </a:txBody>
                  <a:tcPr/>
                </a:tc>
              </a:tr>
              <a:tr h="403860">
                <a:tc>
                  <a:txBody>
                    <a:bodyPr/>
                    <a:lstStyle/>
                    <a:p>
                      <a:pPr algn="l" fontAlgn="t"/>
                      <a:r>
                        <a:rPr lang="id-ID" sz="1400" dirty="0">
                          <a:effectLst/>
                        </a:rPr>
                        <a:t>person</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fontAlgn="t"/>
                      <a:r>
                        <a:rPr lang="id-ID" sz="1400" b="1" dirty="0">
                          <a:effectLst/>
                        </a:rPr>
                        <a:t>whose</a:t>
                      </a:r>
                      <a:endParaRPr lang="id-ID" sz="1400" dirty="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id-ID"/>
                    </a:p>
                  </a:txBody>
                  <a:tcPr/>
                </a:tc>
              </a:tr>
            </a:tbl>
          </a:graphicData>
        </a:graphic>
      </p:graphicFrame>
    </p:spTree>
    <p:extLst>
      <p:ext uri="{BB962C8B-B14F-4D97-AF65-F5344CB8AC3E}">
        <p14:creationId xmlns:p14="http://schemas.microsoft.com/office/powerpoint/2010/main" val="2646052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1000" y="1047750"/>
            <a:ext cx="6410725" cy="3886200"/>
          </a:xfrm>
        </p:spPr>
        <p:txBody>
          <a:bodyPr/>
          <a:lstStyle/>
          <a:p>
            <a:pPr marL="101600" indent="0">
              <a:buNone/>
            </a:pPr>
            <a:r>
              <a:rPr lang="en-US" b="1" dirty="0"/>
              <a:t>What – Used to ask questions about people or objects. </a:t>
            </a:r>
            <a:endParaRPr lang="en-US" b="1" dirty="0" smtClean="0"/>
          </a:p>
          <a:p>
            <a:pPr marL="101600" indent="0">
              <a:buNone/>
            </a:pPr>
            <a:r>
              <a:rPr lang="en-US" dirty="0" smtClean="0"/>
              <a:t>Examples</a:t>
            </a:r>
            <a:r>
              <a:rPr lang="en-US" dirty="0"/>
              <a:t>:</a:t>
            </a:r>
          </a:p>
          <a:p>
            <a:r>
              <a:rPr lang="en-US" dirty="0"/>
              <a:t>What do you want for dinner?</a:t>
            </a:r>
          </a:p>
          <a:p>
            <a:r>
              <a:rPr lang="en-US" dirty="0" smtClean="0"/>
              <a:t>What </a:t>
            </a:r>
            <a:r>
              <a:rPr lang="en-US" dirty="0"/>
              <a:t>time are we supposed to be there</a:t>
            </a:r>
            <a:r>
              <a:rPr lang="en-US" dirty="0" smtClean="0"/>
              <a:t>?</a:t>
            </a:r>
          </a:p>
          <a:p>
            <a:endParaRPr lang="en-US" dirty="0" smtClean="0"/>
          </a:p>
          <a:p>
            <a:pPr marL="101600" indent="0">
              <a:buNone/>
            </a:pPr>
            <a:r>
              <a:rPr lang="en-US" b="1" dirty="0"/>
              <a:t>Which – Used to ask questions about people or objects. </a:t>
            </a:r>
            <a:r>
              <a:rPr lang="en-US" dirty="0"/>
              <a:t>Examples:</a:t>
            </a:r>
          </a:p>
          <a:p>
            <a:r>
              <a:rPr lang="en-US" dirty="0"/>
              <a:t>Which color do you prefer?</a:t>
            </a:r>
          </a:p>
          <a:p>
            <a:r>
              <a:rPr lang="en-US" dirty="0" smtClean="0"/>
              <a:t>Which </a:t>
            </a:r>
            <a:r>
              <a:rPr lang="en-US" dirty="0"/>
              <a:t>seat would you like?</a:t>
            </a:r>
          </a:p>
          <a:p>
            <a:pPr marL="101600" indent="0">
              <a:buNone/>
            </a:pPr>
            <a:endParaRPr lang="en-US" dirty="0"/>
          </a:p>
          <a:p>
            <a:endParaRPr lang="id-ID"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4184874568"/>
      </p:ext>
    </p:extLst>
  </p:cSld>
  <p:clrMapOvr>
    <a:masterClrMapping/>
  </p:clrMapOvr>
</p:sld>
</file>

<file path=ppt/theme/theme1.xml><?xml version="1.0" encoding="utf-8"?>
<a:theme xmlns:a="http://schemas.openxmlformats.org/drawingml/2006/main" name="Wolsey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