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Sahel" panose="020B0603030804020204" pitchFamily="34" charset="-78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575"/>
    <a:srgbClr val="1F8AEC"/>
    <a:srgbClr val="D9EBFF"/>
    <a:srgbClr val="DBEEFF"/>
    <a:srgbClr val="DEEFFF"/>
    <a:srgbClr val="D7ECFF"/>
    <a:srgbClr val="FFCC00"/>
    <a:srgbClr val="DA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1DBB-0C01-4074-991F-E025F5726DA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03B3-12A2-44F3-866E-BFFF07C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380ED5B-4347-4D21-9A9C-D4D97D86A0F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0C3F172-853F-4142-A4A4-B0294DCD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آشنایی با پروتکل </a:t>
            </a:r>
            <a:r>
              <a:rPr lang="en-US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IP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30358"/>
            <a:ext cx="9144000" cy="1309255"/>
          </a:xfrm>
        </p:spPr>
        <p:txBody>
          <a:bodyPr>
            <a:normAutofit/>
          </a:bodyPr>
          <a:lstStyle/>
          <a:p>
            <a:endParaRPr lang="fa-IR" sz="1800" dirty="0" smtClean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sz="1800" dirty="0" smtClean="0">
                <a:latin typeface="Sahel" panose="020B0603030804020204" pitchFamily="34" charset="-78"/>
                <a:cs typeface="Sahel" panose="020B0603030804020204" pitchFamily="34" charset="-78"/>
              </a:rPr>
              <a:t>لقمان آوند</a:t>
            </a:r>
            <a:endParaRPr lang="en-US" sz="1800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A5DF8-8F88-413B-903D-F957FD7BD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40902" r="29296" b="32289"/>
          <a:stretch/>
        </p:blipFill>
        <p:spPr>
          <a:xfrm>
            <a:off x="5070629" y="700397"/>
            <a:ext cx="2050741" cy="5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IP</a:t>
            </a:r>
            <a:r>
              <a:rPr lang="fa-IR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 : پروتکل اینترنت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SzPct val="91000"/>
              <a:buFont typeface="Arial" panose="020B0604020202020204" pitchFamily="34" charset="0"/>
              <a:buChar char="•"/>
            </a:pP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هر دستگاه متصل به اینترنت یک </a:t>
            </a:r>
            <a:r>
              <a:rPr lang="en-US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IP</a:t>
            </a: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 </a:t>
            </a:r>
            <a:r>
              <a:rPr lang="fa-IR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منحصر به فرد </a:t>
            </a: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داره که برای </a:t>
            </a:r>
            <a:r>
              <a:rPr lang="fa-IR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ارتباط</a:t>
            </a: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 و </a:t>
            </a:r>
            <a:r>
              <a:rPr lang="fa-IR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آدرس دهی </a:t>
            </a: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بهش نیاز داره</a:t>
            </a:r>
          </a:p>
          <a:p>
            <a:pPr algn="r" rtl="1">
              <a:buSzPct val="91000"/>
              <a:buFont typeface="Arial" panose="020B0604020202020204" pitchFamily="34" charset="0"/>
              <a:buChar char="•"/>
            </a:pP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دو نوع آیپی داریم.  </a:t>
            </a:r>
            <a:r>
              <a:rPr lang="fa-IR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ورژن 4</a:t>
            </a:r>
            <a:r>
              <a:rPr lang="fa-IR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 و </a:t>
            </a:r>
            <a:r>
              <a:rPr lang="fa-IR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ورژن 6 </a:t>
            </a:r>
          </a:p>
          <a:p>
            <a:pPr algn="l">
              <a:buSzPct val="91000"/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IP v4 :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32-bit numeric address written as 4 numbers  (in range 0-255) separated by periods.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Available values :  4,294,967,296  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14575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121 . 55 . 0 . 255</a:t>
            </a:r>
            <a:endParaRPr lang="fa-IR" sz="1400" b="1" dirty="0">
              <a:solidFill>
                <a:srgbClr val="114575"/>
              </a:solidFill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>
              <a:buSzPct val="91000"/>
              <a:buFont typeface="Arial" panose="020B0604020202020204" pitchFamily="34" charset="0"/>
              <a:buChar char="•"/>
            </a:pPr>
            <a:endParaRPr lang="en-US" sz="1600" dirty="0" smtClean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>
              <a:buSzPct val="91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Sahel" panose="020B0603030804020204" pitchFamily="34" charset="-78"/>
                <a:cs typeface="Sahel" panose="020B0603030804020204" pitchFamily="34" charset="-78"/>
              </a:rPr>
              <a:t>IP </a:t>
            </a:r>
            <a:r>
              <a:rPr lang="en-US" sz="20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v6 </a:t>
            </a:r>
            <a:r>
              <a:rPr lang="en-US" sz="1600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: </a:t>
            </a:r>
            <a:r>
              <a:rPr lang="en-US" sz="1600" dirty="0" smtClean="0">
                <a:latin typeface="Sahel" panose="020B0603030804020204" pitchFamily="34" charset="-78"/>
                <a:cs typeface="Sahel" panose="020B0603030804020204" pitchFamily="34" charset="-78"/>
              </a:rPr>
              <a:t>the next generation</a:t>
            </a:r>
            <a:endParaRPr lang="en-US" sz="16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128-bit hexadecimal address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Capable of producing over 340 </a:t>
            </a:r>
            <a:r>
              <a:rPr lang="en-US" sz="1400" dirty="0" err="1" smtClean="0">
                <a:latin typeface="Sahel" panose="020B0603030804020204" pitchFamily="34" charset="-78"/>
                <a:cs typeface="Sahel" panose="020B0603030804020204" pitchFamily="34" charset="-78"/>
              </a:rPr>
              <a:t>undecillion</a:t>
            </a:r>
            <a:r>
              <a:rPr lang="en-US" sz="1400" dirty="0">
                <a:latin typeface="Sahel" panose="020B0603030804020204" pitchFamily="34" charset="-78"/>
                <a:cs typeface="Sahel" panose="020B0603030804020204" pitchFamily="34" charset="-78"/>
              </a:rPr>
              <a:t> </a:t>
            </a: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(340 </a:t>
            </a:r>
            <a:r>
              <a:rPr lang="en-US" sz="1400" dirty="0">
                <a:latin typeface="Sahel" panose="020B0603030804020204" pitchFamily="34" charset="-78"/>
                <a:cs typeface="Sahel" panose="020B0603030804020204" pitchFamily="34" charset="-78"/>
              </a:rPr>
              <a:t>followed by 36 </a:t>
            </a:r>
            <a:r>
              <a:rPr lang="en-US" sz="1400" dirty="0" smtClean="0">
                <a:latin typeface="Sahel" panose="020B0603030804020204" pitchFamily="34" charset="-78"/>
                <a:cs typeface="Sahel" panose="020B0603030804020204" pitchFamily="34" charset="-78"/>
              </a:rPr>
              <a:t>zeros!!!) addresses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114575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2001 : db8 : 5ad : 0 : 0 : 8a2e : 370 : 7334</a:t>
            </a:r>
          </a:p>
          <a:p>
            <a:pPr lvl="1">
              <a:buSzPct val="91000"/>
              <a:buFont typeface="Arial" panose="020B0604020202020204" pitchFamily="34" charset="0"/>
              <a:buChar char="•"/>
            </a:pPr>
            <a:endParaRPr lang="fa-IR" sz="1400" dirty="0" smtClean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algn="r" rtl="1">
              <a:buSzPct val="91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2">
                  <a:lumMod val="50000"/>
                </a:schemeClr>
              </a:solidFill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A5DF8-8F88-413B-903D-F957FD7BD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40902" r="29296" b="32289"/>
          <a:stretch/>
        </p:blipFill>
        <p:spPr>
          <a:xfrm>
            <a:off x="266331" y="6345887"/>
            <a:ext cx="1034931" cy="2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IP v4       vs       IP V6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A5DF8-8F88-413B-903D-F957FD7BD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40902" r="29296" b="32289"/>
          <a:stretch/>
        </p:blipFill>
        <p:spPr>
          <a:xfrm>
            <a:off x="266331" y="6345887"/>
            <a:ext cx="1034931" cy="260622"/>
          </a:xfrm>
          <a:prstGeom prst="rect">
            <a:avLst/>
          </a:prstGeom>
        </p:spPr>
      </p:pic>
      <p:pic>
        <p:nvPicPr>
          <p:cNvPr id="1026" name="Picture 2" descr="Image result for ipv4 vs ipv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31" y="3846458"/>
            <a:ext cx="6509554" cy="2760051"/>
          </a:xfrm>
          <a:prstGeom prst="roundRect">
            <a:avLst>
              <a:gd name="adj" fmla="val 23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pv4 vs ipv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12720"/>
            <a:ext cx="4720980" cy="2527567"/>
          </a:xfrm>
          <a:prstGeom prst="roundRect">
            <a:avLst>
              <a:gd name="adj" fmla="val 33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0" y="3360034"/>
            <a:ext cx="5086769" cy="1793664"/>
          </a:xfrm>
          <a:prstGeom prst="roundRect">
            <a:avLst>
              <a:gd name="adj" fmla="val 311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انواع </a:t>
            </a:r>
            <a:r>
              <a:rPr lang="en-US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IP</a:t>
            </a:r>
            <a:r>
              <a:rPr lang="fa-IR" b="1" dirty="0" smtClean="0">
                <a:latin typeface="Sahel" panose="020B0603030804020204" pitchFamily="34" charset="-78"/>
                <a:cs typeface="Sahel" panose="020B0603030804020204" pitchFamily="34" charset="-78"/>
              </a:rPr>
              <a:t> و دریافت اطلاعات آن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A5DF8-8F88-413B-903D-F957FD7BD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40902" r="29296" b="32289"/>
          <a:stretch/>
        </p:blipFill>
        <p:spPr>
          <a:xfrm>
            <a:off x="266331" y="6345887"/>
            <a:ext cx="1034931" cy="2606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6664731" cy="4206240"/>
          </a:xfrm>
        </p:spPr>
        <p:txBody>
          <a:bodyPr/>
          <a:lstStyle/>
          <a:p>
            <a:r>
              <a:rPr lang="en-US" b="1" dirty="0" smtClean="0"/>
              <a:t>Internet (public) IP Address :</a:t>
            </a:r>
          </a:p>
          <a:p>
            <a:pPr lvl="1"/>
            <a:r>
              <a:rPr lang="en-US" sz="1600" dirty="0" smtClean="0"/>
              <a:t>You can Google </a:t>
            </a:r>
            <a:r>
              <a:rPr lang="en-US" sz="1600" b="1" dirty="0" err="1" smtClean="0"/>
              <a:t>MyIP</a:t>
            </a:r>
            <a:r>
              <a:rPr lang="en-US" sz="1600" dirty="0" smtClean="0"/>
              <a:t> for your internet </a:t>
            </a:r>
            <a:r>
              <a:rPr lang="en-US" sz="1600" dirty="0" err="1" smtClean="0"/>
              <a:t>ip</a:t>
            </a:r>
            <a:r>
              <a:rPr lang="en-US" sz="1600" dirty="0" smtClean="0"/>
              <a:t> </a:t>
            </a:r>
            <a:r>
              <a:rPr lang="en-US" sz="1600" dirty="0" err="1" smtClean="0"/>
              <a:t>addresss</a:t>
            </a:r>
            <a:endParaRPr lang="en-US" sz="1600" dirty="0" smtClean="0"/>
          </a:p>
          <a:p>
            <a:pPr lvl="1"/>
            <a:r>
              <a:rPr lang="en-US" sz="1600" dirty="0" smtClean="0"/>
              <a:t>Some tools are available for getting IP </a:t>
            </a:r>
            <a:r>
              <a:rPr lang="en-US" sz="1600" dirty="0" err="1" smtClean="0"/>
              <a:t>inoformation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b="1" dirty="0" smtClean="0"/>
              <a:t>Local </a:t>
            </a:r>
            <a:r>
              <a:rPr lang="en-US" b="1" dirty="0"/>
              <a:t>IP Address 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sz="1600" dirty="0" smtClean="0"/>
              <a:t>Windows :  use </a:t>
            </a:r>
            <a:r>
              <a:rPr lang="en-US" sz="1600" b="1" dirty="0" smtClean="0">
                <a:solidFill>
                  <a:srgbClr val="114575"/>
                </a:solidFill>
              </a:rPr>
              <a:t>ipconfig</a:t>
            </a:r>
          </a:p>
          <a:p>
            <a:pPr lvl="1"/>
            <a:r>
              <a:rPr lang="en-US" sz="1600" dirty="0" smtClean="0"/>
              <a:t>Linux: use </a:t>
            </a:r>
            <a:r>
              <a:rPr lang="en-US" sz="1600" b="1" dirty="0" err="1">
                <a:solidFill>
                  <a:srgbClr val="114575"/>
                </a:solidFill>
              </a:rPr>
              <a:t>ifconfig</a:t>
            </a:r>
            <a:r>
              <a:rPr lang="en-US" sz="1600" b="1" dirty="0">
                <a:solidFill>
                  <a:srgbClr val="114575"/>
                </a:solidFill>
              </a:rPr>
              <a:t> </a:t>
            </a:r>
            <a:r>
              <a:rPr lang="en-US" sz="1600" b="1" dirty="0" smtClean="0">
                <a:solidFill>
                  <a:srgbClr val="114575"/>
                </a:solidFill>
              </a:rPr>
              <a:t>–a</a:t>
            </a:r>
          </a:p>
          <a:p>
            <a:pPr lvl="1"/>
            <a:r>
              <a:rPr lang="en-US" sz="1600" dirty="0" smtClean="0"/>
              <a:t>Mac: use </a:t>
            </a:r>
            <a:r>
              <a:rPr lang="en-US" sz="1600" b="1" dirty="0" err="1">
                <a:solidFill>
                  <a:srgbClr val="114575"/>
                </a:solidFill>
              </a:rPr>
              <a:t>ifconfig</a:t>
            </a:r>
            <a:r>
              <a:rPr lang="en-US" sz="1600" b="1" dirty="0">
                <a:solidFill>
                  <a:srgbClr val="114575"/>
                </a:solidFill>
              </a:rPr>
              <a:t> |</a:t>
            </a:r>
            <a:r>
              <a:rPr lang="en-US" sz="1600" b="1" dirty="0" err="1">
                <a:solidFill>
                  <a:srgbClr val="114575"/>
                </a:solidFill>
              </a:rPr>
              <a:t>grep</a:t>
            </a:r>
            <a:r>
              <a:rPr lang="en-US" sz="1600" b="1" dirty="0">
                <a:solidFill>
                  <a:srgbClr val="114575"/>
                </a:solidFill>
              </a:rPr>
              <a:t> </a:t>
            </a:r>
            <a:r>
              <a:rPr lang="en-US" sz="1600" b="1" dirty="0" err="1">
                <a:solidFill>
                  <a:srgbClr val="114575"/>
                </a:solidFill>
              </a:rPr>
              <a:t>inet</a:t>
            </a:r>
            <a:endParaRPr lang="en-US" sz="1600" b="1" dirty="0" smtClean="0">
              <a:solidFill>
                <a:srgbClr val="11457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Image result for local ip vs public 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2561914"/>
            <a:ext cx="4924425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6796" y="5197721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Network -&gt; Private IPs</a:t>
            </a:r>
            <a:endParaRPr lang="en-US" b="1" dirty="0"/>
          </a:p>
        </p:txBody>
      </p:sp>
      <p:pic>
        <p:nvPicPr>
          <p:cNvPr id="2054" name="Picture 6" descr="Image result for local ip ran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8202" r="6341" b="41271"/>
          <a:stretch/>
        </p:blipFill>
        <p:spPr bwMode="auto">
          <a:xfrm>
            <a:off x="8341623" y="5692108"/>
            <a:ext cx="2505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47853" y="206301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Internet:  public IPs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494739" y="5902610"/>
            <a:ext cx="3496486" cy="4933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Loopback Address: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127.x.x.x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245</TotalTime>
  <Words>177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</vt:lpstr>
      <vt:lpstr>Calibri</vt:lpstr>
      <vt:lpstr>Corbel</vt:lpstr>
      <vt:lpstr>Arial</vt:lpstr>
      <vt:lpstr>Sahel</vt:lpstr>
      <vt:lpstr>Banded</vt:lpstr>
      <vt:lpstr>آشنایی با پروتکل IP</vt:lpstr>
      <vt:lpstr>IP : پروتکل اینترنت</vt:lpstr>
      <vt:lpstr>IP v4       vs       IP V6</vt:lpstr>
      <vt:lpstr>انواع IP و دریافت اطلاعات آن</vt:lpstr>
    </vt:vector>
  </TitlesOfParts>
  <Company>7Learn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شاخه های برنامه نویسی</dc:title>
  <dc:creator>Loghman</dc:creator>
  <cp:lastModifiedBy>Loghman</cp:lastModifiedBy>
  <cp:revision>159</cp:revision>
  <dcterms:created xsi:type="dcterms:W3CDTF">2019-12-03T02:35:32Z</dcterms:created>
  <dcterms:modified xsi:type="dcterms:W3CDTF">2019-12-08T04:41:07Z</dcterms:modified>
</cp:coreProperties>
</file>