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3"/>
  </p:notesMasterIdLst>
  <p:sldIdLst>
    <p:sldId id="256" r:id="rId2"/>
    <p:sldId id="714" r:id="rId3"/>
    <p:sldId id="674" r:id="rId4"/>
    <p:sldId id="715" r:id="rId5"/>
    <p:sldId id="716" r:id="rId6"/>
    <p:sldId id="717" r:id="rId7"/>
    <p:sldId id="718" r:id="rId8"/>
    <p:sldId id="719" r:id="rId9"/>
    <p:sldId id="720" r:id="rId10"/>
    <p:sldId id="721" r:id="rId11"/>
    <p:sldId id="722" r:id="rId12"/>
    <p:sldId id="724" r:id="rId13"/>
    <p:sldId id="725" r:id="rId14"/>
    <p:sldId id="726" r:id="rId15"/>
    <p:sldId id="728" r:id="rId16"/>
    <p:sldId id="729" r:id="rId17"/>
    <p:sldId id="730" r:id="rId18"/>
    <p:sldId id="731" r:id="rId19"/>
    <p:sldId id="732" r:id="rId20"/>
    <p:sldId id="733" r:id="rId21"/>
    <p:sldId id="3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varScale="1">
        <p:scale>
          <a:sx n="81" d="100"/>
          <a:sy n="81" d="100"/>
        </p:scale>
        <p:origin x="643" y="53"/>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MODEL COMPARISION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887157953736397E-2"/>
          <c:y val="0.14808305859057561"/>
          <c:w val="0.89875947255469046"/>
          <c:h val="0.66638634123143181"/>
        </c:manualLayout>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dLbls>
            <c:numFmt formatCode="General"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Logistic Regression</c:v>
                </c:pt>
                <c:pt idx="1">
                  <c:v>XGBoost</c:v>
                </c:pt>
                <c:pt idx="2">
                  <c:v>Random Forest Classifier</c:v>
                </c:pt>
              </c:strCache>
            </c:strRef>
          </c:cat>
          <c:val>
            <c:numRef>
              <c:f>Sheet1!$B$2:$B$4</c:f>
              <c:numCache>
                <c:formatCode>General</c:formatCode>
                <c:ptCount val="3"/>
                <c:pt idx="0">
                  <c:v>69</c:v>
                </c:pt>
                <c:pt idx="1">
                  <c:v>88</c:v>
                </c:pt>
                <c:pt idx="2">
                  <c:v>91</c:v>
                </c:pt>
              </c:numCache>
            </c:numRef>
          </c:val>
          <c:extLst>
            <c:ext xmlns:c16="http://schemas.microsoft.com/office/drawing/2014/chart" uri="{C3380CC4-5D6E-409C-BE32-E72D297353CC}">
              <c16:uniqueId val="{00000000-DEF3-406B-8EA3-2C169B489AB9}"/>
            </c:ext>
          </c:extLst>
        </c:ser>
        <c:ser>
          <c:idx val="1"/>
          <c:order val="1"/>
          <c:tx>
            <c:strRef>
              <c:f>Sheet1!$C$1</c:f>
              <c:strCache>
                <c:ptCount val="1"/>
                <c:pt idx="0">
                  <c:v>Precision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Logistic Regression</c:v>
                </c:pt>
                <c:pt idx="1">
                  <c:v>XGBoost</c:v>
                </c:pt>
                <c:pt idx="2">
                  <c:v>Random Forest Classifier</c:v>
                </c:pt>
              </c:strCache>
            </c:strRef>
          </c:cat>
          <c:val>
            <c:numRef>
              <c:f>Sheet1!$C$2:$C$4</c:f>
              <c:numCache>
                <c:formatCode>General</c:formatCode>
                <c:ptCount val="3"/>
                <c:pt idx="0">
                  <c:v>72</c:v>
                </c:pt>
                <c:pt idx="1">
                  <c:v>88</c:v>
                </c:pt>
                <c:pt idx="2">
                  <c:v>92</c:v>
                </c:pt>
              </c:numCache>
            </c:numRef>
          </c:val>
          <c:extLst>
            <c:ext xmlns:c16="http://schemas.microsoft.com/office/drawing/2014/chart" uri="{C3380CC4-5D6E-409C-BE32-E72D297353CC}">
              <c16:uniqueId val="{00000001-DEF3-406B-8EA3-2C169B489AB9}"/>
            </c:ext>
          </c:extLst>
        </c:ser>
        <c:ser>
          <c:idx val="2"/>
          <c:order val="2"/>
          <c:tx>
            <c:strRef>
              <c:f>Sheet1!$D$1</c:f>
              <c:strCache>
                <c:ptCount val="1"/>
                <c:pt idx="0">
                  <c:v>Recall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Logistic Regression</c:v>
                </c:pt>
                <c:pt idx="1">
                  <c:v>XGBoost</c:v>
                </c:pt>
                <c:pt idx="2">
                  <c:v>Random Forest Classifier</c:v>
                </c:pt>
              </c:strCache>
            </c:strRef>
          </c:cat>
          <c:val>
            <c:numRef>
              <c:f>Sheet1!$D$2:$D$4</c:f>
              <c:numCache>
                <c:formatCode>General</c:formatCode>
                <c:ptCount val="3"/>
                <c:pt idx="0">
                  <c:v>70</c:v>
                </c:pt>
                <c:pt idx="1">
                  <c:v>96</c:v>
                </c:pt>
                <c:pt idx="2">
                  <c:v>98</c:v>
                </c:pt>
              </c:numCache>
            </c:numRef>
          </c:val>
          <c:extLst>
            <c:ext xmlns:c16="http://schemas.microsoft.com/office/drawing/2014/chart" uri="{C3380CC4-5D6E-409C-BE32-E72D297353CC}">
              <c16:uniqueId val="{00000002-DEF3-406B-8EA3-2C169B489AB9}"/>
            </c:ext>
          </c:extLst>
        </c:ser>
        <c:ser>
          <c:idx val="3"/>
          <c:order val="3"/>
          <c:tx>
            <c:strRef>
              <c:f>Sheet1!$E$1</c:f>
              <c:strCache>
                <c:ptCount val="1"/>
                <c:pt idx="0">
                  <c:v>F1-Score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Logistic Regression</c:v>
                </c:pt>
                <c:pt idx="1">
                  <c:v>XGBoost</c:v>
                </c:pt>
                <c:pt idx="2">
                  <c:v>Random Forest Classifier</c:v>
                </c:pt>
              </c:strCache>
            </c:strRef>
          </c:cat>
          <c:val>
            <c:numRef>
              <c:f>Sheet1!$E$2:$E$4</c:f>
              <c:numCache>
                <c:formatCode>General</c:formatCode>
                <c:ptCount val="3"/>
                <c:pt idx="0">
                  <c:v>71</c:v>
                </c:pt>
                <c:pt idx="1">
                  <c:v>92</c:v>
                </c:pt>
                <c:pt idx="2">
                  <c:v>95</c:v>
                </c:pt>
              </c:numCache>
            </c:numRef>
          </c:val>
          <c:extLst>
            <c:ext xmlns:c16="http://schemas.microsoft.com/office/drawing/2014/chart" uri="{C3380CC4-5D6E-409C-BE32-E72D297353CC}">
              <c16:uniqueId val="{00000003-DEF3-406B-8EA3-2C169B489AB9}"/>
            </c:ext>
          </c:extLst>
        </c:ser>
        <c:dLbls>
          <c:dLblPos val="outEnd"/>
          <c:showLegendKey val="0"/>
          <c:showVal val="1"/>
          <c:showCatName val="0"/>
          <c:showSerName val="0"/>
          <c:showPercent val="0"/>
          <c:showBubbleSize val="0"/>
        </c:dLbls>
        <c:gapWidth val="219"/>
        <c:overlap val="-27"/>
        <c:axId val="1827058480"/>
        <c:axId val="1827058000"/>
      </c:barChart>
      <c:catAx>
        <c:axId val="1827058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7058000"/>
        <c:crosses val="autoZero"/>
        <c:auto val="1"/>
        <c:lblAlgn val="ctr"/>
        <c:lblOffset val="100"/>
        <c:noMultiLvlLbl val="0"/>
      </c:catAx>
      <c:valAx>
        <c:axId val="18270580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7058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16-07-2025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Credit Score Classification</a:t>
            </a:r>
          </a:p>
        </p:txBody>
      </p:sp>
      <p:sp>
        <p:nvSpPr>
          <p:cNvPr id="3" name="TextBox 2">
            <a:extLst>
              <a:ext uri="{FF2B5EF4-FFF2-40B4-BE49-F238E27FC236}">
                <a16:creationId xmlns:a16="http://schemas.microsoft.com/office/drawing/2014/main" id="{BB977B73-0DB2-91F7-F50B-865CC3BDAEF2}"/>
              </a:ext>
            </a:extLst>
          </p:cNvPr>
          <p:cNvSpPr txBox="1"/>
          <p:nvPr/>
        </p:nvSpPr>
        <p:spPr>
          <a:xfrm>
            <a:off x="452487" y="5901180"/>
            <a:ext cx="3949831" cy="369332"/>
          </a:xfrm>
          <a:prstGeom prst="rect">
            <a:avLst/>
          </a:prstGeom>
          <a:noFill/>
        </p:spPr>
        <p:txBody>
          <a:bodyPr wrap="square" rtlCol="0">
            <a:spAutoFit/>
          </a:bodyPr>
          <a:lstStyle/>
          <a:p>
            <a:r>
              <a:rPr lang="en-IN" dirty="0">
                <a:solidFill>
                  <a:schemeClr val="bg1"/>
                </a:solidFill>
              </a:rPr>
              <a:t>Presented By: Mohammad Amil Khan</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11423-64C7-DB94-CA57-C48CC94401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2DAE94-A72F-52AD-FCA0-6F57BD7FB1F9}"/>
              </a:ext>
            </a:extLst>
          </p:cNvPr>
          <p:cNvSpPr>
            <a:spLocks noGrp="1"/>
          </p:cNvSpPr>
          <p:nvPr>
            <p:ph type="title"/>
          </p:nvPr>
        </p:nvSpPr>
        <p:spPr/>
        <p:txBody>
          <a:bodyPr/>
          <a:lstStyle/>
          <a:p>
            <a:pPr marL="8467">
              <a:lnSpc>
                <a:spcPct val="100000"/>
              </a:lnSpc>
              <a:spcBef>
                <a:spcPts val="67"/>
              </a:spcBef>
            </a:pPr>
            <a:r>
              <a:rPr lang="en-US" sz="3600" dirty="0"/>
              <a:t>Distribution of Monthly In hand Salary</a:t>
            </a:r>
            <a:endParaRPr lang="en-IN" sz="3600" dirty="0">
              <a:solidFill>
                <a:srgbClr val="0070C0"/>
              </a:solidFill>
              <a:latin typeface="Arial Black"/>
              <a:cs typeface="Arial Black"/>
            </a:endParaRPr>
          </a:p>
        </p:txBody>
      </p:sp>
      <p:sp>
        <p:nvSpPr>
          <p:cNvPr id="6" name="TextBox 5">
            <a:extLst>
              <a:ext uri="{FF2B5EF4-FFF2-40B4-BE49-F238E27FC236}">
                <a16:creationId xmlns:a16="http://schemas.microsoft.com/office/drawing/2014/main" id="{A4E6A2CE-D05A-B4C6-9739-208B4994D207}"/>
              </a:ext>
            </a:extLst>
          </p:cNvPr>
          <p:cNvSpPr txBox="1"/>
          <p:nvPr/>
        </p:nvSpPr>
        <p:spPr>
          <a:xfrm>
            <a:off x="785567" y="2077047"/>
            <a:ext cx="5040198" cy="923330"/>
          </a:xfrm>
          <a:prstGeom prst="rect">
            <a:avLst/>
          </a:prstGeom>
          <a:noFill/>
        </p:spPr>
        <p:txBody>
          <a:bodyPr wrap="square">
            <a:spAutoFit/>
          </a:bodyPr>
          <a:lstStyle/>
          <a:p>
            <a:r>
              <a:rPr lang="en-US" dirty="0"/>
              <a:t>Most individuals earn between 1,000 and 4,000 monthly, with salary distribution skewed toward lower income ranges.</a:t>
            </a:r>
            <a:endParaRPr lang="en-IN" dirty="0"/>
          </a:p>
        </p:txBody>
      </p:sp>
      <p:pic>
        <p:nvPicPr>
          <p:cNvPr id="5" name="Picture 4">
            <a:extLst>
              <a:ext uri="{FF2B5EF4-FFF2-40B4-BE49-F238E27FC236}">
                <a16:creationId xmlns:a16="http://schemas.microsoft.com/office/drawing/2014/main" id="{42585D5F-302B-5779-A433-CDAB901A4E6B}"/>
              </a:ext>
            </a:extLst>
          </p:cNvPr>
          <p:cNvPicPr>
            <a:picLocks noChangeAspect="1"/>
          </p:cNvPicPr>
          <p:nvPr/>
        </p:nvPicPr>
        <p:blipFill>
          <a:blip r:embed="rId2"/>
          <a:stretch>
            <a:fillRect/>
          </a:stretch>
        </p:blipFill>
        <p:spPr>
          <a:xfrm>
            <a:off x="6234119" y="1827584"/>
            <a:ext cx="5040198" cy="3360132"/>
          </a:xfrm>
          <a:prstGeom prst="rect">
            <a:avLst/>
          </a:prstGeom>
        </p:spPr>
      </p:pic>
    </p:spTree>
    <p:extLst>
      <p:ext uri="{BB962C8B-B14F-4D97-AF65-F5344CB8AC3E}">
        <p14:creationId xmlns:p14="http://schemas.microsoft.com/office/powerpoint/2010/main" val="4277152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07D70-C520-3C28-48BA-1E9B25C6DE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3A841-3E90-217E-23C0-962E856D6D1E}"/>
              </a:ext>
            </a:extLst>
          </p:cNvPr>
          <p:cNvSpPr>
            <a:spLocks noGrp="1"/>
          </p:cNvSpPr>
          <p:nvPr>
            <p:ph type="title"/>
          </p:nvPr>
        </p:nvSpPr>
        <p:spPr/>
        <p:txBody>
          <a:bodyPr/>
          <a:lstStyle/>
          <a:p>
            <a:pPr marL="8467">
              <a:lnSpc>
                <a:spcPct val="100000"/>
              </a:lnSpc>
              <a:spcBef>
                <a:spcPts val="67"/>
              </a:spcBef>
            </a:pPr>
            <a:r>
              <a:rPr lang="en-US" sz="3600" dirty="0"/>
              <a:t>Distribution of Credit Scores among Individuals</a:t>
            </a:r>
            <a:endParaRPr lang="en-IN" sz="3600" dirty="0">
              <a:solidFill>
                <a:srgbClr val="0070C0"/>
              </a:solidFill>
              <a:latin typeface="Arial Black"/>
              <a:cs typeface="Arial Black"/>
            </a:endParaRPr>
          </a:p>
        </p:txBody>
      </p:sp>
      <p:sp>
        <p:nvSpPr>
          <p:cNvPr id="6" name="TextBox 5">
            <a:extLst>
              <a:ext uri="{FF2B5EF4-FFF2-40B4-BE49-F238E27FC236}">
                <a16:creationId xmlns:a16="http://schemas.microsoft.com/office/drawing/2014/main" id="{51A33061-EB5B-CDA0-8942-AF1FA4D422C3}"/>
              </a:ext>
            </a:extLst>
          </p:cNvPr>
          <p:cNvSpPr txBox="1"/>
          <p:nvPr/>
        </p:nvSpPr>
        <p:spPr>
          <a:xfrm>
            <a:off x="1029879" y="2281534"/>
            <a:ext cx="5710286" cy="923330"/>
          </a:xfrm>
          <a:prstGeom prst="rect">
            <a:avLst/>
          </a:prstGeom>
          <a:noFill/>
        </p:spPr>
        <p:txBody>
          <a:bodyPr wrap="square">
            <a:spAutoFit/>
          </a:bodyPr>
          <a:lstStyle/>
          <a:p>
            <a:r>
              <a:rPr lang="en-US" dirty="0"/>
              <a:t>The majority of individuals have a </a:t>
            </a:r>
            <a:r>
              <a:rPr lang="en-US" b="1" dirty="0"/>
              <a:t>Standard credit score</a:t>
            </a:r>
            <a:r>
              <a:rPr lang="en-US" dirty="0"/>
              <a:t>, followed by </a:t>
            </a:r>
            <a:r>
              <a:rPr lang="en-US" b="1" dirty="0"/>
              <a:t>Poor</a:t>
            </a:r>
            <a:r>
              <a:rPr lang="en-US" dirty="0"/>
              <a:t>, while </a:t>
            </a:r>
            <a:r>
              <a:rPr lang="en-US" b="1" dirty="0"/>
              <a:t>Good credit scores</a:t>
            </a:r>
            <a:r>
              <a:rPr lang="en-US" dirty="0"/>
              <a:t> are the least common in the dataset.</a:t>
            </a:r>
            <a:endParaRPr lang="en-IN" dirty="0"/>
          </a:p>
        </p:txBody>
      </p:sp>
      <p:pic>
        <p:nvPicPr>
          <p:cNvPr id="5" name="Picture 4">
            <a:extLst>
              <a:ext uri="{FF2B5EF4-FFF2-40B4-BE49-F238E27FC236}">
                <a16:creationId xmlns:a16="http://schemas.microsoft.com/office/drawing/2014/main" id="{6AAC0E1F-2F86-8A2C-5F82-B4F01461B157}"/>
              </a:ext>
            </a:extLst>
          </p:cNvPr>
          <p:cNvPicPr>
            <a:picLocks noChangeAspect="1"/>
          </p:cNvPicPr>
          <p:nvPr/>
        </p:nvPicPr>
        <p:blipFill>
          <a:blip r:embed="rId2"/>
          <a:stretch>
            <a:fillRect/>
          </a:stretch>
        </p:blipFill>
        <p:spPr>
          <a:xfrm>
            <a:off x="6740165" y="1639182"/>
            <a:ext cx="4902805" cy="3298376"/>
          </a:xfrm>
          <a:prstGeom prst="rect">
            <a:avLst/>
          </a:prstGeom>
        </p:spPr>
      </p:pic>
    </p:spTree>
    <p:extLst>
      <p:ext uri="{BB962C8B-B14F-4D97-AF65-F5344CB8AC3E}">
        <p14:creationId xmlns:p14="http://schemas.microsoft.com/office/powerpoint/2010/main" val="2179716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3B1BC-4312-5571-8C32-3535F1089E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AE0B01-299E-ADAE-06BF-39D5566A35DB}"/>
              </a:ext>
            </a:extLst>
          </p:cNvPr>
          <p:cNvSpPr>
            <a:spLocks noGrp="1"/>
          </p:cNvSpPr>
          <p:nvPr>
            <p:ph type="title"/>
          </p:nvPr>
        </p:nvSpPr>
        <p:spPr>
          <a:xfrm>
            <a:off x="696200" y="351521"/>
            <a:ext cx="10834234" cy="612775"/>
          </a:xfrm>
        </p:spPr>
        <p:txBody>
          <a:bodyPr>
            <a:normAutofit/>
          </a:bodyPr>
          <a:lstStyle/>
          <a:p>
            <a:pPr marL="8467">
              <a:lnSpc>
                <a:spcPct val="100000"/>
              </a:lnSpc>
              <a:spcBef>
                <a:spcPts val="67"/>
              </a:spcBef>
            </a:pPr>
            <a:r>
              <a:rPr lang="en-US" sz="2800" dirty="0"/>
              <a:t>Heatmap of Pairwise Correlation Between Numerical Features</a:t>
            </a:r>
            <a:endParaRPr lang="en-IN" sz="2800" dirty="0">
              <a:solidFill>
                <a:srgbClr val="0070C0"/>
              </a:solidFill>
              <a:latin typeface="Arial Black"/>
              <a:cs typeface="Arial Black"/>
            </a:endParaRPr>
          </a:p>
        </p:txBody>
      </p:sp>
      <p:sp>
        <p:nvSpPr>
          <p:cNvPr id="6" name="TextBox 5">
            <a:extLst>
              <a:ext uri="{FF2B5EF4-FFF2-40B4-BE49-F238E27FC236}">
                <a16:creationId xmlns:a16="http://schemas.microsoft.com/office/drawing/2014/main" id="{F76113DD-F13D-93EA-C4FA-FF3808A3E548}"/>
              </a:ext>
            </a:extLst>
          </p:cNvPr>
          <p:cNvSpPr txBox="1"/>
          <p:nvPr/>
        </p:nvSpPr>
        <p:spPr>
          <a:xfrm>
            <a:off x="1039305" y="1951672"/>
            <a:ext cx="2401479" cy="2308324"/>
          </a:xfrm>
          <a:prstGeom prst="rect">
            <a:avLst/>
          </a:prstGeom>
          <a:noFill/>
        </p:spPr>
        <p:txBody>
          <a:bodyPr wrap="square">
            <a:spAutoFit/>
          </a:bodyPr>
          <a:lstStyle/>
          <a:p>
            <a:r>
              <a:rPr lang="en-US" dirty="0"/>
              <a:t>The strongest positive correlation is between </a:t>
            </a:r>
            <a:r>
              <a:rPr lang="en-US" b="1" dirty="0" err="1"/>
              <a:t>Outstanding_Debt</a:t>
            </a:r>
            <a:r>
              <a:rPr lang="en-US" dirty="0"/>
              <a:t> and </a:t>
            </a:r>
            <a:r>
              <a:rPr lang="en-US" b="1" dirty="0" err="1"/>
              <a:t>Delay_from_due_date</a:t>
            </a:r>
            <a:r>
              <a:rPr lang="en-US" dirty="0"/>
              <a:t> (0.57), suggesting that higher debt is associated with more payment delays.</a:t>
            </a:r>
            <a:endParaRPr lang="en-IN" dirty="0"/>
          </a:p>
        </p:txBody>
      </p:sp>
      <p:pic>
        <p:nvPicPr>
          <p:cNvPr id="5" name="Picture 4">
            <a:extLst>
              <a:ext uri="{FF2B5EF4-FFF2-40B4-BE49-F238E27FC236}">
                <a16:creationId xmlns:a16="http://schemas.microsoft.com/office/drawing/2014/main" id="{2544CDE8-D5BA-1805-6E1D-EB1FDA19B472}"/>
              </a:ext>
            </a:extLst>
          </p:cNvPr>
          <p:cNvPicPr>
            <a:picLocks noChangeAspect="1"/>
          </p:cNvPicPr>
          <p:nvPr/>
        </p:nvPicPr>
        <p:blipFill>
          <a:blip r:embed="rId2"/>
          <a:stretch>
            <a:fillRect/>
          </a:stretch>
        </p:blipFill>
        <p:spPr>
          <a:xfrm>
            <a:off x="3440784" y="1089163"/>
            <a:ext cx="8089650" cy="5553974"/>
          </a:xfrm>
          <a:prstGeom prst="rect">
            <a:avLst/>
          </a:prstGeom>
        </p:spPr>
      </p:pic>
    </p:spTree>
    <p:extLst>
      <p:ext uri="{BB962C8B-B14F-4D97-AF65-F5344CB8AC3E}">
        <p14:creationId xmlns:p14="http://schemas.microsoft.com/office/powerpoint/2010/main" val="3814109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663DE-6EC4-383B-9C47-97E1A8614A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79B1DC-F798-983F-22BC-938A42D56E95}"/>
              </a:ext>
            </a:extLst>
          </p:cNvPr>
          <p:cNvSpPr>
            <a:spLocks noGrp="1"/>
          </p:cNvSpPr>
          <p:nvPr>
            <p:ph type="title"/>
          </p:nvPr>
        </p:nvSpPr>
        <p:spPr/>
        <p:txBody>
          <a:bodyPr/>
          <a:lstStyle/>
          <a:p>
            <a:pPr marL="8467">
              <a:lnSpc>
                <a:spcPct val="100000"/>
              </a:lnSpc>
              <a:spcBef>
                <a:spcPts val="67"/>
              </a:spcBef>
            </a:pPr>
            <a:r>
              <a:rPr lang="en-IN" sz="3600" spc="-483" dirty="0">
                <a:solidFill>
                  <a:srgbClr val="0070C0"/>
                </a:solidFill>
                <a:latin typeface="Arial Black"/>
                <a:cs typeface="Arial Black"/>
              </a:rPr>
              <a:t>PREPROCESSING</a:t>
            </a:r>
          </a:p>
        </p:txBody>
      </p:sp>
      <p:sp>
        <p:nvSpPr>
          <p:cNvPr id="3" name="TextBox 2">
            <a:extLst>
              <a:ext uri="{FF2B5EF4-FFF2-40B4-BE49-F238E27FC236}">
                <a16:creationId xmlns:a16="http://schemas.microsoft.com/office/drawing/2014/main" id="{C5DECF6E-E4B5-3961-0BBF-482F457AE314}"/>
              </a:ext>
            </a:extLst>
          </p:cNvPr>
          <p:cNvSpPr txBox="1"/>
          <p:nvPr/>
        </p:nvSpPr>
        <p:spPr>
          <a:xfrm>
            <a:off x="820616" y="1395167"/>
            <a:ext cx="7380704" cy="3816429"/>
          </a:xfrm>
          <a:prstGeom prst="rect">
            <a:avLst/>
          </a:prstGeom>
          <a:noFill/>
        </p:spPr>
        <p:txBody>
          <a:bodyPr wrap="square" rtlCol="0">
            <a:spAutoFit/>
          </a:bodyPr>
          <a:lstStyle/>
          <a:p>
            <a:pPr marL="285750" indent="-285750">
              <a:buFont typeface="Wingdings" panose="05000000000000000000" pitchFamily="2" charset="2"/>
              <a:buChar char="q"/>
            </a:pPr>
            <a:r>
              <a:rPr lang="en-US" sz="1400" b="1" i="0" dirty="0">
                <a:effectLst/>
                <a:latin typeface="Rockwell" panose="02060603020205020403" pitchFamily="18" charset="0"/>
              </a:rPr>
              <a:t>Irrelevant Feature Removal:  </a:t>
            </a:r>
            <a:r>
              <a:rPr lang="en-US" sz="1400" dirty="0">
                <a:latin typeface="Rockwell" panose="02060603020205020403" pitchFamily="18" charset="0"/>
              </a:rPr>
              <a:t>'ID', 'Name', 'SSN’, ’</a:t>
            </a:r>
            <a:r>
              <a:rPr lang="en-US" sz="1400" dirty="0" err="1">
                <a:latin typeface="Rockwell" panose="02060603020205020403" pitchFamily="18" charset="0"/>
              </a:rPr>
              <a:t>Customer_ID</a:t>
            </a:r>
            <a:r>
              <a:rPr lang="en-US" sz="1400" dirty="0">
                <a:latin typeface="Rockwell" panose="02060603020205020403" pitchFamily="18" charset="0"/>
              </a:rPr>
              <a:t>’</a:t>
            </a:r>
          </a:p>
          <a:p>
            <a:endParaRPr lang="en-US" sz="1400" i="0" dirty="0">
              <a:effectLst/>
              <a:latin typeface="Rockwell" panose="02060603020205020403" pitchFamily="18" charset="0"/>
            </a:endParaRPr>
          </a:p>
          <a:p>
            <a:pPr marL="285750" indent="-285750" algn="just">
              <a:buFont typeface="Wingdings" panose="05000000000000000000" pitchFamily="2" charset="2"/>
              <a:buChar char="q"/>
            </a:pPr>
            <a:r>
              <a:rPr lang="en-US" sz="1400" b="1" dirty="0">
                <a:latin typeface="Rockwell" panose="02060603020205020403" pitchFamily="18" charset="0"/>
              </a:rPr>
              <a:t>Duplicates Value: </a:t>
            </a:r>
            <a:r>
              <a:rPr lang="en-US" sz="1400" dirty="0">
                <a:latin typeface="Rockwell" panose="02060603020205020403" pitchFamily="18" charset="0"/>
              </a:rPr>
              <a:t> No duplicates found.</a:t>
            </a:r>
          </a:p>
          <a:p>
            <a:pPr algn="just"/>
            <a:r>
              <a:rPr lang="en-US" sz="1400" dirty="0">
                <a:latin typeface="Rockwell" panose="02060603020205020403" pitchFamily="18" charset="0"/>
              </a:rPr>
              <a:t> </a:t>
            </a:r>
            <a:endParaRPr lang="en-US" sz="1400" b="1" i="0" dirty="0">
              <a:effectLst/>
              <a:latin typeface="Rockwell" panose="02060603020205020403" pitchFamily="18" charset="0"/>
            </a:endParaRP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Wingdings" panose="05000000000000000000" pitchFamily="2" charset="2"/>
              <a:buChar char="q"/>
            </a:pPr>
            <a:r>
              <a:rPr lang="en-US" sz="1400" b="1" dirty="0">
                <a:latin typeface="Rockwell" panose="02060603020205020403" pitchFamily="18" charset="0"/>
              </a:rPr>
              <a:t>Missing Value Treatment:</a:t>
            </a:r>
            <a:r>
              <a:rPr lang="en-US" sz="1400" dirty="0">
                <a:latin typeface="Rockwell" panose="02060603020205020403" pitchFamily="18" charset="0"/>
              </a:rPr>
              <a:t>  Missing values found  in dataset and filled.</a:t>
            </a: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Wingdings" panose="05000000000000000000" pitchFamily="2" charset="2"/>
              <a:buChar char="q"/>
            </a:pPr>
            <a:r>
              <a:rPr lang="en-US" sz="1400" b="1" dirty="0">
                <a:latin typeface="Rockwell" panose="02060603020205020403" pitchFamily="18" charset="0"/>
              </a:rPr>
              <a:t>Outliers Treatment: </a:t>
            </a:r>
            <a:r>
              <a:rPr lang="en-US" sz="1400" dirty="0">
                <a:latin typeface="Rockwell" panose="02060603020205020403" pitchFamily="18" charset="0"/>
              </a:rPr>
              <a:t>Checked outliers using </a:t>
            </a:r>
            <a:r>
              <a:rPr lang="en-US" sz="1400" b="1" dirty="0">
                <a:latin typeface="Rockwell" panose="02060603020205020403" pitchFamily="18" charset="0"/>
              </a:rPr>
              <a:t>Outlier Detection  </a:t>
            </a:r>
            <a:r>
              <a:rPr lang="en-US" sz="1400" dirty="0">
                <a:latin typeface="Rockwell" panose="02060603020205020403" pitchFamily="18" charset="0"/>
              </a:rPr>
              <a:t>method for the continuous features and upon identifying outliers all outliers are removed.</a:t>
            </a:r>
          </a:p>
          <a:p>
            <a:pPr algn="just"/>
            <a:endParaRPr lang="en-US" sz="1400" dirty="0">
              <a:latin typeface="Rockwell" panose="02060603020205020403" pitchFamily="18" charset="0"/>
            </a:endParaRPr>
          </a:p>
          <a:p>
            <a:pPr marL="285750" indent="-285750" algn="just">
              <a:buFont typeface="Wingdings" panose="05000000000000000000" pitchFamily="2" charset="2"/>
              <a:buChar char="q"/>
            </a:pPr>
            <a:r>
              <a:rPr lang="en-US" sz="1400" b="1" dirty="0">
                <a:latin typeface="Rockwell" panose="02060603020205020403" pitchFamily="18" charset="0"/>
              </a:rPr>
              <a:t>Categorical Feature Encoding:</a:t>
            </a:r>
            <a:r>
              <a:rPr lang="en-US" sz="1400" dirty="0">
                <a:latin typeface="Rockwell" panose="02060603020205020403" pitchFamily="18" charset="0"/>
              </a:rPr>
              <a:t> Applied </a:t>
            </a:r>
            <a:r>
              <a:rPr lang="en-US" sz="1400" b="1" dirty="0">
                <a:latin typeface="Rockwell" panose="02060603020205020403" pitchFamily="18" charset="0"/>
              </a:rPr>
              <a:t>label encoding.</a:t>
            </a:r>
            <a:endParaRPr lang="en-US" sz="1400" dirty="0">
              <a:latin typeface="Rockwell" panose="02060603020205020403" pitchFamily="18" charset="0"/>
            </a:endParaRPr>
          </a:p>
          <a:p>
            <a:pPr algn="just"/>
            <a:endParaRPr lang="en-US" sz="1400" dirty="0">
              <a:latin typeface="Rockwell" panose="02060603020205020403" pitchFamily="18" charset="0"/>
            </a:endParaRPr>
          </a:p>
          <a:p>
            <a:pPr marL="285750" indent="-285750" algn="just">
              <a:buFont typeface="Wingdings" panose="05000000000000000000" pitchFamily="2" charset="2"/>
              <a:buChar char="q"/>
            </a:pPr>
            <a:endParaRPr lang="en-US" sz="1400" b="1" dirty="0">
              <a:latin typeface="Rockwell" panose="02060603020205020403" pitchFamily="18" charset="0"/>
            </a:endParaRPr>
          </a:p>
          <a:p>
            <a:pPr marL="285750" indent="-285750" algn="just">
              <a:buFont typeface="Wingdings" panose="05000000000000000000" pitchFamily="2" charset="2"/>
              <a:buChar char="q"/>
            </a:pPr>
            <a:r>
              <a:rPr lang="en-US" sz="1400" b="1" dirty="0">
                <a:latin typeface="Rockwell" panose="02060603020205020403" pitchFamily="18" charset="0"/>
              </a:rPr>
              <a:t>Feature Scaling:</a:t>
            </a:r>
            <a:r>
              <a:rPr lang="en-US" sz="1400" dirty="0">
                <a:latin typeface="Rockwell" panose="02060603020205020403" pitchFamily="18" charset="0"/>
              </a:rPr>
              <a:t> </a:t>
            </a:r>
            <a:r>
              <a:rPr lang="en-US" sz="1400" dirty="0">
                <a:solidFill>
                  <a:schemeClr val="accent2"/>
                </a:solidFill>
                <a:latin typeface="Rockwell" panose="02060603020205020403" pitchFamily="18" charset="0"/>
              </a:rPr>
              <a:t>Power transform </a:t>
            </a:r>
            <a:r>
              <a:rPr lang="en-US" sz="1400" dirty="0">
                <a:latin typeface="Rockwell" panose="02060603020205020403" pitchFamily="18" charset="0"/>
              </a:rPr>
              <a:t>done after train and test split on numerical columns.</a:t>
            </a:r>
            <a:endParaRPr lang="en-US" sz="1400" b="1" dirty="0">
              <a:latin typeface="Rockwell" panose="02060603020205020403" pitchFamily="18" charset="0"/>
            </a:endParaRPr>
          </a:p>
          <a:p>
            <a:pPr algn="just"/>
            <a:endParaRPr lang="en-US" sz="1600" b="1" dirty="0">
              <a:latin typeface="Rockwell" panose="02060603020205020403" pitchFamily="18" charset="0"/>
            </a:endParaRPr>
          </a:p>
          <a:p>
            <a:pPr algn="just"/>
            <a:r>
              <a:rPr lang="en-US" sz="1600" dirty="0">
                <a:latin typeface="Rockwell" panose="02060603020205020403" pitchFamily="18" charset="0"/>
              </a:rPr>
              <a:t>   </a:t>
            </a:r>
          </a:p>
        </p:txBody>
      </p:sp>
    </p:spTree>
    <p:extLst>
      <p:ext uri="{BB962C8B-B14F-4D97-AF65-F5344CB8AC3E}">
        <p14:creationId xmlns:p14="http://schemas.microsoft.com/office/powerpoint/2010/main" val="1230933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05769-BA84-9468-D79F-EF225A9B00B2}"/>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310FC049-63DE-ADA4-FF17-C925F6C82726}"/>
              </a:ext>
            </a:extLst>
          </p:cNvPr>
          <p:cNvSpPr txBox="1"/>
          <p:nvPr/>
        </p:nvSpPr>
        <p:spPr>
          <a:xfrm>
            <a:off x="342607" y="2621086"/>
            <a:ext cx="6337232" cy="523220"/>
          </a:xfrm>
          <a:prstGeom prst="rect">
            <a:avLst/>
          </a:prstGeom>
          <a:noFill/>
        </p:spPr>
        <p:txBody>
          <a:bodyPr wrap="square" rtlCol="0">
            <a:spAutoFit/>
          </a:bodyPr>
          <a:lstStyle/>
          <a:p>
            <a:r>
              <a:rPr lang="en-US" sz="2800" b="1" dirty="0">
                <a:solidFill>
                  <a:srgbClr val="0070C0"/>
                </a:solidFill>
                <a:latin typeface="Rockwell" panose="02060603020205020403" pitchFamily="18" charset="0"/>
              </a:rPr>
              <a:t>Random Over sampling is used</a:t>
            </a:r>
            <a:endParaRPr lang="en-IN" sz="2800" b="1" dirty="0">
              <a:solidFill>
                <a:srgbClr val="0070C0"/>
              </a:solidFill>
              <a:latin typeface="Rockwell" panose="02060603020205020403" pitchFamily="18" charset="0"/>
            </a:endParaRPr>
          </a:p>
        </p:txBody>
      </p:sp>
      <p:sp>
        <p:nvSpPr>
          <p:cNvPr id="18" name="TextBox 17">
            <a:extLst>
              <a:ext uri="{FF2B5EF4-FFF2-40B4-BE49-F238E27FC236}">
                <a16:creationId xmlns:a16="http://schemas.microsoft.com/office/drawing/2014/main" id="{D5754453-B6BC-FADF-A549-51B14065AFC5}"/>
              </a:ext>
            </a:extLst>
          </p:cNvPr>
          <p:cNvSpPr txBox="1"/>
          <p:nvPr/>
        </p:nvSpPr>
        <p:spPr>
          <a:xfrm>
            <a:off x="386053" y="3329903"/>
            <a:ext cx="6596743"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We use Random over sampling to oversample because the dataset is imbalanced.</a:t>
            </a:r>
            <a:endParaRPr lang="en-US" sz="1600" b="0" i="0" dirty="0">
              <a:effectLst/>
              <a:latin typeface="Rockwell" panose="02060603020205020403" pitchFamily="18" charset="0"/>
            </a:endParaRPr>
          </a:p>
        </p:txBody>
      </p:sp>
      <p:sp>
        <p:nvSpPr>
          <p:cNvPr id="20" name="TextBox 19">
            <a:extLst>
              <a:ext uri="{FF2B5EF4-FFF2-40B4-BE49-F238E27FC236}">
                <a16:creationId xmlns:a16="http://schemas.microsoft.com/office/drawing/2014/main" id="{5BAD75D6-8349-2800-10AC-8E95FC8D850B}"/>
              </a:ext>
            </a:extLst>
          </p:cNvPr>
          <p:cNvSpPr txBox="1"/>
          <p:nvPr/>
        </p:nvSpPr>
        <p:spPr>
          <a:xfrm>
            <a:off x="342607" y="521678"/>
            <a:ext cx="6424125" cy="523220"/>
          </a:xfrm>
          <a:prstGeom prst="rect">
            <a:avLst/>
          </a:prstGeom>
          <a:noFill/>
        </p:spPr>
        <p:txBody>
          <a:bodyPr wrap="square" rtlCol="0">
            <a:spAutoFit/>
          </a:bodyPr>
          <a:lstStyle/>
          <a:p>
            <a:r>
              <a:rPr lang="en-US" sz="2800" b="1" dirty="0">
                <a:solidFill>
                  <a:srgbClr val="0070C0"/>
                </a:solidFill>
                <a:latin typeface="Rockwell" panose="02060603020205020403" pitchFamily="18" charset="0"/>
              </a:rPr>
              <a:t>SPLITING THE DATA INTO X &amp; Y</a:t>
            </a:r>
            <a:endParaRPr lang="en-IN" sz="2800" b="1" dirty="0">
              <a:solidFill>
                <a:srgbClr val="0070C0"/>
              </a:solidFill>
              <a:latin typeface="Rockwell" panose="02060603020205020403" pitchFamily="18" charset="0"/>
            </a:endParaRPr>
          </a:p>
        </p:txBody>
      </p:sp>
      <p:sp>
        <p:nvSpPr>
          <p:cNvPr id="21" name="TextBox 20">
            <a:extLst>
              <a:ext uri="{FF2B5EF4-FFF2-40B4-BE49-F238E27FC236}">
                <a16:creationId xmlns:a16="http://schemas.microsoft.com/office/drawing/2014/main" id="{AE2A009B-3F33-C89D-326E-2B31C8A8A063}"/>
              </a:ext>
            </a:extLst>
          </p:cNvPr>
          <p:cNvSpPr txBox="1"/>
          <p:nvPr/>
        </p:nvSpPr>
        <p:spPr>
          <a:xfrm>
            <a:off x="386053" y="1112050"/>
            <a:ext cx="5868956" cy="132343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Rockwell" panose="02060603020205020403" pitchFamily="18" charset="0"/>
              </a:rPr>
              <a:t>We divided the dataset into two parts: X and y.</a:t>
            </a:r>
          </a:p>
          <a:p>
            <a:endParaRPr lang="en-US" sz="1600" b="0" i="0" dirty="0">
              <a:effectLst/>
              <a:latin typeface="Rockwell" panose="02060603020205020403" pitchFamily="18" charset="0"/>
            </a:endParaRPr>
          </a:p>
          <a:p>
            <a:pPr marL="285750" indent="-285750">
              <a:buFont typeface="Arial" panose="020B0604020202020204" pitchFamily="34" charset="0"/>
              <a:buChar char="•"/>
            </a:pPr>
            <a:r>
              <a:rPr lang="en-US" sz="1600" b="0" i="0" dirty="0">
                <a:effectLst/>
                <a:latin typeface="Rockwell" panose="02060603020205020403" pitchFamily="18" charset="0"/>
              </a:rPr>
              <a:t>"</a:t>
            </a:r>
            <a:r>
              <a:rPr lang="en-US" sz="1600" b="1" i="0" dirty="0">
                <a:effectLst/>
                <a:latin typeface="Rockwell" panose="02060603020205020403" pitchFamily="18" charset="0"/>
              </a:rPr>
              <a:t>X</a:t>
            </a:r>
            <a:r>
              <a:rPr lang="en-US" sz="1600" b="0" i="0" dirty="0">
                <a:effectLst/>
                <a:latin typeface="Rockwell" panose="02060603020205020403" pitchFamily="18" charset="0"/>
              </a:rPr>
              <a:t>" typically represents the </a:t>
            </a:r>
            <a:r>
              <a:rPr lang="en-US" sz="1600" b="1" i="0" dirty="0">
                <a:effectLst/>
                <a:latin typeface="Rockwell" panose="02060603020205020403" pitchFamily="18" charset="0"/>
              </a:rPr>
              <a:t>independent</a:t>
            </a:r>
            <a:r>
              <a:rPr lang="en-US" sz="1600" b="0" i="0" dirty="0">
                <a:effectLst/>
                <a:latin typeface="Rockwell" panose="02060603020205020403" pitchFamily="18" charset="0"/>
              </a:rPr>
              <a:t> Variables, and "</a:t>
            </a:r>
            <a:r>
              <a:rPr lang="en-US" sz="1600" b="1" i="0" dirty="0">
                <a:effectLst/>
                <a:latin typeface="Rockwell" panose="02060603020205020403" pitchFamily="18" charset="0"/>
              </a:rPr>
              <a:t>y</a:t>
            </a:r>
            <a:r>
              <a:rPr lang="en-US" sz="1600" b="0" i="0" dirty="0">
                <a:effectLst/>
                <a:latin typeface="Rockwell" panose="02060603020205020403" pitchFamily="18" charset="0"/>
              </a:rPr>
              <a:t>" represents the </a:t>
            </a:r>
            <a:r>
              <a:rPr lang="en-US" sz="1600" b="1" i="0" dirty="0">
                <a:effectLst/>
                <a:latin typeface="Rockwell" panose="02060603020205020403" pitchFamily="18" charset="0"/>
              </a:rPr>
              <a:t>Dependent</a:t>
            </a:r>
            <a:r>
              <a:rPr lang="en-US" sz="1600" b="0" i="0" dirty="0">
                <a:effectLst/>
                <a:latin typeface="Rockwell" panose="02060603020205020403" pitchFamily="18" charset="0"/>
              </a:rPr>
              <a:t> (</a:t>
            </a:r>
            <a:r>
              <a:rPr lang="en-US" sz="1600" b="1" i="0" dirty="0">
                <a:effectLst/>
                <a:latin typeface="Rockwell" panose="02060603020205020403" pitchFamily="18" charset="0"/>
              </a:rPr>
              <a:t>target</a:t>
            </a:r>
            <a:r>
              <a:rPr lang="en-US" sz="1600" b="0" i="0" dirty="0">
                <a:effectLst/>
                <a:latin typeface="Rockwell" panose="02060603020205020403" pitchFamily="18" charset="0"/>
              </a:rPr>
              <a:t> </a:t>
            </a:r>
            <a:r>
              <a:rPr lang="en-US" sz="1600" b="1" i="0" dirty="0">
                <a:effectLst/>
                <a:latin typeface="Rockwell" panose="02060603020205020403" pitchFamily="18" charset="0"/>
              </a:rPr>
              <a:t>variable</a:t>
            </a:r>
            <a:r>
              <a:rPr lang="en-US" sz="1600" b="0" i="0" dirty="0">
                <a:effectLst/>
                <a:latin typeface="Rockwell" panose="02060603020205020403" pitchFamily="18" charset="0"/>
              </a:rPr>
              <a:t>) that we want to predict or understand.</a:t>
            </a:r>
            <a:endParaRPr lang="en-IN" sz="1600" dirty="0">
              <a:latin typeface="Rockwell" panose="02060603020205020403" pitchFamily="18" charset="0"/>
            </a:endParaRPr>
          </a:p>
        </p:txBody>
      </p:sp>
      <p:sp>
        <p:nvSpPr>
          <p:cNvPr id="22" name="TextBox 21">
            <a:extLst>
              <a:ext uri="{FF2B5EF4-FFF2-40B4-BE49-F238E27FC236}">
                <a16:creationId xmlns:a16="http://schemas.microsoft.com/office/drawing/2014/main" id="{824215C4-9D8E-7252-98B2-6110AF73AB69}"/>
              </a:ext>
            </a:extLst>
          </p:cNvPr>
          <p:cNvSpPr txBox="1"/>
          <p:nvPr/>
        </p:nvSpPr>
        <p:spPr>
          <a:xfrm>
            <a:off x="386053" y="4375923"/>
            <a:ext cx="4646645" cy="523220"/>
          </a:xfrm>
          <a:prstGeom prst="rect">
            <a:avLst/>
          </a:prstGeom>
          <a:noFill/>
        </p:spPr>
        <p:txBody>
          <a:bodyPr wrap="square" rtlCol="0">
            <a:spAutoFit/>
          </a:bodyPr>
          <a:lstStyle/>
          <a:p>
            <a:r>
              <a:rPr lang="en-US" sz="2800" b="1" dirty="0">
                <a:solidFill>
                  <a:srgbClr val="0070C0"/>
                </a:solidFill>
                <a:latin typeface="Rockwell" panose="02060603020205020403" pitchFamily="18" charset="0"/>
              </a:rPr>
              <a:t>TRAIN TEST SPLIT</a:t>
            </a:r>
            <a:endParaRPr lang="en-IN" sz="2800" b="1" dirty="0">
              <a:solidFill>
                <a:srgbClr val="0070C0"/>
              </a:solidFill>
              <a:latin typeface="Rockwell" panose="02060603020205020403" pitchFamily="18" charset="0"/>
            </a:endParaRPr>
          </a:p>
        </p:txBody>
      </p:sp>
      <p:sp>
        <p:nvSpPr>
          <p:cNvPr id="23" name="TextBox 22">
            <a:extLst>
              <a:ext uri="{FF2B5EF4-FFF2-40B4-BE49-F238E27FC236}">
                <a16:creationId xmlns:a16="http://schemas.microsoft.com/office/drawing/2014/main" id="{B0F7190A-A7EE-D1AF-6E9A-829FB9BABB99}"/>
              </a:ext>
            </a:extLst>
          </p:cNvPr>
          <p:cNvSpPr txBox="1"/>
          <p:nvPr/>
        </p:nvSpPr>
        <p:spPr>
          <a:xfrm>
            <a:off x="342607" y="5068000"/>
            <a:ext cx="6596743" cy="58477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Rockwell" panose="02060603020205020403" pitchFamily="18" charset="0"/>
              </a:rPr>
              <a:t>We divided the data into training (</a:t>
            </a:r>
            <a:r>
              <a:rPr lang="en-US" sz="1600" b="1" i="0" dirty="0">
                <a:effectLst/>
                <a:latin typeface="Rockwell" panose="02060603020205020403" pitchFamily="18" charset="0"/>
              </a:rPr>
              <a:t>80%)</a:t>
            </a:r>
            <a:r>
              <a:rPr lang="en-US" sz="1600" b="0" i="0" dirty="0">
                <a:effectLst/>
                <a:latin typeface="Rockwell" panose="02060603020205020403" pitchFamily="18" charset="0"/>
              </a:rPr>
              <a:t> and testing (</a:t>
            </a:r>
            <a:r>
              <a:rPr lang="en-US" sz="1600" b="1" i="0" dirty="0">
                <a:effectLst/>
                <a:latin typeface="Rockwell" panose="02060603020205020403" pitchFamily="18" charset="0"/>
              </a:rPr>
              <a:t>20%)</a:t>
            </a:r>
            <a:r>
              <a:rPr lang="en-US" sz="1600" b="0" i="0" dirty="0">
                <a:effectLst/>
                <a:latin typeface="Rockwell" panose="02060603020205020403" pitchFamily="18" charset="0"/>
              </a:rPr>
              <a:t> sets.</a:t>
            </a:r>
          </a:p>
          <a:p>
            <a:endParaRPr lang="en-US" sz="1600" b="0" i="0" dirty="0">
              <a:effectLst/>
              <a:latin typeface="Rockwell" panose="02060603020205020403" pitchFamily="18" charset="0"/>
            </a:endParaRPr>
          </a:p>
        </p:txBody>
      </p:sp>
    </p:spTree>
    <p:extLst>
      <p:ext uri="{BB962C8B-B14F-4D97-AF65-F5344CB8AC3E}">
        <p14:creationId xmlns:p14="http://schemas.microsoft.com/office/powerpoint/2010/main" val="9580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764AF-B6F2-4125-92D5-74B7E41580A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51DE1CE-E416-53E4-D1CD-65C912C17E4A}"/>
              </a:ext>
            </a:extLst>
          </p:cNvPr>
          <p:cNvSpPr txBox="1"/>
          <p:nvPr/>
        </p:nvSpPr>
        <p:spPr>
          <a:xfrm>
            <a:off x="1164625" y="376774"/>
            <a:ext cx="8156799" cy="719750"/>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lang="en-US" sz="2800" b="1" dirty="0">
                <a:solidFill>
                  <a:srgbClr val="0070C0"/>
                </a:solidFill>
                <a:latin typeface="Rockwell" panose="02060603020205020403" pitchFamily="18" charset="0"/>
                <a:ea typeface="+mj-ea"/>
                <a:cs typeface="+mj-cs"/>
              </a:rPr>
              <a:t>Random Forest Report </a:t>
            </a:r>
            <a:endParaRPr kumimoji="0" lang="en-US" sz="2800" b="1" i="0" strike="noStrike" cap="none" spc="0" normalizeH="0" baseline="0" noProof="0" dirty="0">
              <a:ln>
                <a:noFill/>
              </a:ln>
              <a:solidFill>
                <a:srgbClr val="0070C0"/>
              </a:solidFill>
              <a:effectLst/>
              <a:uLnTx/>
              <a:uFillTx/>
              <a:latin typeface="Rockwell" panose="02060603020205020403" pitchFamily="18" charset="0"/>
              <a:ea typeface="+mj-ea"/>
              <a:cs typeface="+mj-cs"/>
            </a:endParaRPr>
          </a:p>
        </p:txBody>
      </p:sp>
      <p:pic>
        <p:nvPicPr>
          <p:cNvPr id="3" name="Picture 2">
            <a:extLst>
              <a:ext uri="{FF2B5EF4-FFF2-40B4-BE49-F238E27FC236}">
                <a16:creationId xmlns:a16="http://schemas.microsoft.com/office/drawing/2014/main" id="{1F975874-C7D6-9F3D-ADD1-BF7A3A5FACBD}"/>
              </a:ext>
            </a:extLst>
          </p:cNvPr>
          <p:cNvPicPr>
            <a:picLocks noChangeAspect="1"/>
          </p:cNvPicPr>
          <p:nvPr/>
        </p:nvPicPr>
        <p:blipFill>
          <a:blip r:embed="rId2"/>
          <a:stretch>
            <a:fillRect/>
          </a:stretch>
        </p:blipFill>
        <p:spPr>
          <a:xfrm>
            <a:off x="1778893" y="1319190"/>
            <a:ext cx="2793107" cy="1289127"/>
          </a:xfrm>
          <a:prstGeom prst="rect">
            <a:avLst/>
          </a:prstGeom>
        </p:spPr>
      </p:pic>
      <p:pic>
        <p:nvPicPr>
          <p:cNvPr id="5" name="Picture 4">
            <a:extLst>
              <a:ext uri="{FF2B5EF4-FFF2-40B4-BE49-F238E27FC236}">
                <a16:creationId xmlns:a16="http://schemas.microsoft.com/office/drawing/2014/main" id="{9C843C7D-B1BD-53EC-C12C-052CF14C79BB}"/>
              </a:ext>
            </a:extLst>
          </p:cNvPr>
          <p:cNvPicPr>
            <a:picLocks noChangeAspect="1"/>
          </p:cNvPicPr>
          <p:nvPr/>
        </p:nvPicPr>
        <p:blipFill>
          <a:blip r:embed="rId3"/>
          <a:stretch>
            <a:fillRect/>
          </a:stretch>
        </p:blipFill>
        <p:spPr>
          <a:xfrm>
            <a:off x="425756" y="2990674"/>
            <a:ext cx="4667631" cy="2024386"/>
          </a:xfrm>
          <a:prstGeom prst="rect">
            <a:avLst/>
          </a:prstGeom>
        </p:spPr>
      </p:pic>
      <p:pic>
        <p:nvPicPr>
          <p:cNvPr id="8" name="Picture 7">
            <a:extLst>
              <a:ext uri="{FF2B5EF4-FFF2-40B4-BE49-F238E27FC236}">
                <a16:creationId xmlns:a16="http://schemas.microsoft.com/office/drawing/2014/main" id="{4E442965-425D-EC48-C1A0-18ACC84612B3}"/>
              </a:ext>
            </a:extLst>
          </p:cNvPr>
          <p:cNvPicPr>
            <a:picLocks noChangeAspect="1"/>
          </p:cNvPicPr>
          <p:nvPr/>
        </p:nvPicPr>
        <p:blipFill>
          <a:blip r:embed="rId4"/>
          <a:stretch>
            <a:fillRect/>
          </a:stretch>
        </p:blipFill>
        <p:spPr>
          <a:xfrm>
            <a:off x="5484319" y="1319190"/>
            <a:ext cx="5733578" cy="3799565"/>
          </a:xfrm>
          <a:prstGeom prst="rect">
            <a:avLst/>
          </a:prstGeom>
        </p:spPr>
      </p:pic>
    </p:spTree>
    <p:extLst>
      <p:ext uri="{BB962C8B-B14F-4D97-AF65-F5344CB8AC3E}">
        <p14:creationId xmlns:p14="http://schemas.microsoft.com/office/powerpoint/2010/main" val="1595608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8E8F2-1231-738C-BC4C-DB845EF697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54C398-0B1D-6E9A-4A65-E4F36C546C1E}"/>
              </a:ext>
            </a:extLst>
          </p:cNvPr>
          <p:cNvSpPr>
            <a:spLocks noGrp="1"/>
          </p:cNvSpPr>
          <p:nvPr>
            <p:ph type="title"/>
          </p:nvPr>
        </p:nvSpPr>
        <p:spPr/>
        <p:txBody>
          <a:bodyPr/>
          <a:lstStyle/>
          <a:p>
            <a:pPr marL="8467">
              <a:lnSpc>
                <a:spcPct val="100000"/>
              </a:lnSpc>
              <a:spcBef>
                <a:spcPts val="67"/>
              </a:spcBef>
            </a:pPr>
            <a:r>
              <a:rPr lang="en-IN" sz="3600" spc="-483" dirty="0">
                <a:solidFill>
                  <a:srgbClr val="0070C0"/>
                </a:solidFill>
                <a:latin typeface="Arial Black"/>
                <a:cs typeface="Arial Black"/>
              </a:rPr>
              <a:t>MODEL COMPARISON</a:t>
            </a:r>
          </a:p>
        </p:txBody>
      </p:sp>
      <p:graphicFrame>
        <p:nvGraphicFramePr>
          <p:cNvPr id="4" name="Table 3">
            <a:extLst>
              <a:ext uri="{FF2B5EF4-FFF2-40B4-BE49-F238E27FC236}">
                <a16:creationId xmlns:a16="http://schemas.microsoft.com/office/drawing/2014/main" id="{3840960F-5456-1FC9-2AEA-245AF6B48B46}"/>
              </a:ext>
            </a:extLst>
          </p:cNvPr>
          <p:cNvGraphicFramePr>
            <a:graphicFrameLocks noGrp="1"/>
          </p:cNvGraphicFramePr>
          <p:nvPr>
            <p:extLst>
              <p:ext uri="{D42A27DB-BD31-4B8C-83A1-F6EECF244321}">
                <p14:modId xmlns:p14="http://schemas.microsoft.com/office/powerpoint/2010/main" val="1856202395"/>
              </p:ext>
            </p:extLst>
          </p:nvPr>
        </p:nvGraphicFramePr>
        <p:xfrm>
          <a:off x="290433" y="1827237"/>
          <a:ext cx="6248490" cy="2263356"/>
        </p:xfrm>
        <a:graphic>
          <a:graphicData uri="http://schemas.openxmlformats.org/drawingml/2006/table">
            <a:tbl>
              <a:tblPr firstRow="1" bandRow="1">
                <a:tableStyleId>{5C22544A-7EE6-4342-B048-85BDC9FD1C3A}</a:tableStyleId>
              </a:tblPr>
              <a:tblGrid>
                <a:gridCol w="2062562">
                  <a:extLst>
                    <a:ext uri="{9D8B030D-6E8A-4147-A177-3AD203B41FA5}">
                      <a16:colId xmlns:a16="http://schemas.microsoft.com/office/drawing/2014/main" val="3070570215"/>
                    </a:ext>
                  </a:extLst>
                </a:gridCol>
                <a:gridCol w="1206153">
                  <a:extLst>
                    <a:ext uri="{9D8B030D-6E8A-4147-A177-3AD203B41FA5}">
                      <a16:colId xmlns:a16="http://schemas.microsoft.com/office/drawing/2014/main" val="3442496864"/>
                    </a:ext>
                  </a:extLst>
                </a:gridCol>
                <a:gridCol w="1094213">
                  <a:extLst>
                    <a:ext uri="{9D8B030D-6E8A-4147-A177-3AD203B41FA5}">
                      <a16:colId xmlns:a16="http://schemas.microsoft.com/office/drawing/2014/main" val="1820453883"/>
                    </a:ext>
                  </a:extLst>
                </a:gridCol>
                <a:gridCol w="810890">
                  <a:extLst>
                    <a:ext uri="{9D8B030D-6E8A-4147-A177-3AD203B41FA5}">
                      <a16:colId xmlns:a16="http://schemas.microsoft.com/office/drawing/2014/main" val="2167546079"/>
                    </a:ext>
                  </a:extLst>
                </a:gridCol>
                <a:gridCol w="1074672">
                  <a:extLst>
                    <a:ext uri="{9D8B030D-6E8A-4147-A177-3AD203B41FA5}">
                      <a16:colId xmlns:a16="http://schemas.microsoft.com/office/drawing/2014/main" val="2195718546"/>
                    </a:ext>
                  </a:extLst>
                </a:gridCol>
              </a:tblGrid>
              <a:tr h="590247">
                <a:tc>
                  <a:txBody>
                    <a:bodyPr/>
                    <a:lstStyle/>
                    <a:p>
                      <a:r>
                        <a:rPr lang="en-IN" sz="1600" b="1" dirty="0"/>
                        <a:t>MODEL</a:t>
                      </a:r>
                    </a:p>
                  </a:txBody>
                  <a:tcPr/>
                </a:tc>
                <a:tc>
                  <a:txBody>
                    <a:bodyPr/>
                    <a:lstStyle/>
                    <a:p>
                      <a:r>
                        <a:rPr lang="en-US" sz="1600" b="1" dirty="0">
                          <a:solidFill>
                            <a:schemeClr val="bg1"/>
                          </a:solidFill>
                          <a:latin typeface="Futura BdCn BT"/>
                        </a:rPr>
                        <a:t>Accuracy</a:t>
                      </a:r>
                      <a:endParaRPr lang="en-IN" sz="1600" b="1" dirty="0"/>
                    </a:p>
                  </a:txBody>
                  <a:tcPr/>
                </a:tc>
                <a:tc>
                  <a:txBody>
                    <a:bodyPr/>
                    <a:lstStyle/>
                    <a:p>
                      <a:r>
                        <a:rPr lang="en-US" sz="1600" b="1" dirty="0">
                          <a:solidFill>
                            <a:schemeClr val="bg1"/>
                          </a:solidFill>
                          <a:latin typeface="Futura BdCn BT"/>
                        </a:rPr>
                        <a:t>Precision</a:t>
                      </a:r>
                      <a:endParaRPr lang="en-IN" sz="1600" b="1"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lumMod val="95000"/>
                            </a:schemeClr>
                          </a:solidFill>
                          <a:latin typeface="Futura BdCn BT"/>
                        </a:rPr>
                        <a:t>Recall</a:t>
                      </a:r>
                      <a:endParaRPr lang="en-US" sz="1600" b="1" dirty="0">
                        <a:solidFill>
                          <a:schemeClr val="bg1">
                            <a:lumMod val="95000"/>
                          </a:schemeClr>
                        </a:solidFill>
                        <a:latin typeface="Futura BdCn BT" panose="020B0706020204020204" pitchFamily="34" charset="0"/>
                      </a:endParaRPr>
                    </a:p>
                  </a:txBody>
                  <a:tcPr/>
                </a:tc>
                <a:tc>
                  <a:txBody>
                    <a:bodyPr/>
                    <a:lstStyle/>
                    <a:p>
                      <a:r>
                        <a:rPr lang="en-US" sz="1600" b="1" dirty="0">
                          <a:solidFill>
                            <a:schemeClr val="bg1"/>
                          </a:solidFill>
                          <a:latin typeface="Futura BdCn BT"/>
                        </a:rPr>
                        <a:t>F1-Score</a:t>
                      </a:r>
                      <a:endParaRPr lang="en-IN" sz="1600" b="1" dirty="0">
                        <a:solidFill>
                          <a:schemeClr val="bg1"/>
                        </a:solidFill>
                      </a:endParaRPr>
                    </a:p>
                  </a:txBody>
                  <a:tcPr/>
                </a:tc>
                <a:extLst>
                  <a:ext uri="{0D108BD9-81ED-4DB2-BD59-A6C34878D82A}">
                    <a16:rowId xmlns:a16="http://schemas.microsoft.com/office/drawing/2014/main" val="1136073288"/>
                  </a:ext>
                </a:extLst>
              </a:tr>
              <a:tr h="3937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noProof="0" dirty="0">
                          <a:solidFill>
                            <a:schemeClr val="accent1">
                              <a:lumMod val="50000"/>
                            </a:schemeClr>
                          </a:solidFill>
                          <a:latin typeface="High Tower Text" panose="02040502050506030303" pitchFamily="18" charset="0"/>
                        </a:rPr>
                        <a:t>Logistic Regression</a:t>
                      </a:r>
                    </a:p>
                  </a:txBody>
                  <a:tcPr/>
                </a:tc>
                <a:tc>
                  <a:txBody>
                    <a:bodyPr/>
                    <a:lstStyle/>
                    <a:p>
                      <a:pPr algn="ctr"/>
                      <a:r>
                        <a:rPr lang="en-IN" dirty="0">
                          <a:latin typeface="Arial" panose="020B0604020202020204" pitchFamily="34" charset="0"/>
                          <a:cs typeface="Arial" panose="020B0604020202020204" pitchFamily="34" charset="0"/>
                        </a:rPr>
                        <a:t>69</a:t>
                      </a:r>
                    </a:p>
                  </a:txBody>
                  <a:tcPr/>
                </a:tc>
                <a:tc>
                  <a:txBody>
                    <a:bodyPr/>
                    <a:lstStyle/>
                    <a:p>
                      <a:pPr algn="ctr"/>
                      <a:r>
                        <a:rPr lang="en-IN" dirty="0">
                          <a:latin typeface="Arial" panose="020B0604020202020204" pitchFamily="34" charset="0"/>
                          <a:cs typeface="Arial" panose="020B0604020202020204" pitchFamily="34" charset="0"/>
                        </a:rPr>
                        <a:t>72</a:t>
                      </a:r>
                    </a:p>
                  </a:txBody>
                  <a:tcPr/>
                </a:tc>
                <a:tc>
                  <a:txBody>
                    <a:bodyPr/>
                    <a:lstStyle/>
                    <a:p>
                      <a:pPr algn="ctr"/>
                      <a:r>
                        <a:rPr lang="en-IN" dirty="0">
                          <a:latin typeface="Arial" panose="020B0604020202020204" pitchFamily="34" charset="0"/>
                          <a:cs typeface="Arial" panose="020B0604020202020204" pitchFamily="34" charset="0"/>
                        </a:rPr>
                        <a:t>70</a:t>
                      </a:r>
                    </a:p>
                  </a:txBody>
                  <a:tcPr/>
                </a:tc>
                <a:tc>
                  <a:txBody>
                    <a:bodyPr/>
                    <a:lstStyle/>
                    <a:p>
                      <a:pPr algn="ctr"/>
                      <a:r>
                        <a:rPr lang="en-IN" dirty="0">
                          <a:latin typeface="Arial" panose="020B0604020202020204" pitchFamily="34" charset="0"/>
                          <a:cs typeface="Arial" panose="020B0604020202020204" pitchFamily="34" charset="0"/>
                        </a:rPr>
                        <a:t>71</a:t>
                      </a:r>
                    </a:p>
                  </a:txBody>
                  <a:tcPr/>
                </a:tc>
                <a:extLst>
                  <a:ext uri="{0D108BD9-81ED-4DB2-BD59-A6C34878D82A}">
                    <a16:rowId xmlns:a16="http://schemas.microsoft.com/office/drawing/2014/main" val="59797796"/>
                  </a:ext>
                </a:extLst>
              </a:tr>
              <a:tr h="5902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solidFill>
                            <a:schemeClr val="accent1">
                              <a:lumMod val="50000"/>
                            </a:schemeClr>
                          </a:solidFill>
                          <a:latin typeface="High Tower Text" panose="02040502050506030303" pitchFamily="18" charset="0"/>
                        </a:rPr>
                        <a:t>XGBoost</a:t>
                      </a:r>
                      <a:endParaRPr lang="en-US" b="1" dirty="0">
                        <a:solidFill>
                          <a:schemeClr val="accent1">
                            <a:lumMod val="50000"/>
                          </a:schemeClr>
                        </a:solidFill>
                        <a:latin typeface="High Tower Text" panose="02040502050506030303" pitchFamily="18" charset="0"/>
                      </a:endParaRPr>
                    </a:p>
                  </a:txBody>
                  <a:tcPr/>
                </a:tc>
                <a:tc>
                  <a:txBody>
                    <a:bodyPr/>
                    <a:lstStyle/>
                    <a:p>
                      <a:pPr algn="ctr"/>
                      <a:r>
                        <a:rPr lang="en-IN" dirty="0">
                          <a:latin typeface="Arial" panose="020B0604020202020204" pitchFamily="34" charset="0"/>
                          <a:cs typeface="Arial" panose="020B0604020202020204" pitchFamily="34" charset="0"/>
                        </a:rPr>
                        <a:t>88</a:t>
                      </a:r>
                    </a:p>
                  </a:txBody>
                  <a:tcPr/>
                </a:tc>
                <a:tc>
                  <a:txBody>
                    <a:bodyPr/>
                    <a:lstStyle/>
                    <a:p>
                      <a:pPr algn="ctr"/>
                      <a:r>
                        <a:rPr lang="en-IN" dirty="0">
                          <a:latin typeface="Arial" panose="020B0604020202020204" pitchFamily="34" charset="0"/>
                          <a:cs typeface="Arial" panose="020B0604020202020204" pitchFamily="34" charset="0"/>
                        </a:rPr>
                        <a:t>88</a:t>
                      </a:r>
                    </a:p>
                  </a:txBody>
                  <a:tcPr/>
                </a:tc>
                <a:tc>
                  <a:txBody>
                    <a:bodyPr/>
                    <a:lstStyle/>
                    <a:p>
                      <a:pPr algn="ctr"/>
                      <a:r>
                        <a:rPr lang="en-IN" dirty="0">
                          <a:latin typeface="Arial" panose="020B0604020202020204" pitchFamily="34" charset="0"/>
                          <a:cs typeface="Arial" panose="020B0604020202020204" pitchFamily="34" charset="0"/>
                        </a:rPr>
                        <a:t>96</a:t>
                      </a:r>
                    </a:p>
                  </a:txBody>
                  <a:tcPr/>
                </a:tc>
                <a:tc>
                  <a:txBody>
                    <a:bodyPr/>
                    <a:lstStyle/>
                    <a:p>
                      <a:pPr algn="ctr"/>
                      <a:r>
                        <a:rPr lang="en-IN" dirty="0">
                          <a:latin typeface="Arial" panose="020B0604020202020204" pitchFamily="34" charset="0"/>
                          <a:cs typeface="Arial" panose="020B0604020202020204" pitchFamily="34" charset="0"/>
                        </a:rPr>
                        <a:t>92</a:t>
                      </a:r>
                    </a:p>
                  </a:txBody>
                  <a:tcPr/>
                </a:tc>
                <a:extLst>
                  <a:ext uri="{0D108BD9-81ED-4DB2-BD59-A6C34878D82A}">
                    <a16:rowId xmlns:a16="http://schemas.microsoft.com/office/drawing/2014/main" val="1737746488"/>
                  </a:ext>
                </a:extLst>
              </a:tr>
              <a:tr h="6890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1">
                              <a:lumMod val="50000"/>
                            </a:schemeClr>
                          </a:solidFill>
                          <a:latin typeface="High Tower Text" panose="02040502050506030303" pitchFamily="18" charset="0"/>
                        </a:rPr>
                        <a:t>Random Forest Classifier</a:t>
                      </a:r>
                    </a:p>
                  </a:txBody>
                  <a:tcPr/>
                </a:tc>
                <a:tc>
                  <a:txBody>
                    <a:bodyPr/>
                    <a:lstStyle/>
                    <a:p>
                      <a:pPr algn="ctr"/>
                      <a:r>
                        <a:rPr lang="en-IN" dirty="0">
                          <a:latin typeface="Arial" panose="020B0604020202020204" pitchFamily="34" charset="0"/>
                          <a:cs typeface="Arial" panose="020B0604020202020204" pitchFamily="34" charset="0"/>
                        </a:rPr>
                        <a:t>91</a:t>
                      </a:r>
                    </a:p>
                  </a:txBody>
                  <a:tcPr/>
                </a:tc>
                <a:tc>
                  <a:txBody>
                    <a:bodyPr/>
                    <a:lstStyle/>
                    <a:p>
                      <a:pPr algn="ctr"/>
                      <a:r>
                        <a:rPr lang="en-IN" dirty="0">
                          <a:latin typeface="Arial" panose="020B0604020202020204" pitchFamily="34" charset="0"/>
                          <a:cs typeface="Arial" panose="020B0604020202020204" pitchFamily="34" charset="0"/>
                        </a:rPr>
                        <a:t>92</a:t>
                      </a:r>
                    </a:p>
                  </a:txBody>
                  <a:tcPr/>
                </a:tc>
                <a:tc>
                  <a:txBody>
                    <a:bodyPr/>
                    <a:lstStyle/>
                    <a:p>
                      <a:pPr algn="ctr"/>
                      <a:r>
                        <a:rPr lang="en-IN" dirty="0">
                          <a:latin typeface="Arial" panose="020B0604020202020204" pitchFamily="34" charset="0"/>
                          <a:cs typeface="Arial" panose="020B0604020202020204" pitchFamily="34" charset="0"/>
                        </a:rPr>
                        <a:t>98</a:t>
                      </a:r>
                    </a:p>
                  </a:txBody>
                  <a:tcPr/>
                </a:tc>
                <a:tc>
                  <a:txBody>
                    <a:bodyPr/>
                    <a:lstStyle/>
                    <a:p>
                      <a:pPr algn="ctr"/>
                      <a:r>
                        <a:rPr lang="en-IN" dirty="0">
                          <a:latin typeface="Arial" panose="020B0604020202020204" pitchFamily="34" charset="0"/>
                          <a:cs typeface="Arial" panose="020B0604020202020204" pitchFamily="34" charset="0"/>
                        </a:rPr>
                        <a:t>95</a:t>
                      </a:r>
                    </a:p>
                  </a:txBody>
                  <a:tcPr/>
                </a:tc>
                <a:extLst>
                  <a:ext uri="{0D108BD9-81ED-4DB2-BD59-A6C34878D82A}">
                    <a16:rowId xmlns:a16="http://schemas.microsoft.com/office/drawing/2014/main" val="4225735611"/>
                  </a:ext>
                </a:extLst>
              </a:tr>
            </a:tbl>
          </a:graphicData>
        </a:graphic>
      </p:graphicFrame>
      <p:graphicFrame>
        <p:nvGraphicFramePr>
          <p:cNvPr id="7" name="Chart 6">
            <a:extLst>
              <a:ext uri="{FF2B5EF4-FFF2-40B4-BE49-F238E27FC236}">
                <a16:creationId xmlns:a16="http://schemas.microsoft.com/office/drawing/2014/main" id="{27842374-B341-2A88-0540-6E5C8222DACF}"/>
              </a:ext>
            </a:extLst>
          </p:cNvPr>
          <p:cNvGraphicFramePr/>
          <p:nvPr>
            <p:extLst>
              <p:ext uri="{D42A27DB-BD31-4B8C-83A1-F6EECF244321}">
                <p14:modId xmlns:p14="http://schemas.microsoft.com/office/powerpoint/2010/main" val="1245951912"/>
              </p:ext>
            </p:extLst>
          </p:nvPr>
        </p:nvGraphicFramePr>
        <p:xfrm>
          <a:off x="6665977" y="1395603"/>
          <a:ext cx="5109762" cy="37765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36434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AB66A-C45C-D374-934E-485B111F810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D0DD0BB-BCD4-F120-AE9C-08D33AC5C668}"/>
              </a:ext>
            </a:extLst>
          </p:cNvPr>
          <p:cNvSpPr txBox="1"/>
          <p:nvPr/>
        </p:nvSpPr>
        <p:spPr>
          <a:xfrm>
            <a:off x="772597" y="575650"/>
            <a:ext cx="7447478" cy="719750"/>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lang="en-US" sz="2800" b="1" dirty="0">
                <a:solidFill>
                  <a:srgbClr val="0070C0"/>
                </a:solidFill>
                <a:latin typeface="Rockwell" panose="02060603020205020403" pitchFamily="18" charset="0"/>
                <a:ea typeface="+mj-ea"/>
                <a:cs typeface="+mj-cs"/>
              </a:rPr>
              <a:t>AUC-ROC CURVE FOR ALL MODELS</a:t>
            </a:r>
            <a:endParaRPr kumimoji="0" lang="en-US" sz="2800" b="1" i="0" strike="noStrike" cap="none" spc="0" normalizeH="0" baseline="0" noProof="0" dirty="0">
              <a:ln>
                <a:noFill/>
              </a:ln>
              <a:solidFill>
                <a:srgbClr val="0070C0"/>
              </a:solidFill>
              <a:effectLst/>
              <a:uLnTx/>
              <a:uFillTx/>
              <a:latin typeface="Rockwell" panose="02060603020205020403" pitchFamily="18" charset="0"/>
              <a:ea typeface="+mj-ea"/>
              <a:cs typeface="+mj-cs"/>
            </a:endParaRPr>
          </a:p>
        </p:txBody>
      </p:sp>
      <p:sp>
        <p:nvSpPr>
          <p:cNvPr id="11" name="TextBox 10">
            <a:extLst>
              <a:ext uri="{FF2B5EF4-FFF2-40B4-BE49-F238E27FC236}">
                <a16:creationId xmlns:a16="http://schemas.microsoft.com/office/drawing/2014/main" id="{82EA09BE-28C9-5C63-C6EE-958F94D18458}"/>
              </a:ext>
            </a:extLst>
          </p:cNvPr>
          <p:cNvSpPr txBox="1"/>
          <p:nvPr/>
        </p:nvSpPr>
        <p:spPr>
          <a:xfrm>
            <a:off x="753952" y="5474854"/>
            <a:ext cx="10790348" cy="646331"/>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Conclusion</a:t>
            </a:r>
            <a:r>
              <a:rPr lang="en-US" dirty="0">
                <a:latin typeface="Arial" panose="020B0604020202020204" pitchFamily="34" charset="0"/>
                <a:cs typeface="Arial" panose="020B0604020202020204" pitchFamily="34" charset="0"/>
              </a:rPr>
              <a:t>: </a:t>
            </a:r>
            <a:r>
              <a:rPr lang="en-US" dirty="0"/>
              <a:t>Random Forest outperforms both </a:t>
            </a:r>
            <a:r>
              <a:rPr lang="en-US" dirty="0" err="1"/>
              <a:t>XGBoost</a:t>
            </a:r>
            <a:r>
              <a:rPr lang="en-US" dirty="0"/>
              <a:t> and Logistic Regression in multiclass classification based on ROC-AUC.</a:t>
            </a:r>
            <a:endParaRPr lang="en-IN"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3E8020DA-923B-1511-4EFF-35A4F3BFE8B1}"/>
              </a:ext>
            </a:extLst>
          </p:cNvPr>
          <p:cNvSpPr txBox="1"/>
          <p:nvPr/>
        </p:nvSpPr>
        <p:spPr>
          <a:xfrm>
            <a:off x="5771562" y="1683305"/>
            <a:ext cx="6094428" cy="2862322"/>
          </a:xfrm>
          <a:prstGeom prst="rect">
            <a:avLst/>
          </a:prstGeom>
          <a:noFill/>
        </p:spPr>
        <p:txBody>
          <a:bodyPr wrap="square">
            <a:spAutoFit/>
          </a:bodyPr>
          <a:lstStyle/>
          <a:p>
            <a:pPr>
              <a:buNone/>
            </a:pPr>
            <a:r>
              <a:rPr lang="en-US" b="1" dirty="0"/>
              <a:t>Random Forest</a:t>
            </a:r>
            <a:r>
              <a:rPr lang="en-US" dirty="0"/>
              <a:t> stands out with the highest AUC of </a:t>
            </a:r>
            <a:r>
              <a:rPr lang="en-US" b="1" dirty="0"/>
              <a:t>0.98</a:t>
            </a:r>
            <a:r>
              <a:rPr lang="en-US" dirty="0"/>
              <a:t>, showcasing exceptional classification accuracy and the ability to clearly distinguish between classes.</a:t>
            </a:r>
          </a:p>
          <a:p>
            <a:pPr>
              <a:buNone/>
            </a:pPr>
            <a:endParaRPr lang="en-US" dirty="0"/>
          </a:p>
          <a:p>
            <a:pPr>
              <a:buNone/>
            </a:pPr>
            <a:r>
              <a:rPr lang="en-US" b="1" dirty="0" err="1"/>
              <a:t>XGBoost</a:t>
            </a:r>
            <a:r>
              <a:rPr lang="en-US" dirty="0"/>
              <a:t> follows closely with an AUC of </a:t>
            </a:r>
            <a:r>
              <a:rPr lang="en-US" b="1" dirty="0"/>
              <a:t>0.96</a:t>
            </a:r>
            <a:r>
              <a:rPr lang="en-US" dirty="0"/>
              <a:t>, indicating strong predictive power and reliable performance across categories.</a:t>
            </a:r>
          </a:p>
          <a:p>
            <a:pPr>
              <a:buNone/>
            </a:pPr>
            <a:endParaRPr lang="en-US" dirty="0"/>
          </a:p>
          <a:p>
            <a:r>
              <a:rPr lang="en-US" b="1" dirty="0"/>
              <a:t>Logistic Regression</a:t>
            </a:r>
            <a:r>
              <a:rPr lang="en-US" dirty="0"/>
              <a:t> lags behind with an AUC of </a:t>
            </a:r>
            <a:r>
              <a:rPr lang="en-US" b="1" dirty="0"/>
              <a:t>0.83</a:t>
            </a:r>
            <a:r>
              <a:rPr lang="en-US" dirty="0"/>
              <a:t>, suggesting decent but comparatively lower discriminative capability than the ensemble-based models.</a:t>
            </a:r>
          </a:p>
        </p:txBody>
      </p:sp>
      <p:pic>
        <p:nvPicPr>
          <p:cNvPr id="3" name="Picture 2">
            <a:extLst>
              <a:ext uri="{FF2B5EF4-FFF2-40B4-BE49-F238E27FC236}">
                <a16:creationId xmlns:a16="http://schemas.microsoft.com/office/drawing/2014/main" id="{50026B14-C9CD-C300-63FB-83D33C99139B}"/>
              </a:ext>
            </a:extLst>
          </p:cNvPr>
          <p:cNvPicPr>
            <a:picLocks noChangeAspect="1"/>
          </p:cNvPicPr>
          <p:nvPr/>
        </p:nvPicPr>
        <p:blipFill>
          <a:blip r:embed="rId2"/>
          <a:stretch>
            <a:fillRect/>
          </a:stretch>
        </p:blipFill>
        <p:spPr>
          <a:xfrm>
            <a:off x="244488" y="1341718"/>
            <a:ext cx="5487661" cy="3843024"/>
          </a:xfrm>
          <a:prstGeom prst="rect">
            <a:avLst/>
          </a:prstGeom>
        </p:spPr>
      </p:pic>
    </p:spTree>
    <p:extLst>
      <p:ext uri="{BB962C8B-B14F-4D97-AF65-F5344CB8AC3E}">
        <p14:creationId xmlns:p14="http://schemas.microsoft.com/office/powerpoint/2010/main" val="2509031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1BED0-3ED9-6075-563F-7C934C65078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EA8ABD1-3E37-5D2A-A9FF-AA8C17F11A39}"/>
              </a:ext>
            </a:extLst>
          </p:cNvPr>
          <p:cNvPicPr>
            <a:picLocks noChangeAspect="1"/>
          </p:cNvPicPr>
          <p:nvPr/>
        </p:nvPicPr>
        <p:blipFill>
          <a:blip r:embed="rId2"/>
          <a:stretch>
            <a:fillRect/>
          </a:stretch>
        </p:blipFill>
        <p:spPr>
          <a:xfrm>
            <a:off x="0" y="288"/>
            <a:ext cx="12192000" cy="6857423"/>
          </a:xfrm>
          <a:prstGeom prst="rect">
            <a:avLst/>
          </a:prstGeom>
        </p:spPr>
      </p:pic>
    </p:spTree>
    <p:extLst>
      <p:ext uri="{BB962C8B-B14F-4D97-AF65-F5344CB8AC3E}">
        <p14:creationId xmlns:p14="http://schemas.microsoft.com/office/powerpoint/2010/main" val="3625744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58E71-6BA4-BA73-D306-A4361D7A6F0A}"/>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0D81AE7D-4E64-E840-6FD4-AAD5FDD88AF9}"/>
              </a:ext>
            </a:extLst>
          </p:cNvPr>
          <p:cNvSpPr txBox="1">
            <a:spLocks/>
          </p:cNvSpPr>
          <p:nvPr/>
        </p:nvSpPr>
        <p:spPr>
          <a:xfrm>
            <a:off x="789808" y="122235"/>
            <a:ext cx="3685342" cy="628377"/>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marL="12700">
              <a:lnSpc>
                <a:spcPct val="100000"/>
              </a:lnSpc>
              <a:spcBef>
                <a:spcPts val="100"/>
              </a:spcBef>
            </a:pPr>
            <a:r>
              <a:rPr lang="en-IN" sz="4000" b="1" spc="325" dirty="0"/>
              <a:t>INSIGHTS</a:t>
            </a:r>
            <a:endParaRPr lang="en-IN" sz="4000" b="1" dirty="0"/>
          </a:p>
        </p:txBody>
      </p:sp>
      <p:sp>
        <p:nvSpPr>
          <p:cNvPr id="9" name="TextBox 8">
            <a:extLst>
              <a:ext uri="{FF2B5EF4-FFF2-40B4-BE49-F238E27FC236}">
                <a16:creationId xmlns:a16="http://schemas.microsoft.com/office/drawing/2014/main" id="{A35C6E49-89DA-C331-DDF4-DD7E57AC9BA0}"/>
              </a:ext>
            </a:extLst>
          </p:cNvPr>
          <p:cNvSpPr txBox="1"/>
          <p:nvPr/>
        </p:nvSpPr>
        <p:spPr>
          <a:xfrm>
            <a:off x="6096000" y="750612"/>
            <a:ext cx="5725212" cy="1323439"/>
          </a:xfrm>
          <a:prstGeom prst="rect">
            <a:avLst/>
          </a:prstGeom>
          <a:noFill/>
        </p:spPr>
        <p:txBody>
          <a:bodyPr wrap="square">
            <a:spAutoFit/>
          </a:bodyPr>
          <a:lstStyle/>
          <a:p>
            <a:r>
              <a:rPr lang="en-US" sz="1600" b="1" dirty="0">
                <a:solidFill>
                  <a:srgbClr val="00B0F0"/>
                </a:solidFill>
              </a:rPr>
              <a:t>Spending &amp; Investment Patterns</a:t>
            </a:r>
          </a:p>
          <a:p>
            <a:r>
              <a:rPr lang="en-US" sz="1600" b="1" dirty="0"/>
              <a:t>Consistent EMI Payments:</a:t>
            </a:r>
            <a:r>
              <a:rPr lang="en-US" sz="1600" dirty="0"/>
              <a:t> Monthly EMIs remain stable around ₹9–10M</a:t>
            </a:r>
          </a:p>
          <a:p>
            <a:r>
              <a:rPr lang="en-US" sz="1600" b="1" dirty="0"/>
              <a:t>Investments:</a:t>
            </a:r>
            <a:r>
              <a:rPr lang="en-US" sz="1600" dirty="0"/>
              <a:t> Amount invested monthly is consistently lower than EMIs – suggests higher debt servicing than savings</a:t>
            </a:r>
          </a:p>
        </p:txBody>
      </p:sp>
      <p:sp>
        <p:nvSpPr>
          <p:cNvPr id="3" name="TextBox 2">
            <a:extLst>
              <a:ext uri="{FF2B5EF4-FFF2-40B4-BE49-F238E27FC236}">
                <a16:creationId xmlns:a16="http://schemas.microsoft.com/office/drawing/2014/main" id="{63C5E883-C8B9-72C7-E5CF-8FCAED84922B}"/>
              </a:ext>
            </a:extLst>
          </p:cNvPr>
          <p:cNvSpPr txBox="1"/>
          <p:nvPr/>
        </p:nvSpPr>
        <p:spPr>
          <a:xfrm>
            <a:off x="215094" y="750612"/>
            <a:ext cx="5880906" cy="1354217"/>
          </a:xfrm>
          <a:prstGeom prst="rect">
            <a:avLst/>
          </a:prstGeom>
          <a:noFill/>
        </p:spPr>
        <p:txBody>
          <a:bodyPr wrap="square">
            <a:spAutoFit/>
          </a:bodyPr>
          <a:lstStyle/>
          <a:p>
            <a:pPr>
              <a:buNone/>
            </a:pPr>
            <a:r>
              <a:rPr lang="en-IN" sz="1600" b="1" dirty="0">
                <a:solidFill>
                  <a:srgbClr val="00B0F0"/>
                </a:solidFill>
              </a:rPr>
              <a:t>Overall Financial Metrics</a:t>
            </a:r>
          </a:p>
          <a:p>
            <a:pPr>
              <a:buFont typeface="Arial" panose="020B0604020202020204" pitchFamily="34" charset="0"/>
              <a:buChar char="•"/>
            </a:pPr>
            <a:r>
              <a:rPr lang="en-IN" sz="1600" b="1" dirty="0"/>
              <a:t>Avg. Monthly Balance:</a:t>
            </a:r>
            <a:r>
              <a:rPr lang="en-IN" sz="1600" dirty="0"/>
              <a:t> ₹405.81 – moderate liquidity</a:t>
            </a:r>
          </a:p>
          <a:p>
            <a:pPr>
              <a:buFont typeface="Arial" panose="020B0604020202020204" pitchFamily="34" charset="0"/>
              <a:buChar char="•"/>
            </a:pPr>
            <a:r>
              <a:rPr lang="en-IN" sz="1600" b="1" dirty="0"/>
              <a:t>Avg. Credit Utilization Ratio:</a:t>
            </a:r>
            <a:r>
              <a:rPr lang="en-IN" sz="1600" dirty="0"/>
              <a:t> 32.30% – healthy credit usage</a:t>
            </a:r>
          </a:p>
          <a:p>
            <a:pPr>
              <a:buFont typeface="Arial" panose="020B0604020202020204" pitchFamily="34" charset="0"/>
              <a:buChar char="•"/>
            </a:pPr>
            <a:r>
              <a:rPr lang="en-IN" sz="1600" b="1" dirty="0"/>
              <a:t>Avg. Interest Rate:</a:t>
            </a:r>
            <a:r>
              <a:rPr lang="en-IN" sz="1600" dirty="0"/>
              <a:t> 14.35% – relatively high borrowing cost</a:t>
            </a:r>
          </a:p>
          <a:p>
            <a:pPr>
              <a:buFont typeface="Arial" panose="020B0604020202020204" pitchFamily="34" charset="0"/>
              <a:buChar char="•"/>
            </a:pPr>
            <a:r>
              <a:rPr lang="en-IN" sz="1600" b="1" dirty="0"/>
              <a:t>Outstanding Debt:</a:t>
            </a:r>
            <a:r>
              <a:rPr lang="en-IN" sz="1600" dirty="0"/>
              <a:t> ₹135.81M – significant credit exposure</a:t>
            </a:r>
          </a:p>
        </p:txBody>
      </p:sp>
      <p:sp>
        <p:nvSpPr>
          <p:cNvPr id="5" name="TextBox 4">
            <a:extLst>
              <a:ext uri="{FF2B5EF4-FFF2-40B4-BE49-F238E27FC236}">
                <a16:creationId xmlns:a16="http://schemas.microsoft.com/office/drawing/2014/main" id="{E1822E0E-C7AB-A831-7BC6-84B4238C77FE}"/>
              </a:ext>
            </a:extLst>
          </p:cNvPr>
          <p:cNvSpPr txBox="1"/>
          <p:nvPr/>
        </p:nvSpPr>
        <p:spPr>
          <a:xfrm>
            <a:off x="215094" y="2236011"/>
            <a:ext cx="5880906" cy="1323439"/>
          </a:xfrm>
          <a:prstGeom prst="rect">
            <a:avLst/>
          </a:prstGeom>
          <a:noFill/>
        </p:spPr>
        <p:txBody>
          <a:bodyPr wrap="square">
            <a:spAutoFit/>
          </a:bodyPr>
          <a:lstStyle/>
          <a:p>
            <a:pPr>
              <a:buNone/>
            </a:pPr>
            <a:r>
              <a:rPr lang="en-US" sz="1600" b="1" dirty="0">
                <a:solidFill>
                  <a:srgbClr val="00B0F0"/>
                </a:solidFill>
              </a:rPr>
              <a:t>Trends by Occupation</a:t>
            </a:r>
          </a:p>
          <a:p>
            <a:pPr>
              <a:buFont typeface="Arial" panose="020B0604020202020204" pitchFamily="34" charset="0"/>
              <a:buChar char="•"/>
            </a:pPr>
            <a:r>
              <a:rPr lang="en-US" sz="1600" b="1" dirty="0"/>
              <a:t>Top Earners:</a:t>
            </a:r>
            <a:r>
              <a:rPr lang="en-US" sz="1600" dirty="0"/>
              <a:t> Architects, Lawyers, Engineers, and Doctors show highest </a:t>
            </a:r>
            <a:r>
              <a:rPr lang="en-US" sz="1600" b="1" dirty="0"/>
              <a:t>monthly in-hand salary</a:t>
            </a:r>
            <a:endParaRPr lang="en-US" sz="1600" dirty="0"/>
          </a:p>
          <a:p>
            <a:pPr>
              <a:buFont typeface="Arial" panose="020B0604020202020204" pitchFamily="34" charset="0"/>
              <a:buChar char="•"/>
            </a:pPr>
            <a:r>
              <a:rPr lang="en-US" sz="1600" b="1" dirty="0"/>
              <a:t>Uniform Distribution:</a:t>
            </a:r>
            <a:r>
              <a:rPr lang="en-US" sz="1600" dirty="0"/>
              <a:t> Salary spread appears balanced across occupations</a:t>
            </a:r>
          </a:p>
        </p:txBody>
      </p:sp>
      <p:sp>
        <p:nvSpPr>
          <p:cNvPr id="13" name="TextBox 12">
            <a:extLst>
              <a:ext uri="{FF2B5EF4-FFF2-40B4-BE49-F238E27FC236}">
                <a16:creationId xmlns:a16="http://schemas.microsoft.com/office/drawing/2014/main" id="{A859F0FB-D669-4208-1D55-88C256C87DF3}"/>
              </a:ext>
            </a:extLst>
          </p:cNvPr>
          <p:cNvSpPr txBox="1"/>
          <p:nvPr/>
        </p:nvSpPr>
        <p:spPr>
          <a:xfrm>
            <a:off x="6096000" y="2236011"/>
            <a:ext cx="5725212" cy="1323439"/>
          </a:xfrm>
          <a:prstGeom prst="rect">
            <a:avLst/>
          </a:prstGeom>
          <a:noFill/>
        </p:spPr>
        <p:txBody>
          <a:bodyPr wrap="square">
            <a:spAutoFit/>
          </a:bodyPr>
          <a:lstStyle/>
          <a:p>
            <a:pPr>
              <a:buNone/>
            </a:pPr>
            <a:r>
              <a:rPr lang="en-US" sz="1600" b="1" dirty="0">
                <a:solidFill>
                  <a:srgbClr val="00B0F0"/>
                </a:solidFill>
              </a:rPr>
              <a:t>Credit Score Distribution</a:t>
            </a:r>
          </a:p>
          <a:p>
            <a:pPr>
              <a:buFont typeface="Arial" panose="020B0604020202020204" pitchFamily="34" charset="0"/>
              <a:buChar char="•"/>
            </a:pPr>
            <a:r>
              <a:rPr lang="en-US" sz="1600" dirty="0"/>
              <a:t>Majority users fall into </a:t>
            </a:r>
            <a:r>
              <a:rPr lang="en-US" sz="1600" b="1" dirty="0"/>
              <a:t>mid-tier credit score range</a:t>
            </a:r>
            <a:r>
              <a:rPr lang="en-US" sz="1600" dirty="0"/>
              <a:t> (between 0 and 2)</a:t>
            </a:r>
          </a:p>
          <a:p>
            <a:pPr>
              <a:buFont typeface="Arial" panose="020B0604020202020204" pitchFamily="34" charset="0"/>
              <a:buChar char="•"/>
            </a:pPr>
            <a:r>
              <a:rPr lang="en-US" sz="1600" dirty="0"/>
              <a:t>Very few users have extremely poor or high scores – balanced credit health</a:t>
            </a:r>
          </a:p>
        </p:txBody>
      </p:sp>
      <p:sp>
        <p:nvSpPr>
          <p:cNvPr id="15" name="TextBox 14">
            <a:extLst>
              <a:ext uri="{FF2B5EF4-FFF2-40B4-BE49-F238E27FC236}">
                <a16:creationId xmlns:a16="http://schemas.microsoft.com/office/drawing/2014/main" id="{71ACDE2A-A956-0499-4A91-D89889CBFE9E}"/>
              </a:ext>
            </a:extLst>
          </p:cNvPr>
          <p:cNvSpPr txBox="1"/>
          <p:nvPr/>
        </p:nvSpPr>
        <p:spPr>
          <a:xfrm>
            <a:off x="182252" y="3690632"/>
            <a:ext cx="6094428" cy="1107996"/>
          </a:xfrm>
          <a:prstGeom prst="rect">
            <a:avLst/>
          </a:prstGeom>
          <a:noFill/>
        </p:spPr>
        <p:txBody>
          <a:bodyPr wrap="square">
            <a:spAutoFit/>
          </a:bodyPr>
          <a:lstStyle/>
          <a:p>
            <a:pPr>
              <a:buNone/>
            </a:pPr>
            <a:r>
              <a:rPr lang="en-US" sz="1600" b="1" dirty="0">
                <a:solidFill>
                  <a:srgbClr val="00B0F0"/>
                </a:solidFill>
              </a:rPr>
              <a:t>Utilization vs Balance Correlation</a:t>
            </a:r>
          </a:p>
          <a:p>
            <a:pPr>
              <a:buFont typeface="Arial" panose="020B0604020202020204" pitchFamily="34" charset="0"/>
              <a:buChar char="•"/>
            </a:pPr>
            <a:r>
              <a:rPr lang="en-US" sz="1600" b="1" dirty="0"/>
              <a:t>Positive Trend Observed:</a:t>
            </a:r>
            <a:r>
              <a:rPr lang="en-US" sz="1600" dirty="0"/>
              <a:t> As </a:t>
            </a:r>
            <a:r>
              <a:rPr lang="en-US" sz="1600" b="1" dirty="0"/>
              <a:t>monthly balance</a:t>
            </a:r>
            <a:r>
              <a:rPr lang="en-US" sz="1600" dirty="0"/>
              <a:t> increases, </a:t>
            </a:r>
            <a:r>
              <a:rPr lang="en-US" sz="1600" b="1" dirty="0"/>
              <a:t>credit utilization ratio</a:t>
            </a:r>
            <a:r>
              <a:rPr lang="en-US" sz="1600" dirty="0"/>
              <a:t> also rises</a:t>
            </a:r>
          </a:p>
          <a:p>
            <a:pPr>
              <a:buFont typeface="Arial" panose="020B0604020202020204" pitchFamily="34" charset="0"/>
              <a:buChar char="•"/>
            </a:pPr>
            <a:r>
              <a:rPr lang="en-US" sz="1600" dirty="0"/>
              <a:t>Suggests high earners tend to leverage more credit</a:t>
            </a:r>
          </a:p>
        </p:txBody>
      </p:sp>
      <p:sp>
        <p:nvSpPr>
          <p:cNvPr id="17" name="TextBox 16">
            <a:extLst>
              <a:ext uri="{FF2B5EF4-FFF2-40B4-BE49-F238E27FC236}">
                <a16:creationId xmlns:a16="http://schemas.microsoft.com/office/drawing/2014/main" id="{CF31ED1C-1E72-34E2-8979-5AE1FE5F850C}"/>
              </a:ext>
            </a:extLst>
          </p:cNvPr>
          <p:cNvSpPr txBox="1"/>
          <p:nvPr/>
        </p:nvSpPr>
        <p:spPr>
          <a:xfrm>
            <a:off x="215094" y="4798628"/>
            <a:ext cx="5793556" cy="1077218"/>
          </a:xfrm>
          <a:prstGeom prst="rect">
            <a:avLst/>
          </a:prstGeom>
          <a:noFill/>
        </p:spPr>
        <p:txBody>
          <a:bodyPr wrap="square">
            <a:spAutoFit/>
          </a:bodyPr>
          <a:lstStyle/>
          <a:p>
            <a:pPr>
              <a:buNone/>
            </a:pPr>
            <a:r>
              <a:rPr lang="en-US" sz="1600" b="1" dirty="0">
                <a:solidFill>
                  <a:srgbClr val="00B0F0"/>
                </a:solidFill>
              </a:rPr>
              <a:t>Credit Behavior Breakdown</a:t>
            </a:r>
          </a:p>
          <a:p>
            <a:pPr>
              <a:buFont typeface="Arial" panose="020B0604020202020204" pitchFamily="34" charset="0"/>
              <a:buChar char="•"/>
            </a:pPr>
            <a:r>
              <a:rPr lang="en-US" sz="1600" b="1" dirty="0"/>
              <a:t>Credit Mix:</a:t>
            </a:r>
            <a:endParaRPr lang="en-US" sz="1600" dirty="0"/>
          </a:p>
          <a:p>
            <a:pPr marL="742950" lvl="1" indent="-285750">
              <a:buFont typeface="Arial" panose="020B0604020202020204" pitchFamily="34" charset="0"/>
              <a:buChar char="•"/>
            </a:pPr>
            <a:r>
              <a:rPr lang="en-US" sz="1600" dirty="0"/>
              <a:t>Standard: </a:t>
            </a:r>
            <a:r>
              <a:rPr lang="en-US" sz="1600" b="1" dirty="0"/>
              <a:t>45.55%  , </a:t>
            </a:r>
            <a:r>
              <a:rPr lang="en-US" sz="1600" dirty="0"/>
              <a:t>Good: </a:t>
            </a:r>
            <a:r>
              <a:rPr lang="en-US" sz="1600" b="1" dirty="0"/>
              <a:t>31.42%,  </a:t>
            </a:r>
            <a:r>
              <a:rPr lang="en-US" sz="1600" dirty="0"/>
              <a:t>Bad: </a:t>
            </a:r>
            <a:r>
              <a:rPr lang="en-US" sz="1600" b="1" dirty="0"/>
              <a:t>23.02%</a:t>
            </a:r>
            <a:endParaRPr lang="en-US" sz="1600" dirty="0"/>
          </a:p>
          <a:p>
            <a:pPr>
              <a:buFont typeface="Arial" panose="020B0604020202020204" pitchFamily="34" charset="0"/>
              <a:buChar char="•"/>
            </a:pPr>
            <a:r>
              <a:rPr lang="en-US" sz="1600" dirty="0"/>
              <a:t>Indicates a majority of users have standard to good credit variety</a:t>
            </a:r>
          </a:p>
        </p:txBody>
      </p:sp>
      <p:sp>
        <p:nvSpPr>
          <p:cNvPr id="19" name="TextBox 18">
            <a:extLst>
              <a:ext uri="{FF2B5EF4-FFF2-40B4-BE49-F238E27FC236}">
                <a16:creationId xmlns:a16="http://schemas.microsoft.com/office/drawing/2014/main" id="{0441F89C-CD53-023B-5BE1-9F5300AABAB4}"/>
              </a:ext>
            </a:extLst>
          </p:cNvPr>
          <p:cNvSpPr txBox="1"/>
          <p:nvPr/>
        </p:nvSpPr>
        <p:spPr>
          <a:xfrm>
            <a:off x="6097572" y="3690632"/>
            <a:ext cx="6094428" cy="2031325"/>
          </a:xfrm>
          <a:prstGeom prst="rect">
            <a:avLst/>
          </a:prstGeom>
          <a:noFill/>
        </p:spPr>
        <p:txBody>
          <a:bodyPr wrap="square">
            <a:spAutoFit/>
          </a:bodyPr>
          <a:lstStyle/>
          <a:p>
            <a:pPr>
              <a:buNone/>
            </a:pPr>
            <a:r>
              <a:rPr lang="en-US" b="1" dirty="0">
                <a:solidFill>
                  <a:srgbClr val="00B0F0"/>
                </a:solidFill>
              </a:rPr>
              <a:t>Payment Behavior Insights</a:t>
            </a:r>
          </a:p>
          <a:p>
            <a:pPr>
              <a:buFont typeface="Arial" panose="020B0604020202020204" pitchFamily="34" charset="0"/>
              <a:buChar char="•"/>
            </a:pPr>
            <a:r>
              <a:rPr lang="en-US" b="1" dirty="0"/>
              <a:t>Top Category:</a:t>
            </a:r>
            <a:r>
              <a:rPr lang="en-US" dirty="0"/>
              <a:t> </a:t>
            </a:r>
            <a:r>
              <a:rPr lang="en-US" i="1" dirty="0"/>
              <a:t>Low spent – Large value payments</a:t>
            </a:r>
            <a:r>
              <a:rPr lang="en-US" dirty="0"/>
              <a:t> (27.41%)</a:t>
            </a:r>
          </a:p>
          <a:p>
            <a:pPr>
              <a:buFont typeface="Arial" panose="020B0604020202020204" pitchFamily="34" charset="0"/>
              <a:buChar char="•"/>
            </a:pPr>
            <a:r>
              <a:rPr lang="en-US" b="1" dirty="0"/>
              <a:t>Other High Categories:</a:t>
            </a:r>
            <a:endParaRPr lang="en-US" dirty="0"/>
          </a:p>
          <a:p>
            <a:pPr marL="742950" lvl="1" indent="-285750">
              <a:buFont typeface="Arial" panose="020B0604020202020204" pitchFamily="34" charset="0"/>
              <a:buChar char="•"/>
            </a:pPr>
            <a:r>
              <a:rPr lang="en-US" i="1" dirty="0"/>
              <a:t>Low spent – Medium value</a:t>
            </a:r>
            <a:r>
              <a:rPr lang="en-US" dirty="0"/>
              <a:t> (19.06%)</a:t>
            </a:r>
          </a:p>
          <a:p>
            <a:pPr marL="742950" lvl="1" indent="-285750">
              <a:buFont typeface="Arial" panose="020B0604020202020204" pitchFamily="34" charset="0"/>
              <a:buChar char="•"/>
            </a:pPr>
            <a:r>
              <a:rPr lang="en-US" i="1" dirty="0"/>
              <a:t>High spent – Small value</a:t>
            </a:r>
            <a:r>
              <a:rPr lang="en-US" dirty="0"/>
              <a:t> (15.01%)</a:t>
            </a:r>
          </a:p>
          <a:p>
            <a:pPr>
              <a:buFont typeface="Arial" panose="020B0604020202020204" pitchFamily="34" charset="0"/>
              <a:buChar char="•"/>
            </a:pPr>
            <a:r>
              <a:rPr lang="en-US" b="1" dirty="0"/>
              <a:t>Spending Skews:</a:t>
            </a:r>
            <a:r>
              <a:rPr lang="en-US" dirty="0"/>
              <a:t> Lean toward low frequency but large payments, indicating controlled spending behavior</a:t>
            </a:r>
          </a:p>
        </p:txBody>
      </p:sp>
    </p:spTree>
    <p:extLst>
      <p:ext uri="{BB962C8B-B14F-4D97-AF65-F5344CB8AC3E}">
        <p14:creationId xmlns:p14="http://schemas.microsoft.com/office/powerpoint/2010/main" val="964637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noAutofit/>
          </a:bodyPr>
          <a:lstStyle/>
          <a:p>
            <a:pPr marL="8467" lvl="0" defTabSz="457200">
              <a:lnSpc>
                <a:spcPct val="100000"/>
              </a:lnSpc>
              <a:spcBef>
                <a:spcPts val="67"/>
              </a:spcBef>
              <a:defRPr/>
            </a:pPr>
            <a:r>
              <a:rPr lang="en-IN" sz="4000" b="0" spc="-483" dirty="0">
                <a:solidFill>
                  <a:srgbClr val="0070C0"/>
                </a:solidFill>
                <a:latin typeface="Arial Black"/>
                <a:cs typeface="Arial Black"/>
              </a:rPr>
              <a:t>PROBLEM  STATEMENT</a:t>
            </a:r>
            <a:endParaRPr kumimoji="0" lang="en-IN" sz="4000" b="0" i="0" u="none" strike="noStrike" kern="1200" cap="none" spc="0" normalizeH="0" baseline="0" noProof="0" dirty="0">
              <a:ln>
                <a:noFill/>
              </a:ln>
              <a:solidFill>
                <a:srgbClr val="0070C0"/>
              </a:solidFill>
              <a:effectLst/>
              <a:uLnTx/>
              <a:uFillTx/>
              <a:latin typeface="Arial Black"/>
              <a:ea typeface="+mn-ea"/>
              <a:cs typeface="Arial Black"/>
            </a:endParaRPr>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678884" y="1675075"/>
            <a:ext cx="9992258" cy="2199341"/>
          </a:xfrm>
        </p:spPr>
        <p:txBody>
          <a:bodyPr/>
          <a:lstStyle/>
          <a:p>
            <a:pPr marL="0" indent="0" algn="just">
              <a:buNone/>
            </a:pPr>
            <a:r>
              <a:rPr lang="en-US" dirty="0"/>
              <a:t>Develop a robust machine learning model to accurately predict credit scores based on various financial and personal attributes. This model will automate the assessment of creditworthiness, enabling more efficient and data-driven decision-making in credit-related processes.</a:t>
            </a:r>
            <a:endParaRPr lang="en-IN" dirty="0"/>
          </a:p>
        </p:txBody>
      </p:sp>
    </p:spTree>
    <p:extLst>
      <p:ext uri="{BB962C8B-B14F-4D97-AF65-F5344CB8AC3E}">
        <p14:creationId xmlns:p14="http://schemas.microsoft.com/office/powerpoint/2010/main" val="195380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58F01-97A5-1867-0388-2AB0F8B1DEB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F8EEFBF-D61A-2A22-14AF-BD8224A5ADD2}"/>
              </a:ext>
            </a:extLst>
          </p:cNvPr>
          <p:cNvSpPr txBox="1"/>
          <p:nvPr/>
        </p:nvSpPr>
        <p:spPr>
          <a:xfrm>
            <a:off x="737648" y="1394696"/>
            <a:ext cx="10263432" cy="1754326"/>
          </a:xfrm>
          <a:prstGeom prst="rect">
            <a:avLst/>
          </a:prstGeom>
          <a:noFill/>
        </p:spPr>
        <p:txBody>
          <a:bodyPr wrap="square">
            <a:spAutoFit/>
          </a:bodyPr>
          <a:lstStyle/>
          <a:p>
            <a:r>
              <a:rPr lang="en-US" dirty="0"/>
              <a:t>The credit score dashboard reveals a financially stable user base with moderate credit utilization and regular EMI payments. Salaries are fairly distributed across professions, and while most users maintain standard credit mixes, there’s room for improvement in diversifying credit profiles. Payment behavior shows a tendency toward larger, less frequent spending, which may be contributing to the controlled utilization ratios. Overall, the financial ecosystem is healthy but can benefit from promoting investments and enhancing credit diversity.</a:t>
            </a:r>
          </a:p>
        </p:txBody>
      </p:sp>
      <p:sp>
        <p:nvSpPr>
          <p:cNvPr id="8" name="object 6">
            <a:extLst>
              <a:ext uri="{FF2B5EF4-FFF2-40B4-BE49-F238E27FC236}">
                <a16:creationId xmlns:a16="http://schemas.microsoft.com/office/drawing/2014/main" id="{5F66BE7F-490B-5877-29FB-EF4A07337ACB}"/>
              </a:ext>
            </a:extLst>
          </p:cNvPr>
          <p:cNvSpPr txBox="1">
            <a:spLocks/>
          </p:cNvSpPr>
          <p:nvPr/>
        </p:nvSpPr>
        <p:spPr>
          <a:xfrm>
            <a:off x="951972" y="599594"/>
            <a:ext cx="3554714" cy="628377"/>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marL="12700">
              <a:lnSpc>
                <a:spcPct val="100000"/>
              </a:lnSpc>
              <a:spcBef>
                <a:spcPts val="100"/>
              </a:spcBef>
            </a:pPr>
            <a:r>
              <a:rPr lang="en-IN" sz="4000" b="1" spc="325" dirty="0"/>
              <a:t>Conclusion</a:t>
            </a:r>
            <a:endParaRPr lang="en-IN" sz="4000" b="1" dirty="0"/>
          </a:p>
        </p:txBody>
      </p:sp>
    </p:spTree>
    <p:extLst>
      <p:ext uri="{BB962C8B-B14F-4D97-AF65-F5344CB8AC3E}">
        <p14:creationId xmlns:p14="http://schemas.microsoft.com/office/powerpoint/2010/main" val="1202486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a:xfrm>
            <a:off x="678884" y="633054"/>
            <a:ext cx="10834234" cy="553998"/>
          </a:xfrm>
        </p:spPr>
        <p:txBody>
          <a:bodyPr>
            <a:normAutofit/>
          </a:bodyPr>
          <a:lstStyle/>
          <a:p>
            <a:pPr marL="8467">
              <a:lnSpc>
                <a:spcPct val="100000"/>
              </a:lnSpc>
              <a:spcBef>
                <a:spcPts val="67"/>
              </a:spcBef>
            </a:pPr>
            <a:r>
              <a:rPr lang="en-IN" sz="3600" spc="-483" dirty="0">
                <a:solidFill>
                  <a:srgbClr val="0070C0"/>
                </a:solidFill>
                <a:latin typeface="Arial Black"/>
                <a:cs typeface="Arial Black"/>
              </a:rPr>
              <a:t>OBJECTIVE</a:t>
            </a:r>
            <a:endParaRPr lang="en-IN" sz="3600" dirty="0">
              <a:solidFill>
                <a:srgbClr val="0070C0"/>
              </a:solidFill>
              <a:latin typeface="Arial Black"/>
              <a:cs typeface="Arial Black"/>
            </a:endParaRPr>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275062" cy="3585082"/>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lvl="0" indent="0" algn="just">
              <a:buNone/>
            </a:pPr>
            <a:r>
              <a:rPr lang="en-US" dirty="0"/>
              <a:t>In this project, we explore a multiclass classification problem using a dataset containing diverse financial and personal attributes related to individuals’ credit profiles. The objective is to build robust predictive models to accurately classify individuals into credit score categories such as Poor, Fair, Good, and Excellent. By leveraging machine learning algorithms like Random Forest, </a:t>
            </a:r>
            <a:r>
              <a:rPr lang="en-US" dirty="0" err="1"/>
              <a:t>XGBoost</a:t>
            </a:r>
            <a:r>
              <a:rPr lang="en-US" dirty="0"/>
              <a:t>, and Logistic Regression, we aim to enhance the accuracy, efficiency, and consistency of creditworthiness assessment, ultimately supporting smarter and faster financial decision-making.</a:t>
            </a:r>
          </a:p>
        </p:txBody>
      </p:sp>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260C3-0A9A-5E14-533B-4828A34406D8}"/>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71BF0108-B06D-949C-4228-F257CD7C11B9}"/>
              </a:ext>
            </a:extLst>
          </p:cNvPr>
          <p:cNvSpPr txBox="1">
            <a:spLocks/>
          </p:cNvSpPr>
          <p:nvPr/>
        </p:nvSpPr>
        <p:spPr>
          <a:xfrm>
            <a:off x="64808" y="353398"/>
            <a:ext cx="4349083" cy="507148"/>
          </a:xfrm>
          <a:prstGeom prst="rect">
            <a:avLst/>
          </a:prstGeom>
        </p:spPr>
        <p:txBody>
          <a:bodyPr vert="horz" wrap="square" lIns="0" tIns="8467" rIns="0" bIns="0" rtlCol="0" anchor="ctr">
            <a:sp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IN" sz="3600" b="1" dirty="0">
                <a:solidFill>
                  <a:srgbClr val="0070C0"/>
                </a:solidFill>
                <a:effectLst>
                  <a:outerShdw blurRad="50800" dist="38100" algn="l" rotWithShape="0">
                    <a:prstClr val="black">
                      <a:alpha val="40000"/>
                    </a:prstClr>
                  </a:outerShdw>
                </a:effectLst>
                <a:latin typeface="Goudy Old Style" panose="02020502050305020303" pitchFamily="18" charset="0"/>
                <a:ea typeface="+mj-ea"/>
                <a:cs typeface="+mj-cs"/>
              </a:rPr>
              <a:t>WORK FLOW</a:t>
            </a:r>
          </a:p>
        </p:txBody>
      </p:sp>
      <p:sp>
        <p:nvSpPr>
          <p:cNvPr id="7" name="TextBox 6">
            <a:extLst>
              <a:ext uri="{FF2B5EF4-FFF2-40B4-BE49-F238E27FC236}">
                <a16:creationId xmlns:a16="http://schemas.microsoft.com/office/drawing/2014/main" id="{1AB466CF-4CBC-C0C8-F229-FC137998017D}"/>
              </a:ext>
            </a:extLst>
          </p:cNvPr>
          <p:cNvSpPr txBox="1"/>
          <p:nvPr/>
        </p:nvSpPr>
        <p:spPr>
          <a:xfrm>
            <a:off x="589579" y="1156449"/>
            <a:ext cx="3100094" cy="369332"/>
          </a:xfrm>
          <a:prstGeom prst="rect">
            <a:avLst/>
          </a:prstGeom>
          <a:noFill/>
        </p:spPr>
        <p:txBody>
          <a:bodyPr wrap="square">
            <a:spAutoFit/>
          </a:bodyPr>
          <a:lstStyle/>
          <a:p>
            <a:r>
              <a:rPr lang="en-IN" b="0" i="0" dirty="0">
                <a:solidFill>
                  <a:srgbClr val="0070C0"/>
                </a:solidFill>
                <a:effectLst/>
                <a:latin typeface="calibri" panose="020F0502020204030204" pitchFamily="34" charset="0"/>
              </a:rPr>
              <a:t>Step 1 | Import Libraries</a:t>
            </a:r>
            <a:endParaRPr lang="en-IN" dirty="0">
              <a:solidFill>
                <a:srgbClr val="0070C0"/>
              </a:solidFill>
            </a:endParaRPr>
          </a:p>
        </p:txBody>
      </p:sp>
      <p:sp>
        <p:nvSpPr>
          <p:cNvPr id="8" name="TextBox 7">
            <a:extLst>
              <a:ext uri="{FF2B5EF4-FFF2-40B4-BE49-F238E27FC236}">
                <a16:creationId xmlns:a16="http://schemas.microsoft.com/office/drawing/2014/main" id="{EEBC11D5-1A70-72CC-BB64-752274260870}"/>
              </a:ext>
            </a:extLst>
          </p:cNvPr>
          <p:cNvSpPr txBox="1"/>
          <p:nvPr/>
        </p:nvSpPr>
        <p:spPr>
          <a:xfrm>
            <a:off x="563339" y="1699493"/>
            <a:ext cx="2325653" cy="369332"/>
          </a:xfrm>
          <a:prstGeom prst="rect">
            <a:avLst/>
          </a:prstGeom>
          <a:noFill/>
        </p:spPr>
        <p:txBody>
          <a:bodyPr wrap="square">
            <a:spAutoFit/>
          </a:bodyPr>
          <a:lstStyle/>
          <a:p>
            <a:r>
              <a:rPr lang="en-IN" b="0" i="0" dirty="0">
                <a:solidFill>
                  <a:srgbClr val="0070C0"/>
                </a:solidFill>
                <a:effectLst/>
                <a:latin typeface="calibri" panose="020F0502020204030204" pitchFamily="34" charset="0"/>
              </a:rPr>
              <a:t>Step 2 | Read Dataset</a:t>
            </a:r>
            <a:endParaRPr lang="en-IN" dirty="0">
              <a:solidFill>
                <a:srgbClr val="0070C0"/>
              </a:solidFill>
            </a:endParaRPr>
          </a:p>
        </p:txBody>
      </p:sp>
      <p:sp>
        <p:nvSpPr>
          <p:cNvPr id="9" name="TextBox 8">
            <a:extLst>
              <a:ext uri="{FF2B5EF4-FFF2-40B4-BE49-F238E27FC236}">
                <a16:creationId xmlns:a16="http://schemas.microsoft.com/office/drawing/2014/main" id="{A5D21B80-D830-EEE6-CB64-6EF06C805BC6}"/>
              </a:ext>
            </a:extLst>
          </p:cNvPr>
          <p:cNvSpPr txBox="1"/>
          <p:nvPr/>
        </p:nvSpPr>
        <p:spPr>
          <a:xfrm>
            <a:off x="563339" y="2247815"/>
            <a:ext cx="2652226" cy="369332"/>
          </a:xfrm>
          <a:prstGeom prst="rect">
            <a:avLst/>
          </a:prstGeom>
          <a:noFill/>
        </p:spPr>
        <p:txBody>
          <a:bodyPr wrap="square">
            <a:spAutoFit/>
          </a:bodyPr>
          <a:lstStyle/>
          <a:p>
            <a:r>
              <a:rPr lang="en-IN" b="0" i="0" dirty="0">
                <a:solidFill>
                  <a:srgbClr val="0070C0"/>
                </a:solidFill>
                <a:effectLst/>
                <a:latin typeface="calibri" panose="020F0502020204030204" pitchFamily="34" charset="0"/>
              </a:rPr>
              <a:t>Step 3 | Dataset Overview</a:t>
            </a:r>
            <a:endParaRPr lang="en-IN" dirty="0">
              <a:solidFill>
                <a:srgbClr val="0070C0"/>
              </a:solidFill>
            </a:endParaRPr>
          </a:p>
        </p:txBody>
      </p:sp>
      <p:sp>
        <p:nvSpPr>
          <p:cNvPr id="10" name="TextBox 9">
            <a:extLst>
              <a:ext uri="{FF2B5EF4-FFF2-40B4-BE49-F238E27FC236}">
                <a16:creationId xmlns:a16="http://schemas.microsoft.com/office/drawing/2014/main" id="{CB1F9612-4A25-920C-E931-01FF367D2A6B}"/>
              </a:ext>
            </a:extLst>
          </p:cNvPr>
          <p:cNvSpPr txBox="1"/>
          <p:nvPr/>
        </p:nvSpPr>
        <p:spPr>
          <a:xfrm>
            <a:off x="565675" y="2801813"/>
            <a:ext cx="1496395" cy="369332"/>
          </a:xfrm>
          <a:prstGeom prst="rect">
            <a:avLst/>
          </a:prstGeom>
          <a:noFill/>
        </p:spPr>
        <p:txBody>
          <a:bodyPr wrap="square">
            <a:spAutoFit/>
          </a:bodyPr>
          <a:lstStyle/>
          <a:p>
            <a:r>
              <a:rPr lang="en-IN" b="0" i="0" dirty="0">
                <a:solidFill>
                  <a:srgbClr val="0070C0"/>
                </a:solidFill>
                <a:effectLst/>
                <a:latin typeface="calibri" panose="020F0502020204030204" pitchFamily="34" charset="0"/>
              </a:rPr>
              <a:t>Step 4 | EDA</a:t>
            </a:r>
            <a:endParaRPr lang="en-IN" dirty="0">
              <a:solidFill>
                <a:srgbClr val="0070C0"/>
              </a:solidFill>
            </a:endParaRPr>
          </a:p>
        </p:txBody>
      </p:sp>
      <p:sp>
        <p:nvSpPr>
          <p:cNvPr id="11" name="TextBox 10">
            <a:extLst>
              <a:ext uri="{FF2B5EF4-FFF2-40B4-BE49-F238E27FC236}">
                <a16:creationId xmlns:a16="http://schemas.microsoft.com/office/drawing/2014/main" id="{FC479AB3-F713-815C-ED3D-4ECE07CEBC6C}"/>
              </a:ext>
            </a:extLst>
          </p:cNvPr>
          <p:cNvSpPr txBox="1"/>
          <p:nvPr/>
        </p:nvSpPr>
        <p:spPr>
          <a:xfrm>
            <a:off x="563339" y="3274257"/>
            <a:ext cx="3194567" cy="369332"/>
          </a:xfrm>
          <a:prstGeom prst="rect">
            <a:avLst/>
          </a:prstGeom>
          <a:noFill/>
        </p:spPr>
        <p:txBody>
          <a:bodyPr wrap="square">
            <a:spAutoFit/>
          </a:bodyPr>
          <a:lstStyle/>
          <a:p>
            <a:r>
              <a:rPr lang="en-IN" b="0" i="0" dirty="0">
                <a:solidFill>
                  <a:srgbClr val="0070C0"/>
                </a:solidFill>
                <a:effectLst/>
                <a:latin typeface="calibri" panose="020F0502020204030204" pitchFamily="34" charset="0"/>
              </a:rPr>
              <a:t>Step 5 | Data Preprocessing</a:t>
            </a:r>
            <a:endParaRPr lang="en-IN" dirty="0">
              <a:solidFill>
                <a:srgbClr val="0070C0"/>
              </a:solidFill>
            </a:endParaRPr>
          </a:p>
        </p:txBody>
      </p:sp>
      <p:sp>
        <p:nvSpPr>
          <p:cNvPr id="12" name="TextBox 11">
            <a:extLst>
              <a:ext uri="{FF2B5EF4-FFF2-40B4-BE49-F238E27FC236}">
                <a16:creationId xmlns:a16="http://schemas.microsoft.com/office/drawing/2014/main" id="{70C87E44-3C6E-7C27-6B71-C584362A39FD}"/>
              </a:ext>
            </a:extLst>
          </p:cNvPr>
          <p:cNvSpPr txBox="1"/>
          <p:nvPr/>
        </p:nvSpPr>
        <p:spPr>
          <a:xfrm>
            <a:off x="563339" y="3746701"/>
            <a:ext cx="3809223" cy="646331"/>
          </a:xfrm>
          <a:prstGeom prst="rect">
            <a:avLst/>
          </a:prstGeom>
          <a:noFill/>
        </p:spPr>
        <p:txBody>
          <a:bodyPr wrap="square">
            <a:spAutoFit/>
          </a:bodyPr>
          <a:lstStyle/>
          <a:p>
            <a:r>
              <a:rPr lang="en-IN" b="0" i="0" dirty="0">
                <a:solidFill>
                  <a:srgbClr val="0070C0"/>
                </a:solidFill>
                <a:effectLst/>
                <a:latin typeface="Calibri" panose="020F0502020204030204" pitchFamily="34" charset="0"/>
                <a:cs typeface="Calibri" panose="020F0502020204030204" pitchFamily="34" charset="0"/>
              </a:rPr>
              <a:t>Step 6 | </a:t>
            </a:r>
            <a:r>
              <a:rPr lang="en-US" sz="1800" dirty="0">
                <a:solidFill>
                  <a:srgbClr val="0070C0"/>
                </a:solidFill>
                <a:latin typeface="Calibri" panose="020F0502020204030204" pitchFamily="34" charset="0"/>
                <a:cs typeface="Calibri" panose="020F0502020204030204" pitchFamily="34" charset="0"/>
              </a:rPr>
              <a:t>Split Train  And Test Data </a:t>
            </a:r>
          </a:p>
          <a:p>
            <a:endParaRPr lang="en-IN" dirty="0">
              <a:solidFill>
                <a:srgbClr val="0070C0"/>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C49337F7-6CCC-A299-7EE7-5955B3DF5012}"/>
              </a:ext>
            </a:extLst>
          </p:cNvPr>
          <p:cNvSpPr txBox="1"/>
          <p:nvPr/>
        </p:nvSpPr>
        <p:spPr>
          <a:xfrm>
            <a:off x="563339" y="4221802"/>
            <a:ext cx="3072104" cy="369332"/>
          </a:xfrm>
          <a:prstGeom prst="rect">
            <a:avLst/>
          </a:prstGeom>
          <a:noFill/>
        </p:spPr>
        <p:txBody>
          <a:bodyPr wrap="square">
            <a:spAutoFit/>
          </a:bodyPr>
          <a:lstStyle/>
          <a:p>
            <a:r>
              <a:rPr lang="en-IN" b="0" i="0" dirty="0">
                <a:solidFill>
                  <a:srgbClr val="0070C0"/>
                </a:solidFill>
                <a:effectLst/>
                <a:latin typeface="calibri" panose="020F0502020204030204" pitchFamily="34" charset="0"/>
              </a:rPr>
              <a:t>Step 7 | </a:t>
            </a:r>
            <a:r>
              <a:rPr lang="en-US" b="0" i="0" dirty="0">
                <a:solidFill>
                  <a:srgbClr val="0070C0"/>
                </a:solidFill>
                <a:effectLst/>
                <a:latin typeface="calibri" panose="020F0502020204030204" pitchFamily="34" charset="0"/>
              </a:rPr>
              <a:t>Model Training</a:t>
            </a:r>
            <a:endParaRPr lang="en-IN" dirty="0">
              <a:solidFill>
                <a:srgbClr val="0070C0"/>
              </a:solidFill>
            </a:endParaRPr>
          </a:p>
        </p:txBody>
      </p:sp>
      <p:sp>
        <p:nvSpPr>
          <p:cNvPr id="14" name="TextBox 13">
            <a:extLst>
              <a:ext uri="{FF2B5EF4-FFF2-40B4-BE49-F238E27FC236}">
                <a16:creationId xmlns:a16="http://schemas.microsoft.com/office/drawing/2014/main" id="{3321A535-1F9E-00E2-72B3-83730ECF3710}"/>
              </a:ext>
            </a:extLst>
          </p:cNvPr>
          <p:cNvSpPr txBox="1"/>
          <p:nvPr/>
        </p:nvSpPr>
        <p:spPr>
          <a:xfrm>
            <a:off x="563339" y="4756688"/>
            <a:ext cx="3352023" cy="646331"/>
          </a:xfrm>
          <a:prstGeom prst="rect">
            <a:avLst/>
          </a:prstGeom>
          <a:noFill/>
        </p:spPr>
        <p:txBody>
          <a:bodyPr wrap="square">
            <a:spAutoFit/>
          </a:bodyPr>
          <a:lstStyle/>
          <a:p>
            <a:r>
              <a:rPr lang="en-IN" b="0" i="0" dirty="0">
                <a:solidFill>
                  <a:srgbClr val="0070C0"/>
                </a:solidFill>
                <a:effectLst/>
                <a:latin typeface="Calibri" panose="020F0502020204030204" pitchFamily="34" charset="0"/>
                <a:cs typeface="Calibri" panose="020F0502020204030204" pitchFamily="34" charset="0"/>
              </a:rPr>
              <a:t>Step 8 | </a:t>
            </a:r>
            <a:r>
              <a:rPr lang="en-US" sz="1800" dirty="0">
                <a:solidFill>
                  <a:srgbClr val="0070C0"/>
                </a:solidFill>
                <a:latin typeface="Calibri" panose="020F0502020204030204" pitchFamily="34" charset="0"/>
                <a:cs typeface="Calibri" panose="020F0502020204030204" pitchFamily="34" charset="0"/>
              </a:rPr>
              <a:t>Model Evaluation</a:t>
            </a:r>
          </a:p>
          <a:p>
            <a:endParaRPr lang="en-IN" dirty="0">
              <a:solidFill>
                <a:srgbClr val="0070C0"/>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B19A0A41-2ED6-DC87-1B8B-A92033E2D9EB}"/>
              </a:ext>
            </a:extLst>
          </p:cNvPr>
          <p:cNvSpPr txBox="1"/>
          <p:nvPr/>
        </p:nvSpPr>
        <p:spPr>
          <a:xfrm>
            <a:off x="4019544" y="2764933"/>
            <a:ext cx="7606781" cy="338554"/>
          </a:xfrm>
          <a:prstGeom prst="rect">
            <a:avLst/>
          </a:prstGeom>
          <a:noFill/>
        </p:spPr>
        <p:txBody>
          <a:bodyPr wrap="square">
            <a:spAutoFit/>
          </a:bodyPr>
          <a:lstStyle/>
          <a:p>
            <a:r>
              <a:rPr lang="en-US" sz="1600" dirty="0">
                <a:latin typeface="Century Gothic" panose="020B0502020202020204" pitchFamily="34" charset="0"/>
              </a:rPr>
              <a:t>Analyzing and visualizing data patterns to understand its characteristics</a:t>
            </a:r>
            <a:endParaRPr lang="en-IN" sz="1600" dirty="0">
              <a:latin typeface="Century Gothic" panose="020B0502020202020204" pitchFamily="34" charset="0"/>
            </a:endParaRPr>
          </a:p>
        </p:txBody>
      </p:sp>
      <p:sp>
        <p:nvSpPr>
          <p:cNvPr id="16" name="TextBox 15">
            <a:extLst>
              <a:ext uri="{FF2B5EF4-FFF2-40B4-BE49-F238E27FC236}">
                <a16:creationId xmlns:a16="http://schemas.microsoft.com/office/drawing/2014/main" id="{C0180D19-4F2B-F713-3852-EF9B7A263F1B}"/>
              </a:ext>
            </a:extLst>
          </p:cNvPr>
          <p:cNvSpPr txBox="1"/>
          <p:nvPr/>
        </p:nvSpPr>
        <p:spPr>
          <a:xfrm>
            <a:off x="4019544" y="3279040"/>
            <a:ext cx="6851002" cy="338554"/>
          </a:xfrm>
          <a:prstGeom prst="rect">
            <a:avLst/>
          </a:prstGeom>
          <a:noFill/>
        </p:spPr>
        <p:txBody>
          <a:bodyPr wrap="square">
            <a:spAutoFit/>
          </a:bodyPr>
          <a:lstStyle/>
          <a:p>
            <a:r>
              <a:rPr lang="en-US" sz="1600" dirty="0">
                <a:latin typeface="Century Gothic" panose="020B0502020202020204" pitchFamily="34" charset="0"/>
              </a:rPr>
              <a:t>Preparing and cleaning data to enhance its quality and suitability</a:t>
            </a:r>
            <a:endParaRPr lang="en-IN" sz="1600" dirty="0">
              <a:latin typeface="Century Gothic" panose="020B0502020202020204" pitchFamily="34" charset="0"/>
            </a:endParaRPr>
          </a:p>
        </p:txBody>
      </p:sp>
      <p:sp>
        <p:nvSpPr>
          <p:cNvPr id="17" name="TextBox 16">
            <a:extLst>
              <a:ext uri="{FF2B5EF4-FFF2-40B4-BE49-F238E27FC236}">
                <a16:creationId xmlns:a16="http://schemas.microsoft.com/office/drawing/2014/main" id="{89AD13CD-2CAE-A98C-503F-16510BFC6031}"/>
              </a:ext>
            </a:extLst>
          </p:cNvPr>
          <p:cNvSpPr txBox="1"/>
          <p:nvPr/>
        </p:nvSpPr>
        <p:spPr>
          <a:xfrm>
            <a:off x="4019544" y="3779535"/>
            <a:ext cx="7238221" cy="338554"/>
          </a:xfrm>
          <a:prstGeom prst="rect">
            <a:avLst/>
          </a:prstGeom>
          <a:noFill/>
        </p:spPr>
        <p:txBody>
          <a:bodyPr wrap="square">
            <a:spAutoFit/>
          </a:bodyPr>
          <a:lstStyle/>
          <a:p>
            <a:r>
              <a:rPr lang="en-US" sz="1600" dirty="0">
                <a:latin typeface="Century Gothic" panose="020B0502020202020204" pitchFamily="34" charset="0"/>
              </a:rPr>
              <a:t>Dividing the dataset into training and testing sets to evaluate</a:t>
            </a:r>
            <a:endParaRPr lang="en-IN" sz="1600" dirty="0">
              <a:latin typeface="Century Gothic" panose="020B0502020202020204" pitchFamily="34" charset="0"/>
            </a:endParaRPr>
          </a:p>
        </p:txBody>
      </p:sp>
      <p:sp>
        <p:nvSpPr>
          <p:cNvPr id="18" name="TextBox 17">
            <a:extLst>
              <a:ext uri="{FF2B5EF4-FFF2-40B4-BE49-F238E27FC236}">
                <a16:creationId xmlns:a16="http://schemas.microsoft.com/office/drawing/2014/main" id="{4D119AEB-BB15-0136-5585-30244F89231D}"/>
              </a:ext>
            </a:extLst>
          </p:cNvPr>
          <p:cNvSpPr txBox="1"/>
          <p:nvPr/>
        </p:nvSpPr>
        <p:spPr>
          <a:xfrm>
            <a:off x="4019544" y="4244350"/>
            <a:ext cx="7878533" cy="307777"/>
          </a:xfrm>
          <a:prstGeom prst="rect">
            <a:avLst/>
          </a:prstGeom>
          <a:noFill/>
        </p:spPr>
        <p:txBody>
          <a:bodyPr wrap="square">
            <a:spAutoFit/>
          </a:bodyPr>
          <a:lstStyle/>
          <a:p>
            <a:r>
              <a:rPr lang="en-US" sz="1400" dirty="0">
                <a:latin typeface="Century Gothic" panose="020B0502020202020204" pitchFamily="34" charset="0"/>
              </a:rPr>
              <a:t>Choosing a suitable machine learning algorithm and optimizing its parameters</a:t>
            </a:r>
            <a:endParaRPr lang="en-IN" sz="1400" dirty="0">
              <a:latin typeface="Century Gothic" panose="020B0502020202020204" pitchFamily="34" charset="0"/>
            </a:endParaRPr>
          </a:p>
        </p:txBody>
      </p:sp>
      <p:sp>
        <p:nvSpPr>
          <p:cNvPr id="19" name="TextBox 18">
            <a:extLst>
              <a:ext uri="{FF2B5EF4-FFF2-40B4-BE49-F238E27FC236}">
                <a16:creationId xmlns:a16="http://schemas.microsoft.com/office/drawing/2014/main" id="{38F79041-E8C6-F320-8621-7966056BE50C}"/>
              </a:ext>
            </a:extLst>
          </p:cNvPr>
          <p:cNvSpPr txBox="1"/>
          <p:nvPr/>
        </p:nvSpPr>
        <p:spPr>
          <a:xfrm>
            <a:off x="4027322" y="4792213"/>
            <a:ext cx="7870755" cy="338554"/>
          </a:xfrm>
          <a:prstGeom prst="rect">
            <a:avLst/>
          </a:prstGeom>
          <a:noFill/>
        </p:spPr>
        <p:txBody>
          <a:bodyPr wrap="square">
            <a:spAutoFit/>
          </a:bodyPr>
          <a:lstStyle/>
          <a:p>
            <a:r>
              <a:rPr lang="en-US" sz="1600" dirty="0">
                <a:latin typeface="Century Gothic" panose="020B0502020202020204" pitchFamily="34" charset="0"/>
              </a:rPr>
              <a:t>Assessing the performance of a machine learning model using metrics</a:t>
            </a:r>
            <a:endParaRPr lang="en-IN" sz="1600" dirty="0">
              <a:latin typeface="Century Gothic" panose="020B0502020202020204" pitchFamily="34" charset="0"/>
            </a:endParaRPr>
          </a:p>
        </p:txBody>
      </p:sp>
      <p:sp>
        <p:nvSpPr>
          <p:cNvPr id="20" name="TextBox 19">
            <a:extLst>
              <a:ext uri="{FF2B5EF4-FFF2-40B4-BE49-F238E27FC236}">
                <a16:creationId xmlns:a16="http://schemas.microsoft.com/office/drawing/2014/main" id="{04EF3D7B-6912-5EB2-67A2-A956BFFD5184}"/>
              </a:ext>
            </a:extLst>
          </p:cNvPr>
          <p:cNvSpPr txBox="1"/>
          <p:nvPr/>
        </p:nvSpPr>
        <p:spPr>
          <a:xfrm>
            <a:off x="3941604" y="1198570"/>
            <a:ext cx="7606781" cy="338554"/>
          </a:xfrm>
          <a:prstGeom prst="rect">
            <a:avLst/>
          </a:prstGeom>
          <a:noFill/>
        </p:spPr>
        <p:txBody>
          <a:bodyPr wrap="square">
            <a:spAutoFit/>
          </a:bodyPr>
          <a:lstStyle/>
          <a:p>
            <a:r>
              <a:rPr lang="en-US" sz="1600" dirty="0">
                <a:latin typeface="Century Gothic" panose="020B0502020202020204" pitchFamily="34" charset="0"/>
              </a:rPr>
              <a:t>Importing Required Libraries</a:t>
            </a:r>
            <a:endParaRPr lang="en-IN" sz="1600" dirty="0">
              <a:latin typeface="Century Gothic" panose="020B0502020202020204" pitchFamily="34" charset="0"/>
            </a:endParaRPr>
          </a:p>
        </p:txBody>
      </p:sp>
      <p:sp>
        <p:nvSpPr>
          <p:cNvPr id="21" name="TextBox 20">
            <a:extLst>
              <a:ext uri="{FF2B5EF4-FFF2-40B4-BE49-F238E27FC236}">
                <a16:creationId xmlns:a16="http://schemas.microsoft.com/office/drawing/2014/main" id="{DF456A38-594B-41F8-D219-67E23C697CB8}"/>
              </a:ext>
            </a:extLst>
          </p:cNvPr>
          <p:cNvSpPr txBox="1"/>
          <p:nvPr/>
        </p:nvSpPr>
        <p:spPr>
          <a:xfrm>
            <a:off x="3969593" y="1714882"/>
            <a:ext cx="7606781" cy="338554"/>
          </a:xfrm>
          <a:prstGeom prst="rect">
            <a:avLst/>
          </a:prstGeom>
          <a:noFill/>
        </p:spPr>
        <p:txBody>
          <a:bodyPr wrap="square">
            <a:spAutoFit/>
          </a:bodyPr>
          <a:lstStyle/>
          <a:p>
            <a:r>
              <a:rPr lang="en-US" sz="1600" dirty="0">
                <a:latin typeface="Century Gothic" panose="020B0502020202020204" pitchFamily="34" charset="0"/>
              </a:rPr>
              <a:t>Gathering and organizing data to train machine learning models.</a:t>
            </a:r>
            <a:endParaRPr lang="en-IN" sz="1600" dirty="0">
              <a:latin typeface="Century Gothic" panose="020B0502020202020204" pitchFamily="34" charset="0"/>
            </a:endParaRPr>
          </a:p>
        </p:txBody>
      </p:sp>
      <p:sp>
        <p:nvSpPr>
          <p:cNvPr id="22" name="TextBox 21">
            <a:extLst>
              <a:ext uri="{FF2B5EF4-FFF2-40B4-BE49-F238E27FC236}">
                <a16:creationId xmlns:a16="http://schemas.microsoft.com/office/drawing/2014/main" id="{CD3BFEE8-0F6E-CFBB-4BBC-5C8D949C1172}"/>
              </a:ext>
            </a:extLst>
          </p:cNvPr>
          <p:cNvSpPr txBox="1"/>
          <p:nvPr/>
        </p:nvSpPr>
        <p:spPr>
          <a:xfrm>
            <a:off x="3969594" y="2267284"/>
            <a:ext cx="7606781" cy="338554"/>
          </a:xfrm>
          <a:prstGeom prst="rect">
            <a:avLst/>
          </a:prstGeom>
          <a:noFill/>
        </p:spPr>
        <p:txBody>
          <a:bodyPr wrap="square">
            <a:spAutoFit/>
          </a:bodyPr>
          <a:lstStyle/>
          <a:p>
            <a:r>
              <a:rPr lang="en-US" sz="1600" dirty="0">
                <a:latin typeface="Century Gothic" panose="020B0502020202020204" pitchFamily="34" charset="0"/>
              </a:rPr>
              <a:t>Basic and Descriptive Data Overview</a:t>
            </a:r>
            <a:endParaRPr lang="en-IN" sz="1600" dirty="0">
              <a:latin typeface="Century Gothic" panose="020B0502020202020204" pitchFamily="34" charset="0"/>
            </a:endParaRPr>
          </a:p>
        </p:txBody>
      </p:sp>
      <p:sp>
        <p:nvSpPr>
          <p:cNvPr id="23" name="TextBox 22">
            <a:extLst>
              <a:ext uri="{FF2B5EF4-FFF2-40B4-BE49-F238E27FC236}">
                <a16:creationId xmlns:a16="http://schemas.microsoft.com/office/drawing/2014/main" id="{F01C366D-C408-3C7B-D296-99D7CBC73D56}"/>
              </a:ext>
            </a:extLst>
          </p:cNvPr>
          <p:cNvSpPr txBox="1"/>
          <p:nvPr/>
        </p:nvSpPr>
        <p:spPr>
          <a:xfrm>
            <a:off x="463809" y="5853950"/>
            <a:ext cx="3352023" cy="646331"/>
          </a:xfrm>
          <a:prstGeom prst="rect">
            <a:avLst/>
          </a:prstGeom>
          <a:noFill/>
        </p:spPr>
        <p:txBody>
          <a:bodyPr wrap="square">
            <a:spAutoFit/>
          </a:bodyPr>
          <a:lstStyle/>
          <a:p>
            <a:r>
              <a:rPr lang="en-IN" b="0" i="0" dirty="0">
                <a:solidFill>
                  <a:srgbClr val="0070C0"/>
                </a:solidFill>
                <a:effectLst/>
                <a:latin typeface="Calibri" panose="020F0502020204030204" pitchFamily="34" charset="0"/>
                <a:cs typeface="Calibri" panose="020F0502020204030204" pitchFamily="34" charset="0"/>
              </a:rPr>
              <a:t>Step 10 | </a:t>
            </a:r>
            <a:r>
              <a:rPr lang="en-US" dirty="0">
                <a:solidFill>
                  <a:srgbClr val="0070C0"/>
                </a:solidFill>
                <a:latin typeface="Calibri" panose="020F0502020204030204" pitchFamily="34" charset="0"/>
                <a:cs typeface="Calibri" panose="020F0502020204030204" pitchFamily="34" charset="0"/>
              </a:rPr>
              <a:t>Power BI Dashboard</a:t>
            </a:r>
            <a:endParaRPr lang="en-US" sz="1800" dirty="0">
              <a:solidFill>
                <a:srgbClr val="0070C0"/>
              </a:solidFill>
              <a:latin typeface="Calibri" panose="020F0502020204030204" pitchFamily="34" charset="0"/>
              <a:cs typeface="Calibri" panose="020F0502020204030204" pitchFamily="34" charset="0"/>
            </a:endParaRPr>
          </a:p>
          <a:p>
            <a:endParaRPr lang="en-IN" dirty="0">
              <a:solidFill>
                <a:srgbClr val="0070C0"/>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3BF02AB8-768B-D042-C87E-997DEC9AAF67}"/>
              </a:ext>
            </a:extLst>
          </p:cNvPr>
          <p:cNvSpPr txBox="1"/>
          <p:nvPr/>
        </p:nvSpPr>
        <p:spPr>
          <a:xfrm>
            <a:off x="451379" y="5299952"/>
            <a:ext cx="3352023" cy="646331"/>
          </a:xfrm>
          <a:prstGeom prst="rect">
            <a:avLst/>
          </a:prstGeom>
          <a:noFill/>
        </p:spPr>
        <p:txBody>
          <a:bodyPr wrap="square">
            <a:spAutoFit/>
          </a:bodyPr>
          <a:lstStyle/>
          <a:p>
            <a:r>
              <a:rPr lang="en-IN" b="0" i="0" dirty="0">
                <a:solidFill>
                  <a:srgbClr val="0070C0"/>
                </a:solidFill>
                <a:effectLst/>
                <a:latin typeface="Calibri" panose="020F0502020204030204" pitchFamily="34" charset="0"/>
                <a:cs typeface="Calibri" panose="020F0502020204030204" pitchFamily="34" charset="0"/>
              </a:rPr>
              <a:t>  Step </a:t>
            </a:r>
            <a:r>
              <a:rPr lang="en-IN" dirty="0">
                <a:solidFill>
                  <a:srgbClr val="0070C0"/>
                </a:solidFill>
                <a:latin typeface="Calibri" panose="020F0502020204030204" pitchFamily="34" charset="0"/>
                <a:cs typeface="Calibri" panose="020F0502020204030204" pitchFamily="34" charset="0"/>
              </a:rPr>
              <a:t>9</a:t>
            </a:r>
            <a:r>
              <a:rPr lang="en-IN" b="0" i="0" dirty="0">
                <a:solidFill>
                  <a:srgbClr val="0070C0"/>
                </a:solidFill>
                <a:effectLst/>
                <a:latin typeface="Calibri" panose="020F0502020204030204" pitchFamily="34" charset="0"/>
                <a:cs typeface="Calibri" panose="020F0502020204030204" pitchFamily="34" charset="0"/>
              </a:rPr>
              <a:t> | </a:t>
            </a:r>
            <a:r>
              <a:rPr lang="en-US" dirty="0">
                <a:solidFill>
                  <a:srgbClr val="0070C0"/>
                </a:solidFill>
                <a:latin typeface="Calibri" panose="020F0502020204030204" pitchFamily="34" charset="0"/>
                <a:cs typeface="Calibri" panose="020F0502020204030204" pitchFamily="34" charset="0"/>
              </a:rPr>
              <a:t>Conclusion</a:t>
            </a:r>
            <a:endParaRPr lang="en-US" sz="1800" dirty="0">
              <a:solidFill>
                <a:srgbClr val="0070C0"/>
              </a:solidFill>
              <a:latin typeface="Calibri" panose="020F0502020204030204" pitchFamily="34" charset="0"/>
              <a:cs typeface="Calibri" panose="020F0502020204030204" pitchFamily="34" charset="0"/>
            </a:endParaRPr>
          </a:p>
          <a:p>
            <a:endParaRPr lang="en-IN" dirty="0">
              <a:solidFill>
                <a:srgbClr val="0070C0"/>
              </a:solidFill>
              <a:latin typeface="Calibri" panose="020F0502020204030204" pitchFamily="34" charset="0"/>
              <a:cs typeface="Calibri" panose="020F0502020204030204" pitchFamily="34" charset="0"/>
            </a:endParaRPr>
          </a:p>
        </p:txBody>
      </p:sp>
      <p:cxnSp>
        <p:nvCxnSpPr>
          <p:cNvPr id="25" name="Straight Arrow Connector 24">
            <a:extLst>
              <a:ext uri="{FF2B5EF4-FFF2-40B4-BE49-F238E27FC236}">
                <a16:creationId xmlns:a16="http://schemas.microsoft.com/office/drawing/2014/main" id="{5FD71B81-0981-9F1F-AD7D-418B79784D56}"/>
              </a:ext>
            </a:extLst>
          </p:cNvPr>
          <p:cNvCxnSpPr>
            <a:cxnSpLocks/>
            <a:endCxn id="7" idx="3"/>
          </p:cNvCxnSpPr>
          <p:nvPr/>
        </p:nvCxnSpPr>
        <p:spPr>
          <a:xfrm>
            <a:off x="3077350" y="1341115"/>
            <a:ext cx="612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ED9EE4A-31D4-3830-D000-5BB4CF04632B}"/>
              </a:ext>
            </a:extLst>
          </p:cNvPr>
          <p:cNvCxnSpPr>
            <a:cxnSpLocks/>
          </p:cNvCxnSpPr>
          <p:nvPr/>
        </p:nvCxnSpPr>
        <p:spPr>
          <a:xfrm flipV="1">
            <a:off x="2088310" y="2959277"/>
            <a:ext cx="1601363" cy="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29D8666-8C5C-EDF1-66F7-203FF883C581}"/>
              </a:ext>
            </a:extLst>
          </p:cNvPr>
          <p:cNvCxnSpPr>
            <a:cxnSpLocks/>
          </p:cNvCxnSpPr>
          <p:nvPr/>
        </p:nvCxnSpPr>
        <p:spPr>
          <a:xfrm>
            <a:off x="3203509" y="2425618"/>
            <a:ext cx="612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AA5F03C-0ABD-900A-3F0D-D6327E5D5762}"/>
              </a:ext>
            </a:extLst>
          </p:cNvPr>
          <p:cNvCxnSpPr>
            <a:cxnSpLocks/>
          </p:cNvCxnSpPr>
          <p:nvPr/>
        </p:nvCxnSpPr>
        <p:spPr>
          <a:xfrm>
            <a:off x="3023120" y="1889569"/>
            <a:ext cx="612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8DEE060-9D37-8D96-C45B-935F61D10D35}"/>
              </a:ext>
            </a:extLst>
          </p:cNvPr>
          <p:cNvCxnSpPr>
            <a:cxnSpLocks/>
            <a:endCxn id="18" idx="1"/>
          </p:cNvCxnSpPr>
          <p:nvPr/>
        </p:nvCxnSpPr>
        <p:spPr>
          <a:xfrm flipV="1">
            <a:off x="3145581" y="4398239"/>
            <a:ext cx="873963" cy="8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A0267FD-15AD-E5F2-AE1F-E8340E6CDD98}"/>
              </a:ext>
            </a:extLst>
          </p:cNvPr>
          <p:cNvCxnSpPr>
            <a:cxnSpLocks/>
          </p:cNvCxnSpPr>
          <p:nvPr/>
        </p:nvCxnSpPr>
        <p:spPr>
          <a:xfrm>
            <a:off x="3329281" y="3448317"/>
            <a:ext cx="612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34D844E-9D14-0A8B-63B7-15B355675784}"/>
              </a:ext>
            </a:extLst>
          </p:cNvPr>
          <p:cNvCxnSpPr>
            <a:cxnSpLocks/>
            <a:endCxn id="19" idx="1"/>
          </p:cNvCxnSpPr>
          <p:nvPr/>
        </p:nvCxnSpPr>
        <p:spPr>
          <a:xfrm>
            <a:off x="3155107" y="4961490"/>
            <a:ext cx="872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15B2C8-A709-5006-74EC-50B192B90B06}"/>
              </a:ext>
            </a:extLst>
          </p:cNvPr>
          <p:cNvCxnSpPr>
            <a:cxnSpLocks/>
          </p:cNvCxnSpPr>
          <p:nvPr/>
        </p:nvCxnSpPr>
        <p:spPr>
          <a:xfrm>
            <a:off x="3372435" y="6022206"/>
            <a:ext cx="612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CB74F56-2EFE-0176-49DF-70EB0E7CA37A}"/>
              </a:ext>
            </a:extLst>
          </p:cNvPr>
          <p:cNvCxnSpPr>
            <a:cxnSpLocks/>
          </p:cNvCxnSpPr>
          <p:nvPr/>
        </p:nvCxnSpPr>
        <p:spPr>
          <a:xfrm>
            <a:off x="2743200" y="5501951"/>
            <a:ext cx="12602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F9960E-98B6-E4B3-6B60-CCAA1BD0953F}"/>
              </a:ext>
            </a:extLst>
          </p:cNvPr>
          <p:cNvSpPr txBox="1"/>
          <p:nvPr/>
        </p:nvSpPr>
        <p:spPr>
          <a:xfrm>
            <a:off x="4027322" y="5854739"/>
            <a:ext cx="7870755" cy="338554"/>
          </a:xfrm>
          <a:prstGeom prst="rect">
            <a:avLst/>
          </a:prstGeom>
          <a:noFill/>
        </p:spPr>
        <p:txBody>
          <a:bodyPr wrap="square">
            <a:spAutoFit/>
          </a:bodyPr>
          <a:lstStyle/>
          <a:p>
            <a:r>
              <a:rPr lang="en-US" sz="1600" dirty="0">
                <a:latin typeface="Century Gothic" panose="020B0502020202020204" pitchFamily="34" charset="0"/>
              </a:rPr>
              <a:t>Power BI Dashboard and it’s Conclusion</a:t>
            </a:r>
            <a:endParaRPr lang="en-IN" sz="1600" dirty="0">
              <a:latin typeface="Century Gothic" panose="020B0502020202020204" pitchFamily="34" charset="0"/>
            </a:endParaRPr>
          </a:p>
        </p:txBody>
      </p:sp>
      <p:sp>
        <p:nvSpPr>
          <p:cNvPr id="35" name="TextBox 34">
            <a:extLst>
              <a:ext uri="{FF2B5EF4-FFF2-40B4-BE49-F238E27FC236}">
                <a16:creationId xmlns:a16="http://schemas.microsoft.com/office/drawing/2014/main" id="{E3A554B3-6CD6-6B5C-8917-8338FEC1CC2A}"/>
              </a:ext>
            </a:extLst>
          </p:cNvPr>
          <p:cNvSpPr txBox="1"/>
          <p:nvPr/>
        </p:nvSpPr>
        <p:spPr>
          <a:xfrm>
            <a:off x="4027322" y="5332674"/>
            <a:ext cx="7870755" cy="338554"/>
          </a:xfrm>
          <a:prstGeom prst="rect">
            <a:avLst/>
          </a:prstGeom>
          <a:noFill/>
        </p:spPr>
        <p:txBody>
          <a:bodyPr wrap="square">
            <a:spAutoFit/>
          </a:bodyPr>
          <a:lstStyle/>
          <a:p>
            <a:r>
              <a:rPr lang="en-US" sz="1600" dirty="0">
                <a:latin typeface="Century Gothic" panose="020B0502020202020204" pitchFamily="34" charset="0"/>
              </a:rPr>
              <a:t>Conclusion of Models and EDA</a:t>
            </a:r>
            <a:endParaRPr lang="en-IN" sz="1600" dirty="0">
              <a:latin typeface="Century Gothic" panose="020B0502020202020204" pitchFamily="34" charset="0"/>
            </a:endParaRPr>
          </a:p>
        </p:txBody>
      </p:sp>
      <p:cxnSp>
        <p:nvCxnSpPr>
          <p:cNvPr id="36" name="Straight Arrow Connector 35">
            <a:extLst>
              <a:ext uri="{FF2B5EF4-FFF2-40B4-BE49-F238E27FC236}">
                <a16:creationId xmlns:a16="http://schemas.microsoft.com/office/drawing/2014/main" id="{7E371233-C1D0-2C18-6F9C-AC118D0A686E}"/>
              </a:ext>
            </a:extLst>
          </p:cNvPr>
          <p:cNvCxnSpPr>
            <a:cxnSpLocks/>
          </p:cNvCxnSpPr>
          <p:nvPr/>
        </p:nvCxnSpPr>
        <p:spPr>
          <a:xfrm flipV="1">
            <a:off x="3738856" y="3938867"/>
            <a:ext cx="194200" cy="8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930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50CF5-4C13-D4FD-64BB-F168B0C1D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DECB2A-C34F-0741-F374-C1902577B824}"/>
              </a:ext>
            </a:extLst>
          </p:cNvPr>
          <p:cNvSpPr>
            <a:spLocks noGrp="1"/>
          </p:cNvSpPr>
          <p:nvPr>
            <p:ph type="title"/>
          </p:nvPr>
        </p:nvSpPr>
        <p:spPr>
          <a:xfrm>
            <a:off x="935912" y="125576"/>
            <a:ext cx="10834234" cy="612775"/>
          </a:xfrm>
        </p:spPr>
        <p:txBody>
          <a:bodyPr>
            <a:normAutofit/>
          </a:bodyPr>
          <a:lstStyle/>
          <a:p>
            <a:r>
              <a:rPr lang="en-US" sz="2800" dirty="0">
                <a:solidFill>
                  <a:srgbClr val="0070C0"/>
                </a:solidFill>
                <a:latin typeface="Rockwell" panose="02060603020205020403" pitchFamily="18" charset="0"/>
              </a:rPr>
              <a:t>DATA COLLECTION &amp; REFINEMENT</a:t>
            </a:r>
            <a:endParaRPr lang="en-IN" sz="2800" dirty="0">
              <a:solidFill>
                <a:srgbClr val="0070C0"/>
              </a:solidFill>
              <a:latin typeface="Rockwell" panose="02060603020205020403" pitchFamily="18" charset="0"/>
            </a:endParaRPr>
          </a:p>
        </p:txBody>
      </p:sp>
      <p:sp>
        <p:nvSpPr>
          <p:cNvPr id="8" name="TextBox 9">
            <a:extLst>
              <a:ext uri="{FF2B5EF4-FFF2-40B4-BE49-F238E27FC236}">
                <a16:creationId xmlns:a16="http://schemas.microsoft.com/office/drawing/2014/main" id="{32BB5498-CDB7-E1AE-BD05-96E6C77AD0FE}"/>
              </a:ext>
            </a:extLst>
          </p:cNvPr>
          <p:cNvSpPr txBox="1"/>
          <p:nvPr/>
        </p:nvSpPr>
        <p:spPr>
          <a:xfrm>
            <a:off x="7408193" y="1567606"/>
            <a:ext cx="1728663" cy="523220"/>
          </a:xfrm>
          <a:prstGeom prst="rect">
            <a:avLst/>
          </a:prstGeom>
        </p:spPr>
        <p:txBody>
          <a:bodyPr lIns="50800" tIns="50800" rIns="50800" bIns="50800" rtlCol="0" anchor="ctr"/>
          <a:lstStyle/>
          <a:p>
            <a:pPr algn="ctr"/>
            <a:r>
              <a:rPr lang="en-US" sz="1400" b="1" spc="283" dirty="0">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ROWS=100000</a:t>
            </a:r>
          </a:p>
        </p:txBody>
      </p:sp>
      <p:sp>
        <p:nvSpPr>
          <p:cNvPr id="9" name="TextBox 9">
            <a:extLst>
              <a:ext uri="{FF2B5EF4-FFF2-40B4-BE49-F238E27FC236}">
                <a16:creationId xmlns:a16="http://schemas.microsoft.com/office/drawing/2014/main" id="{638E05D0-781F-504F-892E-E8EC0CD323D9}"/>
              </a:ext>
            </a:extLst>
          </p:cNvPr>
          <p:cNvSpPr txBox="1"/>
          <p:nvPr/>
        </p:nvSpPr>
        <p:spPr>
          <a:xfrm>
            <a:off x="7408193" y="2081863"/>
            <a:ext cx="1634024" cy="360128"/>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400" dirty="0">
                <a:latin typeface="Eras Medium ITC" panose="020B0602030504020804" pitchFamily="34" charset="0"/>
              </a:rPr>
              <a:t>Columns=28</a:t>
            </a:r>
          </a:p>
        </p:txBody>
      </p:sp>
      <p:sp>
        <p:nvSpPr>
          <p:cNvPr id="10" name="TextBox 9">
            <a:extLst>
              <a:ext uri="{FF2B5EF4-FFF2-40B4-BE49-F238E27FC236}">
                <a16:creationId xmlns:a16="http://schemas.microsoft.com/office/drawing/2014/main" id="{6E2DB017-6BB2-13E3-C206-D663D6A6C8EA}"/>
              </a:ext>
            </a:extLst>
          </p:cNvPr>
          <p:cNvSpPr txBox="1"/>
          <p:nvPr/>
        </p:nvSpPr>
        <p:spPr>
          <a:xfrm>
            <a:off x="7095576" y="3172761"/>
            <a:ext cx="4082559" cy="1361532"/>
          </a:xfrm>
          <a:prstGeom prst="rect">
            <a:avLst/>
          </a:prstGeom>
        </p:spPr>
        <p:txBody>
          <a:bodyPr lIns="50800" tIns="50800" rIns="50800" bIns="50800" rtlCol="0" anchor="ctr"/>
          <a:lstStyle/>
          <a:p>
            <a:pPr algn="ctr"/>
            <a:r>
              <a:rPr lang="en-US" sz="1600" b="1" spc="283" dirty="0">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Target Variable = Credit Score</a:t>
            </a:r>
          </a:p>
          <a:p>
            <a:pPr algn="ctr"/>
            <a:r>
              <a:rPr lang="en-US" sz="1600" b="1" spc="283" dirty="0">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 0 → Poor</a:t>
            </a:r>
          </a:p>
          <a:p>
            <a:pPr algn="ctr"/>
            <a:r>
              <a:rPr lang="en-US" sz="1600" b="1" spc="283" dirty="0">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       1 → Standard</a:t>
            </a:r>
          </a:p>
          <a:p>
            <a:pPr algn="ctr"/>
            <a:r>
              <a:rPr lang="en-US" sz="1600" b="1" spc="283" dirty="0">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  2 → Good</a:t>
            </a:r>
          </a:p>
          <a:p>
            <a:pPr algn="ctr"/>
            <a:r>
              <a:rPr lang="en-US" sz="1600" b="1" spc="283" dirty="0">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   </a:t>
            </a:r>
          </a:p>
        </p:txBody>
      </p:sp>
      <p:graphicFrame>
        <p:nvGraphicFramePr>
          <p:cNvPr id="3" name="Table 2">
            <a:extLst>
              <a:ext uri="{FF2B5EF4-FFF2-40B4-BE49-F238E27FC236}">
                <a16:creationId xmlns:a16="http://schemas.microsoft.com/office/drawing/2014/main" id="{3BC08AD3-89CC-241B-8333-43DAC76B90CA}"/>
              </a:ext>
            </a:extLst>
          </p:cNvPr>
          <p:cNvGraphicFramePr>
            <a:graphicFrameLocks noGrp="1"/>
          </p:cNvGraphicFramePr>
          <p:nvPr>
            <p:extLst>
              <p:ext uri="{D42A27DB-BD31-4B8C-83A1-F6EECF244321}">
                <p14:modId xmlns:p14="http://schemas.microsoft.com/office/powerpoint/2010/main" val="2217010015"/>
              </p:ext>
            </p:extLst>
          </p:nvPr>
        </p:nvGraphicFramePr>
        <p:xfrm>
          <a:off x="575188" y="695467"/>
          <a:ext cx="4722676" cy="5828588"/>
        </p:xfrm>
        <a:graphic>
          <a:graphicData uri="http://schemas.openxmlformats.org/drawingml/2006/table">
            <a:tbl>
              <a:tblPr/>
              <a:tblGrid>
                <a:gridCol w="2361338">
                  <a:extLst>
                    <a:ext uri="{9D8B030D-6E8A-4147-A177-3AD203B41FA5}">
                      <a16:colId xmlns:a16="http://schemas.microsoft.com/office/drawing/2014/main" val="702396375"/>
                    </a:ext>
                  </a:extLst>
                </a:gridCol>
                <a:gridCol w="2361338">
                  <a:extLst>
                    <a:ext uri="{9D8B030D-6E8A-4147-A177-3AD203B41FA5}">
                      <a16:colId xmlns:a16="http://schemas.microsoft.com/office/drawing/2014/main" val="1723381022"/>
                    </a:ext>
                  </a:extLst>
                </a:gridCol>
              </a:tblGrid>
              <a:tr h="178156">
                <a:tc>
                  <a:txBody>
                    <a:bodyPr/>
                    <a:lstStyle/>
                    <a:p>
                      <a:pPr>
                        <a:buNone/>
                      </a:pPr>
                      <a:r>
                        <a:rPr lang="en-IN" sz="900" b="1"/>
                        <a:t>Variable</a:t>
                      </a:r>
                      <a:endParaRPr lang="en-IN" sz="900"/>
                    </a:p>
                  </a:txBody>
                  <a:tcPr marL="36044" marR="36044" marT="18022" marB="18022" anchor="ctr">
                    <a:lnL>
                      <a:noFill/>
                    </a:lnL>
                    <a:lnR>
                      <a:noFill/>
                    </a:lnR>
                    <a:lnT>
                      <a:noFill/>
                    </a:lnT>
                    <a:lnB>
                      <a:noFill/>
                    </a:lnB>
                    <a:noFill/>
                  </a:tcPr>
                </a:tc>
                <a:tc>
                  <a:txBody>
                    <a:bodyPr/>
                    <a:lstStyle/>
                    <a:p>
                      <a:pPr>
                        <a:buNone/>
                      </a:pPr>
                      <a:r>
                        <a:rPr lang="en-IN" sz="900" b="1"/>
                        <a:t>Description</a:t>
                      </a:r>
                      <a:endParaRPr lang="en-IN" sz="900"/>
                    </a:p>
                  </a:txBody>
                  <a:tcPr marL="36044" marR="36044" marT="18022" marB="18022" anchor="ctr">
                    <a:lnL>
                      <a:noFill/>
                    </a:lnL>
                    <a:lnR>
                      <a:noFill/>
                    </a:lnR>
                    <a:lnT>
                      <a:noFill/>
                    </a:lnT>
                    <a:lnB>
                      <a:noFill/>
                    </a:lnB>
                    <a:noFill/>
                  </a:tcPr>
                </a:tc>
                <a:extLst>
                  <a:ext uri="{0D108BD9-81ED-4DB2-BD59-A6C34878D82A}">
                    <a16:rowId xmlns:a16="http://schemas.microsoft.com/office/drawing/2014/main" val="1007167613"/>
                  </a:ext>
                </a:extLst>
              </a:tr>
              <a:tr h="178156">
                <a:tc>
                  <a:txBody>
                    <a:bodyPr/>
                    <a:lstStyle/>
                    <a:p>
                      <a:pPr>
                        <a:buNone/>
                      </a:pPr>
                      <a:r>
                        <a:rPr lang="en-IN" sz="900"/>
                        <a:t>ID</a:t>
                      </a:r>
                    </a:p>
                  </a:txBody>
                  <a:tcPr marL="36044" marR="36044" marT="18022" marB="18022" anchor="ctr">
                    <a:lnL>
                      <a:noFill/>
                    </a:lnL>
                    <a:lnR>
                      <a:noFill/>
                    </a:lnR>
                    <a:lnT>
                      <a:noFill/>
                    </a:lnT>
                    <a:lnB>
                      <a:noFill/>
                    </a:lnB>
                    <a:noFill/>
                  </a:tcPr>
                </a:tc>
                <a:tc>
                  <a:txBody>
                    <a:bodyPr/>
                    <a:lstStyle/>
                    <a:p>
                      <a:pPr>
                        <a:buNone/>
                      </a:pPr>
                      <a:r>
                        <a:rPr lang="en-US" sz="900"/>
                        <a:t>Unique identifier for each record</a:t>
                      </a:r>
                    </a:p>
                  </a:txBody>
                  <a:tcPr marL="36044" marR="36044" marT="18022" marB="18022" anchor="ctr">
                    <a:lnL>
                      <a:noFill/>
                    </a:lnL>
                    <a:lnR>
                      <a:noFill/>
                    </a:lnR>
                    <a:lnT>
                      <a:noFill/>
                    </a:lnT>
                    <a:lnB>
                      <a:noFill/>
                    </a:lnB>
                    <a:noFill/>
                  </a:tcPr>
                </a:tc>
                <a:extLst>
                  <a:ext uri="{0D108BD9-81ED-4DB2-BD59-A6C34878D82A}">
                    <a16:rowId xmlns:a16="http://schemas.microsoft.com/office/drawing/2014/main" val="564464255"/>
                  </a:ext>
                </a:extLst>
              </a:tr>
              <a:tr h="178156">
                <a:tc>
                  <a:txBody>
                    <a:bodyPr/>
                    <a:lstStyle/>
                    <a:p>
                      <a:pPr>
                        <a:buNone/>
                      </a:pPr>
                      <a:r>
                        <a:rPr lang="en-IN" sz="900"/>
                        <a:t>Customer_ID</a:t>
                      </a:r>
                    </a:p>
                  </a:txBody>
                  <a:tcPr marL="36044" marR="36044" marT="18022" marB="18022" anchor="ctr">
                    <a:lnL>
                      <a:noFill/>
                    </a:lnL>
                    <a:lnR>
                      <a:noFill/>
                    </a:lnR>
                    <a:lnT>
                      <a:noFill/>
                    </a:lnT>
                    <a:lnB>
                      <a:noFill/>
                    </a:lnB>
                    <a:noFill/>
                  </a:tcPr>
                </a:tc>
                <a:tc>
                  <a:txBody>
                    <a:bodyPr/>
                    <a:lstStyle/>
                    <a:p>
                      <a:pPr>
                        <a:buNone/>
                      </a:pPr>
                      <a:r>
                        <a:rPr lang="en-US" sz="900"/>
                        <a:t>Unique ID for each customer</a:t>
                      </a:r>
                    </a:p>
                  </a:txBody>
                  <a:tcPr marL="36044" marR="36044" marT="18022" marB="18022" anchor="ctr">
                    <a:lnL>
                      <a:noFill/>
                    </a:lnL>
                    <a:lnR>
                      <a:noFill/>
                    </a:lnR>
                    <a:lnT>
                      <a:noFill/>
                    </a:lnT>
                    <a:lnB>
                      <a:noFill/>
                    </a:lnB>
                    <a:noFill/>
                  </a:tcPr>
                </a:tc>
                <a:extLst>
                  <a:ext uri="{0D108BD9-81ED-4DB2-BD59-A6C34878D82A}">
                    <a16:rowId xmlns:a16="http://schemas.microsoft.com/office/drawing/2014/main" val="1313380040"/>
                  </a:ext>
                </a:extLst>
              </a:tr>
              <a:tr h="178156">
                <a:tc>
                  <a:txBody>
                    <a:bodyPr/>
                    <a:lstStyle/>
                    <a:p>
                      <a:pPr>
                        <a:buNone/>
                      </a:pPr>
                      <a:r>
                        <a:rPr lang="en-IN" sz="900"/>
                        <a:t>Month</a:t>
                      </a:r>
                    </a:p>
                  </a:txBody>
                  <a:tcPr marL="36044" marR="36044" marT="18022" marB="18022" anchor="ctr">
                    <a:lnL>
                      <a:noFill/>
                    </a:lnL>
                    <a:lnR>
                      <a:noFill/>
                    </a:lnR>
                    <a:lnT>
                      <a:noFill/>
                    </a:lnT>
                    <a:lnB>
                      <a:noFill/>
                    </a:lnB>
                    <a:noFill/>
                  </a:tcPr>
                </a:tc>
                <a:tc>
                  <a:txBody>
                    <a:bodyPr/>
                    <a:lstStyle/>
                    <a:p>
                      <a:pPr>
                        <a:buNone/>
                      </a:pPr>
                      <a:r>
                        <a:rPr lang="en-US" sz="900"/>
                        <a:t>The month of the record</a:t>
                      </a:r>
                    </a:p>
                  </a:txBody>
                  <a:tcPr marL="36044" marR="36044" marT="18022" marB="18022" anchor="ctr">
                    <a:lnL>
                      <a:noFill/>
                    </a:lnL>
                    <a:lnR>
                      <a:noFill/>
                    </a:lnR>
                    <a:lnT>
                      <a:noFill/>
                    </a:lnT>
                    <a:lnB>
                      <a:noFill/>
                    </a:lnB>
                    <a:noFill/>
                  </a:tcPr>
                </a:tc>
                <a:extLst>
                  <a:ext uri="{0D108BD9-81ED-4DB2-BD59-A6C34878D82A}">
                    <a16:rowId xmlns:a16="http://schemas.microsoft.com/office/drawing/2014/main" val="292624830"/>
                  </a:ext>
                </a:extLst>
              </a:tr>
              <a:tr h="178156">
                <a:tc>
                  <a:txBody>
                    <a:bodyPr/>
                    <a:lstStyle/>
                    <a:p>
                      <a:pPr>
                        <a:buNone/>
                      </a:pPr>
                      <a:r>
                        <a:rPr lang="en-IN" sz="900"/>
                        <a:t>Name</a:t>
                      </a:r>
                    </a:p>
                  </a:txBody>
                  <a:tcPr marL="36044" marR="36044" marT="18022" marB="18022" anchor="ctr">
                    <a:lnL>
                      <a:noFill/>
                    </a:lnL>
                    <a:lnR>
                      <a:noFill/>
                    </a:lnR>
                    <a:lnT>
                      <a:noFill/>
                    </a:lnT>
                    <a:lnB>
                      <a:noFill/>
                    </a:lnB>
                    <a:noFill/>
                  </a:tcPr>
                </a:tc>
                <a:tc>
                  <a:txBody>
                    <a:bodyPr/>
                    <a:lstStyle/>
                    <a:p>
                      <a:pPr>
                        <a:buNone/>
                      </a:pPr>
                      <a:r>
                        <a:rPr lang="en-US" sz="900"/>
                        <a:t>Full name of the customer</a:t>
                      </a:r>
                    </a:p>
                  </a:txBody>
                  <a:tcPr marL="36044" marR="36044" marT="18022" marB="18022" anchor="ctr">
                    <a:lnL>
                      <a:noFill/>
                    </a:lnL>
                    <a:lnR>
                      <a:noFill/>
                    </a:lnR>
                    <a:lnT>
                      <a:noFill/>
                    </a:lnT>
                    <a:lnB>
                      <a:noFill/>
                    </a:lnB>
                    <a:noFill/>
                  </a:tcPr>
                </a:tc>
                <a:extLst>
                  <a:ext uri="{0D108BD9-81ED-4DB2-BD59-A6C34878D82A}">
                    <a16:rowId xmlns:a16="http://schemas.microsoft.com/office/drawing/2014/main" val="566831697"/>
                  </a:ext>
                </a:extLst>
              </a:tr>
              <a:tr h="178156">
                <a:tc>
                  <a:txBody>
                    <a:bodyPr/>
                    <a:lstStyle/>
                    <a:p>
                      <a:pPr>
                        <a:buNone/>
                      </a:pPr>
                      <a:r>
                        <a:rPr lang="en-IN" sz="900"/>
                        <a:t>Age</a:t>
                      </a:r>
                    </a:p>
                  </a:txBody>
                  <a:tcPr marL="36044" marR="36044" marT="18022" marB="18022" anchor="ctr">
                    <a:lnL>
                      <a:noFill/>
                    </a:lnL>
                    <a:lnR>
                      <a:noFill/>
                    </a:lnR>
                    <a:lnT>
                      <a:noFill/>
                    </a:lnT>
                    <a:lnB>
                      <a:noFill/>
                    </a:lnB>
                    <a:noFill/>
                  </a:tcPr>
                </a:tc>
                <a:tc>
                  <a:txBody>
                    <a:bodyPr/>
                    <a:lstStyle/>
                    <a:p>
                      <a:pPr>
                        <a:buNone/>
                      </a:pPr>
                      <a:r>
                        <a:rPr lang="en-IN" sz="900"/>
                        <a:t>Age of the customer</a:t>
                      </a:r>
                    </a:p>
                  </a:txBody>
                  <a:tcPr marL="36044" marR="36044" marT="18022" marB="18022" anchor="ctr">
                    <a:lnL>
                      <a:noFill/>
                    </a:lnL>
                    <a:lnR>
                      <a:noFill/>
                    </a:lnR>
                    <a:lnT>
                      <a:noFill/>
                    </a:lnT>
                    <a:lnB>
                      <a:noFill/>
                    </a:lnB>
                    <a:noFill/>
                  </a:tcPr>
                </a:tc>
                <a:extLst>
                  <a:ext uri="{0D108BD9-81ED-4DB2-BD59-A6C34878D82A}">
                    <a16:rowId xmlns:a16="http://schemas.microsoft.com/office/drawing/2014/main" val="3540842127"/>
                  </a:ext>
                </a:extLst>
              </a:tr>
              <a:tr h="178156">
                <a:tc>
                  <a:txBody>
                    <a:bodyPr/>
                    <a:lstStyle/>
                    <a:p>
                      <a:pPr>
                        <a:buNone/>
                      </a:pPr>
                      <a:r>
                        <a:rPr lang="en-IN" sz="900"/>
                        <a:t>SSN</a:t>
                      </a:r>
                    </a:p>
                  </a:txBody>
                  <a:tcPr marL="36044" marR="36044" marT="18022" marB="18022" anchor="ctr">
                    <a:lnL>
                      <a:noFill/>
                    </a:lnL>
                    <a:lnR>
                      <a:noFill/>
                    </a:lnR>
                    <a:lnT>
                      <a:noFill/>
                    </a:lnT>
                    <a:lnB>
                      <a:noFill/>
                    </a:lnB>
                    <a:noFill/>
                  </a:tcPr>
                </a:tc>
                <a:tc>
                  <a:txBody>
                    <a:bodyPr/>
                    <a:lstStyle/>
                    <a:p>
                      <a:pPr>
                        <a:buNone/>
                      </a:pPr>
                      <a:r>
                        <a:rPr lang="en-US" sz="900"/>
                        <a:t>Social Security Number (personal identifier)</a:t>
                      </a:r>
                    </a:p>
                  </a:txBody>
                  <a:tcPr marL="36044" marR="36044" marT="18022" marB="18022" anchor="ctr">
                    <a:lnL>
                      <a:noFill/>
                    </a:lnL>
                    <a:lnR>
                      <a:noFill/>
                    </a:lnR>
                    <a:lnT>
                      <a:noFill/>
                    </a:lnT>
                    <a:lnB>
                      <a:noFill/>
                    </a:lnB>
                    <a:noFill/>
                  </a:tcPr>
                </a:tc>
                <a:extLst>
                  <a:ext uri="{0D108BD9-81ED-4DB2-BD59-A6C34878D82A}">
                    <a16:rowId xmlns:a16="http://schemas.microsoft.com/office/drawing/2014/main" val="3385123990"/>
                  </a:ext>
                </a:extLst>
              </a:tr>
              <a:tr h="178156">
                <a:tc>
                  <a:txBody>
                    <a:bodyPr/>
                    <a:lstStyle/>
                    <a:p>
                      <a:pPr>
                        <a:buNone/>
                      </a:pPr>
                      <a:r>
                        <a:rPr lang="en-IN" sz="900"/>
                        <a:t>Occupation</a:t>
                      </a:r>
                    </a:p>
                  </a:txBody>
                  <a:tcPr marL="36044" marR="36044" marT="18022" marB="18022" anchor="ctr">
                    <a:lnL>
                      <a:noFill/>
                    </a:lnL>
                    <a:lnR>
                      <a:noFill/>
                    </a:lnR>
                    <a:lnT>
                      <a:noFill/>
                    </a:lnT>
                    <a:lnB>
                      <a:noFill/>
                    </a:lnB>
                    <a:noFill/>
                  </a:tcPr>
                </a:tc>
                <a:tc>
                  <a:txBody>
                    <a:bodyPr/>
                    <a:lstStyle/>
                    <a:p>
                      <a:pPr>
                        <a:buNone/>
                      </a:pPr>
                      <a:r>
                        <a:rPr lang="en-US" sz="900"/>
                        <a:t>Type of job/occupation of the customer</a:t>
                      </a:r>
                    </a:p>
                  </a:txBody>
                  <a:tcPr marL="36044" marR="36044" marT="18022" marB="18022" anchor="ctr">
                    <a:lnL>
                      <a:noFill/>
                    </a:lnL>
                    <a:lnR>
                      <a:noFill/>
                    </a:lnR>
                    <a:lnT>
                      <a:noFill/>
                    </a:lnT>
                    <a:lnB>
                      <a:noFill/>
                    </a:lnB>
                    <a:noFill/>
                  </a:tcPr>
                </a:tc>
                <a:extLst>
                  <a:ext uri="{0D108BD9-81ED-4DB2-BD59-A6C34878D82A}">
                    <a16:rowId xmlns:a16="http://schemas.microsoft.com/office/drawing/2014/main" val="55407870"/>
                  </a:ext>
                </a:extLst>
              </a:tr>
              <a:tr h="178156">
                <a:tc>
                  <a:txBody>
                    <a:bodyPr/>
                    <a:lstStyle/>
                    <a:p>
                      <a:pPr>
                        <a:buNone/>
                      </a:pPr>
                      <a:r>
                        <a:rPr lang="en-IN" sz="900"/>
                        <a:t>Annual_Income</a:t>
                      </a:r>
                    </a:p>
                  </a:txBody>
                  <a:tcPr marL="36044" marR="36044" marT="18022" marB="18022" anchor="ctr">
                    <a:lnL>
                      <a:noFill/>
                    </a:lnL>
                    <a:lnR>
                      <a:noFill/>
                    </a:lnR>
                    <a:lnT>
                      <a:noFill/>
                    </a:lnT>
                    <a:lnB>
                      <a:noFill/>
                    </a:lnB>
                    <a:noFill/>
                  </a:tcPr>
                </a:tc>
                <a:tc>
                  <a:txBody>
                    <a:bodyPr/>
                    <a:lstStyle/>
                    <a:p>
                      <a:pPr>
                        <a:buNone/>
                      </a:pPr>
                      <a:r>
                        <a:rPr lang="en-US" sz="900" dirty="0"/>
                        <a:t>Total income earned in a year</a:t>
                      </a:r>
                    </a:p>
                  </a:txBody>
                  <a:tcPr marL="36044" marR="36044" marT="18022" marB="18022" anchor="ctr">
                    <a:lnL>
                      <a:noFill/>
                    </a:lnL>
                    <a:lnR>
                      <a:noFill/>
                    </a:lnR>
                    <a:lnT>
                      <a:noFill/>
                    </a:lnT>
                    <a:lnB>
                      <a:noFill/>
                    </a:lnB>
                    <a:noFill/>
                  </a:tcPr>
                </a:tc>
                <a:extLst>
                  <a:ext uri="{0D108BD9-81ED-4DB2-BD59-A6C34878D82A}">
                    <a16:rowId xmlns:a16="http://schemas.microsoft.com/office/drawing/2014/main" val="572984175"/>
                  </a:ext>
                </a:extLst>
              </a:tr>
              <a:tr h="176362">
                <a:tc>
                  <a:txBody>
                    <a:bodyPr/>
                    <a:lstStyle/>
                    <a:p>
                      <a:pPr>
                        <a:buNone/>
                      </a:pPr>
                      <a:r>
                        <a:rPr lang="en-IN" sz="900"/>
                        <a:t>Monthly_Inhand_Salary</a:t>
                      </a:r>
                    </a:p>
                  </a:txBody>
                  <a:tcPr marL="36044" marR="36044" marT="18022" marB="18022" anchor="ctr">
                    <a:lnL>
                      <a:noFill/>
                    </a:lnL>
                    <a:lnR>
                      <a:noFill/>
                    </a:lnR>
                    <a:lnT>
                      <a:noFill/>
                    </a:lnT>
                    <a:lnB>
                      <a:noFill/>
                    </a:lnB>
                    <a:noFill/>
                  </a:tcPr>
                </a:tc>
                <a:tc>
                  <a:txBody>
                    <a:bodyPr/>
                    <a:lstStyle/>
                    <a:p>
                      <a:pPr>
                        <a:buNone/>
                      </a:pPr>
                      <a:r>
                        <a:rPr lang="en-US" sz="900"/>
                        <a:t>Net monthly income after deductions</a:t>
                      </a:r>
                    </a:p>
                  </a:txBody>
                  <a:tcPr marL="36044" marR="36044" marT="18022" marB="18022" anchor="ctr">
                    <a:lnL>
                      <a:noFill/>
                    </a:lnL>
                    <a:lnR>
                      <a:noFill/>
                    </a:lnR>
                    <a:lnT>
                      <a:noFill/>
                    </a:lnT>
                    <a:lnB>
                      <a:noFill/>
                    </a:lnB>
                    <a:noFill/>
                  </a:tcPr>
                </a:tc>
                <a:extLst>
                  <a:ext uri="{0D108BD9-81ED-4DB2-BD59-A6C34878D82A}">
                    <a16:rowId xmlns:a16="http://schemas.microsoft.com/office/drawing/2014/main" val="231347190"/>
                  </a:ext>
                </a:extLst>
              </a:tr>
              <a:tr h="178156">
                <a:tc>
                  <a:txBody>
                    <a:bodyPr/>
                    <a:lstStyle/>
                    <a:p>
                      <a:pPr>
                        <a:buNone/>
                      </a:pPr>
                      <a:r>
                        <a:rPr lang="en-IN" sz="900"/>
                        <a:t>Num_Bank_Accounts</a:t>
                      </a:r>
                    </a:p>
                  </a:txBody>
                  <a:tcPr marL="36044" marR="36044" marT="18022" marB="18022" anchor="ctr">
                    <a:lnL>
                      <a:noFill/>
                    </a:lnL>
                    <a:lnR>
                      <a:noFill/>
                    </a:lnR>
                    <a:lnT>
                      <a:noFill/>
                    </a:lnT>
                    <a:lnB>
                      <a:noFill/>
                    </a:lnB>
                    <a:noFill/>
                  </a:tcPr>
                </a:tc>
                <a:tc>
                  <a:txBody>
                    <a:bodyPr/>
                    <a:lstStyle/>
                    <a:p>
                      <a:pPr>
                        <a:buNone/>
                      </a:pPr>
                      <a:r>
                        <a:rPr lang="en-US" sz="900"/>
                        <a:t>Number of bank accounts held</a:t>
                      </a:r>
                    </a:p>
                  </a:txBody>
                  <a:tcPr marL="36044" marR="36044" marT="18022" marB="18022" anchor="ctr">
                    <a:lnL>
                      <a:noFill/>
                    </a:lnL>
                    <a:lnR>
                      <a:noFill/>
                    </a:lnR>
                    <a:lnT>
                      <a:noFill/>
                    </a:lnT>
                    <a:lnB>
                      <a:noFill/>
                    </a:lnB>
                    <a:noFill/>
                  </a:tcPr>
                </a:tc>
                <a:extLst>
                  <a:ext uri="{0D108BD9-81ED-4DB2-BD59-A6C34878D82A}">
                    <a16:rowId xmlns:a16="http://schemas.microsoft.com/office/drawing/2014/main" val="701149703"/>
                  </a:ext>
                </a:extLst>
              </a:tr>
              <a:tr h="178156">
                <a:tc>
                  <a:txBody>
                    <a:bodyPr/>
                    <a:lstStyle/>
                    <a:p>
                      <a:pPr>
                        <a:buNone/>
                      </a:pPr>
                      <a:r>
                        <a:rPr lang="en-IN" sz="900"/>
                        <a:t>Num_Credit_Card</a:t>
                      </a:r>
                    </a:p>
                  </a:txBody>
                  <a:tcPr marL="36044" marR="36044" marT="18022" marB="18022" anchor="ctr">
                    <a:lnL>
                      <a:noFill/>
                    </a:lnL>
                    <a:lnR>
                      <a:noFill/>
                    </a:lnR>
                    <a:lnT>
                      <a:noFill/>
                    </a:lnT>
                    <a:lnB>
                      <a:noFill/>
                    </a:lnB>
                    <a:noFill/>
                  </a:tcPr>
                </a:tc>
                <a:tc>
                  <a:txBody>
                    <a:bodyPr/>
                    <a:lstStyle/>
                    <a:p>
                      <a:pPr>
                        <a:buNone/>
                      </a:pPr>
                      <a:r>
                        <a:rPr lang="en-US" sz="900"/>
                        <a:t>Number of credit cards held</a:t>
                      </a:r>
                    </a:p>
                  </a:txBody>
                  <a:tcPr marL="36044" marR="36044" marT="18022" marB="18022" anchor="ctr">
                    <a:lnL>
                      <a:noFill/>
                    </a:lnL>
                    <a:lnR>
                      <a:noFill/>
                    </a:lnR>
                    <a:lnT>
                      <a:noFill/>
                    </a:lnT>
                    <a:lnB>
                      <a:noFill/>
                    </a:lnB>
                    <a:noFill/>
                  </a:tcPr>
                </a:tc>
                <a:extLst>
                  <a:ext uri="{0D108BD9-81ED-4DB2-BD59-A6C34878D82A}">
                    <a16:rowId xmlns:a16="http://schemas.microsoft.com/office/drawing/2014/main" val="2099617962"/>
                  </a:ext>
                </a:extLst>
              </a:tr>
              <a:tr h="178156">
                <a:tc>
                  <a:txBody>
                    <a:bodyPr/>
                    <a:lstStyle/>
                    <a:p>
                      <a:pPr>
                        <a:buNone/>
                      </a:pPr>
                      <a:r>
                        <a:rPr lang="en-IN" sz="900"/>
                        <a:t>Interest_Rate</a:t>
                      </a:r>
                    </a:p>
                  </a:txBody>
                  <a:tcPr marL="36044" marR="36044" marT="18022" marB="18022" anchor="ctr">
                    <a:lnL>
                      <a:noFill/>
                    </a:lnL>
                    <a:lnR>
                      <a:noFill/>
                    </a:lnR>
                    <a:lnT>
                      <a:noFill/>
                    </a:lnT>
                    <a:lnB>
                      <a:noFill/>
                    </a:lnB>
                    <a:noFill/>
                  </a:tcPr>
                </a:tc>
                <a:tc>
                  <a:txBody>
                    <a:bodyPr/>
                    <a:lstStyle/>
                    <a:p>
                      <a:pPr>
                        <a:buNone/>
                      </a:pPr>
                      <a:r>
                        <a:rPr lang="en-US" sz="900"/>
                        <a:t>Interest rate applicable on the credit</a:t>
                      </a:r>
                    </a:p>
                  </a:txBody>
                  <a:tcPr marL="36044" marR="36044" marT="18022" marB="18022" anchor="ctr">
                    <a:lnL>
                      <a:noFill/>
                    </a:lnL>
                    <a:lnR>
                      <a:noFill/>
                    </a:lnR>
                    <a:lnT>
                      <a:noFill/>
                    </a:lnT>
                    <a:lnB>
                      <a:noFill/>
                    </a:lnB>
                    <a:noFill/>
                  </a:tcPr>
                </a:tc>
                <a:extLst>
                  <a:ext uri="{0D108BD9-81ED-4DB2-BD59-A6C34878D82A}">
                    <a16:rowId xmlns:a16="http://schemas.microsoft.com/office/drawing/2014/main" val="570544771"/>
                  </a:ext>
                </a:extLst>
              </a:tr>
              <a:tr h="178156">
                <a:tc>
                  <a:txBody>
                    <a:bodyPr/>
                    <a:lstStyle/>
                    <a:p>
                      <a:pPr>
                        <a:buNone/>
                      </a:pPr>
                      <a:r>
                        <a:rPr lang="en-IN" sz="900" dirty="0" err="1"/>
                        <a:t>Num_of_Loan</a:t>
                      </a:r>
                      <a:endParaRPr lang="en-IN" sz="900" dirty="0"/>
                    </a:p>
                  </a:txBody>
                  <a:tcPr marL="36044" marR="36044" marT="18022" marB="18022" anchor="ctr">
                    <a:lnL>
                      <a:noFill/>
                    </a:lnL>
                    <a:lnR>
                      <a:noFill/>
                    </a:lnR>
                    <a:lnT>
                      <a:noFill/>
                    </a:lnT>
                    <a:lnB>
                      <a:noFill/>
                    </a:lnB>
                    <a:noFill/>
                  </a:tcPr>
                </a:tc>
                <a:tc>
                  <a:txBody>
                    <a:bodyPr/>
                    <a:lstStyle/>
                    <a:p>
                      <a:pPr>
                        <a:buNone/>
                      </a:pPr>
                      <a:r>
                        <a:rPr lang="en-US" sz="900" dirty="0"/>
                        <a:t>Total number of loans taken</a:t>
                      </a:r>
                    </a:p>
                  </a:txBody>
                  <a:tcPr marL="36044" marR="36044" marT="18022" marB="18022" anchor="ctr">
                    <a:lnL>
                      <a:noFill/>
                    </a:lnL>
                    <a:lnR>
                      <a:noFill/>
                    </a:lnR>
                    <a:lnT>
                      <a:noFill/>
                    </a:lnT>
                    <a:lnB>
                      <a:noFill/>
                    </a:lnB>
                    <a:noFill/>
                  </a:tcPr>
                </a:tc>
                <a:extLst>
                  <a:ext uri="{0D108BD9-81ED-4DB2-BD59-A6C34878D82A}">
                    <a16:rowId xmlns:a16="http://schemas.microsoft.com/office/drawing/2014/main" val="2183435868"/>
                  </a:ext>
                </a:extLst>
              </a:tr>
              <a:tr h="178156">
                <a:tc>
                  <a:txBody>
                    <a:bodyPr/>
                    <a:lstStyle/>
                    <a:p>
                      <a:pPr>
                        <a:buNone/>
                      </a:pPr>
                      <a:r>
                        <a:rPr lang="en-IN" sz="900"/>
                        <a:t>Type_of_Loan</a:t>
                      </a:r>
                    </a:p>
                  </a:txBody>
                  <a:tcPr marL="36044" marR="36044" marT="18022" marB="18022" anchor="ctr">
                    <a:lnL>
                      <a:noFill/>
                    </a:lnL>
                    <a:lnR>
                      <a:noFill/>
                    </a:lnR>
                    <a:lnT>
                      <a:noFill/>
                    </a:lnT>
                    <a:lnB>
                      <a:noFill/>
                    </a:lnB>
                    <a:noFill/>
                  </a:tcPr>
                </a:tc>
                <a:tc>
                  <a:txBody>
                    <a:bodyPr/>
                    <a:lstStyle/>
                    <a:p>
                      <a:pPr>
                        <a:buNone/>
                      </a:pPr>
                      <a:r>
                        <a:rPr lang="en-US" sz="900"/>
                        <a:t>Types of loans taken (e.g., Home, Auto, Personal)</a:t>
                      </a:r>
                    </a:p>
                  </a:txBody>
                  <a:tcPr marL="36044" marR="36044" marT="18022" marB="18022" anchor="ctr">
                    <a:lnL>
                      <a:noFill/>
                    </a:lnL>
                    <a:lnR>
                      <a:noFill/>
                    </a:lnR>
                    <a:lnT>
                      <a:noFill/>
                    </a:lnT>
                    <a:lnB>
                      <a:noFill/>
                    </a:lnB>
                    <a:noFill/>
                  </a:tcPr>
                </a:tc>
                <a:extLst>
                  <a:ext uri="{0D108BD9-81ED-4DB2-BD59-A6C34878D82A}">
                    <a16:rowId xmlns:a16="http://schemas.microsoft.com/office/drawing/2014/main" val="2045886358"/>
                  </a:ext>
                </a:extLst>
              </a:tr>
              <a:tr h="178156">
                <a:tc>
                  <a:txBody>
                    <a:bodyPr/>
                    <a:lstStyle/>
                    <a:p>
                      <a:pPr>
                        <a:buNone/>
                      </a:pPr>
                      <a:r>
                        <a:rPr lang="en-IN" sz="900"/>
                        <a:t>Delay_from_due_date</a:t>
                      </a:r>
                    </a:p>
                  </a:txBody>
                  <a:tcPr marL="36044" marR="36044" marT="18022" marB="18022" anchor="ctr">
                    <a:lnL>
                      <a:noFill/>
                    </a:lnL>
                    <a:lnR>
                      <a:noFill/>
                    </a:lnR>
                    <a:lnT>
                      <a:noFill/>
                    </a:lnT>
                    <a:lnB>
                      <a:noFill/>
                    </a:lnB>
                    <a:noFill/>
                  </a:tcPr>
                </a:tc>
                <a:tc>
                  <a:txBody>
                    <a:bodyPr/>
                    <a:lstStyle/>
                    <a:p>
                      <a:pPr>
                        <a:buNone/>
                      </a:pPr>
                      <a:r>
                        <a:rPr lang="en-US" sz="900"/>
                        <a:t>Days delayed in payment from due date</a:t>
                      </a:r>
                    </a:p>
                  </a:txBody>
                  <a:tcPr marL="36044" marR="36044" marT="18022" marB="18022" anchor="ctr">
                    <a:lnL>
                      <a:noFill/>
                    </a:lnL>
                    <a:lnR>
                      <a:noFill/>
                    </a:lnR>
                    <a:lnT>
                      <a:noFill/>
                    </a:lnT>
                    <a:lnB>
                      <a:noFill/>
                    </a:lnB>
                    <a:noFill/>
                  </a:tcPr>
                </a:tc>
                <a:extLst>
                  <a:ext uri="{0D108BD9-81ED-4DB2-BD59-A6C34878D82A}">
                    <a16:rowId xmlns:a16="http://schemas.microsoft.com/office/drawing/2014/main" val="4151278519"/>
                  </a:ext>
                </a:extLst>
              </a:tr>
              <a:tr h="178156">
                <a:tc>
                  <a:txBody>
                    <a:bodyPr/>
                    <a:lstStyle/>
                    <a:p>
                      <a:pPr>
                        <a:buNone/>
                      </a:pPr>
                      <a:r>
                        <a:rPr lang="en-IN" sz="900"/>
                        <a:t>Num_of_Delayed_Payment</a:t>
                      </a:r>
                    </a:p>
                  </a:txBody>
                  <a:tcPr marL="36044" marR="36044" marT="18022" marB="18022" anchor="ctr">
                    <a:lnL>
                      <a:noFill/>
                    </a:lnL>
                    <a:lnR>
                      <a:noFill/>
                    </a:lnR>
                    <a:lnT>
                      <a:noFill/>
                    </a:lnT>
                    <a:lnB>
                      <a:noFill/>
                    </a:lnB>
                    <a:noFill/>
                  </a:tcPr>
                </a:tc>
                <a:tc>
                  <a:txBody>
                    <a:bodyPr/>
                    <a:lstStyle/>
                    <a:p>
                      <a:pPr>
                        <a:buNone/>
                      </a:pPr>
                      <a:r>
                        <a:rPr lang="en-US" sz="900"/>
                        <a:t>Total number of delayed payments</a:t>
                      </a:r>
                    </a:p>
                  </a:txBody>
                  <a:tcPr marL="36044" marR="36044" marT="18022" marB="18022" anchor="ctr">
                    <a:lnL>
                      <a:noFill/>
                    </a:lnL>
                    <a:lnR>
                      <a:noFill/>
                    </a:lnR>
                    <a:lnT>
                      <a:noFill/>
                    </a:lnT>
                    <a:lnB>
                      <a:noFill/>
                    </a:lnB>
                    <a:noFill/>
                  </a:tcPr>
                </a:tc>
                <a:extLst>
                  <a:ext uri="{0D108BD9-81ED-4DB2-BD59-A6C34878D82A}">
                    <a16:rowId xmlns:a16="http://schemas.microsoft.com/office/drawing/2014/main" val="3616603739"/>
                  </a:ext>
                </a:extLst>
              </a:tr>
              <a:tr h="178156">
                <a:tc>
                  <a:txBody>
                    <a:bodyPr/>
                    <a:lstStyle/>
                    <a:p>
                      <a:pPr>
                        <a:buNone/>
                      </a:pPr>
                      <a:r>
                        <a:rPr lang="en-IN" sz="900"/>
                        <a:t>Changed_Credit_Limit</a:t>
                      </a:r>
                    </a:p>
                  </a:txBody>
                  <a:tcPr marL="36044" marR="36044" marT="18022" marB="18022" anchor="ctr">
                    <a:lnL>
                      <a:noFill/>
                    </a:lnL>
                    <a:lnR>
                      <a:noFill/>
                    </a:lnR>
                    <a:lnT>
                      <a:noFill/>
                    </a:lnT>
                    <a:lnB>
                      <a:noFill/>
                    </a:lnB>
                    <a:noFill/>
                  </a:tcPr>
                </a:tc>
                <a:tc>
                  <a:txBody>
                    <a:bodyPr/>
                    <a:lstStyle/>
                    <a:p>
                      <a:pPr>
                        <a:buNone/>
                      </a:pPr>
                      <a:r>
                        <a:rPr lang="en-US" sz="900"/>
                        <a:t>Amount by which the credit limit was changed</a:t>
                      </a:r>
                    </a:p>
                  </a:txBody>
                  <a:tcPr marL="36044" marR="36044" marT="18022" marB="18022" anchor="ctr">
                    <a:lnL>
                      <a:noFill/>
                    </a:lnL>
                    <a:lnR>
                      <a:noFill/>
                    </a:lnR>
                    <a:lnT>
                      <a:noFill/>
                    </a:lnT>
                    <a:lnB>
                      <a:noFill/>
                    </a:lnB>
                    <a:noFill/>
                  </a:tcPr>
                </a:tc>
                <a:extLst>
                  <a:ext uri="{0D108BD9-81ED-4DB2-BD59-A6C34878D82A}">
                    <a16:rowId xmlns:a16="http://schemas.microsoft.com/office/drawing/2014/main" val="1629753933"/>
                  </a:ext>
                </a:extLst>
              </a:tr>
              <a:tr h="311773">
                <a:tc>
                  <a:txBody>
                    <a:bodyPr/>
                    <a:lstStyle/>
                    <a:p>
                      <a:pPr>
                        <a:buNone/>
                      </a:pPr>
                      <a:r>
                        <a:rPr lang="en-IN" sz="900"/>
                        <a:t>Num_Credit_Inquiries</a:t>
                      </a:r>
                    </a:p>
                  </a:txBody>
                  <a:tcPr marL="36044" marR="36044" marT="18022" marB="18022" anchor="ctr">
                    <a:lnL>
                      <a:noFill/>
                    </a:lnL>
                    <a:lnR>
                      <a:noFill/>
                    </a:lnR>
                    <a:lnT>
                      <a:noFill/>
                    </a:lnT>
                    <a:lnB>
                      <a:noFill/>
                    </a:lnB>
                    <a:noFill/>
                  </a:tcPr>
                </a:tc>
                <a:tc>
                  <a:txBody>
                    <a:bodyPr/>
                    <a:lstStyle/>
                    <a:p>
                      <a:pPr>
                        <a:buNone/>
                      </a:pPr>
                      <a:r>
                        <a:rPr lang="en-US" sz="900"/>
                        <a:t>Number of times credit history was checked (e.g., for loans/cards)</a:t>
                      </a:r>
                    </a:p>
                  </a:txBody>
                  <a:tcPr marL="36044" marR="36044" marT="18022" marB="18022" anchor="ctr">
                    <a:lnL>
                      <a:noFill/>
                    </a:lnL>
                    <a:lnR>
                      <a:noFill/>
                    </a:lnR>
                    <a:lnT>
                      <a:noFill/>
                    </a:lnT>
                    <a:lnB>
                      <a:noFill/>
                    </a:lnB>
                    <a:noFill/>
                  </a:tcPr>
                </a:tc>
                <a:extLst>
                  <a:ext uri="{0D108BD9-81ED-4DB2-BD59-A6C34878D82A}">
                    <a16:rowId xmlns:a16="http://schemas.microsoft.com/office/drawing/2014/main" val="559099787"/>
                  </a:ext>
                </a:extLst>
              </a:tr>
              <a:tr h="178156">
                <a:tc>
                  <a:txBody>
                    <a:bodyPr/>
                    <a:lstStyle/>
                    <a:p>
                      <a:pPr>
                        <a:buNone/>
                      </a:pPr>
                      <a:r>
                        <a:rPr lang="en-IN" sz="900"/>
                        <a:t>Credit_Mix</a:t>
                      </a:r>
                    </a:p>
                  </a:txBody>
                  <a:tcPr marL="36044" marR="36044" marT="18022" marB="18022" anchor="ctr">
                    <a:lnL>
                      <a:noFill/>
                    </a:lnL>
                    <a:lnR>
                      <a:noFill/>
                    </a:lnR>
                    <a:lnT>
                      <a:noFill/>
                    </a:lnT>
                    <a:lnB>
                      <a:noFill/>
                    </a:lnB>
                    <a:noFill/>
                  </a:tcPr>
                </a:tc>
                <a:tc>
                  <a:txBody>
                    <a:bodyPr/>
                    <a:lstStyle/>
                    <a:p>
                      <a:pPr>
                        <a:buNone/>
                      </a:pPr>
                      <a:r>
                        <a:rPr lang="en-US" sz="900"/>
                        <a:t>Mix of different types of credit (Good/Standard/Bad)</a:t>
                      </a:r>
                    </a:p>
                  </a:txBody>
                  <a:tcPr marL="36044" marR="36044" marT="18022" marB="18022" anchor="ctr">
                    <a:lnL>
                      <a:noFill/>
                    </a:lnL>
                    <a:lnR>
                      <a:noFill/>
                    </a:lnR>
                    <a:lnT>
                      <a:noFill/>
                    </a:lnT>
                    <a:lnB>
                      <a:noFill/>
                    </a:lnB>
                    <a:noFill/>
                  </a:tcPr>
                </a:tc>
                <a:extLst>
                  <a:ext uri="{0D108BD9-81ED-4DB2-BD59-A6C34878D82A}">
                    <a16:rowId xmlns:a16="http://schemas.microsoft.com/office/drawing/2014/main" val="4024758875"/>
                  </a:ext>
                </a:extLst>
              </a:tr>
              <a:tr h="178156">
                <a:tc>
                  <a:txBody>
                    <a:bodyPr/>
                    <a:lstStyle/>
                    <a:p>
                      <a:pPr>
                        <a:buNone/>
                      </a:pPr>
                      <a:r>
                        <a:rPr lang="en-IN" sz="900"/>
                        <a:t>Outstanding_Debt</a:t>
                      </a:r>
                    </a:p>
                  </a:txBody>
                  <a:tcPr marL="36044" marR="36044" marT="18022" marB="18022" anchor="ctr">
                    <a:lnL>
                      <a:noFill/>
                    </a:lnL>
                    <a:lnR>
                      <a:noFill/>
                    </a:lnR>
                    <a:lnT>
                      <a:noFill/>
                    </a:lnT>
                    <a:lnB>
                      <a:noFill/>
                    </a:lnB>
                    <a:noFill/>
                  </a:tcPr>
                </a:tc>
                <a:tc>
                  <a:txBody>
                    <a:bodyPr/>
                    <a:lstStyle/>
                    <a:p>
                      <a:pPr>
                        <a:buNone/>
                      </a:pPr>
                      <a:r>
                        <a:rPr lang="en-US" sz="900"/>
                        <a:t>Unpaid or pending debt amount</a:t>
                      </a:r>
                    </a:p>
                  </a:txBody>
                  <a:tcPr marL="36044" marR="36044" marT="18022" marB="18022" anchor="ctr">
                    <a:lnL>
                      <a:noFill/>
                    </a:lnL>
                    <a:lnR>
                      <a:noFill/>
                    </a:lnR>
                    <a:lnT>
                      <a:noFill/>
                    </a:lnT>
                    <a:lnB>
                      <a:noFill/>
                    </a:lnB>
                    <a:noFill/>
                  </a:tcPr>
                </a:tc>
                <a:extLst>
                  <a:ext uri="{0D108BD9-81ED-4DB2-BD59-A6C34878D82A}">
                    <a16:rowId xmlns:a16="http://schemas.microsoft.com/office/drawing/2014/main" val="356245357"/>
                  </a:ext>
                </a:extLst>
              </a:tr>
              <a:tr h="178156">
                <a:tc>
                  <a:txBody>
                    <a:bodyPr/>
                    <a:lstStyle/>
                    <a:p>
                      <a:pPr>
                        <a:buNone/>
                      </a:pPr>
                      <a:r>
                        <a:rPr lang="en-IN" sz="900"/>
                        <a:t>Credit_Utilization_Ratio</a:t>
                      </a:r>
                    </a:p>
                  </a:txBody>
                  <a:tcPr marL="36044" marR="36044" marT="18022" marB="18022" anchor="ctr">
                    <a:lnL>
                      <a:noFill/>
                    </a:lnL>
                    <a:lnR>
                      <a:noFill/>
                    </a:lnR>
                    <a:lnT>
                      <a:noFill/>
                    </a:lnT>
                    <a:lnB>
                      <a:noFill/>
                    </a:lnB>
                    <a:noFill/>
                  </a:tcPr>
                </a:tc>
                <a:tc>
                  <a:txBody>
                    <a:bodyPr/>
                    <a:lstStyle/>
                    <a:p>
                      <a:pPr>
                        <a:buNone/>
                      </a:pPr>
                      <a:r>
                        <a:rPr lang="en-US" sz="900"/>
                        <a:t>Ratio of used credit limit to total credit limit</a:t>
                      </a:r>
                    </a:p>
                  </a:txBody>
                  <a:tcPr marL="36044" marR="36044" marT="18022" marB="18022" anchor="ctr">
                    <a:lnL>
                      <a:noFill/>
                    </a:lnL>
                    <a:lnR>
                      <a:noFill/>
                    </a:lnR>
                    <a:lnT>
                      <a:noFill/>
                    </a:lnT>
                    <a:lnB>
                      <a:noFill/>
                    </a:lnB>
                    <a:noFill/>
                  </a:tcPr>
                </a:tc>
                <a:extLst>
                  <a:ext uri="{0D108BD9-81ED-4DB2-BD59-A6C34878D82A}">
                    <a16:rowId xmlns:a16="http://schemas.microsoft.com/office/drawing/2014/main" val="1153254784"/>
                  </a:ext>
                </a:extLst>
              </a:tr>
              <a:tr h="178156">
                <a:tc>
                  <a:txBody>
                    <a:bodyPr/>
                    <a:lstStyle/>
                    <a:p>
                      <a:pPr>
                        <a:buNone/>
                      </a:pPr>
                      <a:r>
                        <a:rPr lang="en-IN" sz="900"/>
                        <a:t>Credit_History_Age</a:t>
                      </a:r>
                    </a:p>
                  </a:txBody>
                  <a:tcPr marL="36044" marR="36044" marT="18022" marB="18022" anchor="ctr">
                    <a:lnL>
                      <a:noFill/>
                    </a:lnL>
                    <a:lnR>
                      <a:noFill/>
                    </a:lnR>
                    <a:lnT>
                      <a:noFill/>
                    </a:lnT>
                    <a:lnB>
                      <a:noFill/>
                    </a:lnB>
                    <a:noFill/>
                  </a:tcPr>
                </a:tc>
                <a:tc>
                  <a:txBody>
                    <a:bodyPr/>
                    <a:lstStyle/>
                    <a:p>
                      <a:pPr>
                        <a:buNone/>
                      </a:pPr>
                      <a:r>
                        <a:rPr lang="en-US" sz="900"/>
                        <a:t>Age of the credit history in years/months</a:t>
                      </a:r>
                    </a:p>
                  </a:txBody>
                  <a:tcPr marL="36044" marR="36044" marT="18022" marB="18022" anchor="ctr">
                    <a:lnL>
                      <a:noFill/>
                    </a:lnL>
                    <a:lnR>
                      <a:noFill/>
                    </a:lnR>
                    <a:lnT>
                      <a:noFill/>
                    </a:lnT>
                    <a:lnB>
                      <a:noFill/>
                    </a:lnB>
                    <a:noFill/>
                  </a:tcPr>
                </a:tc>
                <a:extLst>
                  <a:ext uri="{0D108BD9-81ED-4DB2-BD59-A6C34878D82A}">
                    <a16:rowId xmlns:a16="http://schemas.microsoft.com/office/drawing/2014/main" val="1564927106"/>
                  </a:ext>
                </a:extLst>
              </a:tr>
              <a:tr h="178156">
                <a:tc>
                  <a:txBody>
                    <a:bodyPr/>
                    <a:lstStyle/>
                    <a:p>
                      <a:pPr>
                        <a:buNone/>
                      </a:pPr>
                      <a:r>
                        <a:rPr lang="en-IN" sz="900"/>
                        <a:t>Payment_of_Min_Amount</a:t>
                      </a:r>
                    </a:p>
                  </a:txBody>
                  <a:tcPr marL="36044" marR="36044" marT="18022" marB="18022" anchor="ctr">
                    <a:lnL>
                      <a:noFill/>
                    </a:lnL>
                    <a:lnR>
                      <a:noFill/>
                    </a:lnR>
                    <a:lnT>
                      <a:noFill/>
                    </a:lnT>
                    <a:lnB>
                      <a:noFill/>
                    </a:lnB>
                    <a:noFill/>
                  </a:tcPr>
                </a:tc>
                <a:tc>
                  <a:txBody>
                    <a:bodyPr/>
                    <a:lstStyle/>
                    <a:p>
                      <a:pPr>
                        <a:buNone/>
                      </a:pPr>
                      <a:r>
                        <a:rPr lang="en-US" sz="900"/>
                        <a:t>Whether the minimum payment was made (Yes/No)</a:t>
                      </a:r>
                    </a:p>
                  </a:txBody>
                  <a:tcPr marL="36044" marR="36044" marT="18022" marB="18022" anchor="ctr">
                    <a:lnL>
                      <a:noFill/>
                    </a:lnL>
                    <a:lnR>
                      <a:noFill/>
                    </a:lnR>
                    <a:lnT>
                      <a:noFill/>
                    </a:lnT>
                    <a:lnB>
                      <a:noFill/>
                    </a:lnB>
                    <a:noFill/>
                  </a:tcPr>
                </a:tc>
                <a:extLst>
                  <a:ext uri="{0D108BD9-81ED-4DB2-BD59-A6C34878D82A}">
                    <a16:rowId xmlns:a16="http://schemas.microsoft.com/office/drawing/2014/main" val="2197638769"/>
                  </a:ext>
                </a:extLst>
              </a:tr>
              <a:tr h="178156">
                <a:tc>
                  <a:txBody>
                    <a:bodyPr/>
                    <a:lstStyle/>
                    <a:p>
                      <a:pPr>
                        <a:buNone/>
                      </a:pPr>
                      <a:r>
                        <a:rPr lang="en-IN" sz="900"/>
                        <a:t>Total_EMI_per_month</a:t>
                      </a:r>
                    </a:p>
                  </a:txBody>
                  <a:tcPr marL="36044" marR="36044" marT="18022" marB="18022" anchor="ctr">
                    <a:lnL>
                      <a:noFill/>
                    </a:lnL>
                    <a:lnR>
                      <a:noFill/>
                    </a:lnR>
                    <a:lnT>
                      <a:noFill/>
                    </a:lnT>
                    <a:lnB>
                      <a:noFill/>
                    </a:lnB>
                    <a:noFill/>
                  </a:tcPr>
                </a:tc>
                <a:tc>
                  <a:txBody>
                    <a:bodyPr/>
                    <a:lstStyle/>
                    <a:p>
                      <a:pPr>
                        <a:buNone/>
                      </a:pPr>
                      <a:r>
                        <a:rPr lang="en-US" sz="900"/>
                        <a:t>Sum of EMIs to be paid monthly</a:t>
                      </a:r>
                    </a:p>
                  </a:txBody>
                  <a:tcPr marL="36044" marR="36044" marT="18022" marB="18022" anchor="ctr">
                    <a:lnL>
                      <a:noFill/>
                    </a:lnL>
                    <a:lnR>
                      <a:noFill/>
                    </a:lnR>
                    <a:lnT>
                      <a:noFill/>
                    </a:lnT>
                    <a:lnB>
                      <a:noFill/>
                    </a:lnB>
                    <a:noFill/>
                  </a:tcPr>
                </a:tc>
                <a:extLst>
                  <a:ext uri="{0D108BD9-81ED-4DB2-BD59-A6C34878D82A}">
                    <a16:rowId xmlns:a16="http://schemas.microsoft.com/office/drawing/2014/main" val="3088654266"/>
                  </a:ext>
                </a:extLst>
              </a:tr>
              <a:tr h="178156">
                <a:tc>
                  <a:txBody>
                    <a:bodyPr/>
                    <a:lstStyle/>
                    <a:p>
                      <a:pPr>
                        <a:buNone/>
                      </a:pPr>
                      <a:r>
                        <a:rPr lang="en-IN" sz="900"/>
                        <a:t>Amount_invested_monthly</a:t>
                      </a:r>
                    </a:p>
                  </a:txBody>
                  <a:tcPr marL="36044" marR="36044" marT="18022" marB="18022" anchor="ctr">
                    <a:lnL>
                      <a:noFill/>
                    </a:lnL>
                    <a:lnR>
                      <a:noFill/>
                    </a:lnR>
                    <a:lnT>
                      <a:noFill/>
                    </a:lnT>
                    <a:lnB>
                      <a:noFill/>
                    </a:lnB>
                    <a:noFill/>
                  </a:tcPr>
                </a:tc>
                <a:tc>
                  <a:txBody>
                    <a:bodyPr/>
                    <a:lstStyle/>
                    <a:p>
                      <a:pPr>
                        <a:buNone/>
                      </a:pPr>
                      <a:r>
                        <a:rPr lang="en-IN" sz="900"/>
                        <a:t>Amount invested each month</a:t>
                      </a:r>
                    </a:p>
                  </a:txBody>
                  <a:tcPr marL="36044" marR="36044" marT="18022" marB="18022" anchor="ctr">
                    <a:lnL>
                      <a:noFill/>
                    </a:lnL>
                    <a:lnR>
                      <a:noFill/>
                    </a:lnR>
                    <a:lnT>
                      <a:noFill/>
                    </a:lnT>
                    <a:lnB>
                      <a:noFill/>
                    </a:lnB>
                    <a:noFill/>
                  </a:tcPr>
                </a:tc>
                <a:extLst>
                  <a:ext uri="{0D108BD9-81ED-4DB2-BD59-A6C34878D82A}">
                    <a16:rowId xmlns:a16="http://schemas.microsoft.com/office/drawing/2014/main" val="1940649046"/>
                  </a:ext>
                </a:extLst>
              </a:tr>
              <a:tr h="178156">
                <a:tc>
                  <a:txBody>
                    <a:bodyPr/>
                    <a:lstStyle/>
                    <a:p>
                      <a:pPr>
                        <a:buNone/>
                      </a:pPr>
                      <a:r>
                        <a:rPr lang="en-IN" sz="900"/>
                        <a:t>Payment_Behaviour</a:t>
                      </a:r>
                    </a:p>
                  </a:txBody>
                  <a:tcPr marL="36044" marR="36044" marT="18022" marB="18022" anchor="ctr">
                    <a:lnL>
                      <a:noFill/>
                    </a:lnL>
                    <a:lnR>
                      <a:noFill/>
                    </a:lnR>
                    <a:lnT>
                      <a:noFill/>
                    </a:lnT>
                    <a:lnB>
                      <a:noFill/>
                    </a:lnB>
                    <a:noFill/>
                  </a:tcPr>
                </a:tc>
                <a:tc>
                  <a:txBody>
                    <a:bodyPr/>
                    <a:lstStyle/>
                    <a:p>
                      <a:pPr>
                        <a:buNone/>
                      </a:pPr>
                      <a:r>
                        <a:rPr lang="en-US" sz="900"/>
                        <a:t>Behavioral pattern of payment (e.g., regular, irregular)</a:t>
                      </a:r>
                    </a:p>
                  </a:txBody>
                  <a:tcPr marL="36044" marR="36044" marT="18022" marB="18022" anchor="ctr">
                    <a:lnL>
                      <a:noFill/>
                    </a:lnL>
                    <a:lnR>
                      <a:noFill/>
                    </a:lnR>
                    <a:lnT>
                      <a:noFill/>
                    </a:lnT>
                    <a:lnB>
                      <a:noFill/>
                    </a:lnB>
                    <a:noFill/>
                  </a:tcPr>
                </a:tc>
                <a:extLst>
                  <a:ext uri="{0D108BD9-81ED-4DB2-BD59-A6C34878D82A}">
                    <a16:rowId xmlns:a16="http://schemas.microsoft.com/office/drawing/2014/main" val="2218122775"/>
                  </a:ext>
                </a:extLst>
              </a:tr>
              <a:tr h="178156">
                <a:tc>
                  <a:txBody>
                    <a:bodyPr/>
                    <a:lstStyle/>
                    <a:p>
                      <a:pPr>
                        <a:buNone/>
                      </a:pPr>
                      <a:r>
                        <a:rPr lang="en-IN" sz="900"/>
                        <a:t>Monthly_Balance</a:t>
                      </a:r>
                    </a:p>
                  </a:txBody>
                  <a:tcPr marL="36044" marR="36044" marT="18022" marB="18022" anchor="ctr">
                    <a:lnL>
                      <a:noFill/>
                    </a:lnL>
                    <a:lnR>
                      <a:noFill/>
                    </a:lnR>
                    <a:lnT>
                      <a:noFill/>
                    </a:lnT>
                    <a:lnB>
                      <a:noFill/>
                    </a:lnB>
                    <a:noFill/>
                  </a:tcPr>
                </a:tc>
                <a:tc>
                  <a:txBody>
                    <a:bodyPr/>
                    <a:lstStyle/>
                    <a:p>
                      <a:pPr>
                        <a:buNone/>
                      </a:pPr>
                      <a:r>
                        <a:rPr lang="en-US" sz="900"/>
                        <a:t>Remaining balance at the end of the month</a:t>
                      </a:r>
                    </a:p>
                  </a:txBody>
                  <a:tcPr marL="36044" marR="36044" marT="18022" marB="18022" anchor="ctr">
                    <a:lnL>
                      <a:noFill/>
                    </a:lnL>
                    <a:lnR>
                      <a:noFill/>
                    </a:lnR>
                    <a:lnT>
                      <a:noFill/>
                    </a:lnT>
                    <a:lnB>
                      <a:noFill/>
                    </a:lnB>
                    <a:noFill/>
                  </a:tcPr>
                </a:tc>
                <a:extLst>
                  <a:ext uri="{0D108BD9-81ED-4DB2-BD59-A6C34878D82A}">
                    <a16:rowId xmlns:a16="http://schemas.microsoft.com/office/drawing/2014/main" val="1604726782"/>
                  </a:ext>
                </a:extLst>
              </a:tr>
              <a:tr h="311773">
                <a:tc>
                  <a:txBody>
                    <a:bodyPr/>
                    <a:lstStyle/>
                    <a:p>
                      <a:pPr>
                        <a:buNone/>
                      </a:pPr>
                      <a:r>
                        <a:rPr lang="en-IN" sz="900"/>
                        <a:t>Credit_Score</a:t>
                      </a:r>
                    </a:p>
                  </a:txBody>
                  <a:tcPr marL="36044" marR="36044" marT="18022" marB="18022" anchor="ctr">
                    <a:lnL>
                      <a:noFill/>
                    </a:lnL>
                    <a:lnR>
                      <a:noFill/>
                    </a:lnR>
                    <a:lnT>
                      <a:noFill/>
                    </a:lnT>
                    <a:lnB>
                      <a:noFill/>
                    </a:lnB>
                    <a:noFill/>
                  </a:tcPr>
                </a:tc>
                <a:tc>
                  <a:txBody>
                    <a:bodyPr/>
                    <a:lstStyle/>
                    <a:p>
                      <a:pPr>
                        <a:buNone/>
                      </a:pPr>
                      <a:r>
                        <a:rPr lang="en-US" sz="900" dirty="0"/>
                        <a:t>Credit score of the customer (e.g., Good, Standard, Poor)</a:t>
                      </a:r>
                    </a:p>
                  </a:txBody>
                  <a:tcPr marL="36044" marR="36044" marT="18022" marB="18022" anchor="ctr">
                    <a:lnL>
                      <a:noFill/>
                    </a:lnL>
                    <a:lnR>
                      <a:noFill/>
                    </a:lnR>
                    <a:lnT>
                      <a:noFill/>
                    </a:lnT>
                    <a:lnB>
                      <a:noFill/>
                    </a:lnB>
                    <a:noFill/>
                  </a:tcPr>
                </a:tc>
                <a:extLst>
                  <a:ext uri="{0D108BD9-81ED-4DB2-BD59-A6C34878D82A}">
                    <a16:rowId xmlns:a16="http://schemas.microsoft.com/office/drawing/2014/main" val="930216583"/>
                  </a:ext>
                </a:extLst>
              </a:tr>
            </a:tbl>
          </a:graphicData>
        </a:graphic>
      </p:graphicFrame>
    </p:spTree>
    <p:extLst>
      <p:ext uri="{BB962C8B-B14F-4D97-AF65-F5344CB8AC3E}">
        <p14:creationId xmlns:p14="http://schemas.microsoft.com/office/powerpoint/2010/main" val="334027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CCFE8-90C7-B1B0-54DF-DCD9147481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D391A0-7500-7E3C-CFF1-7EAEECEDEF9E}"/>
              </a:ext>
            </a:extLst>
          </p:cNvPr>
          <p:cNvSpPr>
            <a:spLocks noGrp="1"/>
          </p:cNvSpPr>
          <p:nvPr>
            <p:ph type="title"/>
          </p:nvPr>
        </p:nvSpPr>
        <p:spPr/>
        <p:txBody>
          <a:bodyPr/>
          <a:lstStyle/>
          <a:p>
            <a:r>
              <a:rPr lang="en-US" sz="3600" dirty="0">
                <a:solidFill>
                  <a:srgbClr val="0070C0"/>
                </a:solidFill>
                <a:latin typeface="Rockwell" panose="02060603020205020403" pitchFamily="18" charset="0"/>
              </a:rPr>
              <a:t>EXPLORATORY DATA ANALYSIS</a:t>
            </a:r>
            <a:endParaRPr lang="en-IN" sz="3600" dirty="0">
              <a:solidFill>
                <a:srgbClr val="0070C0"/>
              </a:solidFill>
              <a:latin typeface="Rockwell" panose="02060603020205020403" pitchFamily="18" charset="0"/>
            </a:endParaRPr>
          </a:p>
        </p:txBody>
      </p:sp>
      <p:sp>
        <p:nvSpPr>
          <p:cNvPr id="3" name="Content Placeholder 2">
            <a:extLst>
              <a:ext uri="{FF2B5EF4-FFF2-40B4-BE49-F238E27FC236}">
                <a16:creationId xmlns:a16="http://schemas.microsoft.com/office/drawing/2014/main" id="{E4468CAF-9383-58ED-F54C-400D89510B1A}"/>
              </a:ext>
            </a:extLst>
          </p:cNvPr>
          <p:cNvSpPr>
            <a:spLocks noGrp="1"/>
          </p:cNvSpPr>
          <p:nvPr>
            <p:ph idx="1"/>
          </p:nvPr>
        </p:nvSpPr>
        <p:spPr>
          <a:xfrm>
            <a:off x="678884" y="2146415"/>
            <a:ext cx="9304102" cy="1753925"/>
          </a:xfrm>
          <a:prstGeom prst="rect">
            <a:avLst/>
          </a:prstGeom>
        </p:spPr>
        <p:txBody>
          <a:bodyPr>
            <a:normAutofit fontScale="92500" lnSpcReduction="100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Rockwell" panose="02060603020205020403" pitchFamily="18" charset="0"/>
                <a:ea typeface="+mn-ea"/>
                <a:cs typeface="+mn-cs"/>
              </a:rPr>
              <a:t>Exploratory Data Analysis (EDA) helped us understand the data structure, find patterns, identify trends, and gain valuable insights from the dataset.</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Rockwell" panose="02060603020205020403" pitchFamily="18" charset="0"/>
              <a:ea typeface="+mn-ea"/>
              <a:cs typeface="+mn-cs"/>
            </a:endParaRP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Rockwell" panose="02060603020205020403" pitchFamily="18" charset="0"/>
                <a:ea typeface="+mn-ea"/>
                <a:cs typeface="+mn-cs"/>
              </a:rPr>
              <a:t>From EDA we analyze, the distribution of each features, checking the correlation between the features .</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Rockwell" panose="02060603020205020403" pitchFamily="18" charset="0"/>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Rockwell" panose="02060603020205020403" pitchFamily="18" charset="0"/>
              <a:ea typeface="+mn-ea"/>
              <a:cs typeface="+mn-cs"/>
            </a:endParaRP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Rockwell" panose="02060603020205020403" pitchFamily="18" charset="0"/>
                <a:ea typeface="+mn-ea"/>
                <a:cs typeface="+mn-cs"/>
              </a:rPr>
              <a:t>The datasets is not clean, as there is  </a:t>
            </a:r>
            <a:r>
              <a:rPr kumimoji="0" lang="en-US" sz="1400" b="1" i="0" u="none" strike="noStrike" kern="1200" cap="none" spc="0" normalizeH="0" baseline="0" noProof="0" dirty="0">
                <a:ln>
                  <a:noFill/>
                </a:ln>
                <a:solidFill>
                  <a:srgbClr val="000000"/>
                </a:solidFill>
                <a:effectLst/>
                <a:uLnTx/>
                <a:uFillTx/>
                <a:latin typeface="Rockwell" panose="02060603020205020403" pitchFamily="18" charset="0"/>
                <a:ea typeface="+mn-ea"/>
                <a:cs typeface="+mn-cs"/>
              </a:rPr>
              <a:t>NULL</a:t>
            </a:r>
            <a:r>
              <a:rPr kumimoji="0" lang="en-US" sz="1400" b="0" i="0" u="none" strike="noStrike" kern="1200" cap="none" spc="0" normalizeH="0" baseline="0" noProof="0" dirty="0">
                <a:ln>
                  <a:noFill/>
                </a:ln>
                <a:solidFill>
                  <a:srgbClr val="000000"/>
                </a:solidFill>
                <a:effectLst/>
                <a:uLnTx/>
                <a:uFillTx/>
                <a:latin typeface="Rockwell" panose="02060603020205020403" pitchFamily="18" charset="0"/>
                <a:ea typeface="+mn-ea"/>
                <a:cs typeface="+mn-cs"/>
              </a:rPr>
              <a:t> </a:t>
            </a:r>
            <a:r>
              <a:rPr lang="en-US" sz="1400" dirty="0">
                <a:solidFill>
                  <a:srgbClr val="000000"/>
                </a:solidFill>
                <a:latin typeface="Rockwell" panose="02060603020205020403" pitchFamily="18" charset="0"/>
              </a:rPr>
              <a:t>values </a:t>
            </a:r>
            <a:r>
              <a:rPr kumimoji="0" lang="en-US" sz="1400" b="0" i="0" u="none" strike="noStrike" kern="1200" cap="none" spc="0" normalizeH="0" baseline="0" noProof="0" dirty="0">
                <a:ln>
                  <a:noFill/>
                </a:ln>
                <a:solidFill>
                  <a:srgbClr val="000000"/>
                </a:solidFill>
                <a:effectLst/>
                <a:uLnTx/>
                <a:uFillTx/>
                <a:latin typeface="Rockwell" panose="02060603020205020403" pitchFamily="18" charset="0"/>
                <a:ea typeface="+mn-ea"/>
                <a:cs typeface="+mn-cs"/>
              </a:rPr>
              <a:t>and  </a:t>
            </a:r>
            <a:r>
              <a:rPr lang="en-US" sz="1400" dirty="0">
                <a:solidFill>
                  <a:srgbClr val="000000"/>
                </a:solidFill>
                <a:latin typeface="Rockwell" panose="02060603020205020403" pitchFamily="18" charset="0"/>
              </a:rPr>
              <a:t>some </a:t>
            </a:r>
            <a:r>
              <a:rPr kumimoji="0" lang="en-US" sz="1400" b="0" i="0" u="none" strike="noStrike" kern="1200" cap="none" spc="0" normalizeH="0" baseline="0" noProof="0" dirty="0">
                <a:ln>
                  <a:noFill/>
                </a:ln>
                <a:solidFill>
                  <a:srgbClr val="000000"/>
                </a:solidFill>
                <a:effectLst/>
                <a:uLnTx/>
                <a:uFillTx/>
                <a:latin typeface="Rockwell" panose="02060603020205020403" pitchFamily="18" charset="0"/>
                <a:ea typeface="+mn-ea"/>
                <a:cs typeface="+mn-cs"/>
              </a:rPr>
              <a:t> </a:t>
            </a:r>
            <a:r>
              <a:rPr kumimoji="0" lang="en-US" sz="1400" b="1" i="0" u="none" strike="noStrike" kern="1200" cap="none" spc="0" normalizeH="0" baseline="0" noProof="0" dirty="0">
                <a:ln>
                  <a:noFill/>
                </a:ln>
                <a:solidFill>
                  <a:srgbClr val="000000"/>
                </a:solidFill>
                <a:effectLst/>
                <a:uLnTx/>
                <a:uFillTx/>
                <a:latin typeface="Rockwell" panose="02060603020205020403" pitchFamily="18" charset="0"/>
                <a:ea typeface="+mn-ea"/>
                <a:cs typeface="+mn-cs"/>
              </a:rPr>
              <a:t>OUTLIERS.</a:t>
            </a:r>
          </a:p>
          <a:p>
            <a:pPr marL="0" marR="0" lvl="0" indent="0" algn="just" defTabSz="457200" rtl="0" eaLnBrk="1" fontAlgn="auto" latinLnBrk="0" hangingPunct="1">
              <a:lnSpc>
                <a:spcPct val="100000"/>
              </a:lnSpc>
              <a:spcBef>
                <a:spcPts val="0"/>
              </a:spcBef>
              <a:spcAft>
                <a:spcPts val="0"/>
              </a:spcAft>
              <a:buClrTx/>
              <a:buSzTx/>
              <a:buNone/>
              <a:tabLst/>
              <a:defRPr/>
            </a:pPr>
            <a:endParaRPr kumimoji="0" lang="en-US" sz="1400" b="1" i="0" u="none" strike="noStrike" kern="1200" cap="none" spc="0" normalizeH="0" baseline="0" noProof="0" dirty="0">
              <a:ln>
                <a:noFill/>
              </a:ln>
              <a:solidFill>
                <a:srgbClr val="000000"/>
              </a:solidFill>
              <a:effectLst/>
              <a:uLnTx/>
              <a:uFillTx/>
              <a:latin typeface="Rockwell" panose="02060603020205020403" pitchFamily="18" charset="0"/>
              <a:ea typeface="+mn-ea"/>
              <a:cs typeface="+mn-cs"/>
            </a:endParaRP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i="0" u="none" strike="noStrike" kern="1200" cap="none" spc="0" normalizeH="0" baseline="0" noProof="0" dirty="0">
                <a:ln>
                  <a:noFill/>
                </a:ln>
                <a:solidFill>
                  <a:srgbClr val="000000"/>
                </a:solidFill>
                <a:effectLst/>
                <a:uLnTx/>
                <a:uFillTx/>
                <a:latin typeface="Rockwell" panose="02060603020205020403" pitchFamily="18" charset="0"/>
                <a:ea typeface="+mn-ea"/>
                <a:cs typeface="+mn-cs"/>
              </a:rPr>
              <a:t>We need to clean the data for our machine learning.</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Rockwell" panose="02060603020205020403" pitchFamily="18" charset="0"/>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Rockwell" panose="02060603020205020403" pitchFamily="18" charset="0"/>
              <a:ea typeface="+mn-ea"/>
              <a:cs typeface="+mn-cs"/>
            </a:endParaRPr>
          </a:p>
        </p:txBody>
      </p:sp>
    </p:spTree>
    <p:extLst>
      <p:ext uri="{BB962C8B-B14F-4D97-AF65-F5344CB8AC3E}">
        <p14:creationId xmlns:p14="http://schemas.microsoft.com/office/powerpoint/2010/main" val="82778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4C893-30C3-53CD-ABCB-AF39D64C4E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76DD74-C97B-EC83-9310-8D48275FE8FD}"/>
              </a:ext>
            </a:extLst>
          </p:cNvPr>
          <p:cNvSpPr>
            <a:spLocks noGrp="1"/>
          </p:cNvSpPr>
          <p:nvPr>
            <p:ph type="title"/>
          </p:nvPr>
        </p:nvSpPr>
        <p:spPr/>
        <p:txBody>
          <a:bodyPr/>
          <a:lstStyle/>
          <a:p>
            <a:pPr marL="8467">
              <a:lnSpc>
                <a:spcPct val="100000"/>
              </a:lnSpc>
              <a:spcBef>
                <a:spcPts val="67"/>
              </a:spcBef>
            </a:pPr>
            <a:r>
              <a:rPr lang="en-US" sz="3600" dirty="0"/>
              <a:t>Monthly Distribution of Customer Records</a:t>
            </a:r>
            <a:endParaRPr lang="en-IN" sz="3600" dirty="0">
              <a:solidFill>
                <a:srgbClr val="0070C0"/>
              </a:solidFill>
              <a:latin typeface="Arial Black"/>
              <a:cs typeface="Arial Black"/>
            </a:endParaRPr>
          </a:p>
        </p:txBody>
      </p:sp>
      <p:sp>
        <p:nvSpPr>
          <p:cNvPr id="9" name="TextBox 8">
            <a:extLst>
              <a:ext uri="{FF2B5EF4-FFF2-40B4-BE49-F238E27FC236}">
                <a16:creationId xmlns:a16="http://schemas.microsoft.com/office/drawing/2014/main" id="{FF503774-EE7D-6EBC-C212-01F5A886AC95}"/>
              </a:ext>
            </a:extLst>
          </p:cNvPr>
          <p:cNvSpPr txBox="1"/>
          <p:nvPr/>
        </p:nvSpPr>
        <p:spPr>
          <a:xfrm>
            <a:off x="678884" y="2460643"/>
            <a:ext cx="5201239" cy="923330"/>
          </a:xfrm>
          <a:prstGeom prst="rect">
            <a:avLst/>
          </a:prstGeom>
          <a:noFill/>
        </p:spPr>
        <p:txBody>
          <a:bodyPr wrap="square">
            <a:spAutoFit/>
          </a:bodyPr>
          <a:lstStyle/>
          <a:p>
            <a:r>
              <a:rPr lang="en-US" dirty="0"/>
              <a:t>The number of customers is evenly distributed across months, with August having the highest count and January the lowest.</a:t>
            </a:r>
            <a:endParaRPr lang="en-IN" dirty="0"/>
          </a:p>
        </p:txBody>
      </p:sp>
      <p:pic>
        <p:nvPicPr>
          <p:cNvPr id="4" name="Picture 3">
            <a:extLst>
              <a:ext uri="{FF2B5EF4-FFF2-40B4-BE49-F238E27FC236}">
                <a16:creationId xmlns:a16="http://schemas.microsoft.com/office/drawing/2014/main" id="{2791BCB4-A05E-9FB2-0A9A-54C4F039887A}"/>
              </a:ext>
            </a:extLst>
          </p:cNvPr>
          <p:cNvPicPr>
            <a:picLocks noChangeAspect="1"/>
          </p:cNvPicPr>
          <p:nvPr/>
        </p:nvPicPr>
        <p:blipFill>
          <a:blip r:embed="rId2"/>
          <a:stretch>
            <a:fillRect/>
          </a:stretch>
        </p:blipFill>
        <p:spPr>
          <a:xfrm>
            <a:off x="5880122" y="1360179"/>
            <a:ext cx="5861961" cy="4060233"/>
          </a:xfrm>
          <a:prstGeom prst="rect">
            <a:avLst/>
          </a:prstGeom>
        </p:spPr>
      </p:pic>
    </p:spTree>
    <p:extLst>
      <p:ext uri="{BB962C8B-B14F-4D97-AF65-F5344CB8AC3E}">
        <p14:creationId xmlns:p14="http://schemas.microsoft.com/office/powerpoint/2010/main" val="4200848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F5EE8-B988-F23F-A3D4-2042FD99FB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9CA787-4FEA-B518-7B66-54E615D9ED83}"/>
              </a:ext>
            </a:extLst>
          </p:cNvPr>
          <p:cNvSpPr>
            <a:spLocks noGrp="1"/>
          </p:cNvSpPr>
          <p:nvPr>
            <p:ph type="title"/>
          </p:nvPr>
        </p:nvSpPr>
        <p:spPr/>
        <p:txBody>
          <a:bodyPr/>
          <a:lstStyle/>
          <a:p>
            <a:pPr marL="8467">
              <a:lnSpc>
                <a:spcPct val="100000"/>
              </a:lnSpc>
              <a:spcBef>
                <a:spcPts val="67"/>
              </a:spcBef>
            </a:pPr>
            <a:r>
              <a:rPr lang="en-US" sz="3600" dirty="0"/>
              <a:t>Distribution of Customers by Occupation</a:t>
            </a:r>
            <a:endParaRPr lang="en-IN" sz="3600" dirty="0">
              <a:solidFill>
                <a:srgbClr val="0070C0"/>
              </a:solidFill>
              <a:latin typeface="Arial Black"/>
              <a:cs typeface="Arial Black"/>
            </a:endParaRPr>
          </a:p>
        </p:txBody>
      </p:sp>
      <p:sp>
        <p:nvSpPr>
          <p:cNvPr id="7" name="TextBox 6">
            <a:extLst>
              <a:ext uri="{FF2B5EF4-FFF2-40B4-BE49-F238E27FC236}">
                <a16:creationId xmlns:a16="http://schemas.microsoft.com/office/drawing/2014/main" id="{A6723970-BFAF-F44B-82A0-4BCD8C3CF486}"/>
              </a:ext>
            </a:extLst>
          </p:cNvPr>
          <p:cNvSpPr txBox="1"/>
          <p:nvPr/>
        </p:nvSpPr>
        <p:spPr>
          <a:xfrm>
            <a:off x="379431" y="2243825"/>
            <a:ext cx="5012702" cy="1200329"/>
          </a:xfrm>
          <a:prstGeom prst="rect">
            <a:avLst/>
          </a:prstGeom>
          <a:noFill/>
        </p:spPr>
        <p:txBody>
          <a:bodyPr wrap="square">
            <a:spAutoFit/>
          </a:bodyPr>
          <a:lstStyle/>
          <a:p>
            <a:r>
              <a:rPr lang="en-US" dirty="0"/>
              <a:t>Lawyer is the most common occupation in the dataset, slightly surpassing Scientist, indicating a strong legal presence in the sample. There is also one missing value that we will remove or fill it.</a:t>
            </a:r>
            <a:endParaRPr lang="en-IN" dirty="0"/>
          </a:p>
        </p:txBody>
      </p:sp>
      <p:pic>
        <p:nvPicPr>
          <p:cNvPr id="4" name="Picture 3">
            <a:extLst>
              <a:ext uri="{FF2B5EF4-FFF2-40B4-BE49-F238E27FC236}">
                <a16:creationId xmlns:a16="http://schemas.microsoft.com/office/drawing/2014/main" id="{459FD499-E98F-7D03-7CB1-8410A27C9D8E}"/>
              </a:ext>
            </a:extLst>
          </p:cNvPr>
          <p:cNvPicPr>
            <a:picLocks noChangeAspect="1"/>
          </p:cNvPicPr>
          <p:nvPr/>
        </p:nvPicPr>
        <p:blipFill>
          <a:blip r:embed="rId2"/>
          <a:stretch>
            <a:fillRect/>
          </a:stretch>
        </p:blipFill>
        <p:spPr>
          <a:xfrm>
            <a:off x="5392133" y="1619667"/>
            <a:ext cx="6282402" cy="3859882"/>
          </a:xfrm>
          <a:prstGeom prst="rect">
            <a:avLst/>
          </a:prstGeom>
        </p:spPr>
      </p:pic>
    </p:spTree>
    <p:extLst>
      <p:ext uri="{BB962C8B-B14F-4D97-AF65-F5344CB8AC3E}">
        <p14:creationId xmlns:p14="http://schemas.microsoft.com/office/powerpoint/2010/main" val="2534059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A9850-2B2A-C71F-2BA6-0067447765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8E7FEE-BA7C-717E-2604-6ED2ADA58898}"/>
              </a:ext>
            </a:extLst>
          </p:cNvPr>
          <p:cNvSpPr>
            <a:spLocks noGrp="1"/>
          </p:cNvSpPr>
          <p:nvPr>
            <p:ph type="title"/>
          </p:nvPr>
        </p:nvSpPr>
        <p:spPr/>
        <p:txBody>
          <a:bodyPr/>
          <a:lstStyle/>
          <a:p>
            <a:pPr marL="8467">
              <a:lnSpc>
                <a:spcPct val="100000"/>
              </a:lnSpc>
              <a:spcBef>
                <a:spcPts val="67"/>
              </a:spcBef>
            </a:pPr>
            <a:r>
              <a:rPr lang="en-US" sz="3600" dirty="0"/>
              <a:t>Distribution of Credit Mix Categories</a:t>
            </a:r>
            <a:endParaRPr lang="en-IN" sz="3600" dirty="0">
              <a:solidFill>
                <a:srgbClr val="0070C0"/>
              </a:solidFill>
              <a:latin typeface="Arial Black"/>
              <a:cs typeface="Arial Black"/>
            </a:endParaRPr>
          </a:p>
        </p:txBody>
      </p:sp>
      <p:sp>
        <p:nvSpPr>
          <p:cNvPr id="9" name="TextBox 8">
            <a:extLst>
              <a:ext uri="{FF2B5EF4-FFF2-40B4-BE49-F238E27FC236}">
                <a16:creationId xmlns:a16="http://schemas.microsoft.com/office/drawing/2014/main" id="{54FE4AB2-35BA-0361-1F59-F5FBBE25CC35}"/>
              </a:ext>
            </a:extLst>
          </p:cNvPr>
          <p:cNvSpPr txBox="1"/>
          <p:nvPr/>
        </p:nvSpPr>
        <p:spPr>
          <a:xfrm>
            <a:off x="912706" y="2322939"/>
            <a:ext cx="4729898" cy="923330"/>
          </a:xfrm>
          <a:prstGeom prst="rect">
            <a:avLst/>
          </a:prstGeom>
          <a:noFill/>
        </p:spPr>
        <p:txBody>
          <a:bodyPr wrap="square">
            <a:spAutoFit/>
          </a:bodyPr>
          <a:lstStyle/>
          <a:p>
            <a:r>
              <a:rPr lang="en-US" dirty="0"/>
              <a:t>"Standard" is the most common Credit Mix category, followed by "Good," while "Bad" and missing values are the least represented</a:t>
            </a:r>
            <a:endParaRPr lang="en-IN" dirty="0"/>
          </a:p>
        </p:txBody>
      </p:sp>
      <p:pic>
        <p:nvPicPr>
          <p:cNvPr id="4" name="Picture 3">
            <a:extLst>
              <a:ext uri="{FF2B5EF4-FFF2-40B4-BE49-F238E27FC236}">
                <a16:creationId xmlns:a16="http://schemas.microsoft.com/office/drawing/2014/main" id="{24A0DFA0-0299-B50C-C7B2-86A907866CDC}"/>
              </a:ext>
            </a:extLst>
          </p:cNvPr>
          <p:cNvPicPr>
            <a:picLocks noChangeAspect="1"/>
          </p:cNvPicPr>
          <p:nvPr/>
        </p:nvPicPr>
        <p:blipFill>
          <a:blip r:embed="rId2"/>
          <a:stretch>
            <a:fillRect/>
          </a:stretch>
        </p:blipFill>
        <p:spPr>
          <a:xfrm>
            <a:off x="6149749" y="1685295"/>
            <a:ext cx="5129545" cy="3431538"/>
          </a:xfrm>
          <a:prstGeom prst="rect">
            <a:avLst/>
          </a:prstGeom>
        </p:spPr>
      </p:pic>
    </p:spTree>
    <p:extLst>
      <p:ext uri="{BB962C8B-B14F-4D97-AF65-F5344CB8AC3E}">
        <p14:creationId xmlns:p14="http://schemas.microsoft.com/office/powerpoint/2010/main" val="2100156044"/>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7322</TotalTime>
  <Words>1511</Words>
  <Application>Microsoft Office PowerPoint</Application>
  <PresentationFormat>Widescreen</PresentationFormat>
  <Paragraphs>199</Paragraphs>
  <Slides>21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Arial Black</vt:lpstr>
      <vt:lpstr>calibri</vt:lpstr>
      <vt:lpstr>calibri</vt:lpstr>
      <vt:lpstr>Century Gothic</vt:lpstr>
      <vt:lpstr>Eras Medium ITC</vt:lpstr>
      <vt:lpstr>Futura BdCn BT</vt:lpstr>
      <vt:lpstr>Goudy Old Style</vt:lpstr>
      <vt:lpstr>High Tower Text</vt:lpstr>
      <vt:lpstr>Rockwell</vt:lpstr>
      <vt:lpstr>Wingdings</vt:lpstr>
      <vt:lpstr>BIA Template</vt:lpstr>
      <vt:lpstr>PowerPoint Presentation</vt:lpstr>
      <vt:lpstr>PROBLEM  STATEMENT</vt:lpstr>
      <vt:lpstr>OBJECTIVE</vt:lpstr>
      <vt:lpstr>PowerPoint Presentation</vt:lpstr>
      <vt:lpstr>DATA COLLECTION &amp; REFINEMENT</vt:lpstr>
      <vt:lpstr>EXPLORATORY DATA ANALYSIS</vt:lpstr>
      <vt:lpstr>Monthly Distribution of Customer Records</vt:lpstr>
      <vt:lpstr>Distribution of Customers by Occupation</vt:lpstr>
      <vt:lpstr>Distribution of Credit Mix Categories</vt:lpstr>
      <vt:lpstr>Distribution of Monthly In hand Salary</vt:lpstr>
      <vt:lpstr>Distribution of Credit Scores among Individuals</vt:lpstr>
      <vt:lpstr>Heatmap of Pairwise Correlation Between Numerical Features</vt:lpstr>
      <vt:lpstr>PREPROCESSING</vt:lpstr>
      <vt:lpstr>PowerPoint Presentation</vt:lpstr>
      <vt:lpstr>PowerPoint Presentation</vt:lpstr>
      <vt:lpstr>MODEL COMPARISON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DELL</cp:lastModifiedBy>
  <cp:revision>2302</cp:revision>
  <dcterms:created xsi:type="dcterms:W3CDTF">2020-12-23T13:36:00Z</dcterms:created>
  <dcterms:modified xsi:type="dcterms:W3CDTF">2025-07-16T16:45:18Z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