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8" r:id="rId2"/>
    <p:sldId id="462" r:id="rId3"/>
    <p:sldId id="447" r:id="rId4"/>
    <p:sldId id="456" r:id="rId5"/>
    <p:sldId id="435" r:id="rId6"/>
    <p:sldId id="429" r:id="rId7"/>
    <p:sldId id="415" r:id="rId8"/>
    <p:sldId id="436" r:id="rId9"/>
    <p:sldId id="448" r:id="rId10"/>
    <p:sldId id="449" r:id="rId11"/>
    <p:sldId id="450" r:id="rId12"/>
    <p:sldId id="451" r:id="rId13"/>
    <p:sldId id="419" r:id="rId14"/>
    <p:sldId id="421" r:id="rId15"/>
    <p:sldId id="452" r:id="rId16"/>
    <p:sldId id="425" r:id="rId17"/>
    <p:sldId id="458" r:id="rId18"/>
    <p:sldId id="455" r:id="rId19"/>
    <p:sldId id="453" r:id="rId20"/>
    <p:sldId id="454" r:id="rId21"/>
    <p:sldId id="459" r:id="rId22"/>
    <p:sldId id="457" r:id="rId23"/>
    <p:sldId id="461" r:id="rId24"/>
    <p:sldId id="4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Model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Decision Tree</c:v>
                </c:pt>
                <c:pt idx="2">
                  <c:v>Random Forest Classifier</c:v>
                </c:pt>
                <c:pt idx="3">
                  <c:v>Support Vector Machine</c:v>
                </c:pt>
                <c:pt idx="4">
                  <c:v>XGBoost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93</c:v>
                </c:pt>
                <c:pt idx="1">
                  <c:v>87</c:v>
                </c:pt>
                <c:pt idx="2">
                  <c:v>94</c:v>
                </c:pt>
                <c:pt idx="3">
                  <c:v>93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C8-4B92-BB0B-35FB8010F0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2">
                <a:alpha val="88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2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2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Decision Tree</c:v>
                </c:pt>
                <c:pt idx="2">
                  <c:v>Random Forest Classifier</c:v>
                </c:pt>
                <c:pt idx="3">
                  <c:v>Support Vector Machine</c:v>
                </c:pt>
                <c:pt idx="4">
                  <c:v>XGBoost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89</c:v>
                </c:pt>
                <c:pt idx="1">
                  <c:v>88</c:v>
                </c:pt>
                <c:pt idx="2">
                  <c:v>91</c:v>
                </c:pt>
                <c:pt idx="3">
                  <c:v>90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C8-4B92-BB0B-35FB8010F0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>
                <a:alpha val="88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3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3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Decision Tree</c:v>
                </c:pt>
                <c:pt idx="2">
                  <c:v>Random Forest Classifier</c:v>
                </c:pt>
                <c:pt idx="3">
                  <c:v>Support Vector Machine</c:v>
                </c:pt>
                <c:pt idx="4">
                  <c:v>XGBoost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98</c:v>
                </c:pt>
                <c:pt idx="1">
                  <c:v>86</c:v>
                </c:pt>
                <c:pt idx="2">
                  <c:v>99</c:v>
                </c:pt>
                <c:pt idx="3">
                  <c:v>97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C8-4B92-BB0B-35FB8010F0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4">
                <a:alpha val="88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4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18AB3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Logistic Regression</c:v>
                </c:pt>
                <c:pt idx="1">
                  <c:v>Decision Tree</c:v>
                </c:pt>
                <c:pt idx="2">
                  <c:v>Random Forest Classifier</c:v>
                </c:pt>
                <c:pt idx="3">
                  <c:v>Support Vector Machine</c:v>
                </c:pt>
                <c:pt idx="4">
                  <c:v>XGBoost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93</c:v>
                </c:pt>
                <c:pt idx="1">
                  <c:v>87</c:v>
                </c:pt>
                <c:pt idx="2">
                  <c:v>95</c:v>
                </c:pt>
                <c:pt idx="3">
                  <c:v>94</c:v>
                </c:pt>
                <c:pt idx="4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C8-4B92-BB0B-35FB8010F0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13292512"/>
        <c:axId val="813292992"/>
        <c:axId val="0"/>
      </c:bar3DChart>
      <c:catAx>
        <c:axId val="81329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3292992"/>
        <c:crosses val="autoZero"/>
        <c:auto val="1"/>
        <c:lblAlgn val="ctr"/>
        <c:lblOffset val="100"/>
        <c:noMultiLvlLbl val="0"/>
      </c:catAx>
      <c:valAx>
        <c:axId val="813292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13292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EA875-5CDB-4219-8079-666E6719EE3D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6FB35-8295-435A-B136-D9006EBA7A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9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6FB35-8295-435A-B136-D9006EBA7A7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3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1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3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1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8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1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3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2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2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8ABCAC8-E9D6-4FA3-A6EC-026BB008D91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79DF61D-F4C0-4CD5-BD42-F54B77ABE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16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ohammadamilkhan/Digital_Marketing_Campaign_Conversion_Predi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F5FCF-8DC9-98FB-E48A-4251EA574F9D}"/>
              </a:ext>
            </a:extLst>
          </p:cNvPr>
          <p:cNvSpPr txBox="1"/>
          <p:nvPr/>
        </p:nvSpPr>
        <p:spPr>
          <a:xfrm>
            <a:off x="697748" y="1070560"/>
            <a:ext cx="8140036" cy="3785652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4800" b="0" spc="-640" dirty="0">
                <a:solidFill>
                  <a:srgbClr val="0070C0"/>
                </a:solidFill>
                <a:latin typeface="Arial Black"/>
                <a:cs typeface="Arial Black"/>
              </a:rPr>
              <a:t>DIGITAL</a:t>
            </a:r>
            <a:r>
              <a:rPr lang="en-IN" sz="4800" b="0" spc="-23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lang="en-IN" sz="4800" b="0" spc="-745" dirty="0">
                <a:solidFill>
                  <a:srgbClr val="0070C0"/>
                </a:solidFill>
                <a:latin typeface="Arial Black"/>
                <a:cs typeface="Arial Black"/>
              </a:rPr>
              <a:t>MARKETING </a:t>
            </a:r>
            <a:r>
              <a:rPr lang="en-IN" sz="4800" b="0" spc="-90" dirty="0">
                <a:solidFill>
                  <a:srgbClr val="0070C0"/>
                </a:solidFill>
                <a:latin typeface="Arial Black"/>
                <a:cs typeface="Arial Black"/>
              </a:rPr>
              <a:t>CAMPAIGN CONVERSION </a:t>
            </a:r>
            <a:r>
              <a:rPr lang="en-IN" sz="4800" spc="-484" dirty="0">
                <a:solidFill>
                  <a:srgbClr val="0070C0"/>
                </a:solidFill>
                <a:latin typeface="Arial Black"/>
                <a:cs typeface="Arial Black"/>
              </a:rPr>
              <a:t>PREDICTION </a:t>
            </a:r>
            <a:endParaRPr lang="en-IN" sz="4800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endParaRPr lang="en-IN" sz="48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F7F02707-3050-F9EF-4047-C5913C684F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4235" y="657569"/>
            <a:ext cx="4219445" cy="5542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1F3920-A933-597F-46AD-1272CB025C72}"/>
              </a:ext>
            </a:extLst>
          </p:cNvPr>
          <p:cNvSpPr txBox="1"/>
          <p:nvPr/>
        </p:nvSpPr>
        <p:spPr>
          <a:xfrm>
            <a:off x="2672953" y="5940398"/>
            <a:ext cx="444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Rockwell" panose="02060603020205020403" pitchFamily="18" charset="0"/>
              </a:rPr>
              <a:t>Presented By: Mohammad Amil Khan</a:t>
            </a:r>
            <a:endParaRPr lang="en-IN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5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407C-5C80-A63C-A098-01B7C4B09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47248A4-4185-46EF-8299-347F4EA21830}"/>
              </a:ext>
            </a:extLst>
          </p:cNvPr>
          <p:cNvSpPr txBox="1"/>
          <p:nvPr/>
        </p:nvSpPr>
        <p:spPr>
          <a:xfrm>
            <a:off x="6835559" y="2126709"/>
            <a:ext cx="5012469" cy="35605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WebsiteVisits</a:t>
            </a:r>
            <a:r>
              <a:rPr lang="en-IN" sz="1600" b="1" dirty="0"/>
              <a:t> by Conversion: </a:t>
            </a:r>
            <a:r>
              <a:rPr lang="en-US" sz="1600" dirty="0"/>
              <a:t>Users who converted visited the website </a:t>
            </a:r>
            <a:r>
              <a:rPr lang="en-US" sz="1600" b="1" dirty="0"/>
              <a:t>more frequently</a:t>
            </a:r>
            <a:r>
              <a:rPr lang="en-US" sz="1600" dirty="0"/>
              <a:t> on average, indicating that higher engagement correlates with a greater likelihood of conversion.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PagesPerVisit</a:t>
            </a:r>
            <a:r>
              <a:rPr lang="en-IN" sz="1600" b="1" dirty="0"/>
              <a:t> by Conversion</a:t>
            </a:r>
            <a:r>
              <a:rPr lang="en-US" sz="1600" b="1" dirty="0"/>
              <a:t>Converting: </a:t>
            </a:r>
            <a:r>
              <a:rPr lang="en-US" sz="1600" dirty="0"/>
              <a:t>users tend to explore </a:t>
            </a:r>
            <a:r>
              <a:rPr lang="en-US" sz="1600" b="1" dirty="0"/>
              <a:t>more content per visit</a:t>
            </a:r>
            <a:r>
              <a:rPr lang="en-US" sz="1600" dirty="0"/>
              <a:t>, suggesting that deeper interest or better navigation leads to conversion.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b="1" dirty="0" err="1"/>
              <a:t>TimeOnSite</a:t>
            </a:r>
            <a:r>
              <a:rPr lang="en-IN" sz="1600" b="1" dirty="0"/>
              <a:t> by Conversion: </a:t>
            </a:r>
            <a:r>
              <a:rPr lang="en-US" sz="1600" dirty="0"/>
              <a:t>Converting users spend </a:t>
            </a:r>
            <a:r>
              <a:rPr lang="en-US" sz="1600" b="1" dirty="0"/>
              <a:t>more time</a:t>
            </a:r>
            <a:r>
              <a:rPr lang="en-US" sz="1600" dirty="0"/>
              <a:t> on the site, reinforcing the idea that more engaged users are more likely to convert.</a:t>
            </a:r>
            <a:endParaRPr 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8B7C4-A665-9665-C855-24CAA2B1768A}"/>
              </a:ext>
            </a:extLst>
          </p:cNvPr>
          <p:cNvSpPr txBox="1"/>
          <p:nvPr/>
        </p:nvSpPr>
        <p:spPr>
          <a:xfrm>
            <a:off x="524947" y="632800"/>
            <a:ext cx="5456753" cy="82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Website Engagement Metrics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364D3-D3F2-D0DD-5F2E-ACB6C3B6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" y="2126709"/>
            <a:ext cx="6547772" cy="31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1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453C-6C7D-2E52-B148-7922FAC2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BB71A9D-D539-E14F-A591-171C5F23FBA1}"/>
              </a:ext>
            </a:extLst>
          </p:cNvPr>
          <p:cNvSpPr txBox="1"/>
          <p:nvPr/>
        </p:nvSpPr>
        <p:spPr>
          <a:xfrm>
            <a:off x="6531831" y="2373553"/>
            <a:ext cx="4876191" cy="19222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Referral campaigns resulted in the </a:t>
            </a:r>
            <a:r>
              <a:rPr lang="en-US" dirty="0">
                <a:solidFill>
                  <a:schemeClr val="accent2"/>
                </a:solidFill>
              </a:rPr>
              <a:t>highest </a:t>
            </a:r>
            <a:r>
              <a:rPr lang="en-US" dirty="0"/>
              <a:t>number of conversions.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PPC,SEO and Email campaigns followed closely in conversion performance.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Social Media had the lowest conversion counts among the channels.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47E34-6B7C-4088-52C1-8A2DA9086B1C}"/>
              </a:ext>
            </a:extLst>
          </p:cNvPr>
          <p:cNvSpPr txBox="1"/>
          <p:nvPr/>
        </p:nvSpPr>
        <p:spPr>
          <a:xfrm>
            <a:off x="524947" y="689950"/>
            <a:ext cx="6321209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Conversion by Campaign Channel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F2711-95DD-F42C-B6B1-D577282F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8" y="2167221"/>
            <a:ext cx="5674570" cy="30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6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E63D-973B-A71B-734D-2C6C71063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4D1F5D8-2468-030A-8D41-2FB29BF3B84C}"/>
              </a:ext>
            </a:extLst>
          </p:cNvPr>
          <p:cNvSpPr txBox="1"/>
          <p:nvPr/>
        </p:nvSpPr>
        <p:spPr>
          <a:xfrm>
            <a:off x="6402372" y="2005926"/>
            <a:ext cx="5456726" cy="2846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36–45 age group had the highest number of conversions.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Age groups 26–65 all showed strong conversion counts, especially 26–35, 46–55, and 56–65.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Users under 18 had the lowest number of conversions.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Conversion counts drop significantly in the 65+ age group compared to middle-aged groups.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5CBD5-B21E-3C2B-3ADF-3BC4828E5739}"/>
              </a:ext>
            </a:extLst>
          </p:cNvPr>
          <p:cNvSpPr txBox="1"/>
          <p:nvPr/>
        </p:nvSpPr>
        <p:spPr>
          <a:xfrm>
            <a:off x="524947" y="689950"/>
            <a:ext cx="7095053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Conversion Distribution by Age Group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4ABA1-9569-DB07-C1F0-518279CEA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7" y="1619250"/>
            <a:ext cx="624092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410834-17EB-356F-945B-F05FF264E036}"/>
              </a:ext>
            </a:extLst>
          </p:cNvPr>
          <p:cNvSpPr txBox="1"/>
          <p:nvPr/>
        </p:nvSpPr>
        <p:spPr>
          <a:xfrm>
            <a:off x="447571" y="418778"/>
            <a:ext cx="6878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INSIGHTS</a:t>
            </a:r>
            <a:r>
              <a:rPr lang="en-US" sz="2400" b="1" spc="-85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FROM</a:t>
            </a:r>
            <a:r>
              <a:rPr lang="en-US" sz="2400" b="1" spc="-8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THE</a:t>
            </a:r>
            <a:r>
              <a:rPr lang="en-US" sz="2400" b="1" spc="-80" dirty="0">
                <a:solidFill>
                  <a:srgbClr val="0070C0"/>
                </a:solidFill>
              </a:rPr>
              <a:t> </a:t>
            </a:r>
            <a:r>
              <a:rPr lang="en-US" sz="2400" b="1" spc="-25" dirty="0">
                <a:solidFill>
                  <a:srgbClr val="0070C0"/>
                </a:solidFill>
              </a:rPr>
              <a:t>CORRELATION</a:t>
            </a:r>
            <a:r>
              <a:rPr lang="en-US" sz="2400" b="1" spc="-75" dirty="0">
                <a:solidFill>
                  <a:srgbClr val="0070C0"/>
                </a:solidFill>
              </a:rPr>
              <a:t> </a:t>
            </a:r>
            <a:r>
              <a:rPr lang="en-US" sz="2400" b="1" spc="-10" dirty="0">
                <a:solidFill>
                  <a:srgbClr val="0070C0"/>
                </a:solidFill>
              </a:rPr>
              <a:t>HEATMAP</a:t>
            </a:r>
            <a:endParaRPr lang="en-IN" sz="24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E1CD7C4C-482D-2D01-DF60-5014F432CDA8}"/>
              </a:ext>
            </a:extLst>
          </p:cNvPr>
          <p:cNvSpPr txBox="1"/>
          <p:nvPr/>
        </p:nvSpPr>
        <p:spPr>
          <a:xfrm>
            <a:off x="447572" y="1210700"/>
            <a:ext cx="4438753" cy="33171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330" marR="184150" indent="-341630">
              <a:lnSpc>
                <a:spcPct val="100400"/>
              </a:lnSpc>
              <a:spcBef>
                <a:spcPts val="85"/>
              </a:spcBef>
              <a:buFont typeface="Courier New"/>
              <a:buChar char="o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Click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Through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Rate: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moderate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correlation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	</a:t>
            </a:r>
            <a:r>
              <a:rPr sz="1600" spc="-10" dirty="0">
                <a:latin typeface="Calibri"/>
                <a:cs typeface="Calibri"/>
              </a:rPr>
              <a:t>conversion,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suggesting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higher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click-</a:t>
            </a:r>
            <a:r>
              <a:rPr sz="1600" dirty="0">
                <a:latin typeface="Calibri"/>
                <a:cs typeface="Calibri"/>
              </a:rPr>
              <a:t>through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rates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associated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	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conversions.</a:t>
            </a:r>
            <a:endParaRPr sz="1600" dirty="0">
              <a:latin typeface="Calibri"/>
              <a:cs typeface="Calibri"/>
            </a:endParaRPr>
          </a:p>
          <a:p>
            <a:pPr marL="354330" marR="5080" indent="-341630">
              <a:lnSpc>
                <a:spcPct val="99200"/>
              </a:lnSpc>
              <a:spcBef>
                <a:spcPts val="50"/>
              </a:spcBef>
              <a:buFont typeface="Courier New"/>
              <a:buChar char="o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Pages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Visit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Time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On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Site: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Both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have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moderate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correlations 	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indicating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page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views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longer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visits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are 	</a:t>
            </a:r>
            <a:r>
              <a:rPr sz="1600" dirty="0">
                <a:latin typeface="Calibri"/>
                <a:cs typeface="Calibri"/>
              </a:rPr>
              <a:t>linked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higher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rates.</a:t>
            </a:r>
            <a:endParaRPr sz="1600" dirty="0">
              <a:latin typeface="Calibri"/>
              <a:cs typeface="Calibri"/>
            </a:endParaRPr>
          </a:p>
          <a:p>
            <a:pPr marL="354330" marR="299720" indent="-341630">
              <a:lnSpc>
                <a:spcPts val="2900"/>
              </a:lnSpc>
              <a:spcBef>
                <a:spcPts val="80"/>
              </a:spcBef>
              <a:buFont typeface="Courier New"/>
              <a:buChar char="o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Ad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Spend: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positively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correlated,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suggesting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increased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spending </a:t>
            </a:r>
            <a:r>
              <a:rPr lang="en-IN"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lead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8B413A0F-3BAA-CF22-5D1B-2A89291CBE3C}"/>
              </a:ext>
            </a:extLst>
          </p:cNvPr>
          <p:cNvSpPr txBox="1"/>
          <p:nvPr/>
        </p:nvSpPr>
        <p:spPr>
          <a:xfrm>
            <a:off x="447572" y="5027867"/>
            <a:ext cx="4438752" cy="1238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4330" marR="5080" indent="-341630" algn="just">
              <a:lnSpc>
                <a:spcPct val="100400"/>
              </a:lnSpc>
              <a:spcBef>
                <a:spcPts val="85"/>
              </a:spcBef>
              <a:buFont typeface="Courier New"/>
              <a:buChar char="o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Opens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and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Email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Clicks: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correlations 	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highlighting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importance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effective 	</a:t>
            </a:r>
            <a:r>
              <a:rPr sz="1600" dirty="0">
                <a:latin typeface="Calibri"/>
                <a:cs typeface="Calibri"/>
              </a:rPr>
              <a:t>email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campaigns.</a:t>
            </a:r>
            <a:endParaRPr sz="1600" dirty="0">
              <a:latin typeface="Calibri"/>
              <a:cs typeface="Calibri"/>
            </a:endParaRPr>
          </a:p>
          <a:p>
            <a:pPr marL="354330" marR="29209" indent="-341630" algn="just">
              <a:lnSpc>
                <a:spcPct val="100800"/>
              </a:lnSpc>
              <a:spcBef>
                <a:spcPts val="5"/>
              </a:spcBef>
              <a:buFont typeface="Courier New"/>
              <a:buChar char="o"/>
              <a:tabLst>
                <a:tab pos="355600" algn="l"/>
              </a:tabLst>
            </a:pPr>
            <a:r>
              <a:rPr sz="1600" b="1" dirty="0">
                <a:latin typeface="Calibri"/>
                <a:cs typeface="Calibri"/>
              </a:rPr>
              <a:t>Social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Shares: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slight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positive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correlation,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indicating 	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impact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B42C6C-4440-7192-30E5-D6A9C675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4" y="997554"/>
            <a:ext cx="7069547" cy="55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8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77E559D-25DD-7691-812B-7E0FDA457E98}"/>
              </a:ext>
            </a:extLst>
          </p:cNvPr>
          <p:cNvSpPr txBox="1"/>
          <p:nvPr/>
        </p:nvSpPr>
        <p:spPr>
          <a:xfrm>
            <a:off x="339849" y="914168"/>
            <a:ext cx="61466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i="0" dirty="0">
                <a:effectLst/>
                <a:latin typeface="Rockwell" panose="02060603020205020403" pitchFamily="18" charset="0"/>
              </a:rPr>
              <a:t>Irrelevant Feature Removal:  </a:t>
            </a:r>
            <a:r>
              <a:rPr lang="en-US" sz="1400" i="0" dirty="0">
                <a:effectLst/>
                <a:latin typeface="Rockwell" panose="02060603020205020403" pitchFamily="18" charset="0"/>
              </a:rPr>
              <a:t>`</a:t>
            </a:r>
            <a:r>
              <a:rPr lang="en-US" sz="1400" i="0" dirty="0" err="1">
                <a:effectLst/>
                <a:latin typeface="Rockwell" panose="02060603020205020403" pitchFamily="18" charset="0"/>
              </a:rPr>
              <a:t>CustomerID</a:t>
            </a:r>
            <a:r>
              <a:rPr lang="en-US" sz="1400" i="0" dirty="0">
                <a:effectLst/>
                <a:latin typeface="Rockwell" panose="02060603020205020403" pitchFamily="18" charset="0"/>
              </a:rPr>
              <a:t>`, `</a:t>
            </a:r>
            <a:r>
              <a:rPr lang="en-US" sz="1400" i="0" dirty="0" err="1">
                <a:effectLst/>
                <a:latin typeface="Rockwell" panose="02060603020205020403" pitchFamily="18" charset="0"/>
              </a:rPr>
              <a:t>AdvertisingPlatform</a:t>
            </a:r>
            <a:r>
              <a:rPr lang="en-US" sz="1400" i="0" dirty="0">
                <a:effectLst/>
                <a:latin typeface="Rockwell" panose="02060603020205020403" pitchFamily="18" charset="0"/>
              </a:rPr>
              <a:t>`, and `</a:t>
            </a:r>
            <a:r>
              <a:rPr lang="en-US" sz="1400" i="0" dirty="0" err="1">
                <a:effectLst/>
                <a:latin typeface="Rockwell" panose="02060603020205020403" pitchFamily="18" charset="0"/>
              </a:rPr>
              <a:t>AdvertisingTool</a:t>
            </a:r>
            <a:r>
              <a:rPr lang="en-US" sz="1400" i="0" dirty="0">
                <a:effectLst/>
                <a:latin typeface="Rockwell" panose="02060603020205020403" pitchFamily="18" charset="0"/>
              </a:rPr>
              <a:t>` are removed.</a:t>
            </a:r>
          </a:p>
          <a:p>
            <a:pPr algn="just"/>
            <a:endParaRPr lang="en-US" sz="1400" i="0" dirty="0">
              <a:effectLst/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dirty="0">
                <a:latin typeface="Rockwell" panose="02060603020205020403" pitchFamily="18" charset="0"/>
              </a:rPr>
              <a:t>Duplicates Value:  </a:t>
            </a:r>
            <a:r>
              <a:rPr lang="en-US" sz="1400" dirty="0">
                <a:latin typeface="Rockwell" panose="02060603020205020403" pitchFamily="18" charset="0"/>
              </a:rPr>
              <a:t>No Duplicates  found in Data.</a:t>
            </a:r>
          </a:p>
          <a:p>
            <a:pPr algn="just"/>
            <a:r>
              <a:rPr lang="en-US" sz="1400" dirty="0">
                <a:latin typeface="Rockwell" panose="02060603020205020403" pitchFamily="18" charset="0"/>
              </a:rPr>
              <a:t> </a:t>
            </a:r>
            <a:endParaRPr lang="en-US" sz="1400" b="1" i="0" dirty="0">
              <a:effectLst/>
              <a:latin typeface="Rockwell" panose="020606030202050204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dirty="0">
                <a:latin typeface="Rockwell" panose="02060603020205020403" pitchFamily="18" charset="0"/>
              </a:rPr>
              <a:t>Missing Value Treatment: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Rockwell" panose="02060603020205020403" pitchFamily="18" charset="0"/>
              </a:rPr>
              <a:t>No missing value </a:t>
            </a:r>
            <a:r>
              <a:rPr lang="en-US" sz="1400" dirty="0">
                <a:latin typeface="Rockwell" panose="02060603020205020403" pitchFamily="18" charset="0"/>
              </a:rPr>
              <a:t>found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dirty="0">
                <a:latin typeface="Rockwell" panose="02060603020205020403" pitchFamily="18" charset="0"/>
              </a:rPr>
              <a:t>Outliers Treatment: </a:t>
            </a:r>
            <a:r>
              <a:rPr lang="en-US" sz="1400" dirty="0">
                <a:latin typeface="Rockwell" panose="02060603020205020403" pitchFamily="18" charset="0"/>
              </a:rPr>
              <a:t>Checked outliers using </a:t>
            </a:r>
            <a:r>
              <a:rPr lang="en-US" sz="1400" b="1" dirty="0">
                <a:latin typeface="Rockwell" panose="02060603020205020403" pitchFamily="18" charset="0"/>
              </a:rPr>
              <a:t>IQR </a:t>
            </a:r>
            <a:r>
              <a:rPr lang="en-US" sz="1400" dirty="0">
                <a:latin typeface="Rockwell" panose="02060603020205020403" pitchFamily="18" charset="0"/>
              </a:rPr>
              <a:t>method for the continuous features and upon identifying outliers, nature of algorithm, and given small dataset size direct removal of outliers might not be best approach. </a:t>
            </a:r>
            <a:r>
              <a:rPr lang="en-US" sz="1400" dirty="0">
                <a:solidFill>
                  <a:schemeClr val="accent2"/>
                </a:solidFill>
                <a:latin typeface="Rockwell" panose="02060603020205020403" pitchFamily="18" charset="0"/>
              </a:rPr>
              <a:t>No outlier found </a:t>
            </a:r>
            <a:r>
              <a:rPr lang="en-US" sz="1400" dirty="0">
                <a:latin typeface="Rockwell" panose="02060603020205020403" pitchFamily="18" charset="0"/>
              </a:rPr>
              <a:t>in our data.</a:t>
            </a:r>
          </a:p>
          <a:p>
            <a:pPr algn="just"/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dirty="0">
                <a:latin typeface="Rockwell" panose="02060603020205020403" pitchFamily="18" charset="0"/>
              </a:rPr>
              <a:t>Categorical Feature Encoding:</a:t>
            </a:r>
            <a:r>
              <a:rPr lang="en-US" sz="1400" dirty="0">
                <a:latin typeface="Rockwell" panose="02060603020205020403" pitchFamily="18" charset="0"/>
              </a:rPr>
              <a:t> Applied </a:t>
            </a:r>
            <a:r>
              <a:rPr lang="en-US" sz="1400" b="1" dirty="0">
                <a:latin typeface="Rockwell" panose="02060603020205020403" pitchFamily="18" charset="0"/>
              </a:rPr>
              <a:t>one hot encoding </a:t>
            </a:r>
            <a:r>
              <a:rPr lang="en-US" sz="1400" dirty="0">
                <a:latin typeface="Rockwell" panose="02060603020205020403" pitchFamily="18" charset="0"/>
              </a:rPr>
              <a:t>to the columns like </a:t>
            </a:r>
            <a:r>
              <a:rPr lang="en-US" sz="1400" dirty="0">
                <a:solidFill>
                  <a:schemeClr val="accent2"/>
                </a:solidFill>
                <a:latin typeface="Rockwell" panose="02060603020205020403" pitchFamily="18" charset="0"/>
              </a:rPr>
              <a:t>“Gender”, “Campaign Type” and “Campaign Channel”  </a:t>
            </a:r>
            <a:r>
              <a:rPr lang="en-US" sz="1400" dirty="0">
                <a:latin typeface="Rockwell" panose="02060603020205020403" pitchFamily="18" charset="0"/>
              </a:rPr>
              <a:t>since these variables are nominal variables.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400" dirty="0">
              <a:latin typeface="Rockwell" panose="02060603020205020403" pitchFamily="18" charset="0"/>
            </a:endParaRPr>
          </a:p>
          <a:p>
            <a:pPr algn="just"/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1400" b="1" dirty="0">
              <a:latin typeface="Rockwell" panose="020606030202050204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b="1" dirty="0">
                <a:latin typeface="Rockwell" panose="02060603020205020403" pitchFamily="18" charset="0"/>
              </a:rPr>
              <a:t>Feature Scaling:</a:t>
            </a:r>
            <a:r>
              <a:rPr lang="en-US" sz="1400" dirty="0">
                <a:latin typeface="Rockwell" panose="02060603020205020403" pitchFamily="18" charset="0"/>
              </a:rPr>
              <a:t> </a:t>
            </a:r>
            <a:r>
              <a:rPr lang="en-US" sz="1400" dirty="0">
                <a:solidFill>
                  <a:schemeClr val="accent2"/>
                </a:solidFill>
                <a:latin typeface="Rockwell" panose="02060603020205020403" pitchFamily="18" charset="0"/>
              </a:rPr>
              <a:t>Standard scaling </a:t>
            </a:r>
            <a:r>
              <a:rPr lang="en-US" sz="1400" dirty="0">
                <a:latin typeface="Rockwell" panose="02060603020205020403" pitchFamily="18" charset="0"/>
              </a:rPr>
              <a:t>done after train and test split on numerical columns.</a:t>
            </a:r>
            <a:endParaRPr lang="en-US" sz="1400" b="1" dirty="0">
              <a:latin typeface="Rockwell" panose="02060603020205020403" pitchFamily="18" charset="0"/>
            </a:endParaRPr>
          </a:p>
          <a:p>
            <a:pPr algn="just"/>
            <a:endParaRPr lang="en-US" sz="1600" b="1" dirty="0">
              <a:latin typeface="Rockwell" panose="02060603020205020403" pitchFamily="18" charset="0"/>
            </a:endParaRPr>
          </a:p>
          <a:p>
            <a:pPr algn="just"/>
            <a:r>
              <a:rPr lang="en-US" sz="1600" dirty="0">
                <a:latin typeface="Rockwell" panose="02060603020205020403" pitchFamily="18" charset="0"/>
              </a:rPr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B6FBC-6B00-19F8-CB15-00471022FEAB}"/>
              </a:ext>
            </a:extLst>
          </p:cNvPr>
          <p:cNvSpPr txBox="1"/>
          <p:nvPr/>
        </p:nvSpPr>
        <p:spPr>
          <a:xfrm>
            <a:off x="444829" y="320321"/>
            <a:ext cx="462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ckwell" panose="02060603020205020403" pitchFamily="18" charset="0"/>
              </a:rPr>
              <a:t>PREPROCESSING</a:t>
            </a:r>
            <a:endParaRPr lang="en-IN" sz="32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E04E5-371D-F23D-5304-C22387C2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39" y="1562076"/>
            <a:ext cx="2052651" cy="428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DF7350-E816-B92F-B157-49DCC34A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66" y="2013271"/>
            <a:ext cx="2624260" cy="700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BB0F17-AE45-CF2F-2B64-87149B187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766" y="880236"/>
            <a:ext cx="4662810" cy="518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8652D3-9254-8C4B-C69B-DE533B041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4631" y="4260888"/>
            <a:ext cx="5639587" cy="495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341D69-BA17-37C1-3DDF-1C212FD64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766" y="5107990"/>
            <a:ext cx="4182059" cy="126700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4E344-1B54-41DE-378C-AB5C5542843C}"/>
              </a:ext>
            </a:extLst>
          </p:cNvPr>
          <p:cNvCxnSpPr>
            <a:cxnSpLocks/>
          </p:cNvCxnSpPr>
          <p:nvPr/>
        </p:nvCxnSpPr>
        <p:spPr>
          <a:xfrm>
            <a:off x="6486525" y="1139680"/>
            <a:ext cx="528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E6890D-ABB4-3E45-DC85-C785664D8F4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24031" y="1776418"/>
            <a:ext cx="212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7D72B-BA39-FE6B-DE53-5FEB05B58530}"/>
              </a:ext>
            </a:extLst>
          </p:cNvPr>
          <p:cNvCxnSpPr>
            <a:cxnSpLocks/>
          </p:cNvCxnSpPr>
          <p:nvPr/>
        </p:nvCxnSpPr>
        <p:spPr>
          <a:xfrm>
            <a:off x="6324600" y="2363396"/>
            <a:ext cx="69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577F3C-843F-55FE-B1C1-0493AA26FEF5}"/>
              </a:ext>
            </a:extLst>
          </p:cNvPr>
          <p:cNvCxnSpPr>
            <a:cxnSpLocks/>
          </p:cNvCxnSpPr>
          <p:nvPr/>
        </p:nvCxnSpPr>
        <p:spPr>
          <a:xfrm>
            <a:off x="6324600" y="5335196"/>
            <a:ext cx="690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6D47E9-5B93-9056-5AAD-29C3ACE26187}"/>
              </a:ext>
            </a:extLst>
          </p:cNvPr>
          <p:cNvCxnSpPr>
            <a:cxnSpLocks/>
          </p:cNvCxnSpPr>
          <p:nvPr/>
        </p:nvCxnSpPr>
        <p:spPr>
          <a:xfrm>
            <a:off x="6564995" y="3964936"/>
            <a:ext cx="595771" cy="295952"/>
          </a:xfrm>
          <a:prstGeom prst="bentConnector3">
            <a:avLst>
              <a:gd name="adj1" fmla="val 995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6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BA94B-DFC8-B222-7B29-F0585F46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5CF31-2AAC-F1E9-4A05-5FFBA950A40D}"/>
              </a:ext>
            </a:extLst>
          </p:cNvPr>
          <p:cNvSpPr txBox="1"/>
          <p:nvPr/>
        </p:nvSpPr>
        <p:spPr>
          <a:xfrm>
            <a:off x="342607" y="2621086"/>
            <a:ext cx="6337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</a:rPr>
              <a:t>Over sampling Using SMOTE</a:t>
            </a:r>
            <a:endParaRPr lang="en-IN" sz="28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7C7D0-DEC8-9FF9-28C4-7765045AD391}"/>
              </a:ext>
            </a:extLst>
          </p:cNvPr>
          <p:cNvSpPr txBox="1"/>
          <p:nvPr/>
        </p:nvSpPr>
        <p:spPr>
          <a:xfrm>
            <a:off x="386053" y="3329903"/>
            <a:ext cx="659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use SMOTE to oversample because the dataset is imbalanced, with significantly fewer conversion=0 instances than conversion=1.</a:t>
            </a:r>
            <a:endParaRPr lang="en-US" sz="1600" b="0" i="0" dirty="0">
              <a:effectLst/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6BA7D-6AB8-D884-883D-120539055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04" y="3543789"/>
            <a:ext cx="4043601" cy="2500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CCD128-F173-513A-B9AB-D3D39C859963}"/>
              </a:ext>
            </a:extLst>
          </p:cNvPr>
          <p:cNvSpPr txBox="1"/>
          <p:nvPr/>
        </p:nvSpPr>
        <p:spPr>
          <a:xfrm>
            <a:off x="342607" y="521678"/>
            <a:ext cx="64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</a:rPr>
              <a:t>SPLITING THE DATA INTO X &amp; Y</a:t>
            </a:r>
            <a:endParaRPr lang="en-IN" sz="28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81C07-9EC8-1AA2-C344-90F444CE5547}"/>
              </a:ext>
            </a:extLst>
          </p:cNvPr>
          <p:cNvSpPr txBox="1"/>
          <p:nvPr/>
        </p:nvSpPr>
        <p:spPr>
          <a:xfrm>
            <a:off x="386053" y="1112050"/>
            <a:ext cx="5868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ckwell" panose="02060603020205020403" pitchFamily="18" charset="0"/>
              </a:rPr>
              <a:t>We divided the dataset into two parts: X and y.</a:t>
            </a:r>
          </a:p>
          <a:p>
            <a:endParaRPr lang="en-US" sz="16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ckwell" panose="02060603020205020403" pitchFamily="18" charset="0"/>
              </a:rPr>
              <a:t>"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X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" typically represents the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independent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Variables, and "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y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" represents the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Dependent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(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target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variable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) that we want to predict or understand.</a:t>
            </a:r>
            <a:endParaRPr lang="en-IN" sz="1600" dirty="0"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A8391-98FC-E2E9-B593-071999BF2130}"/>
              </a:ext>
            </a:extLst>
          </p:cNvPr>
          <p:cNvSpPr txBox="1"/>
          <p:nvPr/>
        </p:nvSpPr>
        <p:spPr>
          <a:xfrm>
            <a:off x="386053" y="5073507"/>
            <a:ext cx="46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</a:rPr>
              <a:t>TRAIN TEST SPLIT</a:t>
            </a:r>
            <a:endParaRPr lang="en-IN" sz="28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C8BEA-5007-7D05-7A71-3AA94920125A}"/>
              </a:ext>
            </a:extLst>
          </p:cNvPr>
          <p:cNvSpPr txBox="1"/>
          <p:nvPr/>
        </p:nvSpPr>
        <p:spPr>
          <a:xfrm>
            <a:off x="342607" y="5751547"/>
            <a:ext cx="659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Rockwell" panose="02060603020205020403" pitchFamily="18" charset="0"/>
              </a:rPr>
              <a:t>We divided the data into training (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80%)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and testing (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20%)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sets.</a:t>
            </a:r>
          </a:p>
          <a:p>
            <a:endParaRPr lang="en-US" sz="1600" b="0" i="0" dirty="0">
              <a:effectLst/>
              <a:latin typeface="Rockwell" panose="020606030202050204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878E1-36AE-1CCB-E33C-CB2405A07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911" y="1610796"/>
            <a:ext cx="1403363" cy="668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642382-6D60-FBFB-F70A-88ACD8598FB8}"/>
              </a:ext>
            </a:extLst>
          </p:cNvPr>
          <p:cNvSpPr txBox="1"/>
          <p:nvPr/>
        </p:nvSpPr>
        <p:spPr>
          <a:xfrm>
            <a:off x="7477124" y="1276350"/>
            <a:ext cx="2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 Over Sampling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33F4B8-7021-413A-71AC-1620BAC94993}"/>
              </a:ext>
            </a:extLst>
          </p:cNvPr>
          <p:cNvSpPr txBox="1"/>
          <p:nvPr/>
        </p:nvSpPr>
        <p:spPr>
          <a:xfrm>
            <a:off x="7058024" y="3052439"/>
            <a:ext cx="280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Over Sampling</a:t>
            </a:r>
          </a:p>
        </p:txBody>
      </p:sp>
    </p:spTree>
    <p:extLst>
      <p:ext uri="{BB962C8B-B14F-4D97-AF65-F5344CB8AC3E}">
        <p14:creationId xmlns:p14="http://schemas.microsoft.com/office/powerpoint/2010/main" val="344237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E2FA6-E90D-0FA7-03B2-ECEA30EDCDF0}"/>
              </a:ext>
            </a:extLst>
          </p:cNvPr>
          <p:cNvSpPr txBox="1"/>
          <p:nvPr/>
        </p:nvSpPr>
        <p:spPr>
          <a:xfrm>
            <a:off x="363894" y="324598"/>
            <a:ext cx="4805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</a:rPr>
              <a:t>MODEL SELECTION</a:t>
            </a:r>
            <a:endParaRPr lang="en-IN" sz="28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CE26E7-A1D5-1AC8-11BF-F4D4FBCDD193}"/>
              </a:ext>
            </a:extLst>
          </p:cNvPr>
          <p:cNvSpPr txBox="1"/>
          <p:nvPr/>
        </p:nvSpPr>
        <p:spPr>
          <a:xfrm>
            <a:off x="363894" y="961498"/>
            <a:ext cx="224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Models used:</a:t>
            </a:r>
            <a:endParaRPr lang="en-IN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ED9CC-3135-FE10-E34D-6F609066E8D5}"/>
              </a:ext>
            </a:extLst>
          </p:cNvPr>
          <p:cNvSpPr txBox="1"/>
          <p:nvPr/>
        </p:nvSpPr>
        <p:spPr>
          <a:xfrm>
            <a:off x="363893" y="1444510"/>
            <a:ext cx="93352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  <a:latin typeface="Rockwell" panose="02060603020205020403" pitchFamily="18" charset="0"/>
              </a:rPr>
              <a:t>Logistic Regression</a:t>
            </a:r>
            <a:r>
              <a:rPr lang="en-US" sz="1600" b="1" dirty="0">
                <a:solidFill>
                  <a:srgbClr val="0070C0"/>
                </a:solidFill>
                <a:latin typeface="Rockwell" panose="02060603020205020403" pitchFamily="18" charset="0"/>
              </a:rPr>
              <a:t>: </a:t>
            </a:r>
            <a:r>
              <a:rPr lang="en-US" sz="1600" dirty="0">
                <a:latin typeface="Rockwell" panose="02060603020205020403" pitchFamily="18" charset="0"/>
              </a:rPr>
              <a:t>logistic Regression is commonly used for </a:t>
            </a:r>
            <a:r>
              <a:rPr lang="en-US" sz="1600" b="1" dirty="0">
                <a:latin typeface="Rockwell" panose="02060603020205020403" pitchFamily="18" charset="0"/>
              </a:rPr>
              <a:t>binary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b="1" dirty="0">
                <a:latin typeface="Rockwell" panose="02060603020205020403" pitchFamily="18" charset="0"/>
              </a:rPr>
              <a:t>classification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b="1" dirty="0">
                <a:latin typeface="Rockwell" panose="02060603020205020403" pitchFamily="18" charset="0"/>
              </a:rPr>
              <a:t>problems</a:t>
            </a:r>
            <a:r>
              <a:rPr lang="en-US" sz="1600" dirty="0">
                <a:latin typeface="Rockwell" panose="02060603020205020403" pitchFamily="18" charset="0"/>
              </a:rPr>
              <a:t>. it's preferred because it provides a </a:t>
            </a:r>
            <a:r>
              <a:rPr lang="en-US" sz="1600" b="1" dirty="0">
                <a:latin typeface="Rockwell" panose="02060603020205020403" pitchFamily="18" charset="0"/>
              </a:rPr>
              <a:t>simple</a:t>
            </a:r>
            <a:r>
              <a:rPr lang="en-US" sz="1600" dirty="0">
                <a:latin typeface="Rockwell" panose="02060603020205020403" pitchFamily="18" charset="0"/>
              </a:rPr>
              <a:t> an </a:t>
            </a:r>
            <a:r>
              <a:rPr lang="en-US" sz="1600" b="1" dirty="0">
                <a:latin typeface="Rockwell" panose="02060603020205020403" pitchFamily="18" charset="0"/>
              </a:rPr>
              <a:t>efficient</a:t>
            </a:r>
            <a:r>
              <a:rPr lang="en-US" sz="1600" dirty="0">
                <a:latin typeface="Rockwell" panose="02060603020205020403" pitchFamily="18" charset="0"/>
              </a:rPr>
              <a:t> way to </a:t>
            </a:r>
            <a:r>
              <a:rPr lang="en-US" sz="1600" b="1" dirty="0">
                <a:latin typeface="Rockwell" panose="02060603020205020403" pitchFamily="18" charset="0"/>
              </a:rPr>
              <a:t>model</a:t>
            </a:r>
            <a:r>
              <a:rPr lang="en-US" sz="1600" dirty="0">
                <a:latin typeface="Rockwell" panose="02060603020205020403" pitchFamily="18" charset="0"/>
              </a:rPr>
              <a:t> the </a:t>
            </a:r>
            <a:r>
              <a:rPr lang="en-US" sz="1600" b="1" dirty="0">
                <a:latin typeface="Rockwell" panose="02060603020205020403" pitchFamily="18" charset="0"/>
              </a:rPr>
              <a:t>relationship</a:t>
            </a:r>
            <a:r>
              <a:rPr lang="en-US" sz="1600" dirty="0">
                <a:latin typeface="Rockwell" panose="02060603020205020403" pitchFamily="18" charset="0"/>
              </a:rPr>
              <a:t> between the </a:t>
            </a:r>
            <a:r>
              <a:rPr lang="en-US" sz="1600" b="1" dirty="0">
                <a:latin typeface="Rockwell" panose="02060603020205020403" pitchFamily="18" charset="0"/>
              </a:rPr>
              <a:t>independent</a:t>
            </a:r>
            <a:r>
              <a:rPr lang="en-US" sz="1600" dirty="0">
                <a:latin typeface="Rockwell" panose="02060603020205020403" pitchFamily="18" charset="0"/>
              </a:rPr>
              <a:t> </a:t>
            </a:r>
            <a:r>
              <a:rPr lang="en-US" sz="1600" b="1" dirty="0">
                <a:latin typeface="Rockwell" panose="02060603020205020403" pitchFamily="18" charset="0"/>
              </a:rPr>
              <a:t>variables</a:t>
            </a:r>
            <a:r>
              <a:rPr lang="en-US" sz="1600" dirty="0">
                <a:latin typeface="Rockwell" panose="02060603020205020403" pitchFamily="18" charset="0"/>
              </a:rPr>
              <a:t> and the </a:t>
            </a:r>
            <a:r>
              <a:rPr lang="en-US" sz="1600" b="1" dirty="0">
                <a:latin typeface="Rockwell" panose="02060603020205020403" pitchFamily="18" charset="0"/>
              </a:rPr>
              <a:t>probability</a:t>
            </a:r>
            <a:r>
              <a:rPr lang="en-US" sz="1600" dirty="0">
                <a:latin typeface="Rockwell" panose="02060603020205020403" pitchFamily="18" charset="0"/>
              </a:rPr>
              <a:t> of a certain </a:t>
            </a:r>
            <a:r>
              <a:rPr lang="en-US" sz="1600" b="1" dirty="0">
                <a:latin typeface="Rockwell" panose="02060603020205020403" pitchFamily="18" charset="0"/>
              </a:rPr>
              <a:t>outcome</a:t>
            </a:r>
            <a:r>
              <a:rPr lang="en-US" sz="1600" dirty="0">
                <a:latin typeface="Rockwell" panose="02060603020205020403" pitchFamily="18" charset="0"/>
              </a:rPr>
              <a:t>.</a:t>
            </a:r>
          </a:p>
          <a:p>
            <a:pPr algn="just"/>
            <a:endParaRPr lang="en-US" sz="1600" b="1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u="sng" dirty="0">
                <a:solidFill>
                  <a:srgbClr val="0070C0"/>
                </a:solidFill>
                <a:latin typeface="Rockwell" panose="02060603020205020403" pitchFamily="18" charset="0"/>
              </a:rPr>
              <a:t>Decision Tree</a:t>
            </a:r>
            <a:r>
              <a:rPr lang="en-IN" sz="1600" b="1" dirty="0">
                <a:solidFill>
                  <a:srgbClr val="0070C0"/>
                </a:solidFill>
                <a:latin typeface="Rockwell" panose="02060603020205020403" pitchFamily="18" charset="0"/>
              </a:rPr>
              <a:t>: 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Decision Tree algorithms are used for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classification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because they are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simple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,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computationally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efficient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, and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effective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in handling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high-dimensional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data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.</a:t>
            </a:r>
          </a:p>
          <a:p>
            <a:r>
              <a:rPr lang="en-US" sz="1600" dirty="0">
                <a:latin typeface="Rockwell" panose="02060603020205020403" pitchFamily="18" charset="0"/>
              </a:rPr>
              <a:t>      Works best for categorical independent columns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.</a:t>
            </a:r>
          </a:p>
          <a:p>
            <a:endParaRPr lang="en-US" sz="16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  <a:latin typeface="Rockwell" panose="02060603020205020403" pitchFamily="18" charset="0"/>
              </a:rPr>
              <a:t>Random Forest Algorithm</a:t>
            </a:r>
            <a:r>
              <a:rPr lang="en-US" sz="1600" b="1" dirty="0">
                <a:solidFill>
                  <a:srgbClr val="0070C0"/>
                </a:solidFill>
                <a:latin typeface="Rockwell" panose="02060603020205020403" pitchFamily="18" charset="0"/>
              </a:rPr>
              <a:t>: </a:t>
            </a:r>
            <a:r>
              <a:rPr lang="en-US" sz="1600" dirty="0">
                <a:latin typeface="Rockwell" panose="02060603020205020403" pitchFamily="18" charset="0"/>
              </a:rPr>
              <a:t>Random Forest: Random Forest is a robust supervised algorithm suitable for both regression and classification tasks.</a:t>
            </a:r>
            <a:endParaRPr lang="en-IN" sz="1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070C0"/>
                </a:solidFill>
                <a:latin typeface="Rockwell" panose="02060603020205020403" pitchFamily="18" charset="0"/>
              </a:rPr>
              <a:t>Support Vector Machine</a:t>
            </a:r>
            <a:r>
              <a:rPr lang="en-US" sz="1600" b="1" dirty="0">
                <a:solidFill>
                  <a:srgbClr val="0070C0"/>
                </a:solidFill>
                <a:latin typeface="Rockwell" panose="02060603020205020403" pitchFamily="18" charset="0"/>
              </a:rPr>
              <a:t>: 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SVM is a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powerful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supervised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algorithm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that works best on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smaller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datasets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but on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complex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ones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. Support Vector Machine(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SVM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)can be used for both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regression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and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classification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dirty="0">
                <a:latin typeface="Rockwell" panose="02060603020205020403" pitchFamily="18" charset="0"/>
              </a:rPr>
              <a:t>tasks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, but generally, they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work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best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in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classification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 </a:t>
            </a:r>
            <a:r>
              <a:rPr lang="en-US" sz="1600" b="1" i="0" dirty="0">
                <a:effectLst/>
                <a:latin typeface="Rockwell" panose="02060603020205020403" pitchFamily="18" charset="0"/>
              </a:rPr>
              <a:t>problems</a:t>
            </a:r>
            <a:r>
              <a:rPr lang="en-US" sz="1600" b="0" i="0" dirty="0">
                <a:effectLst/>
                <a:latin typeface="Rockwell" panose="02060603020205020403" pitchFamily="18" charset="0"/>
              </a:rPr>
              <a:t>.</a:t>
            </a:r>
          </a:p>
          <a:p>
            <a:endParaRPr lang="en-US" sz="16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 err="1">
                <a:solidFill>
                  <a:srgbClr val="0070C0"/>
                </a:solidFill>
                <a:latin typeface="Rockwell" panose="02060603020205020403" pitchFamily="18" charset="0"/>
              </a:rPr>
              <a:t>XGBoost</a:t>
            </a:r>
            <a:r>
              <a:rPr lang="en-US" sz="1600" b="1" dirty="0">
                <a:solidFill>
                  <a:srgbClr val="0070C0"/>
                </a:solidFill>
                <a:latin typeface="Rockwell" panose="02060603020205020403" pitchFamily="18" charset="0"/>
              </a:rPr>
              <a:t>:  </a:t>
            </a:r>
            <a:r>
              <a:rPr lang="en-US" sz="1600" dirty="0" err="1">
                <a:latin typeface="Rockwell" panose="02060603020205020403" pitchFamily="18" charset="0"/>
              </a:rPr>
              <a:t>XGBoost</a:t>
            </a:r>
            <a:r>
              <a:rPr lang="en-US" sz="1600" dirty="0">
                <a:latin typeface="Rockwell" panose="02060603020205020403" pitchFamily="18" charset="0"/>
              </a:rPr>
              <a:t> (Extreme Gradient Boosting) is a powerful and efficient supervised learning algorithm based on gradient boosting, designed for both classification and regression tasks.</a:t>
            </a:r>
            <a:endParaRPr lang="en-US" sz="1600" b="0" i="0" dirty="0">
              <a:effectLst/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Rockwell" panose="02060603020205020403" pitchFamily="18" charset="0"/>
            </a:endParaRPr>
          </a:p>
          <a:p>
            <a:endParaRPr lang="en-US" sz="16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5038-A4A5-00F7-C900-21894330E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2620049-6D32-584C-53B6-AEA3480FDD86}"/>
              </a:ext>
            </a:extLst>
          </p:cNvPr>
          <p:cNvSpPr txBox="1"/>
          <p:nvPr/>
        </p:nvSpPr>
        <p:spPr>
          <a:xfrm>
            <a:off x="1164625" y="376774"/>
            <a:ext cx="8156799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 err="1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XGBoost</a:t>
            </a: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 Report 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EC4FC-66D6-058B-B658-E9BD7482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48" y="1169361"/>
            <a:ext cx="2637515" cy="123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1C349-1B24-267A-26FE-EA9C6BB21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92" y="3194104"/>
            <a:ext cx="4382112" cy="1819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E00530-C20A-48FB-A062-DEEF93BB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064" y="1410555"/>
            <a:ext cx="5409143" cy="38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5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5A31D-D6CA-EF90-AECF-7C3FBADD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38BAB8F-E090-E3D8-EDFE-C40472933EFC}"/>
              </a:ext>
            </a:extLst>
          </p:cNvPr>
          <p:cNvSpPr txBox="1"/>
          <p:nvPr/>
        </p:nvSpPr>
        <p:spPr>
          <a:xfrm>
            <a:off x="662713" y="446731"/>
            <a:ext cx="6321209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MODEL COMPARISON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45BD1-BF42-1A4A-92A1-8E628EBCC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884041"/>
              </p:ext>
            </p:extLst>
          </p:nvPr>
        </p:nvGraphicFramePr>
        <p:xfrm>
          <a:off x="350273" y="1165643"/>
          <a:ext cx="6221567" cy="283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675">
                  <a:extLst>
                    <a:ext uri="{9D8B030D-6E8A-4147-A177-3AD203B41FA5}">
                      <a16:colId xmlns:a16="http://schemas.microsoft.com/office/drawing/2014/main" val="3070570215"/>
                    </a:ext>
                  </a:extLst>
                </a:gridCol>
                <a:gridCol w="1200956">
                  <a:extLst>
                    <a:ext uri="{9D8B030D-6E8A-4147-A177-3AD203B41FA5}">
                      <a16:colId xmlns:a16="http://schemas.microsoft.com/office/drawing/2014/main" val="3442496864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1820453883"/>
                    </a:ext>
                  </a:extLst>
                </a:gridCol>
                <a:gridCol w="807396">
                  <a:extLst>
                    <a:ext uri="{9D8B030D-6E8A-4147-A177-3AD203B41FA5}">
                      <a16:colId xmlns:a16="http://schemas.microsoft.com/office/drawing/2014/main" val="2167546079"/>
                    </a:ext>
                  </a:extLst>
                </a:gridCol>
                <a:gridCol w="1070042">
                  <a:extLst>
                    <a:ext uri="{9D8B030D-6E8A-4147-A177-3AD203B41FA5}">
                      <a16:colId xmlns:a16="http://schemas.microsoft.com/office/drawing/2014/main" val="2195718546"/>
                    </a:ext>
                  </a:extLst>
                </a:gridCol>
              </a:tblGrid>
              <a:tr h="548264">
                <a:tc>
                  <a:txBody>
                    <a:bodyPr/>
                    <a:lstStyle/>
                    <a:p>
                      <a:r>
                        <a:rPr lang="en-IN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Futura BdCn BT"/>
                        </a:rPr>
                        <a:t>Accuracy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Futura BdCn BT"/>
                        </a:rPr>
                        <a:t>Precision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Futura BdCn BT"/>
                        </a:rPr>
                        <a:t>Recall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Futura BdCn BT" panose="020B0706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Futura BdCn BT"/>
                        </a:rPr>
                        <a:t>F1-Score</a:t>
                      </a:r>
                      <a:endParaRPr lang="en-IN" sz="1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73288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95720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97796"/>
                  </a:ext>
                </a:extLst>
              </a:tr>
              <a:tr h="548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46488"/>
                  </a:ext>
                </a:extLst>
              </a:tr>
              <a:tr h="548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noProof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15165"/>
                  </a:ext>
                </a:extLst>
              </a:tr>
              <a:tr h="355134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noProof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High Tower Text" panose="02040502050506030303" pitchFamily="18" charset="0"/>
                        </a:rPr>
                        <a:t>XGBoost</a:t>
                      </a:r>
                      <a:endParaRPr lang="en-US" sz="1800" b="1" i="0" u="none" strike="noStrike" noProof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High Tower Text" panose="020405020505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356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32579E-BE7A-4B38-887B-423E84137C3A}"/>
              </a:ext>
            </a:extLst>
          </p:cNvPr>
          <p:cNvSpPr txBox="1"/>
          <p:nvPr/>
        </p:nvSpPr>
        <p:spPr>
          <a:xfrm>
            <a:off x="350273" y="4103442"/>
            <a:ext cx="111383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Leads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With 95% accuracy, 92% precision, and 99% recall,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delivers the strongest overall performance, combining excellent predictive power and minimal false negatives.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Matches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XGBoost’s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99% recall and scores a 95% F1-score, indicating a powerful balance between precision and recall.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Achieves 93% accuracy, 90% precision, and 97% recall, maintaining solid, balanced classification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Performs well with 93% accuracy, high recall (98%), but slightly lower precision (89%), making it reliable for identifying positives.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Trails behind others with 87% accuracy, reflecting lower predictive consistency despite decent precision (88%) and recall (86%).</a:t>
            </a:r>
            <a:endParaRPr lang="en-US" sz="1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466E150-EF54-4D8F-4255-97408BC7C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26038"/>
              </p:ext>
            </p:extLst>
          </p:nvPr>
        </p:nvGraphicFramePr>
        <p:xfrm>
          <a:off x="6594653" y="1165643"/>
          <a:ext cx="5247074" cy="3016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2484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38FD-5FB7-A0F0-40A7-41B13A62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10B8ECD-8B9E-9A14-240D-C7642D00A3D3}"/>
              </a:ext>
            </a:extLst>
          </p:cNvPr>
          <p:cNvSpPr txBox="1"/>
          <p:nvPr/>
        </p:nvSpPr>
        <p:spPr>
          <a:xfrm>
            <a:off x="772597" y="575650"/>
            <a:ext cx="7447478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AUC-ROC CURVE FOR ALL MODELS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79CBD-A6E6-7279-E7B6-2444F0C2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5" y="1556073"/>
            <a:ext cx="5488232" cy="383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81F64-32B1-3F05-F63A-30063CE5027A}"/>
              </a:ext>
            </a:extLst>
          </p:cNvPr>
          <p:cNvSpPr txBox="1"/>
          <p:nvPr/>
        </p:nvSpPr>
        <p:spPr>
          <a:xfrm>
            <a:off x="5848350" y="16425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Random Forest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 with the highest AUC of 0.98, indicating superior classification capability and excellent distinction between classes.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60586-7EA9-D629-3903-21A51E5F2AF9}"/>
              </a:ext>
            </a:extLst>
          </p:cNvPr>
          <p:cNvSpPr txBox="1"/>
          <p:nvPr/>
        </p:nvSpPr>
        <p:spPr>
          <a:xfrm>
            <a:off x="5848350" y="27400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SVM and Logistic Regression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show strong performance with an AUC of 0.97, closely trailing the top models.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94D5A-4161-DED4-61EB-BD8D6D82A1FD}"/>
              </a:ext>
            </a:extLst>
          </p:cNvPr>
          <p:cNvSpPr txBox="1"/>
          <p:nvPr/>
        </p:nvSpPr>
        <p:spPr>
          <a:xfrm>
            <a:off x="5848350" y="38363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lags with an AUC of 0.87, reflecting comparatively weaker model performance and lower discriminative power.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43152-B2F2-C535-0C8E-60B85B310293}"/>
              </a:ext>
            </a:extLst>
          </p:cNvPr>
          <p:cNvSpPr txBox="1"/>
          <p:nvPr/>
        </p:nvSpPr>
        <p:spPr>
          <a:xfrm>
            <a:off x="753952" y="5474854"/>
            <a:ext cx="10790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Random Forest are the most reliable choices in terms of ROC-AUC, ideal for maximizing true positives while minimizing false positives.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8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85B2D-1334-E106-7042-25B2679AC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69366910-247A-59C6-E5B1-B86C08EA87D7}"/>
              </a:ext>
            </a:extLst>
          </p:cNvPr>
          <p:cNvSpPr txBox="1">
            <a:spLocks/>
          </p:cNvSpPr>
          <p:nvPr/>
        </p:nvSpPr>
        <p:spPr>
          <a:xfrm>
            <a:off x="1351921" y="862598"/>
            <a:ext cx="7810740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N" sz="5334" spc="-483" dirty="0">
                <a:solidFill>
                  <a:srgbClr val="0070C0"/>
                </a:solidFill>
                <a:latin typeface="Arial Black"/>
                <a:cs typeface="Arial Black"/>
              </a:rPr>
              <a:t>PROBLEM  STATEMENT</a:t>
            </a:r>
            <a:endParaRPr lang="en-IN" sz="5334" dirty="0">
              <a:solidFill>
                <a:srgbClr val="0070C0"/>
              </a:solidFill>
              <a:latin typeface="Arial Black"/>
              <a:cs typeface="Arial Black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9DFDBA7-6D71-624D-5C9F-70806CBFEA85}"/>
              </a:ext>
            </a:extLst>
          </p:cNvPr>
          <p:cNvSpPr txBox="1"/>
          <p:nvPr/>
        </p:nvSpPr>
        <p:spPr>
          <a:xfrm>
            <a:off x="1165987" y="2145647"/>
            <a:ext cx="9716770" cy="1115263"/>
          </a:xfrm>
          <a:prstGeom prst="rect">
            <a:avLst/>
          </a:prstGeom>
        </p:spPr>
        <p:txBody>
          <a:bodyPr vert="horz" wrap="square" lIns="0" tIns="7197" rIns="0" bIns="0" rtlCol="0">
            <a:spAutoFit/>
          </a:bodyPr>
          <a:lstStyle/>
          <a:p>
            <a:pPr marL="8467" marR="3387">
              <a:lnSpc>
                <a:spcPct val="100299"/>
              </a:lnSpc>
              <a:spcBef>
                <a:spcPts val="57"/>
              </a:spcBef>
            </a:pPr>
            <a:r>
              <a:rPr lang="en-US" sz="2400" b="0" i="0" dirty="0">
                <a:effectLst/>
                <a:latin typeface="system-ui"/>
              </a:rPr>
              <a:t>Develop a robust machine learning model to accurately predict customer conversions based on various demographic and engagement factors. By utilizing this model, the company aims to improve campaign targeting.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175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72FE4-F70B-7655-13DC-B8639189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C9E01-7DEE-99F6-C7F6-5F49882E7EB8}"/>
              </a:ext>
            </a:extLst>
          </p:cNvPr>
          <p:cNvSpPr txBox="1"/>
          <p:nvPr/>
        </p:nvSpPr>
        <p:spPr>
          <a:xfrm>
            <a:off x="454089" y="1096524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Engaged users</a:t>
            </a:r>
            <a:r>
              <a:rPr lang="en-US" dirty="0"/>
              <a:t> (more visits, time, pages) are more likely to convert.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 interactions</a:t>
            </a:r>
            <a:r>
              <a:rPr lang="en-US" dirty="0"/>
              <a:t> (opens, clicks) are strong conversion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Best-performing age group: </a:t>
            </a:r>
            <a:r>
              <a:rPr lang="en-US" b="1" dirty="0"/>
              <a:t>26–65</a:t>
            </a:r>
            <a:r>
              <a:rPr lang="en-US" dirty="0"/>
              <a:t>, especially </a:t>
            </a:r>
            <a:r>
              <a:rPr lang="en-US" b="1" dirty="0"/>
              <a:t>36–45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High-income users</a:t>
            </a:r>
            <a:r>
              <a:rPr lang="en-US" dirty="0"/>
              <a:t> convert more frequently.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Referral and PPC channels</a:t>
            </a:r>
            <a:r>
              <a:rPr lang="en-US" dirty="0"/>
              <a:t> are slightly more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Surprisingly, </a:t>
            </a:r>
            <a:r>
              <a:rPr lang="en-US" b="1" dirty="0"/>
              <a:t>"Conversion" campaigns</a:t>
            </a:r>
            <a:r>
              <a:rPr lang="en-US" dirty="0"/>
              <a:t> perform the worst.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F295E-FEDA-473A-A1FD-9631BA9A1FC9}"/>
              </a:ext>
            </a:extLst>
          </p:cNvPr>
          <p:cNvSpPr txBox="1"/>
          <p:nvPr/>
        </p:nvSpPr>
        <p:spPr>
          <a:xfrm>
            <a:off x="6351815" y="1096524"/>
            <a:ext cx="51808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is the best model (95% accuracy, 0.98 AUC).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and </a:t>
            </a:r>
            <a:r>
              <a:rPr lang="en-US" b="1" dirty="0"/>
              <a:t>SVM</a:t>
            </a:r>
            <a:r>
              <a:rPr lang="en-US" dirty="0"/>
              <a:t> are also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</a:t>
            </a:r>
            <a:r>
              <a:rPr lang="en-US" dirty="0"/>
              <a:t> performed the weakest (87% accuracy, 0.87 AUC).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DC357-252B-A052-1A0E-B43360504A5B}"/>
              </a:ext>
            </a:extLst>
          </p:cNvPr>
          <p:cNvSpPr txBox="1"/>
          <p:nvPr/>
        </p:nvSpPr>
        <p:spPr>
          <a:xfrm>
            <a:off x="454089" y="3791348"/>
            <a:ext cx="47889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70C0"/>
                </a:solidFill>
              </a:rPr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high-income, aged 26–65</a:t>
            </a:r>
            <a:r>
              <a:rPr lang="en-US" dirty="0"/>
              <a:t>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</a:t>
            </a:r>
            <a:r>
              <a:rPr lang="en-US" b="1" dirty="0"/>
              <a:t>email and referral campaigns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 err="1"/>
              <a:t>XGBoost</a:t>
            </a:r>
            <a:r>
              <a:rPr lang="en-US" dirty="0"/>
              <a:t> for future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Reevaluate </a:t>
            </a:r>
            <a:r>
              <a:rPr lang="en-US" b="1" dirty="0"/>
              <a:t>"Conversion" campaign strategy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C2AB8-374A-C1A5-D2E2-235288AEA655}"/>
              </a:ext>
            </a:extLst>
          </p:cNvPr>
          <p:cNvSpPr txBox="1"/>
          <p:nvPr/>
        </p:nvSpPr>
        <p:spPr>
          <a:xfrm>
            <a:off x="4224922" y="211022"/>
            <a:ext cx="8156799" cy="71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Final Conclusion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659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9B72-A31D-F843-6CAE-ACB6D076B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BBE91-06CE-F737-9942-F2A1CB54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1" y="220516"/>
            <a:ext cx="11691257" cy="65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9F22-1D1B-D706-48EA-BFA3B203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CCCFE055-6CB2-360D-1EDE-0926C1DA3C92}"/>
              </a:ext>
            </a:extLst>
          </p:cNvPr>
          <p:cNvSpPr txBox="1">
            <a:spLocks/>
          </p:cNvSpPr>
          <p:nvPr/>
        </p:nvSpPr>
        <p:spPr>
          <a:xfrm>
            <a:off x="884076" y="518160"/>
            <a:ext cx="368534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325" dirty="0"/>
              <a:t>INSIGHTS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C0E87-E0B2-EA16-190A-3332FA51864E}"/>
              </a:ext>
            </a:extLst>
          </p:cNvPr>
          <p:cNvSpPr txBox="1"/>
          <p:nvPr/>
        </p:nvSpPr>
        <p:spPr>
          <a:xfrm>
            <a:off x="734786" y="1404172"/>
            <a:ext cx="357595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Ad Spend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₹4,00,07,559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Website Visits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198,013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Time on Site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7.728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Click 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15.48%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Conversion 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10.44%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2B90F-6C8B-5272-D344-5C6A9E11E7D8}"/>
              </a:ext>
            </a:extLst>
          </p:cNvPr>
          <p:cNvSpPr txBox="1"/>
          <p:nvPr/>
        </p:nvSpPr>
        <p:spPr>
          <a:xfrm>
            <a:off x="5726662" y="1404172"/>
            <a:ext cx="62071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Gender-wise Spend &amp; Engagement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Females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spend slightly more on average (₹5,005) than males (₹4,995).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Female users have slightly higher average income (₹85,922) vs. males (₹82,737).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Engagement Metrics</a:t>
            </a:r>
            <a:r>
              <a:rPr lang="en-I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Pages per Visit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5.55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Social Shares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49.80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17D7E-3803-FD47-9199-80F9B39D909F}"/>
              </a:ext>
            </a:extLst>
          </p:cNvPr>
          <p:cNvSpPr txBox="1"/>
          <p:nvPr/>
        </p:nvSpPr>
        <p:spPr>
          <a:xfrm>
            <a:off x="734787" y="3429000"/>
            <a:ext cx="46583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 Effectiveness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Conversions by Channel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(21.65%) leads, followed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PPC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(20.84%), then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Spend by Campaign Type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Referral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the highest spend (~₹8.7M), followed closely by PPC and Email.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Social Media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the lowest ad spend (~₹7.5M).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3A881-E408-07ED-D7AC-C76026AA1E0B}"/>
              </a:ext>
            </a:extLst>
          </p:cNvPr>
          <p:cNvSpPr txBox="1"/>
          <p:nvPr/>
        </p:nvSpPr>
        <p:spPr>
          <a:xfrm>
            <a:off x="5836297" y="3798647"/>
            <a:ext cx="609755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Engagement by Campaign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Engagement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Balanced distribution,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Conversion (25.92%)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slightly leading.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Clicks &amp; Opens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Email campaigns show high engagement: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Clicks are evenly distributed (~24-26% for Conversion, Retention, Consideration).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Opens are highest for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Conversion (25.99%)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Awareness (24.88%)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092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257F-6556-5C69-6410-E694EA42F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74A52D4A-76E2-6008-AEB4-D3D5D22BCA5F}"/>
              </a:ext>
            </a:extLst>
          </p:cNvPr>
          <p:cNvSpPr txBox="1">
            <a:spLocks/>
          </p:cNvSpPr>
          <p:nvPr/>
        </p:nvSpPr>
        <p:spPr>
          <a:xfrm>
            <a:off x="951972" y="599594"/>
            <a:ext cx="355471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spc="325" dirty="0"/>
              <a:t>Conclusion</a:t>
            </a:r>
            <a:endParaRPr lang="en-IN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4E44E-4499-12CE-0D15-75C312872656}"/>
              </a:ext>
            </a:extLst>
          </p:cNvPr>
          <p:cNvSpPr txBox="1"/>
          <p:nvPr/>
        </p:nvSpPr>
        <p:spPr>
          <a:xfrm>
            <a:off x="781438" y="1365811"/>
            <a:ext cx="10667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Referral and PPC channels</a:t>
            </a:r>
            <a:r>
              <a:rPr lang="en-US" dirty="0"/>
              <a:t> are the most effective for conversions and receive the highest ad spend, indicating good ROI.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C6CD9-EFAD-8D60-24B9-132C46FE7225}"/>
              </a:ext>
            </a:extLst>
          </p:cNvPr>
          <p:cNvSpPr txBox="1"/>
          <p:nvPr/>
        </p:nvSpPr>
        <p:spPr>
          <a:xfrm>
            <a:off x="734785" y="2134393"/>
            <a:ext cx="10667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Conversion campaigns</a:t>
            </a:r>
            <a:r>
              <a:rPr lang="en-US" dirty="0"/>
              <a:t>, despite having the highest email opens and engagement, may benefit from further optimization to improve conversion rate.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57BDC-CEC4-72C3-DAC5-C7B4CD9CAB6F}"/>
              </a:ext>
            </a:extLst>
          </p:cNvPr>
          <p:cNvSpPr txBox="1"/>
          <p:nvPr/>
        </p:nvSpPr>
        <p:spPr>
          <a:xfrm>
            <a:off x="739062" y="2898728"/>
            <a:ext cx="10713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Female users</a:t>
            </a:r>
            <a:r>
              <a:rPr lang="en-US" dirty="0"/>
              <a:t> show slightly better engagement and spending patterns, suggesting a potential segment for focused targeting.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0CAFC-69DA-E3CB-9231-377D4C65557E}"/>
              </a:ext>
            </a:extLst>
          </p:cNvPr>
          <p:cNvSpPr txBox="1"/>
          <p:nvPr/>
        </p:nvSpPr>
        <p:spPr>
          <a:xfrm>
            <a:off x="734785" y="3663063"/>
            <a:ext cx="10471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Email marketing</a:t>
            </a:r>
            <a:r>
              <a:rPr lang="en-US" dirty="0"/>
              <a:t> performs well and remains a strong conversion channel.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6308F-DA2C-6413-2DF1-F57A3798D7D4}"/>
              </a:ext>
            </a:extLst>
          </p:cNvPr>
          <p:cNvSpPr txBox="1"/>
          <p:nvPr/>
        </p:nvSpPr>
        <p:spPr>
          <a:xfrm>
            <a:off x="734785" y="4150399"/>
            <a:ext cx="10713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Investments in Social Media</a:t>
            </a:r>
            <a:r>
              <a:rPr lang="en-US" dirty="0"/>
              <a:t> show lower conversions and may require reevaluation or retargeting.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2F347-1B1A-61C1-3179-03F00414E706}"/>
              </a:ext>
            </a:extLst>
          </p:cNvPr>
          <p:cNvSpPr txBox="1"/>
          <p:nvPr/>
        </p:nvSpPr>
        <p:spPr>
          <a:xfrm>
            <a:off x="734785" y="5423651"/>
            <a:ext cx="10258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Recommendation</a:t>
            </a:r>
            <a:r>
              <a:rPr lang="en-US" dirty="0"/>
              <a:t>: Continue prioritizing Referral and PPC strategies, optimize Conversion campaigns, and leverage email insights for segmented targeting.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03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B854-FE64-EA75-E35A-9A5653125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08ED0B08-5B7E-7836-FE5D-5801DC2431C0}"/>
              </a:ext>
            </a:extLst>
          </p:cNvPr>
          <p:cNvSpPr txBox="1">
            <a:spLocks/>
          </p:cNvSpPr>
          <p:nvPr/>
        </p:nvSpPr>
        <p:spPr>
          <a:xfrm>
            <a:off x="3116674" y="2477589"/>
            <a:ext cx="710967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b="1" spc="325" dirty="0"/>
              <a:t>THANK</a:t>
            </a:r>
            <a:r>
              <a:rPr lang="en-IN" sz="6600" b="1" spc="905" dirty="0"/>
              <a:t> </a:t>
            </a:r>
            <a:r>
              <a:rPr lang="en-IN" sz="6600" b="1" spc="105" dirty="0"/>
              <a:t>YOU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B6987-161D-33E5-9639-5E5A99F8075C}"/>
              </a:ext>
            </a:extLst>
          </p:cNvPr>
          <p:cNvSpPr txBox="1"/>
          <p:nvPr/>
        </p:nvSpPr>
        <p:spPr>
          <a:xfrm>
            <a:off x="9321282" y="527179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  <a:hlinkClick r:id="rId2"/>
              </a:rPr>
              <a:t>GitHub Link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D22AB-DBEC-89AD-B009-8D9E0E47F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680" y="5299304"/>
            <a:ext cx="333958" cy="3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C020F-4A2D-07CC-C7A3-6272E36B5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BFC37243-7A41-75B0-E6AE-95F7165C1E59}"/>
              </a:ext>
            </a:extLst>
          </p:cNvPr>
          <p:cNvSpPr txBox="1">
            <a:spLocks/>
          </p:cNvSpPr>
          <p:nvPr/>
        </p:nvSpPr>
        <p:spPr>
          <a:xfrm>
            <a:off x="1249284" y="405398"/>
            <a:ext cx="3837093" cy="829415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lang="en-IN" sz="5334" spc="-483" dirty="0">
                <a:solidFill>
                  <a:srgbClr val="0070C0"/>
                </a:solidFill>
                <a:latin typeface="Arial Black"/>
                <a:cs typeface="Arial Black"/>
              </a:rPr>
              <a:t>OBJECTIVE</a:t>
            </a:r>
            <a:endParaRPr lang="en-IN" sz="5334" dirty="0">
              <a:solidFill>
                <a:srgbClr val="0070C0"/>
              </a:solidFill>
              <a:latin typeface="Arial Black"/>
              <a:cs typeface="Arial Black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51057D6-F1BE-7518-B1A0-751B63A0193B}"/>
              </a:ext>
            </a:extLst>
          </p:cNvPr>
          <p:cNvSpPr txBox="1"/>
          <p:nvPr/>
        </p:nvSpPr>
        <p:spPr>
          <a:xfrm>
            <a:off x="1054020" y="1492504"/>
            <a:ext cx="9716770" cy="3620821"/>
          </a:xfrm>
          <a:prstGeom prst="rect">
            <a:avLst/>
          </a:prstGeom>
        </p:spPr>
        <p:txBody>
          <a:bodyPr vert="horz" wrap="square" lIns="0" tIns="7197" rIns="0" bIns="0" rtlCol="0">
            <a:spAutoFit/>
          </a:bodyPr>
          <a:lstStyle/>
          <a:p>
            <a:pPr marL="8467" marR="3387">
              <a:lnSpc>
                <a:spcPct val="100299"/>
              </a:lnSpc>
              <a:spcBef>
                <a:spcPts val="57"/>
              </a:spcBef>
            </a:pPr>
            <a:r>
              <a:rPr sz="2133" dirty="0">
                <a:latin typeface="Calibri"/>
                <a:cs typeface="Calibri"/>
              </a:rPr>
              <a:t>This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project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aims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enhance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the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effectiveness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digital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marketing</a:t>
            </a:r>
            <a:r>
              <a:rPr sz="2133" spc="-4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campaigns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7" dirty="0">
                <a:latin typeface="Calibri"/>
                <a:cs typeface="Calibri"/>
              </a:rPr>
              <a:t>by </a:t>
            </a:r>
            <a:r>
              <a:rPr sz="2133" spc="-7" dirty="0">
                <a:latin typeface="Calibri"/>
                <a:cs typeface="Calibri"/>
              </a:rPr>
              <a:t>accurately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predicting</a:t>
            </a:r>
            <a:r>
              <a:rPr sz="2133" spc="-5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customer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conversions.</a:t>
            </a:r>
            <a:r>
              <a:rPr sz="2133" spc="-5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By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leveraging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machine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learning,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the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project </a:t>
            </a:r>
            <a:r>
              <a:rPr sz="2133" dirty="0">
                <a:latin typeface="Calibri"/>
                <a:cs typeface="Calibri"/>
              </a:rPr>
              <a:t>seeks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to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identify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potential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converters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and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optimize</a:t>
            </a:r>
            <a:r>
              <a:rPr sz="2133" spc="-7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marketing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strategies.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The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objective</a:t>
            </a:r>
            <a:r>
              <a:rPr sz="2133" spc="-70" dirty="0">
                <a:latin typeface="Calibri"/>
                <a:cs typeface="Calibri"/>
              </a:rPr>
              <a:t> </a:t>
            </a:r>
            <a:r>
              <a:rPr sz="2133" spc="-17" dirty="0">
                <a:latin typeface="Calibri"/>
                <a:cs typeface="Calibri"/>
              </a:rPr>
              <a:t>is </a:t>
            </a:r>
            <a:r>
              <a:rPr sz="2133" dirty="0">
                <a:latin typeface="Calibri"/>
                <a:cs typeface="Calibri"/>
              </a:rPr>
              <a:t>to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develop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robust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model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that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predicts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customer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conversions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based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on</a:t>
            </a:r>
            <a:r>
              <a:rPr sz="2133" spc="-5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demographic </a:t>
            </a:r>
            <a:r>
              <a:rPr sz="2133" dirty="0">
                <a:latin typeface="Calibri"/>
                <a:cs typeface="Calibri"/>
              </a:rPr>
              <a:t>and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engagement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data,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enabling:</a:t>
            </a:r>
            <a:endParaRPr sz="2133" dirty="0">
              <a:latin typeface="Calibri"/>
              <a:cs typeface="Calibri"/>
            </a:endParaRPr>
          </a:p>
          <a:p>
            <a:pPr marL="618098" marR="609207" indent="-304815">
              <a:lnSpc>
                <a:spcPct val="101899"/>
              </a:lnSpc>
              <a:spcBef>
                <a:spcPts val="2450"/>
              </a:spcBef>
              <a:buFont typeface="Arial MT"/>
              <a:buChar char="•"/>
              <a:tabLst>
                <a:tab pos="618098" algn="l"/>
              </a:tabLst>
            </a:pPr>
            <a:r>
              <a:rPr sz="2133" b="1" dirty="0">
                <a:latin typeface="Calibri"/>
                <a:cs typeface="Calibri"/>
              </a:rPr>
              <a:t>Improve</a:t>
            </a:r>
            <a:r>
              <a:rPr sz="2133" b="1" spc="-8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Campaign</a:t>
            </a:r>
            <a:r>
              <a:rPr sz="2133" b="1" spc="-76" dirty="0">
                <a:latin typeface="Calibri"/>
                <a:cs typeface="Calibri"/>
              </a:rPr>
              <a:t> </a:t>
            </a:r>
            <a:r>
              <a:rPr sz="2133" b="1" spc="-23" dirty="0">
                <a:latin typeface="Calibri"/>
                <a:cs typeface="Calibri"/>
              </a:rPr>
              <a:t>Targeting:</a:t>
            </a:r>
            <a:r>
              <a:rPr sz="2133" b="1" spc="-76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Identify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potential</a:t>
            </a:r>
            <a:r>
              <a:rPr sz="2133" spc="-76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converters,</a:t>
            </a:r>
            <a:r>
              <a:rPr sz="2133" spc="-8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allowing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for</a:t>
            </a:r>
            <a:r>
              <a:rPr sz="2133" spc="-83" dirty="0">
                <a:latin typeface="Calibri"/>
                <a:cs typeface="Calibri"/>
              </a:rPr>
              <a:t> </a:t>
            </a:r>
            <a:r>
              <a:rPr sz="2133" spc="-13" dirty="0">
                <a:latin typeface="Calibri"/>
                <a:cs typeface="Calibri"/>
              </a:rPr>
              <a:t>more </a:t>
            </a:r>
            <a:r>
              <a:rPr sz="2133" dirty="0">
                <a:latin typeface="Calibri"/>
                <a:cs typeface="Calibri"/>
              </a:rPr>
              <a:t>precise</a:t>
            </a:r>
            <a:r>
              <a:rPr sz="2133" spc="-7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and</a:t>
            </a:r>
            <a:r>
              <a:rPr sz="2133" spc="-7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efficient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marketing</a:t>
            </a:r>
            <a:r>
              <a:rPr sz="2133" spc="-67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efforts.</a:t>
            </a:r>
            <a:endParaRPr sz="2133" dirty="0">
              <a:latin typeface="Calibri"/>
              <a:cs typeface="Calibri"/>
            </a:endParaRPr>
          </a:p>
          <a:p>
            <a:pPr>
              <a:spcBef>
                <a:spcPts val="83"/>
              </a:spcBef>
              <a:buClr>
                <a:srgbClr val="FFFFFF"/>
              </a:buClr>
              <a:buFont typeface="Arial MT"/>
              <a:buChar char="•"/>
            </a:pPr>
            <a:endParaRPr sz="2133" dirty="0">
              <a:latin typeface="Calibri"/>
              <a:cs typeface="Calibri"/>
            </a:endParaRPr>
          </a:p>
          <a:p>
            <a:pPr marL="618098" marR="54613" indent="-304815">
              <a:lnSpc>
                <a:spcPts val="2527"/>
              </a:lnSpc>
              <a:buFont typeface="Arial MT"/>
              <a:buChar char="•"/>
              <a:tabLst>
                <a:tab pos="618098" algn="l"/>
              </a:tabLst>
            </a:pPr>
            <a:r>
              <a:rPr sz="2133" b="1" dirty="0">
                <a:latin typeface="Calibri"/>
                <a:cs typeface="Calibri"/>
              </a:rPr>
              <a:t>Increase</a:t>
            </a:r>
            <a:r>
              <a:rPr sz="2133" b="1" spc="-63" dirty="0">
                <a:latin typeface="Calibri"/>
                <a:cs typeface="Calibri"/>
              </a:rPr>
              <a:t> </a:t>
            </a:r>
            <a:r>
              <a:rPr sz="2133" b="1" spc="-7" dirty="0">
                <a:latin typeface="Calibri"/>
                <a:cs typeface="Calibri"/>
              </a:rPr>
              <a:t>Conversion</a:t>
            </a:r>
            <a:r>
              <a:rPr sz="2133" b="1" spc="-53" dirty="0">
                <a:latin typeface="Calibri"/>
                <a:cs typeface="Calibri"/>
              </a:rPr>
              <a:t> </a:t>
            </a:r>
            <a:r>
              <a:rPr sz="2133" b="1" dirty="0">
                <a:latin typeface="Calibri"/>
                <a:cs typeface="Calibri"/>
              </a:rPr>
              <a:t>Rates:</a:t>
            </a:r>
            <a:r>
              <a:rPr sz="2133" b="1" spc="-5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Enhance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the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effectiveness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of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campaigns</a:t>
            </a:r>
            <a:r>
              <a:rPr sz="2133" spc="-6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by</a:t>
            </a:r>
            <a:r>
              <a:rPr sz="2133" spc="-57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focusing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17" dirty="0">
                <a:latin typeface="Calibri"/>
                <a:cs typeface="Calibri"/>
              </a:rPr>
              <a:t>on </a:t>
            </a:r>
            <a:r>
              <a:rPr sz="2133" dirty="0">
                <a:latin typeface="Calibri"/>
                <a:cs typeface="Calibri"/>
              </a:rPr>
              <a:t>the</a:t>
            </a:r>
            <a:r>
              <a:rPr sz="2133" spc="-60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most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dirty="0">
                <a:latin typeface="Calibri"/>
                <a:cs typeface="Calibri"/>
              </a:rPr>
              <a:t>promising</a:t>
            </a:r>
            <a:r>
              <a:rPr sz="2133" spc="-53" dirty="0">
                <a:latin typeface="Calibri"/>
                <a:cs typeface="Calibri"/>
              </a:rPr>
              <a:t> </a:t>
            </a:r>
            <a:r>
              <a:rPr sz="2133" spc="-7" dirty="0">
                <a:latin typeface="Calibri"/>
                <a:cs typeface="Calibri"/>
              </a:rPr>
              <a:t>leads.</a:t>
            </a:r>
            <a:endParaRPr sz="21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7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624A7-8C43-801E-E3F7-FFD497FB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21E52858-2B91-BD09-008E-F385A3B6B16A}"/>
              </a:ext>
            </a:extLst>
          </p:cNvPr>
          <p:cNvSpPr txBox="1">
            <a:spLocks/>
          </p:cNvSpPr>
          <p:nvPr/>
        </p:nvSpPr>
        <p:spPr>
          <a:xfrm>
            <a:off x="1249284" y="514689"/>
            <a:ext cx="4349083" cy="50714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rgbClr val="0070C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Goudy Old Style" panose="02020502050305020303" pitchFamily="18" charset="0"/>
                <a:ea typeface="+mj-ea"/>
                <a:cs typeface="+mj-cs"/>
              </a:rPr>
              <a:t>WORK 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AC48B-79FE-4C30-7DE4-7BEAD2E6F25F}"/>
              </a:ext>
            </a:extLst>
          </p:cNvPr>
          <p:cNvSpPr txBox="1"/>
          <p:nvPr/>
        </p:nvSpPr>
        <p:spPr>
          <a:xfrm>
            <a:off x="563339" y="1183181"/>
            <a:ext cx="3100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1 | Import Libraries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89E9A-735F-F4A2-8DA1-C7C0DE9BCF36}"/>
              </a:ext>
            </a:extLst>
          </p:cNvPr>
          <p:cNvSpPr txBox="1"/>
          <p:nvPr/>
        </p:nvSpPr>
        <p:spPr>
          <a:xfrm>
            <a:off x="563339" y="1699493"/>
            <a:ext cx="2325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2 | Read Dataset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8A03D5-782D-9590-96FB-4F633E6572B9}"/>
              </a:ext>
            </a:extLst>
          </p:cNvPr>
          <p:cNvSpPr txBox="1"/>
          <p:nvPr/>
        </p:nvSpPr>
        <p:spPr>
          <a:xfrm>
            <a:off x="563339" y="2247815"/>
            <a:ext cx="2652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3 | Dataset Overview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E0BA52-029A-633E-F7E0-7AB719FEAAB4}"/>
              </a:ext>
            </a:extLst>
          </p:cNvPr>
          <p:cNvSpPr txBox="1"/>
          <p:nvPr/>
        </p:nvSpPr>
        <p:spPr>
          <a:xfrm>
            <a:off x="565675" y="2801813"/>
            <a:ext cx="1496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4 | EDA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1888C8-6130-A6E3-55FF-D30380582112}"/>
              </a:ext>
            </a:extLst>
          </p:cNvPr>
          <p:cNvSpPr txBox="1"/>
          <p:nvPr/>
        </p:nvSpPr>
        <p:spPr>
          <a:xfrm>
            <a:off x="563339" y="3274257"/>
            <a:ext cx="3194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5 | Data Preprocessing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0B74B-CE1E-BA81-72AA-36B007271844}"/>
              </a:ext>
            </a:extLst>
          </p:cNvPr>
          <p:cNvSpPr txBox="1"/>
          <p:nvPr/>
        </p:nvSpPr>
        <p:spPr>
          <a:xfrm>
            <a:off x="563339" y="3746701"/>
            <a:ext cx="3809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6 |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Train  And Test Data </a:t>
            </a:r>
          </a:p>
          <a:p>
            <a:endParaRPr lang="en-I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20B4B-CEBA-548F-59AC-8CE810EFD9D6}"/>
              </a:ext>
            </a:extLst>
          </p:cNvPr>
          <p:cNvSpPr txBox="1"/>
          <p:nvPr/>
        </p:nvSpPr>
        <p:spPr>
          <a:xfrm>
            <a:off x="563339" y="4221802"/>
            <a:ext cx="3072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Step 7 | </a:t>
            </a:r>
            <a:r>
              <a:rPr lang="en-US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Model Training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A95D7-9617-8F32-1046-63BF75710151}"/>
              </a:ext>
            </a:extLst>
          </p:cNvPr>
          <p:cNvSpPr txBox="1"/>
          <p:nvPr/>
        </p:nvSpPr>
        <p:spPr>
          <a:xfrm>
            <a:off x="563339" y="4756688"/>
            <a:ext cx="335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8 | 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  <a:p>
            <a:endParaRPr lang="en-I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82F6FA-CCC3-5459-E8F3-12FBFC177A3F}"/>
              </a:ext>
            </a:extLst>
          </p:cNvPr>
          <p:cNvSpPr txBox="1"/>
          <p:nvPr/>
        </p:nvSpPr>
        <p:spPr>
          <a:xfrm>
            <a:off x="4019544" y="2764933"/>
            <a:ext cx="7606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Analyzing and visualizing data patterns to understand its characteristics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B71EA2-7974-8A1D-FCBE-CF49F28BF781}"/>
              </a:ext>
            </a:extLst>
          </p:cNvPr>
          <p:cNvSpPr txBox="1"/>
          <p:nvPr/>
        </p:nvSpPr>
        <p:spPr>
          <a:xfrm>
            <a:off x="4019544" y="3279040"/>
            <a:ext cx="6851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Preparing and cleaning data to enhance its quality and suitability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4C0D7B-BAC5-D931-76CF-5F941B5603C1}"/>
              </a:ext>
            </a:extLst>
          </p:cNvPr>
          <p:cNvSpPr txBox="1"/>
          <p:nvPr/>
        </p:nvSpPr>
        <p:spPr>
          <a:xfrm>
            <a:off x="4019544" y="3779535"/>
            <a:ext cx="72382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Dividing the dataset into training and testing sets to evaluate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2BB3E-0992-F0DC-B25B-5D9E60BA0FD7}"/>
              </a:ext>
            </a:extLst>
          </p:cNvPr>
          <p:cNvSpPr txBox="1"/>
          <p:nvPr/>
        </p:nvSpPr>
        <p:spPr>
          <a:xfrm>
            <a:off x="4019544" y="4244350"/>
            <a:ext cx="78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Choosing a suitable machine learning algorithm and optimizing its parameters</a:t>
            </a:r>
            <a:endParaRPr lang="en-IN" sz="1400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0ECF1-947E-4489-A404-2B25F5987AD3}"/>
              </a:ext>
            </a:extLst>
          </p:cNvPr>
          <p:cNvSpPr txBox="1"/>
          <p:nvPr/>
        </p:nvSpPr>
        <p:spPr>
          <a:xfrm>
            <a:off x="4027322" y="4792213"/>
            <a:ext cx="7870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Assessing the performance of a machine learning model using metrics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5C132-2358-1E31-B968-E26853FC8F2A}"/>
              </a:ext>
            </a:extLst>
          </p:cNvPr>
          <p:cNvSpPr txBox="1"/>
          <p:nvPr/>
        </p:nvSpPr>
        <p:spPr>
          <a:xfrm>
            <a:off x="3941604" y="1198570"/>
            <a:ext cx="7606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Importing Required Libraries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48FD0-353B-D13E-9CB5-AEFAECB89A94}"/>
              </a:ext>
            </a:extLst>
          </p:cNvPr>
          <p:cNvSpPr txBox="1"/>
          <p:nvPr/>
        </p:nvSpPr>
        <p:spPr>
          <a:xfrm>
            <a:off x="3969593" y="1714882"/>
            <a:ext cx="7606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Gathering and organizing data to train machine learning models.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98DC7-8782-5303-C9D7-3CF36BB7366E}"/>
              </a:ext>
            </a:extLst>
          </p:cNvPr>
          <p:cNvSpPr txBox="1"/>
          <p:nvPr/>
        </p:nvSpPr>
        <p:spPr>
          <a:xfrm>
            <a:off x="3969594" y="2267284"/>
            <a:ext cx="7606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Basic and Descriptive Data Overview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86A052-F9B5-2770-DB0E-2338BAFBB5EC}"/>
              </a:ext>
            </a:extLst>
          </p:cNvPr>
          <p:cNvSpPr txBox="1"/>
          <p:nvPr/>
        </p:nvSpPr>
        <p:spPr>
          <a:xfrm>
            <a:off x="463809" y="5853950"/>
            <a:ext cx="335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10 |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Dashboard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1BB7B-E142-506E-D396-8E1319F7F1B7}"/>
              </a:ext>
            </a:extLst>
          </p:cNvPr>
          <p:cNvSpPr txBox="1"/>
          <p:nvPr/>
        </p:nvSpPr>
        <p:spPr>
          <a:xfrm>
            <a:off x="451379" y="5299952"/>
            <a:ext cx="3352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Step </a:t>
            </a:r>
            <a:r>
              <a:rPr lang="en-I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IN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F7CC3E-5BD9-7B06-99D1-E887EBA34405}"/>
              </a:ext>
            </a:extLst>
          </p:cNvPr>
          <p:cNvCxnSpPr>
            <a:cxnSpLocks/>
            <a:endCxn id="14" idx="3"/>
          </p:cNvCxnSpPr>
          <p:nvPr/>
        </p:nvCxnSpPr>
        <p:spPr>
          <a:xfrm>
            <a:off x="3051110" y="1367847"/>
            <a:ext cx="6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45EE6C-C7E0-183F-B02C-A865D753F9B1}"/>
              </a:ext>
            </a:extLst>
          </p:cNvPr>
          <p:cNvCxnSpPr>
            <a:cxnSpLocks/>
          </p:cNvCxnSpPr>
          <p:nvPr/>
        </p:nvCxnSpPr>
        <p:spPr>
          <a:xfrm flipV="1">
            <a:off x="2088310" y="2959277"/>
            <a:ext cx="1601363" cy="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B780BC1-92DD-655B-EB36-FBE956217902}"/>
              </a:ext>
            </a:extLst>
          </p:cNvPr>
          <p:cNvCxnSpPr>
            <a:cxnSpLocks/>
          </p:cNvCxnSpPr>
          <p:nvPr/>
        </p:nvCxnSpPr>
        <p:spPr>
          <a:xfrm>
            <a:off x="3203509" y="2425618"/>
            <a:ext cx="6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F4D3E5-842E-84BE-096B-ADFBFFB1CDA0}"/>
              </a:ext>
            </a:extLst>
          </p:cNvPr>
          <p:cNvCxnSpPr>
            <a:cxnSpLocks/>
          </p:cNvCxnSpPr>
          <p:nvPr/>
        </p:nvCxnSpPr>
        <p:spPr>
          <a:xfrm>
            <a:off x="3023120" y="1889569"/>
            <a:ext cx="6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9A8FC7-D2A7-210B-8E98-5D681D0FADFA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45581" y="4398239"/>
            <a:ext cx="873963" cy="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24336DD-9791-9299-71F8-D99CD43A12AC}"/>
              </a:ext>
            </a:extLst>
          </p:cNvPr>
          <p:cNvCxnSpPr>
            <a:cxnSpLocks/>
          </p:cNvCxnSpPr>
          <p:nvPr/>
        </p:nvCxnSpPr>
        <p:spPr>
          <a:xfrm>
            <a:off x="3329281" y="3448317"/>
            <a:ext cx="6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FD1329B-13B4-4A79-330A-E9A3098D767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155107" y="4961490"/>
            <a:ext cx="8722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7A564F-F84F-5879-D9D7-88462DA6424B}"/>
              </a:ext>
            </a:extLst>
          </p:cNvPr>
          <p:cNvCxnSpPr>
            <a:cxnSpLocks/>
          </p:cNvCxnSpPr>
          <p:nvPr/>
        </p:nvCxnSpPr>
        <p:spPr>
          <a:xfrm>
            <a:off x="3372435" y="6022206"/>
            <a:ext cx="61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C15EF9C-4F5B-F1AB-514F-DFBF4376FCFA}"/>
              </a:ext>
            </a:extLst>
          </p:cNvPr>
          <p:cNvCxnSpPr>
            <a:cxnSpLocks/>
          </p:cNvCxnSpPr>
          <p:nvPr/>
        </p:nvCxnSpPr>
        <p:spPr>
          <a:xfrm>
            <a:off x="2743200" y="5501951"/>
            <a:ext cx="1260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B4BC21-C0C2-2601-78FA-B9AF7ED94970}"/>
              </a:ext>
            </a:extLst>
          </p:cNvPr>
          <p:cNvSpPr txBox="1"/>
          <p:nvPr/>
        </p:nvSpPr>
        <p:spPr>
          <a:xfrm>
            <a:off x="4027322" y="5854739"/>
            <a:ext cx="7870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Power BI Dashboard and it’s Conclusion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A589BB-23CB-C919-684F-E2A005BBD7DB}"/>
              </a:ext>
            </a:extLst>
          </p:cNvPr>
          <p:cNvSpPr txBox="1"/>
          <p:nvPr/>
        </p:nvSpPr>
        <p:spPr>
          <a:xfrm>
            <a:off x="4027322" y="5332674"/>
            <a:ext cx="78707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Conclusion of Models and EDA</a:t>
            </a:r>
            <a:endParaRPr lang="en-IN" sz="1600" dirty="0">
              <a:latin typeface="Century Gothic" panose="020B0502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004773-F916-F0DE-3506-3DBC3F6B79E9}"/>
              </a:ext>
            </a:extLst>
          </p:cNvPr>
          <p:cNvCxnSpPr>
            <a:cxnSpLocks/>
          </p:cNvCxnSpPr>
          <p:nvPr/>
        </p:nvCxnSpPr>
        <p:spPr>
          <a:xfrm flipV="1">
            <a:off x="3738856" y="3938867"/>
            <a:ext cx="194200" cy="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7A0A-A58C-0B03-F3A6-4358676F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69063511-06AA-1B4F-FDD5-FD040BB4DF40}"/>
              </a:ext>
            </a:extLst>
          </p:cNvPr>
          <p:cNvSpPr/>
          <p:nvPr/>
        </p:nvSpPr>
        <p:spPr>
          <a:xfrm>
            <a:off x="9400726" y="3477648"/>
            <a:ext cx="1206481" cy="193036"/>
          </a:xfrm>
          <a:prstGeom prst="ellipse">
            <a:avLst/>
          </a:prstGeom>
          <a:solidFill>
            <a:schemeClr val="tx1">
              <a:lumMod val="65000"/>
              <a:lumOff val="3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3">
            <a:extLst>
              <a:ext uri="{FF2B5EF4-FFF2-40B4-BE49-F238E27FC236}">
                <a16:creationId xmlns:a16="http://schemas.microsoft.com/office/drawing/2014/main" id="{D1426DE8-DC57-8215-5E0B-62D39554C7B9}"/>
              </a:ext>
            </a:extLst>
          </p:cNvPr>
          <p:cNvSpPr>
            <a:spLocks noChangeAspect="1"/>
          </p:cNvSpPr>
          <p:nvPr/>
        </p:nvSpPr>
        <p:spPr>
          <a:xfrm>
            <a:off x="11145737" y="780434"/>
            <a:ext cx="45719" cy="73150"/>
          </a:xfrm>
          <a:custGeom>
            <a:avLst/>
            <a:gdLst>
              <a:gd name="connsiteX0" fmla="*/ 0 w 193637"/>
              <a:gd name="connsiteY0" fmla="*/ 158676 h 317351"/>
              <a:gd name="connsiteX1" fmla="*/ 96819 w 193637"/>
              <a:gd name="connsiteY1" fmla="*/ 0 h 317351"/>
              <a:gd name="connsiteX2" fmla="*/ 193638 w 193637"/>
              <a:gd name="connsiteY2" fmla="*/ 158676 h 317351"/>
              <a:gd name="connsiteX3" fmla="*/ 96819 w 193637"/>
              <a:gd name="connsiteY3" fmla="*/ 317352 h 317351"/>
              <a:gd name="connsiteX4" fmla="*/ 0 w 193637"/>
              <a:gd name="connsiteY4" fmla="*/ 158676 h 317351"/>
              <a:gd name="connsiteX0" fmla="*/ 0 w 193638"/>
              <a:gd name="connsiteY0" fmla="*/ 158676 h 317352"/>
              <a:gd name="connsiteX1" fmla="*/ 96819 w 193638"/>
              <a:gd name="connsiteY1" fmla="*/ 0 h 317352"/>
              <a:gd name="connsiteX2" fmla="*/ 193638 w 193638"/>
              <a:gd name="connsiteY2" fmla="*/ 158676 h 317352"/>
              <a:gd name="connsiteX3" fmla="*/ 96819 w 193638"/>
              <a:gd name="connsiteY3" fmla="*/ 317352 h 317352"/>
              <a:gd name="connsiteX4" fmla="*/ 0 w 193638"/>
              <a:gd name="connsiteY4" fmla="*/ 158676 h 317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638" h="317352">
                <a:moveTo>
                  <a:pt x="0" y="158676"/>
                </a:moveTo>
                <a:cubicBezTo>
                  <a:pt x="0" y="71042"/>
                  <a:pt x="91757" y="0"/>
                  <a:pt x="96819" y="0"/>
                </a:cubicBezTo>
                <a:cubicBezTo>
                  <a:pt x="101881" y="0"/>
                  <a:pt x="193638" y="71042"/>
                  <a:pt x="193638" y="158676"/>
                </a:cubicBezTo>
                <a:cubicBezTo>
                  <a:pt x="193638" y="246310"/>
                  <a:pt x="150291" y="317352"/>
                  <a:pt x="96819" y="317352"/>
                </a:cubicBezTo>
                <a:cubicBezTo>
                  <a:pt x="43347" y="317352"/>
                  <a:pt x="0" y="246310"/>
                  <a:pt x="0" y="15867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63C619F9-728E-8137-7CE8-305ADEB5D07C}"/>
              </a:ext>
            </a:extLst>
          </p:cNvPr>
          <p:cNvSpPr/>
          <p:nvPr/>
        </p:nvSpPr>
        <p:spPr>
          <a:xfrm>
            <a:off x="9942923" y="3260946"/>
            <a:ext cx="216024" cy="6759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C9B83131-0A89-5376-F880-619BB5E0B65A}"/>
              </a:ext>
            </a:extLst>
          </p:cNvPr>
          <p:cNvSpPr/>
          <p:nvPr/>
        </p:nvSpPr>
        <p:spPr>
          <a:xfrm>
            <a:off x="10905309" y="6198658"/>
            <a:ext cx="1275385" cy="63439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29C96EE6-A29D-97B3-4CF6-C421CD9E6544}"/>
              </a:ext>
            </a:extLst>
          </p:cNvPr>
          <p:cNvSpPr/>
          <p:nvPr/>
        </p:nvSpPr>
        <p:spPr>
          <a:xfrm>
            <a:off x="9604755" y="2056563"/>
            <a:ext cx="410678" cy="7825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36073D3E-D4E3-9234-8666-9B760450B7A6}"/>
              </a:ext>
            </a:extLst>
          </p:cNvPr>
          <p:cNvSpPr/>
          <p:nvPr/>
        </p:nvSpPr>
        <p:spPr>
          <a:xfrm>
            <a:off x="10105833" y="2060184"/>
            <a:ext cx="114103" cy="7200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39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F3F0610A-1728-E1C8-A43D-29AED55D4AA2}"/>
              </a:ext>
            </a:extLst>
          </p:cNvPr>
          <p:cNvSpPr/>
          <p:nvPr/>
        </p:nvSpPr>
        <p:spPr>
          <a:xfrm rot="5400000" flipH="1">
            <a:off x="10434755" y="2457356"/>
            <a:ext cx="169390" cy="514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ABBCFEA5-99C0-D1A4-B066-52D70EF7E61F}"/>
              </a:ext>
            </a:extLst>
          </p:cNvPr>
          <p:cNvSpPr/>
          <p:nvPr/>
        </p:nvSpPr>
        <p:spPr>
          <a:xfrm rot="5400000" flipH="1" flipV="1">
            <a:off x="10286516" y="2705235"/>
            <a:ext cx="671484" cy="16205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40CECB17-1F2E-FE85-A2AE-5C8F8C033941}"/>
              </a:ext>
            </a:extLst>
          </p:cNvPr>
          <p:cNvSpPr/>
          <p:nvPr/>
        </p:nvSpPr>
        <p:spPr>
          <a:xfrm>
            <a:off x="9368560" y="1345374"/>
            <a:ext cx="316339" cy="424670"/>
          </a:xfrm>
          <a:custGeom>
            <a:avLst/>
            <a:gdLst>
              <a:gd name="connsiteX0" fmla="*/ 71080 w 316339"/>
              <a:gd name="connsiteY0" fmla="*/ 0 h 426469"/>
              <a:gd name="connsiteX1" fmla="*/ 316339 w 316339"/>
              <a:gd name="connsiteY1" fmla="*/ 0 h 426469"/>
              <a:gd name="connsiteX2" fmla="*/ 245259 w 316339"/>
              <a:gd name="connsiteY2" fmla="*/ 71080 h 426469"/>
              <a:gd name="connsiteX3" fmla="*/ 245259 w 316339"/>
              <a:gd name="connsiteY3" fmla="*/ 426469 h 426469"/>
              <a:gd name="connsiteX4" fmla="*/ 0 w 316339"/>
              <a:gd name="connsiteY4" fmla="*/ 426469 h 426469"/>
              <a:gd name="connsiteX5" fmla="*/ 0 w 316339"/>
              <a:gd name="connsiteY5" fmla="*/ 71080 h 426469"/>
              <a:gd name="connsiteX6" fmla="*/ 71080 w 316339"/>
              <a:gd name="connsiteY6" fmla="*/ 0 h 42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339" h="426469">
                <a:moveTo>
                  <a:pt x="71080" y="0"/>
                </a:moveTo>
                <a:lnTo>
                  <a:pt x="316339" y="0"/>
                </a:lnTo>
                <a:cubicBezTo>
                  <a:pt x="277083" y="0"/>
                  <a:pt x="245259" y="31824"/>
                  <a:pt x="245259" y="71080"/>
                </a:cubicBezTo>
                <a:lnTo>
                  <a:pt x="245259" y="426469"/>
                </a:lnTo>
                <a:lnTo>
                  <a:pt x="0" y="426469"/>
                </a:lnTo>
                <a:lnTo>
                  <a:pt x="0" y="71080"/>
                </a:lnTo>
                <a:cubicBezTo>
                  <a:pt x="0" y="31824"/>
                  <a:pt x="31824" y="0"/>
                  <a:pt x="71080" y="0"/>
                </a:cubicBezTo>
                <a:close/>
              </a:path>
            </a:pathLst>
          </a:custGeom>
          <a:solidFill>
            <a:schemeClr val="bg1">
              <a:lumMod val="7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0CFD776D-0315-355C-08C7-7B53103608E3}"/>
              </a:ext>
            </a:extLst>
          </p:cNvPr>
          <p:cNvSpPr/>
          <p:nvPr/>
        </p:nvSpPr>
        <p:spPr>
          <a:xfrm rot="5400000">
            <a:off x="9961247" y="1539518"/>
            <a:ext cx="406966" cy="5955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E5D26FD-44CD-B5D0-3DE2-84D45BA35804}"/>
              </a:ext>
            </a:extLst>
          </p:cNvPr>
          <p:cNvSpPr/>
          <p:nvPr/>
        </p:nvSpPr>
        <p:spPr>
          <a:xfrm rot="10800000">
            <a:off x="11266137" y="1475623"/>
            <a:ext cx="197220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EF8D7968-4361-4D32-3401-58AAAA638A11}"/>
              </a:ext>
            </a:extLst>
          </p:cNvPr>
          <p:cNvSpPr/>
          <p:nvPr/>
        </p:nvSpPr>
        <p:spPr>
          <a:xfrm rot="10800000">
            <a:off x="9586289" y="1599827"/>
            <a:ext cx="197220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4D312A8-7678-C94B-ECB2-E6E30AE2DAD4}"/>
              </a:ext>
            </a:extLst>
          </p:cNvPr>
          <p:cNvSpPr/>
          <p:nvPr/>
        </p:nvSpPr>
        <p:spPr>
          <a:xfrm rot="10800000" flipV="1">
            <a:off x="9563049" y="1420736"/>
            <a:ext cx="440921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2B075BB-968D-C12C-1EEC-D879D54397AB}"/>
              </a:ext>
            </a:extLst>
          </p:cNvPr>
          <p:cNvSpPr/>
          <p:nvPr/>
        </p:nvSpPr>
        <p:spPr>
          <a:xfrm rot="10800000">
            <a:off x="10888322" y="1478514"/>
            <a:ext cx="246044" cy="4571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126A6F8-0ABE-74E2-3AA7-144B0819C505}"/>
              </a:ext>
            </a:extLst>
          </p:cNvPr>
          <p:cNvSpPr/>
          <p:nvPr/>
        </p:nvSpPr>
        <p:spPr>
          <a:xfrm rot="5400000" flipV="1">
            <a:off x="10576118" y="1564938"/>
            <a:ext cx="407678" cy="601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339B114-42D3-07C3-51FA-F10AA33A7092}"/>
              </a:ext>
            </a:extLst>
          </p:cNvPr>
          <p:cNvSpPr/>
          <p:nvPr/>
        </p:nvSpPr>
        <p:spPr>
          <a:xfrm rot="5400000" flipH="1">
            <a:off x="10113475" y="2457356"/>
            <a:ext cx="169390" cy="5144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2" name="TextBox 9">
            <a:extLst>
              <a:ext uri="{FF2B5EF4-FFF2-40B4-BE49-F238E27FC236}">
                <a16:creationId xmlns:a16="http://schemas.microsoft.com/office/drawing/2014/main" id="{91BA0B28-AFF9-AC2E-525F-FD8B1ADBA1A2}"/>
              </a:ext>
            </a:extLst>
          </p:cNvPr>
          <p:cNvSpPr txBox="1"/>
          <p:nvPr/>
        </p:nvSpPr>
        <p:spPr>
          <a:xfrm>
            <a:off x="300568" y="6131448"/>
            <a:ext cx="1634024" cy="360128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algn="ctr">
              <a:defRPr sz="1500" b="1" spc="283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ngLiU-ExtB" panose="02020500000000000000" pitchFamily="18" charset="-120"/>
                <a:ea typeface="MingLiU-ExtB" panose="02020500000000000000" pitchFamily="18" charset="-120"/>
              </a:defRPr>
            </a:lvl1pPr>
          </a:lstStyle>
          <a:p>
            <a:r>
              <a:rPr lang="en-US" sz="1400" dirty="0">
                <a:latin typeface="Eras Medium ITC" panose="020B0602030504020804" pitchFamily="34" charset="0"/>
              </a:rPr>
              <a:t>Columns=20</a:t>
            </a:r>
          </a:p>
        </p:txBody>
      </p:sp>
      <p:sp>
        <p:nvSpPr>
          <p:cNvPr id="176" name="TextBox 9">
            <a:extLst>
              <a:ext uri="{FF2B5EF4-FFF2-40B4-BE49-F238E27FC236}">
                <a16:creationId xmlns:a16="http://schemas.microsoft.com/office/drawing/2014/main" id="{F4A613F6-3B41-DD22-0BBF-48B9ED354A25}"/>
              </a:ext>
            </a:extLst>
          </p:cNvPr>
          <p:cNvSpPr txBox="1"/>
          <p:nvPr/>
        </p:nvSpPr>
        <p:spPr>
          <a:xfrm>
            <a:off x="253248" y="5675438"/>
            <a:ext cx="1728663" cy="5232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400" b="1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ROWS=8000</a:t>
            </a: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7574BF75-9FAC-8E4B-747A-96A8C458216A}"/>
              </a:ext>
            </a:extLst>
          </p:cNvPr>
          <p:cNvSpPr/>
          <p:nvPr/>
        </p:nvSpPr>
        <p:spPr>
          <a:xfrm rot="5400000" flipH="1" flipV="1">
            <a:off x="10345946" y="4291928"/>
            <a:ext cx="671484" cy="16205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9CD19-9727-3EFC-57D5-DD82511D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669" y="780434"/>
            <a:ext cx="6242801" cy="5989493"/>
          </a:xfrm>
          <a:prstGeom prst="rect">
            <a:avLst/>
          </a:prstGeom>
        </p:spPr>
      </p:pic>
      <p:sp>
        <p:nvSpPr>
          <p:cNvPr id="7" name="object 15">
            <a:extLst>
              <a:ext uri="{FF2B5EF4-FFF2-40B4-BE49-F238E27FC236}">
                <a16:creationId xmlns:a16="http://schemas.microsoft.com/office/drawing/2014/main" id="{B6D9FEA0-99C5-1316-21A9-9E680C347900}"/>
              </a:ext>
            </a:extLst>
          </p:cNvPr>
          <p:cNvSpPr txBox="1"/>
          <p:nvPr/>
        </p:nvSpPr>
        <p:spPr>
          <a:xfrm>
            <a:off x="660987" y="736383"/>
            <a:ext cx="4435090" cy="1293303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12700">
              <a:spcBef>
                <a:spcPts val="2665"/>
              </a:spcBef>
              <a:tabLst>
                <a:tab pos="843915" algn="l"/>
              </a:tabLst>
            </a:pPr>
            <a:r>
              <a:rPr sz="1600" b="1" spc="-25" dirty="0">
                <a:latin typeface="Arial"/>
                <a:cs typeface="Arial"/>
              </a:rPr>
              <a:t>01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-15" baseline="1984" dirty="0">
                <a:latin typeface="Calibri"/>
                <a:cs typeface="Calibri"/>
              </a:rPr>
              <a:t>Demographics</a:t>
            </a:r>
            <a:r>
              <a:rPr spc="-15" baseline="1984" dirty="0">
                <a:latin typeface="Calibri"/>
                <a:cs typeface="Calibri"/>
              </a:rPr>
              <a:t>:</a:t>
            </a:r>
            <a:r>
              <a:rPr spc="-104" baseline="1984" dirty="0">
                <a:latin typeface="Calibri"/>
                <a:cs typeface="Calibri"/>
              </a:rPr>
              <a:t> </a:t>
            </a:r>
            <a:r>
              <a:rPr baseline="1984" dirty="0">
                <a:latin typeface="Calibri"/>
                <a:cs typeface="Calibri"/>
              </a:rPr>
              <a:t>Age,</a:t>
            </a:r>
            <a:r>
              <a:rPr spc="-104" baseline="1984" dirty="0">
                <a:latin typeface="Calibri"/>
                <a:cs typeface="Calibri"/>
              </a:rPr>
              <a:t> </a:t>
            </a:r>
            <a:r>
              <a:rPr spc="-44" baseline="1984" dirty="0">
                <a:latin typeface="Calibri"/>
                <a:cs typeface="Calibri"/>
              </a:rPr>
              <a:t>Gender,</a:t>
            </a:r>
            <a:r>
              <a:rPr spc="-97" baseline="1984" dirty="0">
                <a:latin typeface="Calibri"/>
                <a:cs typeface="Calibri"/>
              </a:rPr>
              <a:t> </a:t>
            </a:r>
            <a:r>
              <a:rPr spc="-15" baseline="1984" dirty="0">
                <a:latin typeface="Calibri"/>
                <a:cs typeface="Calibri"/>
              </a:rPr>
              <a:t>Income</a:t>
            </a:r>
            <a:endParaRPr lang="en-IN" baseline="1984" dirty="0">
              <a:latin typeface="Calibri"/>
              <a:cs typeface="Calibri"/>
            </a:endParaRPr>
          </a:p>
          <a:p>
            <a:pPr marL="12700">
              <a:spcBef>
                <a:spcPts val="2665"/>
              </a:spcBef>
              <a:tabLst>
                <a:tab pos="843915" algn="l"/>
              </a:tabLst>
            </a:pPr>
            <a:r>
              <a:rPr lang="en-IN" sz="2400" b="1" spc="480" baseline="-4419" dirty="0">
                <a:latin typeface="Arial"/>
                <a:cs typeface="Arial"/>
              </a:rPr>
              <a:t>02</a:t>
            </a:r>
            <a:r>
              <a:rPr lang="en-IN" sz="3200" b="1" baseline="-4419" dirty="0">
                <a:latin typeface="Arial"/>
                <a:cs typeface="Arial"/>
              </a:rPr>
              <a:t>	</a:t>
            </a:r>
            <a:r>
              <a:rPr lang="en-IN" sz="1200" b="1" spc="-10" dirty="0">
                <a:latin typeface="Calibri"/>
                <a:cs typeface="Calibri"/>
              </a:rPr>
              <a:t>Engagement</a:t>
            </a:r>
            <a:r>
              <a:rPr lang="en-IN" sz="1200" b="1" spc="-80" dirty="0">
                <a:latin typeface="Calibri"/>
                <a:cs typeface="Calibri"/>
              </a:rPr>
              <a:t> </a:t>
            </a:r>
            <a:r>
              <a:rPr lang="en-IN" sz="1200" b="1" spc="-10" dirty="0">
                <a:latin typeface="Calibri"/>
                <a:cs typeface="Calibri"/>
              </a:rPr>
              <a:t>Metrics</a:t>
            </a:r>
            <a:r>
              <a:rPr lang="en-IN" sz="1200" spc="-10" dirty="0">
                <a:latin typeface="Calibri"/>
                <a:cs typeface="Calibri"/>
              </a:rPr>
              <a:t>: </a:t>
            </a:r>
            <a:r>
              <a:rPr lang="en-IN" sz="1100" spc="-10" dirty="0" err="1">
                <a:latin typeface="Calibri"/>
                <a:cs typeface="Calibri"/>
              </a:rPr>
              <a:t>Adspend</a:t>
            </a:r>
            <a:r>
              <a:rPr lang="en-IN" sz="1100" spc="-10" dirty="0">
                <a:latin typeface="Calibri"/>
                <a:cs typeface="Calibri"/>
              </a:rPr>
              <a:t>, </a:t>
            </a:r>
            <a:r>
              <a:rPr lang="en-IN" sz="1100" spc="-10" dirty="0" err="1">
                <a:latin typeface="Calibri"/>
                <a:cs typeface="Calibri"/>
              </a:rPr>
              <a:t>socialshare</a:t>
            </a:r>
            <a:r>
              <a:rPr lang="en-IN" sz="1100" spc="-10" dirty="0">
                <a:latin typeface="Calibri"/>
                <a:cs typeface="Calibri"/>
              </a:rPr>
              <a:t>,  so on.</a:t>
            </a:r>
            <a:endParaRPr lang="en-IN" sz="1100" dirty="0">
              <a:latin typeface="Calibri"/>
              <a:cs typeface="Calibri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54B1654-FB5C-409A-F54A-E737573C83B8}"/>
              </a:ext>
            </a:extLst>
          </p:cNvPr>
          <p:cNvSpPr txBox="1"/>
          <p:nvPr/>
        </p:nvSpPr>
        <p:spPr>
          <a:xfrm>
            <a:off x="461164" y="2786262"/>
            <a:ext cx="4082559" cy="52322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sz="1600" b="1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Target Variable =Conversion</a:t>
            </a:r>
          </a:p>
          <a:p>
            <a:pPr algn="ctr"/>
            <a:r>
              <a:rPr lang="en-US" sz="1600" b="1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0=N0 &amp; 1 =Yes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5A8B2FA-73C9-2948-34FC-81586DC2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64" y="3926361"/>
            <a:ext cx="4634913" cy="73513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/>
            <a:r>
              <a:rPr lang="en-US" altLang="en-US" sz="1600" b="1" spc="283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  <a:ea typeface="MingLiU-ExtB" panose="02020500000000000000" pitchFamily="18" charset="-120"/>
              </a:rPr>
              <a:t>Data types: float64(5), int64(10), object(5)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D8BA0-A12C-3190-53BD-07D8EF9CB1E8}"/>
              </a:ext>
            </a:extLst>
          </p:cNvPr>
          <p:cNvSpPr txBox="1"/>
          <p:nvPr/>
        </p:nvSpPr>
        <p:spPr>
          <a:xfrm>
            <a:off x="300568" y="366424"/>
            <a:ext cx="584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ckwell" panose="02060603020205020403" pitchFamily="18" charset="0"/>
              </a:rPr>
              <a:t>DATA COLLECTION &amp; REFINEMENT</a:t>
            </a:r>
            <a:endParaRPr lang="en-IN" sz="24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6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0ED0BD-EA20-E864-EF08-6541AFB59917}"/>
              </a:ext>
            </a:extLst>
          </p:cNvPr>
          <p:cNvSpPr txBox="1"/>
          <p:nvPr/>
        </p:nvSpPr>
        <p:spPr>
          <a:xfrm>
            <a:off x="625078" y="834561"/>
            <a:ext cx="70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ckwell" panose="02060603020205020403" pitchFamily="18" charset="0"/>
              </a:rPr>
              <a:t>EXPLORATORY DATA ANALYSIS</a:t>
            </a:r>
            <a:endParaRPr lang="en-IN" sz="3200" b="1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8ADDB-7C10-C388-0014-21BBA1AA6693}"/>
              </a:ext>
            </a:extLst>
          </p:cNvPr>
          <p:cNvSpPr txBox="1"/>
          <p:nvPr/>
        </p:nvSpPr>
        <p:spPr>
          <a:xfrm>
            <a:off x="358529" y="1707959"/>
            <a:ext cx="73058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Rockwell" panose="02060603020205020403" pitchFamily="18" charset="0"/>
              </a:rPr>
              <a:t>Exploratory Data Analysis (EDA) helped us understand the data structure, find patterns, identify trends, and gain valuable insights from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ckwell" panose="02060603020205020403" pitchFamily="18" charset="0"/>
              </a:rPr>
              <a:t>From EDA we analyze, the distribution of each features, checking the correlation between the features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algn="just"/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Rockwell" panose="02060603020205020403" pitchFamily="18" charset="0"/>
              </a:rPr>
              <a:t>The datasets is clean, as there is no </a:t>
            </a:r>
            <a:r>
              <a:rPr lang="en-US" sz="1400" b="1" dirty="0">
                <a:latin typeface="Rockwell" panose="02060603020205020403" pitchFamily="18" charset="0"/>
              </a:rPr>
              <a:t>NULL</a:t>
            </a:r>
            <a:r>
              <a:rPr lang="en-US" sz="1400" dirty="0">
                <a:latin typeface="Rockwell" panose="02060603020205020403" pitchFamily="18" charset="0"/>
              </a:rPr>
              <a:t> no </a:t>
            </a:r>
            <a:r>
              <a:rPr lang="en-US" sz="1400" b="1" dirty="0">
                <a:latin typeface="Rockwell" panose="02060603020205020403" pitchFamily="18" charset="0"/>
              </a:rPr>
              <a:t>DUPLICATE</a:t>
            </a:r>
            <a:r>
              <a:rPr lang="en-US" sz="1400" dirty="0">
                <a:latin typeface="Rockwell" panose="02060603020205020403" pitchFamily="18" charset="0"/>
              </a:rPr>
              <a:t> VALUES and  no </a:t>
            </a:r>
            <a:r>
              <a:rPr lang="en-US" sz="1400" b="1" dirty="0">
                <a:latin typeface="Rockwell" panose="02060603020205020403" pitchFamily="18" charset="0"/>
              </a:rPr>
              <a:t>OUTLIERS.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>
              <a:latin typeface="Rockwell" panose="02060603020205020403" pitchFamily="18" charset="0"/>
            </a:endParaRPr>
          </a:p>
          <a:p>
            <a:pPr algn="just"/>
            <a:endParaRPr lang="en-US" sz="1400" dirty="0">
              <a:latin typeface="Rockwell" panose="020606030202050204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Rockwell" panose="02060603020205020403" pitchFamily="18" charset="0"/>
              </a:rPr>
              <a:t>We used the univariate and bivariate analysis approach to gain insights </a:t>
            </a:r>
            <a:r>
              <a:rPr lang="en-US" sz="1400" dirty="0">
                <a:latin typeface="Rockwell" panose="02060603020205020403" pitchFamily="18" charset="0"/>
              </a:rPr>
              <a:t>into </a:t>
            </a:r>
            <a:r>
              <a:rPr lang="en-US" sz="1400" i="0" dirty="0">
                <a:effectLst/>
                <a:latin typeface="Rockwell" panose="02060603020205020403" pitchFamily="18" charset="0"/>
              </a:rPr>
              <a:t>individual characteristics of the dat</a:t>
            </a:r>
            <a:r>
              <a:rPr lang="en-US" sz="1400" dirty="0">
                <a:latin typeface="Rockwell" panose="02060603020205020403" pitchFamily="18" charset="0"/>
              </a:rPr>
              <a:t>a and likewise how each feature relates to main goal: </a:t>
            </a:r>
            <a:r>
              <a:rPr lang="en-US" sz="1400" b="1" dirty="0">
                <a:latin typeface="Rockwell" panose="02060603020205020403" pitchFamily="18" charset="0"/>
              </a:rPr>
              <a:t>predicting the target variable.</a:t>
            </a:r>
            <a:endParaRPr lang="en-IN" sz="1400" dirty="0">
              <a:latin typeface="Rockwell" panose="02060603020205020403" pitchFamily="18" charset="0"/>
            </a:endParaRPr>
          </a:p>
        </p:txBody>
      </p:sp>
      <p:pic>
        <p:nvPicPr>
          <p:cNvPr id="8" name="Picture 7" descr="A close-up of a calculator and papers&#10;&#10;Description automatically generated">
            <a:extLst>
              <a:ext uri="{FF2B5EF4-FFF2-40B4-BE49-F238E27FC236}">
                <a16:creationId xmlns:a16="http://schemas.microsoft.com/office/drawing/2014/main" id="{D8DD254A-092D-DCAC-8B3A-80C6F9401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16" y="1419336"/>
            <a:ext cx="3319899" cy="2660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1901B-EBD3-B074-A371-A92F4506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36" y="3816720"/>
            <a:ext cx="4233935" cy="2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0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5CC15C-9840-3F63-0569-899F3C95BAE8}"/>
              </a:ext>
            </a:extLst>
          </p:cNvPr>
          <p:cNvSpPr txBox="1"/>
          <p:nvPr/>
        </p:nvSpPr>
        <p:spPr>
          <a:xfrm>
            <a:off x="866018" y="904103"/>
            <a:ext cx="82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</a:rPr>
              <a:t>DISTRIBUTION OF CONTINUOUS VARIABLE</a:t>
            </a:r>
            <a:endParaRPr kumimoji="0" lang="en-IN" sz="2800" b="1" i="0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DCDED3-E799-D320-DEEB-239B7861F150}"/>
              </a:ext>
            </a:extLst>
          </p:cNvPr>
          <p:cNvSpPr txBox="1"/>
          <p:nvPr/>
        </p:nvSpPr>
        <p:spPr>
          <a:xfrm>
            <a:off x="623421" y="1680449"/>
            <a:ext cx="457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400" dirty="0">
              <a:latin typeface="Rockwell" panose="020606030202050204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EFC16-B653-31A3-7BE8-FFC18F3E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080" y="1592521"/>
            <a:ext cx="5897103" cy="43613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2AF23C-AE20-2A6B-5C7C-5E046E681F66}"/>
              </a:ext>
            </a:extLst>
          </p:cNvPr>
          <p:cNvSpPr txBox="1"/>
          <p:nvPr/>
        </p:nvSpPr>
        <p:spPr>
          <a:xfrm>
            <a:off x="408817" y="1592521"/>
            <a:ext cx="5601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Fairly even distribution, mean ~43.6 years.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Broad spread, high variability, mean  ~84,664.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 Spend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Evenly distributed, mean ~5,000.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Click Through 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Mostly between 0.1–0.3, mean ~0.15.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Conversion 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Concentrated between 0.05–0.2, mean ~0.10.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Website Visits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Slight peak at 20–30, mean ~24.75.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18C0E-64B2-D4CC-0E4D-EDF86B695A02}"/>
              </a:ext>
            </a:extLst>
          </p:cNvPr>
          <p:cNvSpPr txBox="1"/>
          <p:nvPr/>
        </p:nvSpPr>
        <p:spPr>
          <a:xfrm>
            <a:off x="408817" y="4694214"/>
            <a:ext cx="5601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 examining the histograms of the continuous features and comparing them with the provided descriptions, the data seems consistent and falls within expected limits. **No significant noise or unrealistic values were observed among the continuous variables.</a:t>
            </a:r>
          </a:p>
        </p:txBody>
      </p:sp>
    </p:spTree>
    <p:extLst>
      <p:ext uri="{BB962C8B-B14F-4D97-AF65-F5344CB8AC3E}">
        <p14:creationId xmlns:p14="http://schemas.microsoft.com/office/powerpoint/2010/main" val="2540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30B5B-041B-BE7E-6868-0352D5CB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802D024-9557-818F-3AD2-493C35C7DB23}"/>
              </a:ext>
            </a:extLst>
          </p:cNvPr>
          <p:cNvSpPr txBox="1"/>
          <p:nvPr/>
        </p:nvSpPr>
        <p:spPr>
          <a:xfrm>
            <a:off x="6665181" y="1983029"/>
            <a:ext cx="4876191" cy="261754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 majority of users are female (60.5%), while males make up 39.5%.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Campaign Channel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Referral is the most used channel (21.5%), followed by PPC (20.7%), Email (19.5%), SEO (19.4%), and Social Media (19.0%).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Campaign Type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Campaign types are evenly distributed, with Conversion campaigns slightly leading (26.0%), followed by Consideration and Awareness (both 24.9%), and Retention (24.3%).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B03D0-378E-8780-D813-E88218E2E5D8}"/>
              </a:ext>
            </a:extLst>
          </p:cNvPr>
          <p:cNvSpPr txBox="1"/>
          <p:nvPr/>
        </p:nvSpPr>
        <p:spPr>
          <a:xfrm>
            <a:off x="343972" y="623275"/>
            <a:ext cx="8295203" cy="1061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srgbClr val="0070C0"/>
                </a:solidFill>
                <a:latin typeface="Rockwell" panose="02060603020205020403" pitchFamily="18" charset="0"/>
                <a:ea typeface="+mj-ea"/>
                <a:cs typeface="+mj-cs"/>
              </a:rPr>
              <a:t>DISTRIBUTION OF CATEGORICAL VARIABLE</a:t>
            </a:r>
            <a:endParaRPr kumimoji="0" lang="en-US" sz="2800" b="1" i="0" strike="noStrike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4BB3C-1D99-6272-2E47-DAE6698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1" y="1685088"/>
            <a:ext cx="6308078" cy="46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1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38882-8209-1F9A-48F0-9F354C9D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2">
            <a:extLst>
              <a:ext uri="{FF2B5EF4-FFF2-40B4-BE49-F238E27FC236}">
                <a16:creationId xmlns:a16="http://schemas.microsoft.com/office/drawing/2014/main" id="{D80672DF-8E3A-BAD5-CF61-944001DF2551}"/>
              </a:ext>
            </a:extLst>
          </p:cNvPr>
          <p:cNvSpPr txBox="1">
            <a:spLocks/>
          </p:cNvSpPr>
          <p:nvPr/>
        </p:nvSpPr>
        <p:spPr>
          <a:xfrm>
            <a:off x="370477" y="422584"/>
            <a:ext cx="63133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spc="-195" dirty="0">
                <a:solidFill>
                  <a:srgbClr val="0070C0"/>
                </a:solidFill>
                <a:latin typeface="Arial Black"/>
                <a:cs typeface="Arial Black"/>
              </a:rPr>
              <a:t>Income</a:t>
            </a:r>
            <a:r>
              <a:rPr lang="en-IN" sz="2800" spc="-10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lang="en-IN" sz="2800" spc="-160" dirty="0">
                <a:solidFill>
                  <a:srgbClr val="0070C0"/>
                </a:solidFill>
                <a:latin typeface="Arial Black"/>
                <a:cs typeface="Arial Black"/>
              </a:rPr>
              <a:t>Distribution</a:t>
            </a:r>
            <a:r>
              <a:rPr lang="en-IN" sz="2800" spc="-11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lang="en-IN" sz="2800" spc="-30" dirty="0">
                <a:solidFill>
                  <a:srgbClr val="0070C0"/>
                </a:solidFill>
                <a:latin typeface="Arial Black"/>
                <a:cs typeface="Arial Black"/>
              </a:rPr>
              <a:t>by</a:t>
            </a:r>
            <a:r>
              <a:rPr lang="en-IN" sz="2800" spc="-16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lang="en-IN" sz="2800" spc="-40" dirty="0">
                <a:solidFill>
                  <a:srgbClr val="0070C0"/>
                </a:solidFill>
                <a:latin typeface="Arial Black"/>
                <a:cs typeface="Arial Black"/>
              </a:rPr>
              <a:t>Gender</a:t>
            </a:r>
            <a:endParaRPr lang="en-IN" sz="2800" dirty="0">
              <a:solidFill>
                <a:srgbClr val="0070C0"/>
              </a:solidFill>
              <a:latin typeface="Arial Black"/>
              <a:cs typeface="Arial Black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8FFF47D3-9C69-4413-FA91-985959B30EBB}"/>
              </a:ext>
            </a:extLst>
          </p:cNvPr>
          <p:cNvSpPr txBox="1"/>
          <p:nvPr/>
        </p:nvSpPr>
        <p:spPr>
          <a:xfrm>
            <a:off x="294278" y="3429000"/>
            <a:ext cx="6389551" cy="3046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0070C0"/>
                </a:solidFill>
                <a:latin typeface="Arial Black"/>
                <a:cs typeface="Arial Black"/>
              </a:rPr>
              <a:t>Conversion</a:t>
            </a:r>
            <a:r>
              <a:rPr sz="2400" spc="-114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0070C0"/>
                </a:solidFill>
                <a:latin typeface="Arial Black"/>
                <a:cs typeface="Arial Black"/>
              </a:rPr>
              <a:t>Rate</a:t>
            </a:r>
            <a:r>
              <a:rPr sz="2400" spc="-10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2400" spc="-30" dirty="0">
                <a:solidFill>
                  <a:srgbClr val="0070C0"/>
                </a:solidFill>
                <a:latin typeface="Arial Black"/>
                <a:cs typeface="Arial Black"/>
              </a:rPr>
              <a:t>by</a:t>
            </a:r>
            <a:r>
              <a:rPr sz="2400" spc="-19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0070C0"/>
                </a:solidFill>
                <a:latin typeface="Arial Black"/>
                <a:cs typeface="Arial Black"/>
              </a:rPr>
              <a:t>Campaign</a:t>
            </a:r>
            <a:r>
              <a:rPr sz="2400" spc="-14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0070C0"/>
                </a:solidFill>
                <a:latin typeface="Arial Black"/>
                <a:cs typeface="Arial Black"/>
              </a:rPr>
              <a:t>Type</a:t>
            </a:r>
            <a:endParaRPr sz="2400" dirty="0">
              <a:solidFill>
                <a:srgbClr val="0070C0"/>
              </a:solidFill>
              <a:latin typeface="Arial Black"/>
              <a:cs typeface="Arial Black"/>
            </a:endParaRPr>
          </a:p>
          <a:p>
            <a:pPr marL="253365" marR="5080">
              <a:lnSpc>
                <a:spcPct val="100800"/>
              </a:lnSpc>
              <a:spcBef>
                <a:spcPts val="1710"/>
              </a:spcBef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distribution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conversion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across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four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marketing campaigns:</a:t>
            </a:r>
            <a:endParaRPr sz="1600" dirty="0">
              <a:latin typeface="Calibri"/>
              <a:cs typeface="Calibri"/>
            </a:endParaRPr>
          </a:p>
          <a:p>
            <a:pPr marL="709295" indent="-455930">
              <a:lnSpc>
                <a:spcPct val="100000"/>
              </a:lnSpc>
              <a:spcBef>
                <a:spcPts val="25"/>
              </a:spcBef>
              <a:buFont typeface="Courier New"/>
              <a:buChar char="o"/>
              <a:tabLst>
                <a:tab pos="709295" algn="l"/>
              </a:tabLst>
            </a:pPr>
            <a:r>
              <a:rPr sz="1600" spc="-10" dirty="0">
                <a:latin typeface="Calibri"/>
                <a:cs typeface="Calibri"/>
              </a:rPr>
              <a:t>Conversion: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2"/>
                </a:solidFill>
                <a:latin typeface="Calibri"/>
                <a:cs typeface="Calibri"/>
              </a:rPr>
              <a:t>26.6%</a:t>
            </a:r>
            <a:endParaRPr sz="1600" b="1" dirty="0">
              <a:solidFill>
                <a:schemeClr val="accent2"/>
              </a:solidFill>
              <a:latin typeface="Calibri"/>
              <a:cs typeface="Calibri"/>
            </a:endParaRPr>
          </a:p>
          <a:p>
            <a:pPr marL="709295" indent="-455930">
              <a:lnSpc>
                <a:spcPct val="100000"/>
              </a:lnSpc>
              <a:buFont typeface="Courier New"/>
              <a:buChar char="o"/>
              <a:tabLst>
                <a:tab pos="709295" algn="l"/>
              </a:tabLst>
            </a:pPr>
            <a:r>
              <a:rPr sz="1600" spc="-10" dirty="0">
                <a:latin typeface="Calibri"/>
                <a:cs typeface="Calibri"/>
              </a:rPr>
              <a:t>Consideration: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24.4%</a:t>
            </a:r>
            <a:endParaRPr sz="1600" dirty="0">
              <a:latin typeface="Calibri"/>
              <a:cs typeface="Calibri"/>
            </a:endParaRPr>
          </a:p>
          <a:p>
            <a:pPr marL="709295" indent="-455930">
              <a:lnSpc>
                <a:spcPts val="2845"/>
              </a:lnSpc>
              <a:spcBef>
                <a:spcPts val="25"/>
              </a:spcBef>
              <a:buFont typeface="Courier New"/>
              <a:buChar char="o"/>
              <a:tabLst>
                <a:tab pos="709295" algn="l"/>
              </a:tabLst>
            </a:pPr>
            <a:r>
              <a:rPr sz="1600" spc="-10" dirty="0">
                <a:latin typeface="Calibri"/>
                <a:cs typeface="Calibri"/>
              </a:rPr>
              <a:t>Awareness: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24.4%</a:t>
            </a:r>
            <a:endParaRPr sz="1600" dirty="0">
              <a:latin typeface="Calibri"/>
              <a:cs typeface="Calibri"/>
            </a:endParaRPr>
          </a:p>
          <a:p>
            <a:pPr marL="709295" indent="-455930">
              <a:lnSpc>
                <a:spcPts val="2845"/>
              </a:lnSpc>
              <a:buFont typeface="Courier New"/>
              <a:buChar char="o"/>
              <a:tabLst>
                <a:tab pos="709295" algn="l"/>
              </a:tabLst>
            </a:pPr>
            <a:r>
              <a:rPr sz="1600" spc="-10" dirty="0">
                <a:latin typeface="Calibri"/>
                <a:cs typeface="Calibri"/>
              </a:rPr>
              <a:t>Retention:</a:t>
            </a:r>
            <a:r>
              <a:rPr sz="1600" spc="-1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24.5%</a:t>
            </a:r>
            <a:endParaRPr sz="1600" dirty="0">
              <a:latin typeface="Calibri"/>
              <a:cs typeface="Calibri"/>
            </a:endParaRPr>
          </a:p>
          <a:p>
            <a:pPr marL="253365" marR="48895">
              <a:lnSpc>
                <a:spcPct val="1004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This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chart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"Conversion"</a:t>
            </a:r>
            <a:r>
              <a:rPr sz="1600" spc="-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campaign</a:t>
            </a:r>
            <a:r>
              <a:rPr sz="1600" spc="-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type</a:t>
            </a:r>
            <a:r>
              <a:rPr sz="1600" spc="-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has</a:t>
            </a:r>
            <a:r>
              <a:rPr sz="1600" spc="-5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highest conversion</a:t>
            </a:r>
            <a:r>
              <a:rPr sz="1600" spc="-7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rate</a:t>
            </a:r>
            <a:r>
              <a:rPr sz="1600" spc="-10" dirty="0">
                <a:latin typeface="Calibri"/>
                <a:cs typeface="Calibri"/>
              </a:rPr>
              <a:t>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slightly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more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other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three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types,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nearly equal.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BF52FD38-039F-7871-F39E-CB52E51048E8}"/>
              </a:ext>
            </a:extLst>
          </p:cNvPr>
          <p:cNvSpPr txBox="1"/>
          <p:nvPr/>
        </p:nvSpPr>
        <p:spPr>
          <a:xfrm>
            <a:off x="468919" y="1014692"/>
            <a:ext cx="6214910" cy="22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It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presents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income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distribution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males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females: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Calibri"/>
              <a:cs typeface="Calibri"/>
            </a:endParaRPr>
          </a:p>
          <a:p>
            <a:pPr marL="353695" marR="5080" indent="-341630">
              <a:lnSpc>
                <a:spcPct val="99400"/>
              </a:lnSpc>
              <a:buFont typeface="Courier New"/>
              <a:buChar char="o"/>
              <a:tabLst>
                <a:tab pos="354965" algn="l"/>
              </a:tabLst>
            </a:pPr>
            <a:r>
              <a:rPr sz="1600" b="1" dirty="0">
                <a:latin typeface="Calibri"/>
                <a:cs typeface="Calibri"/>
              </a:rPr>
              <a:t>Females: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median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income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slightly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higher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males. 	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interquartile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(IQR)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also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larger,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2"/>
                </a:solidFill>
                <a:latin typeface="Calibri"/>
                <a:cs typeface="Calibri"/>
              </a:rPr>
              <a:t>indicating</a:t>
            </a:r>
            <a:r>
              <a:rPr sz="1600" spc="-6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more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variability</a:t>
            </a:r>
            <a:r>
              <a:rPr sz="1600" spc="-80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in</a:t>
            </a:r>
            <a:r>
              <a:rPr sz="1600" spc="-6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female</a:t>
            </a:r>
            <a:r>
              <a:rPr sz="1600" spc="-6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incomes.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whiskers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suggest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income </a:t>
            </a:r>
            <a:r>
              <a:rPr sz="1600" dirty="0">
                <a:latin typeface="Calibri"/>
                <a:cs typeface="Calibri"/>
              </a:rPr>
              <a:t>range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broader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females.</a:t>
            </a:r>
            <a:endParaRPr sz="1600" dirty="0">
              <a:latin typeface="Calibri"/>
              <a:cs typeface="Calibri"/>
            </a:endParaRPr>
          </a:p>
          <a:p>
            <a:pPr marL="353695" marR="356235" indent="-341630">
              <a:lnSpc>
                <a:spcPct val="100800"/>
              </a:lnSpc>
              <a:buFont typeface="Courier New"/>
              <a:buChar char="o"/>
              <a:tabLst>
                <a:tab pos="354965" algn="l"/>
              </a:tabLst>
            </a:pPr>
            <a:r>
              <a:rPr sz="1600" b="1" dirty="0">
                <a:latin typeface="Calibri"/>
                <a:cs typeface="Calibri"/>
              </a:rPr>
              <a:t>Males: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median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income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lower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compared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females,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	</a:t>
            </a:r>
            <a:r>
              <a:rPr sz="1600" dirty="0">
                <a:latin typeface="Calibri"/>
                <a:cs typeface="Calibri"/>
              </a:rPr>
              <a:t>smaller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IQR,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indicating</a:t>
            </a:r>
            <a:r>
              <a:rPr sz="1600" spc="-6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2"/>
                </a:solidFill>
                <a:latin typeface="Calibri"/>
                <a:cs typeface="Calibri"/>
              </a:rPr>
              <a:t>less</a:t>
            </a:r>
            <a:r>
              <a:rPr sz="1600" spc="-65" dirty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chemeClr val="accent2"/>
                </a:solidFill>
                <a:latin typeface="Calibri"/>
                <a:cs typeface="Calibri"/>
              </a:rPr>
              <a:t>variability</a:t>
            </a:r>
            <a:r>
              <a:rPr sz="1600" spc="-20" dirty="0">
                <a:latin typeface="Calibri"/>
                <a:cs typeface="Calibri"/>
              </a:rPr>
              <a:t>.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whiskers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shorter, 	</a:t>
            </a:r>
            <a:r>
              <a:rPr sz="1600" dirty="0">
                <a:latin typeface="Calibri"/>
                <a:cs typeface="Calibri"/>
              </a:rPr>
              <a:t>suggesting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narrower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income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range.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C9FF6E-B7C1-DE6B-505D-CAC198494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435" y="368255"/>
            <a:ext cx="3024426" cy="2729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E508C-B5E6-2EEA-0CAD-2C2410EF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435" y="3233056"/>
            <a:ext cx="3419953" cy="325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508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610</TotalTime>
  <Words>2187</Words>
  <Application>Microsoft Office PowerPoint</Application>
  <PresentationFormat>Widescreen</PresentationFormat>
  <Paragraphs>227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Arial</vt:lpstr>
      <vt:lpstr>Arial Black</vt:lpstr>
      <vt:lpstr>Arial MT</vt:lpstr>
      <vt:lpstr>Calibri</vt:lpstr>
      <vt:lpstr>Calibri</vt:lpstr>
      <vt:lpstr>Century Gothic</vt:lpstr>
      <vt:lpstr>Corbel</vt:lpstr>
      <vt:lpstr>Courier New</vt:lpstr>
      <vt:lpstr>Eras Medium ITC</vt:lpstr>
      <vt:lpstr>Futura BdCn BT</vt:lpstr>
      <vt:lpstr>Goudy Old Style</vt:lpstr>
      <vt:lpstr>High Tower Text</vt:lpstr>
      <vt:lpstr>Rockwell</vt:lpstr>
      <vt:lpstr>system-ui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108</cp:revision>
  <dcterms:created xsi:type="dcterms:W3CDTF">2025-05-09T03:29:33Z</dcterms:created>
  <dcterms:modified xsi:type="dcterms:W3CDTF">2025-05-10T06:50:58Z</dcterms:modified>
</cp:coreProperties>
</file>