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5"/>
  </p:notesMasterIdLst>
  <p:sldIdLst>
    <p:sldId id="256" r:id="rId2"/>
    <p:sldId id="714" r:id="rId3"/>
    <p:sldId id="674" r:id="rId4"/>
    <p:sldId id="715" r:id="rId5"/>
    <p:sldId id="716" r:id="rId6"/>
    <p:sldId id="717" r:id="rId7"/>
    <p:sldId id="718" r:id="rId8"/>
    <p:sldId id="719" r:id="rId9"/>
    <p:sldId id="720" r:id="rId10"/>
    <p:sldId id="721" r:id="rId11"/>
    <p:sldId id="722" r:id="rId12"/>
    <p:sldId id="723" r:id="rId13"/>
    <p:sldId id="724" r:id="rId14"/>
    <p:sldId id="725" r:id="rId15"/>
    <p:sldId id="726" r:id="rId16"/>
    <p:sldId id="727" r:id="rId17"/>
    <p:sldId id="728" r:id="rId18"/>
    <p:sldId id="729" r:id="rId19"/>
    <p:sldId id="730" r:id="rId20"/>
    <p:sldId id="731" r:id="rId21"/>
    <p:sldId id="732" r:id="rId22"/>
    <p:sldId id="733" r:id="rId23"/>
    <p:sldId id="30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81" d="100"/>
          <a:sy n="81" d="100"/>
        </p:scale>
        <p:origin x="643" y="53"/>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MODEL COMPARISION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887157953736397E-2"/>
          <c:y val="0.14808305859057561"/>
          <c:w val="0.89875947255469046"/>
          <c:h val="0.66638634123143181"/>
        </c:manualLayout>
      </c:layout>
      <c:barChart>
        <c:barDir val="col"/>
        <c:grouping val="clustered"/>
        <c:varyColors val="0"/>
        <c:ser>
          <c:idx val="0"/>
          <c:order val="0"/>
          <c:tx>
            <c:strRef>
              <c:f>Sheet1!$B$1</c:f>
              <c:strCache>
                <c:ptCount val="1"/>
                <c:pt idx="0">
                  <c:v>Accuracy</c:v>
                </c:pt>
              </c:strCache>
            </c:strRef>
          </c:tx>
          <c:spPr>
            <a:solidFill>
              <a:schemeClr val="accent1"/>
            </a:solidFill>
            <a:ln>
              <a:noFill/>
            </a:ln>
            <a:effectLst/>
          </c:spPr>
          <c:invertIfNegative val="0"/>
          <c:dLbls>
            <c:numFmt formatCode="General" sourceLinked="0"/>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Logistic Regression</c:v>
                </c:pt>
                <c:pt idx="1">
                  <c:v>XGBoost</c:v>
                </c:pt>
                <c:pt idx="2">
                  <c:v>Random Forest Classifier</c:v>
                </c:pt>
              </c:strCache>
            </c:strRef>
          </c:cat>
          <c:val>
            <c:numRef>
              <c:f>Sheet1!$B$2:$B$4</c:f>
              <c:numCache>
                <c:formatCode>General</c:formatCode>
                <c:ptCount val="3"/>
                <c:pt idx="0">
                  <c:v>55</c:v>
                </c:pt>
                <c:pt idx="1">
                  <c:v>70</c:v>
                </c:pt>
                <c:pt idx="2">
                  <c:v>81</c:v>
                </c:pt>
              </c:numCache>
            </c:numRef>
          </c:val>
          <c:extLst>
            <c:ext xmlns:c16="http://schemas.microsoft.com/office/drawing/2014/chart" uri="{C3380CC4-5D6E-409C-BE32-E72D297353CC}">
              <c16:uniqueId val="{00000000-DEF3-406B-8EA3-2C169B489AB9}"/>
            </c:ext>
          </c:extLst>
        </c:ser>
        <c:ser>
          <c:idx val="1"/>
          <c:order val="1"/>
          <c:tx>
            <c:strRef>
              <c:f>Sheet1!$C$1</c:f>
              <c:strCache>
                <c:ptCount val="1"/>
                <c:pt idx="0">
                  <c:v>Precision</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Logistic Regression</c:v>
                </c:pt>
                <c:pt idx="1">
                  <c:v>XGBoost</c:v>
                </c:pt>
                <c:pt idx="2">
                  <c:v>Random Forest Classifier</c:v>
                </c:pt>
              </c:strCache>
            </c:strRef>
          </c:cat>
          <c:val>
            <c:numRef>
              <c:f>Sheet1!$C$2:$C$4</c:f>
              <c:numCache>
                <c:formatCode>General</c:formatCode>
                <c:ptCount val="3"/>
                <c:pt idx="0">
                  <c:v>53</c:v>
                </c:pt>
                <c:pt idx="1">
                  <c:v>70</c:v>
                </c:pt>
                <c:pt idx="2">
                  <c:v>80</c:v>
                </c:pt>
              </c:numCache>
            </c:numRef>
          </c:val>
          <c:extLst>
            <c:ext xmlns:c16="http://schemas.microsoft.com/office/drawing/2014/chart" uri="{C3380CC4-5D6E-409C-BE32-E72D297353CC}">
              <c16:uniqueId val="{00000001-DEF3-406B-8EA3-2C169B489AB9}"/>
            </c:ext>
          </c:extLst>
        </c:ser>
        <c:ser>
          <c:idx val="2"/>
          <c:order val="2"/>
          <c:tx>
            <c:strRef>
              <c:f>Sheet1!$D$1</c:f>
              <c:strCache>
                <c:ptCount val="1"/>
                <c:pt idx="0">
                  <c:v>Recall</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Logistic Regression</c:v>
                </c:pt>
                <c:pt idx="1">
                  <c:v>XGBoost</c:v>
                </c:pt>
                <c:pt idx="2">
                  <c:v>Random Forest Classifier</c:v>
                </c:pt>
              </c:strCache>
            </c:strRef>
          </c:cat>
          <c:val>
            <c:numRef>
              <c:f>Sheet1!$D$2:$D$4</c:f>
              <c:numCache>
                <c:formatCode>General</c:formatCode>
                <c:ptCount val="3"/>
                <c:pt idx="0">
                  <c:v>55</c:v>
                </c:pt>
                <c:pt idx="1">
                  <c:v>70</c:v>
                </c:pt>
                <c:pt idx="2">
                  <c:v>81</c:v>
                </c:pt>
              </c:numCache>
            </c:numRef>
          </c:val>
          <c:extLst>
            <c:ext xmlns:c16="http://schemas.microsoft.com/office/drawing/2014/chart" uri="{C3380CC4-5D6E-409C-BE32-E72D297353CC}">
              <c16:uniqueId val="{00000002-DEF3-406B-8EA3-2C169B489AB9}"/>
            </c:ext>
          </c:extLst>
        </c:ser>
        <c:ser>
          <c:idx val="3"/>
          <c:order val="3"/>
          <c:tx>
            <c:strRef>
              <c:f>Sheet1!$E$1</c:f>
              <c:strCache>
                <c:ptCount val="1"/>
                <c:pt idx="0">
                  <c:v>F1-Score</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Logistic Regression</c:v>
                </c:pt>
                <c:pt idx="1">
                  <c:v>XGBoost</c:v>
                </c:pt>
                <c:pt idx="2">
                  <c:v>Random Forest Classifier</c:v>
                </c:pt>
              </c:strCache>
            </c:strRef>
          </c:cat>
          <c:val>
            <c:numRef>
              <c:f>Sheet1!$E$2:$E$4</c:f>
              <c:numCache>
                <c:formatCode>General</c:formatCode>
                <c:ptCount val="3"/>
                <c:pt idx="0">
                  <c:v>53</c:v>
                </c:pt>
                <c:pt idx="1">
                  <c:v>70</c:v>
                </c:pt>
                <c:pt idx="2">
                  <c:v>80</c:v>
                </c:pt>
              </c:numCache>
            </c:numRef>
          </c:val>
          <c:extLst>
            <c:ext xmlns:c16="http://schemas.microsoft.com/office/drawing/2014/chart" uri="{C3380CC4-5D6E-409C-BE32-E72D297353CC}">
              <c16:uniqueId val="{00000003-DEF3-406B-8EA3-2C169B489AB9}"/>
            </c:ext>
          </c:extLst>
        </c:ser>
        <c:dLbls>
          <c:dLblPos val="outEnd"/>
          <c:showLegendKey val="0"/>
          <c:showVal val="1"/>
          <c:showCatName val="0"/>
          <c:showSerName val="0"/>
          <c:showPercent val="0"/>
          <c:showBubbleSize val="0"/>
        </c:dLbls>
        <c:gapWidth val="219"/>
        <c:overlap val="-27"/>
        <c:axId val="1827058480"/>
        <c:axId val="1827058000"/>
      </c:barChart>
      <c:catAx>
        <c:axId val="18270584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7058000"/>
        <c:crosses val="autoZero"/>
        <c:auto val="1"/>
        <c:lblAlgn val="ctr"/>
        <c:lblOffset val="100"/>
        <c:noMultiLvlLbl val="0"/>
      </c:catAx>
      <c:valAx>
        <c:axId val="182705800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2705848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05-06-2025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Weather Summary Classification</a:t>
            </a:r>
          </a:p>
        </p:txBody>
      </p:sp>
      <p:sp>
        <p:nvSpPr>
          <p:cNvPr id="3" name="TextBox 2">
            <a:extLst>
              <a:ext uri="{FF2B5EF4-FFF2-40B4-BE49-F238E27FC236}">
                <a16:creationId xmlns:a16="http://schemas.microsoft.com/office/drawing/2014/main" id="{BB977B73-0DB2-91F7-F50B-865CC3BDAEF2}"/>
              </a:ext>
            </a:extLst>
          </p:cNvPr>
          <p:cNvSpPr txBox="1"/>
          <p:nvPr/>
        </p:nvSpPr>
        <p:spPr>
          <a:xfrm>
            <a:off x="452487" y="5901180"/>
            <a:ext cx="3949831" cy="369332"/>
          </a:xfrm>
          <a:prstGeom prst="rect">
            <a:avLst/>
          </a:prstGeom>
          <a:noFill/>
        </p:spPr>
        <p:txBody>
          <a:bodyPr wrap="square" rtlCol="0">
            <a:spAutoFit/>
          </a:bodyPr>
          <a:lstStyle/>
          <a:p>
            <a:r>
              <a:rPr lang="en-IN" dirty="0">
                <a:solidFill>
                  <a:schemeClr val="bg1"/>
                </a:solidFill>
              </a:rPr>
              <a:t>Presented By: Mohammad Amil Khan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D11423-64C7-DB94-CA57-C48CC94401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DAE94-A72F-52AD-FCA0-6F57BD7FB1F9}"/>
              </a:ext>
            </a:extLst>
          </p:cNvPr>
          <p:cNvSpPr>
            <a:spLocks noGrp="1"/>
          </p:cNvSpPr>
          <p:nvPr>
            <p:ph type="title"/>
          </p:nvPr>
        </p:nvSpPr>
        <p:spPr/>
        <p:txBody>
          <a:bodyPr/>
          <a:lstStyle/>
          <a:p>
            <a:pPr marL="8467">
              <a:lnSpc>
                <a:spcPct val="100000"/>
              </a:lnSpc>
              <a:spcBef>
                <a:spcPts val="67"/>
              </a:spcBef>
            </a:pPr>
            <a:r>
              <a:rPr lang="en-US" sz="3600" spc="-483" dirty="0">
                <a:solidFill>
                  <a:srgbClr val="0070C0"/>
                </a:solidFill>
                <a:latin typeface="Arial Black"/>
                <a:cs typeface="Arial Black"/>
              </a:rPr>
              <a:t>Relationship Between Temperature and Humidity</a:t>
            </a:r>
            <a:endParaRPr lang="en-IN" sz="3600" dirty="0">
              <a:solidFill>
                <a:srgbClr val="0070C0"/>
              </a:solidFill>
              <a:latin typeface="Arial Black"/>
              <a:cs typeface="Arial Black"/>
            </a:endParaRPr>
          </a:p>
        </p:txBody>
      </p:sp>
      <p:pic>
        <p:nvPicPr>
          <p:cNvPr id="4" name="Picture 3">
            <a:extLst>
              <a:ext uri="{FF2B5EF4-FFF2-40B4-BE49-F238E27FC236}">
                <a16:creationId xmlns:a16="http://schemas.microsoft.com/office/drawing/2014/main" id="{A39291AB-1B06-12B2-60BF-E59180989829}"/>
              </a:ext>
            </a:extLst>
          </p:cNvPr>
          <p:cNvPicPr>
            <a:picLocks noChangeAspect="1"/>
          </p:cNvPicPr>
          <p:nvPr/>
        </p:nvPicPr>
        <p:blipFill>
          <a:blip r:embed="rId2"/>
          <a:stretch>
            <a:fillRect/>
          </a:stretch>
        </p:blipFill>
        <p:spPr>
          <a:xfrm>
            <a:off x="6179947" y="1741990"/>
            <a:ext cx="5226486" cy="3775964"/>
          </a:xfrm>
          <a:prstGeom prst="rect">
            <a:avLst/>
          </a:prstGeom>
        </p:spPr>
      </p:pic>
      <p:sp>
        <p:nvSpPr>
          <p:cNvPr id="6" name="TextBox 5">
            <a:extLst>
              <a:ext uri="{FF2B5EF4-FFF2-40B4-BE49-F238E27FC236}">
                <a16:creationId xmlns:a16="http://schemas.microsoft.com/office/drawing/2014/main" id="{A4E6A2CE-D05A-B4C6-9739-208B4994D207}"/>
              </a:ext>
            </a:extLst>
          </p:cNvPr>
          <p:cNvSpPr txBox="1"/>
          <p:nvPr/>
        </p:nvSpPr>
        <p:spPr>
          <a:xfrm>
            <a:off x="785567" y="2077047"/>
            <a:ext cx="5040198" cy="1200329"/>
          </a:xfrm>
          <a:prstGeom prst="rect">
            <a:avLst/>
          </a:prstGeom>
          <a:noFill/>
        </p:spPr>
        <p:txBody>
          <a:bodyPr wrap="square">
            <a:spAutoFit/>
          </a:bodyPr>
          <a:lstStyle/>
          <a:p>
            <a:r>
              <a:rPr lang="en-US" dirty="0"/>
              <a:t>Humidity generally decreases as temperature increases, showing a negative correlation.</a:t>
            </a:r>
            <a:br>
              <a:rPr lang="en-US" dirty="0"/>
            </a:br>
            <a:r>
              <a:rPr lang="en-US" dirty="0"/>
              <a:t>Most high-humidity observations occur at lower to moderate temperatures.</a:t>
            </a:r>
            <a:endParaRPr lang="en-IN" dirty="0"/>
          </a:p>
        </p:txBody>
      </p:sp>
    </p:spTree>
    <p:extLst>
      <p:ext uri="{BB962C8B-B14F-4D97-AF65-F5344CB8AC3E}">
        <p14:creationId xmlns:p14="http://schemas.microsoft.com/office/powerpoint/2010/main" val="42771525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F07D70-C520-3C28-48BA-1E9B25C6DE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3A841-3E90-217E-23C0-962E856D6D1E}"/>
              </a:ext>
            </a:extLst>
          </p:cNvPr>
          <p:cNvSpPr>
            <a:spLocks noGrp="1"/>
          </p:cNvSpPr>
          <p:nvPr>
            <p:ph type="title"/>
          </p:nvPr>
        </p:nvSpPr>
        <p:spPr/>
        <p:txBody>
          <a:bodyPr/>
          <a:lstStyle/>
          <a:p>
            <a:pPr marL="8467">
              <a:lnSpc>
                <a:spcPct val="100000"/>
              </a:lnSpc>
              <a:spcBef>
                <a:spcPts val="67"/>
              </a:spcBef>
            </a:pPr>
            <a:r>
              <a:rPr lang="en-IN" sz="3600" spc="-483" dirty="0">
                <a:solidFill>
                  <a:srgbClr val="0070C0"/>
                </a:solidFill>
                <a:latin typeface="Arial Black"/>
                <a:cs typeface="Arial Black"/>
              </a:rPr>
              <a:t>Humidity Distribution – KDE Plot</a:t>
            </a:r>
            <a:endParaRPr lang="en-IN" sz="3600" dirty="0">
              <a:solidFill>
                <a:srgbClr val="0070C0"/>
              </a:solidFill>
              <a:latin typeface="Arial Black"/>
              <a:cs typeface="Arial Black"/>
            </a:endParaRPr>
          </a:p>
        </p:txBody>
      </p:sp>
      <p:pic>
        <p:nvPicPr>
          <p:cNvPr id="4" name="Picture 3">
            <a:extLst>
              <a:ext uri="{FF2B5EF4-FFF2-40B4-BE49-F238E27FC236}">
                <a16:creationId xmlns:a16="http://schemas.microsoft.com/office/drawing/2014/main" id="{746566D0-2C3A-4606-DD61-3DDA6912F270}"/>
              </a:ext>
            </a:extLst>
          </p:cNvPr>
          <p:cNvPicPr>
            <a:picLocks noChangeAspect="1"/>
          </p:cNvPicPr>
          <p:nvPr/>
        </p:nvPicPr>
        <p:blipFill>
          <a:blip r:embed="rId2"/>
          <a:stretch>
            <a:fillRect/>
          </a:stretch>
        </p:blipFill>
        <p:spPr>
          <a:xfrm>
            <a:off x="7006836" y="1962291"/>
            <a:ext cx="4506282" cy="3283148"/>
          </a:xfrm>
          <a:prstGeom prst="rect">
            <a:avLst/>
          </a:prstGeom>
        </p:spPr>
      </p:pic>
      <p:sp>
        <p:nvSpPr>
          <p:cNvPr id="6" name="TextBox 5">
            <a:extLst>
              <a:ext uri="{FF2B5EF4-FFF2-40B4-BE49-F238E27FC236}">
                <a16:creationId xmlns:a16="http://schemas.microsoft.com/office/drawing/2014/main" id="{51A33061-EB5B-CDA0-8942-AF1FA4D422C3}"/>
              </a:ext>
            </a:extLst>
          </p:cNvPr>
          <p:cNvSpPr txBox="1"/>
          <p:nvPr/>
        </p:nvSpPr>
        <p:spPr>
          <a:xfrm>
            <a:off x="1029879" y="2281534"/>
            <a:ext cx="5710286" cy="923330"/>
          </a:xfrm>
          <a:prstGeom prst="rect">
            <a:avLst/>
          </a:prstGeom>
          <a:noFill/>
        </p:spPr>
        <p:txBody>
          <a:bodyPr wrap="square">
            <a:spAutoFit/>
          </a:bodyPr>
          <a:lstStyle/>
          <a:p>
            <a:r>
              <a:rPr lang="en-US" dirty="0"/>
              <a:t>Humidity values are heavily concentrated around 0.9, indicating high humidity levels are most common.</a:t>
            </a:r>
            <a:br>
              <a:rPr lang="en-US" dirty="0"/>
            </a:br>
            <a:r>
              <a:rPr lang="en-US" dirty="0"/>
              <a:t>Very low humidity values are rare in the dataset.</a:t>
            </a:r>
            <a:endParaRPr lang="en-IN" dirty="0"/>
          </a:p>
        </p:txBody>
      </p:sp>
    </p:spTree>
    <p:extLst>
      <p:ext uri="{BB962C8B-B14F-4D97-AF65-F5344CB8AC3E}">
        <p14:creationId xmlns:p14="http://schemas.microsoft.com/office/powerpoint/2010/main" val="2179716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DCD91F-FF0E-7875-EA87-E4E65815B3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DBB5C2-A1B2-C0ED-C8AB-269BF470FED6}"/>
              </a:ext>
            </a:extLst>
          </p:cNvPr>
          <p:cNvSpPr>
            <a:spLocks noGrp="1"/>
          </p:cNvSpPr>
          <p:nvPr>
            <p:ph type="title"/>
          </p:nvPr>
        </p:nvSpPr>
        <p:spPr/>
        <p:txBody>
          <a:bodyPr/>
          <a:lstStyle/>
          <a:p>
            <a:pPr marL="8467">
              <a:lnSpc>
                <a:spcPct val="100000"/>
              </a:lnSpc>
              <a:spcBef>
                <a:spcPts val="67"/>
              </a:spcBef>
            </a:pPr>
            <a:r>
              <a:rPr lang="en-US" sz="3600" spc="-483" dirty="0">
                <a:solidFill>
                  <a:srgbClr val="0070C0"/>
                </a:solidFill>
                <a:latin typeface="Arial Black"/>
                <a:cs typeface="Arial Black"/>
              </a:rPr>
              <a:t>Wind Speed Distribution – KDE Plot</a:t>
            </a:r>
            <a:endParaRPr lang="en-IN" sz="3600" dirty="0">
              <a:solidFill>
                <a:srgbClr val="0070C0"/>
              </a:solidFill>
              <a:latin typeface="Arial Black"/>
              <a:cs typeface="Arial Black"/>
            </a:endParaRPr>
          </a:p>
        </p:txBody>
      </p:sp>
      <p:pic>
        <p:nvPicPr>
          <p:cNvPr id="4" name="Picture 3">
            <a:extLst>
              <a:ext uri="{FF2B5EF4-FFF2-40B4-BE49-F238E27FC236}">
                <a16:creationId xmlns:a16="http://schemas.microsoft.com/office/drawing/2014/main" id="{F749964B-6ADF-5283-8E13-4A96FF55D579}"/>
              </a:ext>
            </a:extLst>
          </p:cNvPr>
          <p:cNvPicPr>
            <a:picLocks noChangeAspect="1"/>
          </p:cNvPicPr>
          <p:nvPr/>
        </p:nvPicPr>
        <p:blipFill>
          <a:blip r:embed="rId2"/>
          <a:stretch>
            <a:fillRect/>
          </a:stretch>
        </p:blipFill>
        <p:spPr>
          <a:xfrm>
            <a:off x="6551459" y="1815872"/>
            <a:ext cx="5166058" cy="3811633"/>
          </a:xfrm>
          <a:prstGeom prst="rect">
            <a:avLst/>
          </a:prstGeom>
        </p:spPr>
      </p:pic>
      <p:sp>
        <p:nvSpPr>
          <p:cNvPr id="6" name="TextBox 5">
            <a:extLst>
              <a:ext uri="{FF2B5EF4-FFF2-40B4-BE49-F238E27FC236}">
                <a16:creationId xmlns:a16="http://schemas.microsoft.com/office/drawing/2014/main" id="{1ACFA521-95FB-3341-0531-8F668CFDED4A}"/>
              </a:ext>
            </a:extLst>
          </p:cNvPr>
          <p:cNvSpPr txBox="1"/>
          <p:nvPr/>
        </p:nvSpPr>
        <p:spPr>
          <a:xfrm>
            <a:off x="678884" y="2027011"/>
            <a:ext cx="4961658" cy="1200329"/>
          </a:xfrm>
          <a:prstGeom prst="rect">
            <a:avLst/>
          </a:prstGeom>
          <a:noFill/>
        </p:spPr>
        <p:txBody>
          <a:bodyPr wrap="square">
            <a:spAutoFit/>
          </a:bodyPr>
          <a:lstStyle/>
          <a:p>
            <a:r>
              <a:rPr lang="en-US" dirty="0"/>
              <a:t>Most wind speeds fall between 5 and 15 km/h, with peaks around 4 km/h and 11 km/h.</a:t>
            </a:r>
            <a:br>
              <a:rPr lang="en-US" dirty="0"/>
            </a:br>
            <a:r>
              <a:rPr lang="en-US" dirty="0"/>
              <a:t>Very high wind speeds above 25 km/h are relatively rare.</a:t>
            </a:r>
            <a:endParaRPr lang="en-IN" dirty="0"/>
          </a:p>
        </p:txBody>
      </p:sp>
    </p:spTree>
    <p:extLst>
      <p:ext uri="{BB962C8B-B14F-4D97-AF65-F5344CB8AC3E}">
        <p14:creationId xmlns:p14="http://schemas.microsoft.com/office/powerpoint/2010/main" val="381200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3B1BC-4312-5571-8C32-3535F1089E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AE0B01-299E-ADAE-06BF-39D5566A35DB}"/>
              </a:ext>
            </a:extLst>
          </p:cNvPr>
          <p:cNvSpPr>
            <a:spLocks noGrp="1"/>
          </p:cNvSpPr>
          <p:nvPr>
            <p:ph type="title"/>
          </p:nvPr>
        </p:nvSpPr>
        <p:spPr/>
        <p:txBody>
          <a:bodyPr>
            <a:normAutofit/>
          </a:bodyPr>
          <a:lstStyle/>
          <a:p>
            <a:pPr marL="8467">
              <a:lnSpc>
                <a:spcPct val="100000"/>
              </a:lnSpc>
              <a:spcBef>
                <a:spcPts val="67"/>
              </a:spcBef>
            </a:pPr>
            <a:r>
              <a:rPr lang="en-US" sz="2800" spc="-483" dirty="0">
                <a:solidFill>
                  <a:srgbClr val="0070C0"/>
                </a:solidFill>
                <a:latin typeface="Arial Black"/>
                <a:cs typeface="Arial Black"/>
              </a:rPr>
              <a:t>Heatmap of Pairwise Correlations Between Weather Variables</a:t>
            </a:r>
            <a:endParaRPr lang="en-IN" sz="2800" dirty="0">
              <a:solidFill>
                <a:srgbClr val="0070C0"/>
              </a:solidFill>
              <a:latin typeface="Arial Black"/>
              <a:cs typeface="Arial Black"/>
            </a:endParaRPr>
          </a:p>
        </p:txBody>
      </p:sp>
      <p:pic>
        <p:nvPicPr>
          <p:cNvPr id="4" name="Picture 3">
            <a:extLst>
              <a:ext uri="{FF2B5EF4-FFF2-40B4-BE49-F238E27FC236}">
                <a16:creationId xmlns:a16="http://schemas.microsoft.com/office/drawing/2014/main" id="{7E2BDD1C-47CE-9555-9E3C-E9618F410053}"/>
              </a:ext>
            </a:extLst>
          </p:cNvPr>
          <p:cNvPicPr>
            <a:picLocks noChangeAspect="1"/>
          </p:cNvPicPr>
          <p:nvPr/>
        </p:nvPicPr>
        <p:blipFill>
          <a:blip r:embed="rId2"/>
          <a:stretch>
            <a:fillRect/>
          </a:stretch>
        </p:blipFill>
        <p:spPr>
          <a:xfrm>
            <a:off x="6613978" y="1490098"/>
            <a:ext cx="5461759" cy="4228197"/>
          </a:xfrm>
          <a:prstGeom prst="rect">
            <a:avLst/>
          </a:prstGeom>
        </p:spPr>
      </p:pic>
      <p:sp>
        <p:nvSpPr>
          <p:cNvPr id="6" name="TextBox 5">
            <a:extLst>
              <a:ext uri="{FF2B5EF4-FFF2-40B4-BE49-F238E27FC236}">
                <a16:creationId xmlns:a16="http://schemas.microsoft.com/office/drawing/2014/main" id="{F76113DD-F13D-93EA-C4FA-FF3808A3E548}"/>
              </a:ext>
            </a:extLst>
          </p:cNvPr>
          <p:cNvSpPr txBox="1"/>
          <p:nvPr/>
        </p:nvSpPr>
        <p:spPr>
          <a:xfrm>
            <a:off x="1039305" y="1951672"/>
            <a:ext cx="5125824" cy="1477328"/>
          </a:xfrm>
          <a:prstGeom prst="rect">
            <a:avLst/>
          </a:prstGeom>
          <a:noFill/>
        </p:spPr>
        <p:txBody>
          <a:bodyPr wrap="square">
            <a:spAutoFit/>
          </a:bodyPr>
          <a:lstStyle/>
          <a:p>
            <a:r>
              <a:rPr lang="en-US" dirty="0"/>
              <a:t>Temperature and humidity show a strong negative correlation (-0.64), while visibility has a moderate positive correlation with temperature (0.4).</a:t>
            </a:r>
            <a:br>
              <a:rPr lang="en-US" dirty="0"/>
            </a:br>
            <a:r>
              <a:rPr lang="en-US" dirty="0"/>
              <a:t>Most other variable pairs show weak or negligible correlations.</a:t>
            </a:r>
            <a:endParaRPr lang="en-IN" dirty="0"/>
          </a:p>
        </p:txBody>
      </p:sp>
    </p:spTree>
    <p:extLst>
      <p:ext uri="{BB962C8B-B14F-4D97-AF65-F5344CB8AC3E}">
        <p14:creationId xmlns:p14="http://schemas.microsoft.com/office/powerpoint/2010/main" val="38141092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663DE-6EC4-383B-9C47-97E1A8614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79B1DC-F798-983F-22BC-938A42D56E95}"/>
              </a:ext>
            </a:extLst>
          </p:cNvPr>
          <p:cNvSpPr>
            <a:spLocks noGrp="1"/>
          </p:cNvSpPr>
          <p:nvPr>
            <p:ph type="title"/>
          </p:nvPr>
        </p:nvSpPr>
        <p:spPr/>
        <p:txBody>
          <a:bodyPr/>
          <a:lstStyle/>
          <a:p>
            <a:pPr marL="8467">
              <a:lnSpc>
                <a:spcPct val="100000"/>
              </a:lnSpc>
              <a:spcBef>
                <a:spcPts val="67"/>
              </a:spcBef>
            </a:pPr>
            <a:r>
              <a:rPr lang="en-IN" sz="3600" spc="-483" dirty="0">
                <a:solidFill>
                  <a:srgbClr val="0070C0"/>
                </a:solidFill>
                <a:latin typeface="Arial Black"/>
                <a:cs typeface="Arial Black"/>
              </a:rPr>
              <a:t>PREPROCESSING</a:t>
            </a:r>
          </a:p>
        </p:txBody>
      </p:sp>
      <p:sp>
        <p:nvSpPr>
          <p:cNvPr id="3" name="TextBox 2">
            <a:extLst>
              <a:ext uri="{FF2B5EF4-FFF2-40B4-BE49-F238E27FC236}">
                <a16:creationId xmlns:a16="http://schemas.microsoft.com/office/drawing/2014/main" id="{C5DECF6E-E4B5-3961-0BBF-482F457AE314}"/>
              </a:ext>
            </a:extLst>
          </p:cNvPr>
          <p:cNvSpPr txBox="1"/>
          <p:nvPr/>
        </p:nvSpPr>
        <p:spPr>
          <a:xfrm>
            <a:off x="820616" y="1395167"/>
            <a:ext cx="6079805" cy="4678204"/>
          </a:xfrm>
          <a:prstGeom prst="rect">
            <a:avLst/>
          </a:prstGeom>
          <a:noFill/>
        </p:spPr>
        <p:txBody>
          <a:bodyPr wrap="square" rtlCol="0">
            <a:spAutoFit/>
          </a:bodyPr>
          <a:lstStyle/>
          <a:p>
            <a:pPr marL="285750" indent="-285750">
              <a:buFont typeface="Wingdings" panose="05000000000000000000" pitchFamily="2" charset="2"/>
              <a:buChar char="q"/>
            </a:pPr>
            <a:r>
              <a:rPr lang="en-US" sz="1400" b="1" i="0" dirty="0">
                <a:effectLst/>
                <a:latin typeface="Rockwell" panose="02060603020205020403" pitchFamily="18" charset="0"/>
              </a:rPr>
              <a:t>Irrelevant Feature Removal: </a:t>
            </a:r>
            <a:r>
              <a:rPr lang="en-US" sz="1400" i="0" dirty="0">
                <a:effectLst/>
                <a:latin typeface="Rockwell" panose="02060603020205020403" pitchFamily="18" charset="0"/>
              </a:rPr>
              <a:t>"</a:t>
            </a:r>
            <a:r>
              <a:rPr lang="en-US" sz="1400" i="0" dirty="0" err="1">
                <a:effectLst/>
                <a:latin typeface="Rockwell" panose="02060603020205020403" pitchFamily="18" charset="0"/>
              </a:rPr>
              <a:t>daily_summary</a:t>
            </a:r>
            <a:r>
              <a:rPr lang="en-US" sz="1400" i="0" dirty="0">
                <a:effectLst/>
                <a:latin typeface="Rockwell" panose="02060603020205020403" pitchFamily="18" charset="0"/>
              </a:rPr>
              <a:t>",</a:t>
            </a:r>
          </a:p>
          <a:p>
            <a:r>
              <a:rPr lang="en-US" sz="1400" dirty="0">
                <a:latin typeface="Rockwell" panose="02060603020205020403" pitchFamily="18" charset="0"/>
              </a:rPr>
              <a:t>                                                    </a:t>
            </a:r>
            <a:r>
              <a:rPr lang="en-US" sz="1400" i="0" dirty="0">
                <a:effectLst/>
                <a:latin typeface="Rockwell" panose="02060603020205020403" pitchFamily="18" charset="0"/>
              </a:rPr>
              <a:t>"formatted_date","</a:t>
            </a:r>
            <a:r>
              <a:rPr lang="en-US" sz="1400" i="0" dirty="0" err="1">
                <a:effectLst/>
                <a:latin typeface="Rockwell" panose="02060603020205020403" pitchFamily="18" charset="0"/>
              </a:rPr>
              <a:t>apparent_temperature</a:t>
            </a:r>
            <a:r>
              <a:rPr lang="en-US" sz="1400" i="0" dirty="0">
                <a:effectLst/>
                <a:latin typeface="Rockwell" panose="02060603020205020403" pitchFamily="18" charset="0"/>
              </a:rPr>
              <a:t>“</a:t>
            </a:r>
          </a:p>
          <a:p>
            <a:pPr algn="just"/>
            <a:endParaRPr lang="en-US" sz="1400" i="0" dirty="0">
              <a:effectLst/>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Duplicates Value:  </a:t>
            </a:r>
            <a:r>
              <a:rPr lang="en-US" sz="1400" dirty="0">
                <a:latin typeface="Rockwell" panose="02060603020205020403" pitchFamily="18" charset="0"/>
              </a:rPr>
              <a:t>24 duplicates found and removed.</a:t>
            </a:r>
          </a:p>
          <a:p>
            <a:pPr algn="just"/>
            <a:r>
              <a:rPr lang="en-US" sz="1400" dirty="0">
                <a:latin typeface="Rockwell" panose="02060603020205020403" pitchFamily="18" charset="0"/>
              </a:rPr>
              <a:t> </a:t>
            </a:r>
            <a:endParaRPr lang="en-US" sz="1400" b="1" i="0" dirty="0">
              <a:effectLst/>
              <a:latin typeface="Rockwell" panose="02060603020205020403" pitchFamily="18" charset="0"/>
            </a:endParaRP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Missing Value Treatment:</a:t>
            </a:r>
            <a:r>
              <a:rPr lang="en-US" sz="1400" dirty="0">
                <a:latin typeface="Rockwell" panose="02060603020205020403" pitchFamily="18" charset="0"/>
              </a:rPr>
              <a:t> 517 Missing values found  dataset and removed.</a:t>
            </a:r>
          </a:p>
          <a:p>
            <a:pPr marL="285750" indent="-285750" algn="just">
              <a:buFont typeface="Arial" panose="020B0604020202020204" pitchFamily="34" charset="0"/>
              <a:buChar char="•"/>
            </a:pPr>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Outliers Treatment: </a:t>
            </a:r>
            <a:r>
              <a:rPr lang="en-US" sz="1400" dirty="0">
                <a:latin typeface="Rockwell" panose="02060603020205020403" pitchFamily="18" charset="0"/>
              </a:rPr>
              <a:t>Checked outliers using </a:t>
            </a:r>
            <a:r>
              <a:rPr lang="en-US" sz="1400" b="1" dirty="0">
                <a:latin typeface="Rockwell" panose="02060603020205020403" pitchFamily="18" charset="0"/>
              </a:rPr>
              <a:t>IQR </a:t>
            </a:r>
            <a:r>
              <a:rPr lang="en-US" sz="1400" dirty="0">
                <a:latin typeface="Rockwell" panose="02060603020205020403" pitchFamily="18" charset="0"/>
              </a:rPr>
              <a:t>method for the continuous features and upon identifying outliers all outliers are removed.</a:t>
            </a:r>
          </a:p>
          <a:p>
            <a:pPr algn="just"/>
            <a:endParaRPr lang="en-US" sz="1400"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Categorical Feature Encoding:</a:t>
            </a:r>
            <a:r>
              <a:rPr lang="en-US" sz="1400" dirty="0">
                <a:latin typeface="Rockwell" panose="02060603020205020403" pitchFamily="18" charset="0"/>
              </a:rPr>
              <a:t> Applied </a:t>
            </a:r>
            <a:r>
              <a:rPr lang="en-US" sz="1400" b="1" dirty="0">
                <a:latin typeface="Rockwell" panose="02060603020205020403" pitchFamily="18" charset="0"/>
              </a:rPr>
              <a:t>label encoding like columns </a:t>
            </a:r>
            <a:r>
              <a:rPr lang="en-US" sz="1400" b="1" dirty="0">
                <a:solidFill>
                  <a:schemeClr val="accent2"/>
                </a:solidFill>
                <a:latin typeface="Rockwell" panose="02060603020205020403" pitchFamily="18" charset="0"/>
              </a:rPr>
              <a:t>‘summary’ </a:t>
            </a:r>
            <a:r>
              <a:rPr lang="en-US" sz="1400" b="1" dirty="0">
                <a:latin typeface="Rockwell" panose="02060603020205020403" pitchFamily="18" charset="0"/>
              </a:rPr>
              <a:t>and </a:t>
            </a:r>
            <a:r>
              <a:rPr lang="en-US" sz="1400" b="1" dirty="0">
                <a:solidFill>
                  <a:schemeClr val="accent2"/>
                </a:solidFill>
                <a:latin typeface="Rockwell" panose="02060603020205020403" pitchFamily="18" charset="0"/>
              </a:rPr>
              <a:t>'</a:t>
            </a:r>
            <a:r>
              <a:rPr lang="en-US" sz="1400" b="1" dirty="0" err="1">
                <a:solidFill>
                  <a:schemeClr val="accent2"/>
                </a:solidFill>
                <a:latin typeface="Rockwell" panose="02060603020205020403" pitchFamily="18" charset="0"/>
              </a:rPr>
              <a:t>precip_type</a:t>
            </a:r>
            <a:r>
              <a:rPr lang="en-US" sz="1400" b="1" dirty="0">
                <a:solidFill>
                  <a:schemeClr val="accent2"/>
                </a:solidFill>
                <a:latin typeface="Rockwell" panose="02060603020205020403" pitchFamily="18" charset="0"/>
              </a:rPr>
              <a:t>'</a:t>
            </a:r>
            <a:r>
              <a:rPr lang="en-US" sz="1400" dirty="0">
                <a:solidFill>
                  <a:schemeClr val="accent2"/>
                </a:solidFill>
                <a:latin typeface="Rockwell" panose="02060603020205020403" pitchFamily="18" charset="0"/>
              </a:rPr>
              <a:t>.</a:t>
            </a:r>
            <a:endParaRPr lang="en-US" sz="1400" dirty="0">
              <a:latin typeface="Rockwell" panose="02060603020205020403" pitchFamily="18" charset="0"/>
            </a:endParaRPr>
          </a:p>
          <a:p>
            <a:pPr algn="just"/>
            <a:endParaRPr lang="en-US" sz="1400" dirty="0">
              <a:latin typeface="Rockwell" panose="02060603020205020403" pitchFamily="18" charset="0"/>
            </a:endParaRPr>
          </a:p>
          <a:p>
            <a:pPr marL="285750" indent="-285750" algn="just">
              <a:buFont typeface="Wingdings" panose="05000000000000000000" pitchFamily="2" charset="2"/>
              <a:buChar char="q"/>
            </a:pPr>
            <a:endParaRPr lang="en-US" sz="1400" b="1" dirty="0">
              <a:latin typeface="Rockwell" panose="02060603020205020403" pitchFamily="18" charset="0"/>
            </a:endParaRPr>
          </a:p>
          <a:p>
            <a:pPr marL="285750" indent="-285750" algn="just">
              <a:buFont typeface="Wingdings" panose="05000000000000000000" pitchFamily="2" charset="2"/>
              <a:buChar char="q"/>
            </a:pPr>
            <a:r>
              <a:rPr lang="en-US" sz="1400" b="1" dirty="0">
                <a:latin typeface="Rockwell" panose="02060603020205020403" pitchFamily="18" charset="0"/>
              </a:rPr>
              <a:t>Feature Scaling:</a:t>
            </a:r>
            <a:r>
              <a:rPr lang="en-US" sz="1400" dirty="0">
                <a:latin typeface="Rockwell" panose="02060603020205020403" pitchFamily="18" charset="0"/>
              </a:rPr>
              <a:t> </a:t>
            </a:r>
            <a:r>
              <a:rPr lang="en-US" sz="1400" dirty="0">
                <a:solidFill>
                  <a:schemeClr val="accent2"/>
                </a:solidFill>
                <a:latin typeface="Rockwell" panose="02060603020205020403" pitchFamily="18" charset="0"/>
              </a:rPr>
              <a:t>Standard scaling </a:t>
            </a:r>
            <a:r>
              <a:rPr lang="en-US" sz="1400" dirty="0">
                <a:latin typeface="Rockwell" panose="02060603020205020403" pitchFamily="18" charset="0"/>
              </a:rPr>
              <a:t>done after train and test split on numerical columns.</a:t>
            </a:r>
            <a:endParaRPr lang="en-US" sz="1400" b="1" dirty="0">
              <a:latin typeface="Rockwell" panose="02060603020205020403" pitchFamily="18" charset="0"/>
            </a:endParaRPr>
          </a:p>
          <a:p>
            <a:pPr algn="just"/>
            <a:endParaRPr lang="en-US" sz="1600" b="1" dirty="0">
              <a:latin typeface="Rockwell" panose="02060603020205020403" pitchFamily="18" charset="0"/>
            </a:endParaRPr>
          </a:p>
          <a:p>
            <a:pPr algn="just"/>
            <a:r>
              <a:rPr lang="en-US" sz="1600" dirty="0">
                <a:latin typeface="Rockwell" panose="02060603020205020403" pitchFamily="18" charset="0"/>
              </a:rPr>
              <a:t>   </a:t>
            </a:r>
          </a:p>
        </p:txBody>
      </p:sp>
    </p:spTree>
    <p:extLst>
      <p:ext uri="{BB962C8B-B14F-4D97-AF65-F5344CB8AC3E}">
        <p14:creationId xmlns:p14="http://schemas.microsoft.com/office/powerpoint/2010/main" val="1230933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05769-BA84-9468-D79F-EF225A9B00B2}"/>
            </a:ext>
          </a:extLst>
        </p:cNvPr>
        <p:cNvGrpSpPr/>
        <p:nvPr/>
      </p:nvGrpSpPr>
      <p:grpSpPr>
        <a:xfrm>
          <a:off x="0" y="0"/>
          <a:ext cx="0" cy="0"/>
          <a:chOff x="0" y="0"/>
          <a:chExt cx="0" cy="0"/>
        </a:xfrm>
      </p:grpSpPr>
      <p:sp>
        <p:nvSpPr>
          <p:cNvPr id="17" name="TextBox 16">
            <a:extLst>
              <a:ext uri="{FF2B5EF4-FFF2-40B4-BE49-F238E27FC236}">
                <a16:creationId xmlns:a16="http://schemas.microsoft.com/office/drawing/2014/main" id="{310FC049-63DE-ADA4-FF17-C925F6C82726}"/>
              </a:ext>
            </a:extLst>
          </p:cNvPr>
          <p:cNvSpPr txBox="1"/>
          <p:nvPr/>
        </p:nvSpPr>
        <p:spPr>
          <a:xfrm>
            <a:off x="342607" y="2621086"/>
            <a:ext cx="6337232" cy="523220"/>
          </a:xfrm>
          <a:prstGeom prst="rect">
            <a:avLst/>
          </a:prstGeom>
          <a:noFill/>
        </p:spPr>
        <p:txBody>
          <a:bodyPr wrap="square" rtlCol="0">
            <a:spAutoFit/>
          </a:bodyPr>
          <a:lstStyle/>
          <a:p>
            <a:r>
              <a:rPr lang="en-US" sz="2800" b="1" dirty="0">
                <a:solidFill>
                  <a:srgbClr val="0070C0"/>
                </a:solidFill>
                <a:latin typeface="Rockwell" panose="02060603020205020403" pitchFamily="18" charset="0"/>
              </a:rPr>
              <a:t>Random Over sampling is used</a:t>
            </a:r>
            <a:endParaRPr lang="en-IN" sz="2800" b="1" dirty="0">
              <a:solidFill>
                <a:srgbClr val="0070C0"/>
              </a:solidFill>
              <a:latin typeface="Rockwell" panose="02060603020205020403" pitchFamily="18" charset="0"/>
            </a:endParaRPr>
          </a:p>
        </p:txBody>
      </p:sp>
      <p:sp>
        <p:nvSpPr>
          <p:cNvPr id="18" name="TextBox 17">
            <a:extLst>
              <a:ext uri="{FF2B5EF4-FFF2-40B4-BE49-F238E27FC236}">
                <a16:creationId xmlns:a16="http://schemas.microsoft.com/office/drawing/2014/main" id="{D5754453-B6BC-FADF-A549-51B14065AFC5}"/>
              </a:ext>
            </a:extLst>
          </p:cNvPr>
          <p:cNvSpPr txBox="1"/>
          <p:nvPr/>
        </p:nvSpPr>
        <p:spPr>
          <a:xfrm>
            <a:off x="386053" y="3329903"/>
            <a:ext cx="6596743" cy="584775"/>
          </a:xfrm>
          <a:prstGeom prst="rect">
            <a:avLst/>
          </a:prstGeom>
          <a:noFill/>
        </p:spPr>
        <p:txBody>
          <a:bodyPr wrap="square" rtlCol="0">
            <a:spAutoFit/>
          </a:bodyPr>
          <a:lstStyle/>
          <a:p>
            <a:pPr marL="285750" indent="-285750">
              <a:buFont typeface="Arial" panose="020B0604020202020204" pitchFamily="34" charset="0"/>
              <a:buChar char="•"/>
            </a:pPr>
            <a:r>
              <a:rPr lang="en-US" sz="1600" dirty="0"/>
              <a:t>We use Random over sampling to oversample because the dataset is imbalanced.</a:t>
            </a:r>
            <a:endParaRPr lang="en-US" sz="1600" b="0" i="0" dirty="0">
              <a:effectLst/>
              <a:latin typeface="Rockwell" panose="02060603020205020403" pitchFamily="18" charset="0"/>
            </a:endParaRPr>
          </a:p>
        </p:txBody>
      </p:sp>
      <p:sp>
        <p:nvSpPr>
          <p:cNvPr id="20" name="TextBox 19">
            <a:extLst>
              <a:ext uri="{FF2B5EF4-FFF2-40B4-BE49-F238E27FC236}">
                <a16:creationId xmlns:a16="http://schemas.microsoft.com/office/drawing/2014/main" id="{5BAD75D6-8349-2800-10AC-8E95FC8D850B}"/>
              </a:ext>
            </a:extLst>
          </p:cNvPr>
          <p:cNvSpPr txBox="1"/>
          <p:nvPr/>
        </p:nvSpPr>
        <p:spPr>
          <a:xfrm>
            <a:off x="342607" y="521678"/>
            <a:ext cx="6424125" cy="523220"/>
          </a:xfrm>
          <a:prstGeom prst="rect">
            <a:avLst/>
          </a:prstGeom>
          <a:noFill/>
        </p:spPr>
        <p:txBody>
          <a:bodyPr wrap="square" rtlCol="0">
            <a:spAutoFit/>
          </a:bodyPr>
          <a:lstStyle/>
          <a:p>
            <a:r>
              <a:rPr lang="en-US" sz="2800" b="1" dirty="0">
                <a:solidFill>
                  <a:srgbClr val="0070C0"/>
                </a:solidFill>
                <a:latin typeface="Rockwell" panose="02060603020205020403" pitchFamily="18" charset="0"/>
              </a:rPr>
              <a:t>SPLITING THE DATA INTO X &amp; Y</a:t>
            </a:r>
            <a:endParaRPr lang="en-IN" sz="2800" b="1" dirty="0">
              <a:solidFill>
                <a:srgbClr val="0070C0"/>
              </a:solidFill>
              <a:latin typeface="Rockwell" panose="02060603020205020403" pitchFamily="18" charset="0"/>
            </a:endParaRPr>
          </a:p>
        </p:txBody>
      </p:sp>
      <p:sp>
        <p:nvSpPr>
          <p:cNvPr id="21" name="TextBox 20">
            <a:extLst>
              <a:ext uri="{FF2B5EF4-FFF2-40B4-BE49-F238E27FC236}">
                <a16:creationId xmlns:a16="http://schemas.microsoft.com/office/drawing/2014/main" id="{AE2A009B-3F33-C89D-326E-2B31C8A8A063}"/>
              </a:ext>
            </a:extLst>
          </p:cNvPr>
          <p:cNvSpPr txBox="1"/>
          <p:nvPr/>
        </p:nvSpPr>
        <p:spPr>
          <a:xfrm>
            <a:off x="386053" y="1112050"/>
            <a:ext cx="5868956" cy="1323439"/>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dataset into two parts: X and y.</a:t>
            </a: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0" i="0" dirty="0">
                <a:effectLst/>
                <a:latin typeface="Rockwell" panose="02060603020205020403" pitchFamily="18" charset="0"/>
              </a:rPr>
              <a:t>"</a:t>
            </a:r>
            <a:r>
              <a:rPr lang="en-US" sz="1600" b="1" i="0" dirty="0">
                <a:effectLst/>
                <a:latin typeface="Rockwell" panose="02060603020205020403" pitchFamily="18" charset="0"/>
              </a:rPr>
              <a:t>X</a:t>
            </a:r>
            <a:r>
              <a:rPr lang="en-US" sz="1600" b="0" i="0" dirty="0">
                <a:effectLst/>
                <a:latin typeface="Rockwell" panose="02060603020205020403" pitchFamily="18" charset="0"/>
              </a:rPr>
              <a:t>" typically represents the </a:t>
            </a:r>
            <a:r>
              <a:rPr lang="en-US" sz="1600" b="1" i="0" dirty="0">
                <a:effectLst/>
                <a:latin typeface="Rockwell" panose="02060603020205020403" pitchFamily="18" charset="0"/>
              </a:rPr>
              <a:t>independent</a:t>
            </a:r>
            <a:r>
              <a:rPr lang="en-US" sz="1600" b="0" i="0" dirty="0">
                <a:effectLst/>
                <a:latin typeface="Rockwell" panose="02060603020205020403" pitchFamily="18" charset="0"/>
              </a:rPr>
              <a:t> Variables, and "</a:t>
            </a:r>
            <a:r>
              <a:rPr lang="en-US" sz="1600" b="1" i="0" dirty="0">
                <a:effectLst/>
                <a:latin typeface="Rockwell" panose="02060603020205020403" pitchFamily="18" charset="0"/>
              </a:rPr>
              <a:t>y</a:t>
            </a:r>
            <a:r>
              <a:rPr lang="en-US" sz="1600" b="0" i="0" dirty="0">
                <a:effectLst/>
                <a:latin typeface="Rockwell" panose="02060603020205020403" pitchFamily="18" charset="0"/>
              </a:rPr>
              <a:t>" represents the </a:t>
            </a:r>
            <a:r>
              <a:rPr lang="en-US" sz="1600" b="1" i="0" dirty="0">
                <a:effectLst/>
                <a:latin typeface="Rockwell" panose="02060603020205020403" pitchFamily="18" charset="0"/>
              </a:rPr>
              <a:t>Dependent</a:t>
            </a:r>
            <a:r>
              <a:rPr lang="en-US" sz="1600" b="0" i="0" dirty="0">
                <a:effectLst/>
                <a:latin typeface="Rockwell" panose="02060603020205020403" pitchFamily="18" charset="0"/>
              </a:rPr>
              <a:t> (</a:t>
            </a:r>
            <a:r>
              <a:rPr lang="en-US" sz="1600" b="1" i="0" dirty="0">
                <a:effectLst/>
                <a:latin typeface="Rockwell" panose="02060603020205020403" pitchFamily="18" charset="0"/>
              </a:rPr>
              <a:t>target</a:t>
            </a:r>
            <a:r>
              <a:rPr lang="en-US" sz="1600" b="0" i="0" dirty="0">
                <a:effectLst/>
                <a:latin typeface="Rockwell" panose="02060603020205020403" pitchFamily="18" charset="0"/>
              </a:rPr>
              <a:t> </a:t>
            </a:r>
            <a:r>
              <a:rPr lang="en-US" sz="1600" b="1" i="0" dirty="0">
                <a:effectLst/>
                <a:latin typeface="Rockwell" panose="02060603020205020403" pitchFamily="18" charset="0"/>
              </a:rPr>
              <a:t>variable</a:t>
            </a:r>
            <a:r>
              <a:rPr lang="en-US" sz="1600" b="0" i="0" dirty="0">
                <a:effectLst/>
                <a:latin typeface="Rockwell" panose="02060603020205020403" pitchFamily="18" charset="0"/>
              </a:rPr>
              <a:t>) that we want to predict or understand.</a:t>
            </a:r>
            <a:endParaRPr lang="en-IN" sz="1600" dirty="0">
              <a:latin typeface="Rockwell" panose="02060603020205020403" pitchFamily="18" charset="0"/>
            </a:endParaRPr>
          </a:p>
        </p:txBody>
      </p:sp>
      <p:sp>
        <p:nvSpPr>
          <p:cNvPr id="22" name="TextBox 21">
            <a:extLst>
              <a:ext uri="{FF2B5EF4-FFF2-40B4-BE49-F238E27FC236}">
                <a16:creationId xmlns:a16="http://schemas.microsoft.com/office/drawing/2014/main" id="{824215C4-9D8E-7252-98B2-6110AF73AB69}"/>
              </a:ext>
            </a:extLst>
          </p:cNvPr>
          <p:cNvSpPr txBox="1"/>
          <p:nvPr/>
        </p:nvSpPr>
        <p:spPr>
          <a:xfrm>
            <a:off x="386053" y="4375923"/>
            <a:ext cx="4646645" cy="523220"/>
          </a:xfrm>
          <a:prstGeom prst="rect">
            <a:avLst/>
          </a:prstGeom>
          <a:noFill/>
        </p:spPr>
        <p:txBody>
          <a:bodyPr wrap="square" rtlCol="0">
            <a:spAutoFit/>
          </a:bodyPr>
          <a:lstStyle/>
          <a:p>
            <a:r>
              <a:rPr lang="en-US" sz="2800" b="1" dirty="0">
                <a:solidFill>
                  <a:srgbClr val="0070C0"/>
                </a:solidFill>
                <a:latin typeface="Rockwell" panose="02060603020205020403" pitchFamily="18" charset="0"/>
              </a:rPr>
              <a:t>TRAIN TEST SPLIT</a:t>
            </a:r>
            <a:endParaRPr lang="en-IN" sz="2800" b="1" dirty="0">
              <a:solidFill>
                <a:srgbClr val="0070C0"/>
              </a:solidFill>
              <a:latin typeface="Rockwell" panose="02060603020205020403" pitchFamily="18" charset="0"/>
            </a:endParaRPr>
          </a:p>
        </p:txBody>
      </p:sp>
      <p:sp>
        <p:nvSpPr>
          <p:cNvPr id="23" name="TextBox 22">
            <a:extLst>
              <a:ext uri="{FF2B5EF4-FFF2-40B4-BE49-F238E27FC236}">
                <a16:creationId xmlns:a16="http://schemas.microsoft.com/office/drawing/2014/main" id="{B0F7190A-A7EE-D1AF-6E9A-829FB9BABB99}"/>
              </a:ext>
            </a:extLst>
          </p:cNvPr>
          <p:cNvSpPr txBox="1"/>
          <p:nvPr/>
        </p:nvSpPr>
        <p:spPr>
          <a:xfrm>
            <a:off x="342607" y="5068000"/>
            <a:ext cx="6596743" cy="584775"/>
          </a:xfrm>
          <a:prstGeom prst="rect">
            <a:avLst/>
          </a:prstGeom>
          <a:noFill/>
        </p:spPr>
        <p:txBody>
          <a:bodyPr wrap="square" rtlCol="0">
            <a:spAutoFit/>
          </a:bodyPr>
          <a:lstStyle/>
          <a:p>
            <a:pPr marL="285750" indent="-285750">
              <a:buFont typeface="Arial" panose="020B0604020202020204" pitchFamily="34" charset="0"/>
              <a:buChar char="•"/>
            </a:pPr>
            <a:r>
              <a:rPr lang="en-US" sz="1600" b="0" i="0" dirty="0">
                <a:effectLst/>
                <a:latin typeface="Rockwell" panose="02060603020205020403" pitchFamily="18" charset="0"/>
              </a:rPr>
              <a:t>We divided the data into training (</a:t>
            </a:r>
            <a:r>
              <a:rPr lang="en-US" sz="1600" b="1" i="0" dirty="0">
                <a:effectLst/>
                <a:latin typeface="Rockwell" panose="02060603020205020403" pitchFamily="18" charset="0"/>
              </a:rPr>
              <a:t>80%)</a:t>
            </a:r>
            <a:r>
              <a:rPr lang="en-US" sz="1600" b="0" i="0" dirty="0">
                <a:effectLst/>
                <a:latin typeface="Rockwell" panose="02060603020205020403" pitchFamily="18" charset="0"/>
              </a:rPr>
              <a:t> and testing (</a:t>
            </a:r>
            <a:r>
              <a:rPr lang="en-US" sz="1600" b="1" i="0" dirty="0">
                <a:effectLst/>
                <a:latin typeface="Rockwell" panose="02060603020205020403" pitchFamily="18" charset="0"/>
              </a:rPr>
              <a:t>20%)</a:t>
            </a:r>
            <a:r>
              <a:rPr lang="en-US" sz="1600" b="0" i="0" dirty="0">
                <a:effectLst/>
                <a:latin typeface="Rockwell" panose="02060603020205020403" pitchFamily="18" charset="0"/>
              </a:rPr>
              <a:t> sets.</a:t>
            </a:r>
          </a:p>
          <a:p>
            <a:endParaRPr lang="en-US" sz="1600" b="0" i="0" dirty="0">
              <a:effectLst/>
              <a:latin typeface="Rockwell" panose="02060603020205020403" pitchFamily="18" charset="0"/>
            </a:endParaRPr>
          </a:p>
        </p:txBody>
      </p:sp>
    </p:spTree>
    <p:extLst>
      <p:ext uri="{BB962C8B-B14F-4D97-AF65-F5344CB8AC3E}">
        <p14:creationId xmlns:p14="http://schemas.microsoft.com/office/powerpoint/2010/main" val="95809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FBAE4-077E-52A8-D1AB-4F3949211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4950E2-3B66-8B45-7386-B90228EC26B3}"/>
              </a:ext>
            </a:extLst>
          </p:cNvPr>
          <p:cNvSpPr>
            <a:spLocks noGrp="1"/>
          </p:cNvSpPr>
          <p:nvPr>
            <p:ph type="title"/>
          </p:nvPr>
        </p:nvSpPr>
        <p:spPr/>
        <p:txBody>
          <a:bodyPr/>
          <a:lstStyle/>
          <a:p>
            <a:pPr marL="8467">
              <a:lnSpc>
                <a:spcPct val="100000"/>
              </a:lnSpc>
              <a:spcBef>
                <a:spcPts val="67"/>
              </a:spcBef>
            </a:pPr>
            <a:r>
              <a:rPr lang="en-IN" sz="3600" spc="-483" dirty="0">
                <a:solidFill>
                  <a:srgbClr val="0070C0"/>
                </a:solidFill>
                <a:latin typeface="Arial Black"/>
                <a:cs typeface="Arial Black"/>
              </a:rPr>
              <a:t>MODEL SELECTION</a:t>
            </a:r>
          </a:p>
        </p:txBody>
      </p:sp>
      <p:sp>
        <p:nvSpPr>
          <p:cNvPr id="4" name="TextBox 3">
            <a:extLst>
              <a:ext uri="{FF2B5EF4-FFF2-40B4-BE49-F238E27FC236}">
                <a16:creationId xmlns:a16="http://schemas.microsoft.com/office/drawing/2014/main" id="{C35B8096-4F78-C382-F82B-D74B69ED1CED}"/>
              </a:ext>
            </a:extLst>
          </p:cNvPr>
          <p:cNvSpPr txBox="1"/>
          <p:nvPr/>
        </p:nvSpPr>
        <p:spPr>
          <a:xfrm>
            <a:off x="363893" y="1444510"/>
            <a:ext cx="9335277"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b="1" u="sng" dirty="0">
                <a:solidFill>
                  <a:srgbClr val="0070C0"/>
                </a:solidFill>
                <a:latin typeface="Rockwell" panose="02060603020205020403" pitchFamily="18" charset="0"/>
              </a:rPr>
              <a:t>Logistic Regression</a:t>
            </a:r>
            <a:r>
              <a:rPr lang="en-US" sz="1600" b="1" dirty="0">
                <a:solidFill>
                  <a:srgbClr val="0070C0"/>
                </a:solidFill>
                <a:latin typeface="Rockwell" panose="02060603020205020403" pitchFamily="18" charset="0"/>
              </a:rPr>
              <a:t>: </a:t>
            </a:r>
            <a:r>
              <a:rPr lang="en-US" sz="1600" dirty="0">
                <a:latin typeface="Rockwell" panose="02060603020205020403" pitchFamily="18" charset="0"/>
              </a:rPr>
              <a:t>logistic Regression is commonly used for </a:t>
            </a:r>
            <a:r>
              <a:rPr lang="en-US" sz="1600" b="1" dirty="0">
                <a:latin typeface="Rockwell" panose="02060603020205020403" pitchFamily="18" charset="0"/>
              </a:rPr>
              <a:t>binary</a:t>
            </a:r>
            <a:r>
              <a:rPr lang="en-US" sz="1600" dirty="0">
                <a:latin typeface="Rockwell" panose="02060603020205020403" pitchFamily="18" charset="0"/>
              </a:rPr>
              <a:t> </a:t>
            </a:r>
            <a:r>
              <a:rPr lang="en-US" sz="1600" b="1" dirty="0">
                <a:latin typeface="Rockwell" panose="02060603020205020403" pitchFamily="18" charset="0"/>
              </a:rPr>
              <a:t>classification</a:t>
            </a:r>
            <a:r>
              <a:rPr lang="en-US" sz="1600" dirty="0">
                <a:latin typeface="Rockwell" panose="02060603020205020403" pitchFamily="18" charset="0"/>
              </a:rPr>
              <a:t> </a:t>
            </a:r>
            <a:r>
              <a:rPr lang="en-US" sz="1600" b="1" dirty="0">
                <a:latin typeface="Rockwell" panose="02060603020205020403" pitchFamily="18" charset="0"/>
              </a:rPr>
              <a:t>problems</a:t>
            </a:r>
            <a:r>
              <a:rPr lang="en-US" sz="1600" dirty="0">
                <a:latin typeface="Rockwell" panose="02060603020205020403" pitchFamily="18" charset="0"/>
              </a:rPr>
              <a:t>. it's preferred because it provides a </a:t>
            </a:r>
            <a:r>
              <a:rPr lang="en-US" sz="1600" b="1" dirty="0">
                <a:latin typeface="Rockwell" panose="02060603020205020403" pitchFamily="18" charset="0"/>
              </a:rPr>
              <a:t>simple</a:t>
            </a:r>
            <a:r>
              <a:rPr lang="en-US" sz="1600" dirty="0">
                <a:latin typeface="Rockwell" panose="02060603020205020403" pitchFamily="18" charset="0"/>
              </a:rPr>
              <a:t> an </a:t>
            </a:r>
            <a:r>
              <a:rPr lang="en-US" sz="1600" b="1" dirty="0">
                <a:latin typeface="Rockwell" panose="02060603020205020403" pitchFamily="18" charset="0"/>
              </a:rPr>
              <a:t>efficient</a:t>
            </a:r>
            <a:r>
              <a:rPr lang="en-US" sz="1600" dirty="0">
                <a:latin typeface="Rockwell" panose="02060603020205020403" pitchFamily="18" charset="0"/>
              </a:rPr>
              <a:t> way to </a:t>
            </a:r>
            <a:r>
              <a:rPr lang="en-US" sz="1600" b="1" dirty="0">
                <a:latin typeface="Rockwell" panose="02060603020205020403" pitchFamily="18" charset="0"/>
              </a:rPr>
              <a:t>model</a:t>
            </a:r>
            <a:r>
              <a:rPr lang="en-US" sz="1600" dirty="0">
                <a:latin typeface="Rockwell" panose="02060603020205020403" pitchFamily="18" charset="0"/>
              </a:rPr>
              <a:t> the </a:t>
            </a:r>
            <a:r>
              <a:rPr lang="en-US" sz="1600" b="1" dirty="0">
                <a:latin typeface="Rockwell" panose="02060603020205020403" pitchFamily="18" charset="0"/>
              </a:rPr>
              <a:t>relationship</a:t>
            </a:r>
            <a:r>
              <a:rPr lang="en-US" sz="1600" dirty="0">
                <a:latin typeface="Rockwell" panose="02060603020205020403" pitchFamily="18" charset="0"/>
              </a:rPr>
              <a:t> between the </a:t>
            </a:r>
            <a:r>
              <a:rPr lang="en-US" sz="1600" b="1" dirty="0">
                <a:latin typeface="Rockwell" panose="02060603020205020403" pitchFamily="18" charset="0"/>
              </a:rPr>
              <a:t>independent</a:t>
            </a:r>
            <a:r>
              <a:rPr lang="en-US" sz="1600" dirty="0">
                <a:latin typeface="Rockwell" panose="02060603020205020403" pitchFamily="18" charset="0"/>
              </a:rPr>
              <a:t> </a:t>
            </a:r>
            <a:r>
              <a:rPr lang="en-US" sz="1600" b="1" dirty="0">
                <a:latin typeface="Rockwell" panose="02060603020205020403" pitchFamily="18" charset="0"/>
              </a:rPr>
              <a:t>variables</a:t>
            </a:r>
            <a:r>
              <a:rPr lang="en-US" sz="1600" dirty="0">
                <a:latin typeface="Rockwell" panose="02060603020205020403" pitchFamily="18" charset="0"/>
              </a:rPr>
              <a:t> and the </a:t>
            </a:r>
            <a:r>
              <a:rPr lang="en-US" sz="1600" b="1" dirty="0">
                <a:latin typeface="Rockwell" panose="02060603020205020403" pitchFamily="18" charset="0"/>
              </a:rPr>
              <a:t>probability</a:t>
            </a:r>
            <a:r>
              <a:rPr lang="en-US" sz="1600" dirty="0">
                <a:latin typeface="Rockwell" panose="02060603020205020403" pitchFamily="18" charset="0"/>
              </a:rPr>
              <a:t> of a certain </a:t>
            </a:r>
            <a:r>
              <a:rPr lang="en-US" sz="1600" b="1" dirty="0">
                <a:latin typeface="Rockwell" panose="02060603020205020403" pitchFamily="18" charset="0"/>
              </a:rPr>
              <a:t>outcome</a:t>
            </a:r>
            <a:r>
              <a:rPr lang="en-US" sz="1600" dirty="0">
                <a:latin typeface="Rockwell" panose="02060603020205020403" pitchFamily="18" charset="0"/>
              </a:rPr>
              <a:t>.</a:t>
            </a:r>
          </a:p>
          <a:p>
            <a:pPr algn="just"/>
            <a:endParaRPr lang="en-US" sz="1600" b="1" dirty="0">
              <a:latin typeface="Rockwell" panose="02060603020205020403" pitchFamily="18" charset="0"/>
            </a:endParaRP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1" u="sng" dirty="0">
                <a:solidFill>
                  <a:srgbClr val="0070C0"/>
                </a:solidFill>
                <a:latin typeface="Rockwell" panose="02060603020205020403" pitchFamily="18" charset="0"/>
              </a:rPr>
              <a:t>Random Forest Algorithm</a:t>
            </a:r>
            <a:r>
              <a:rPr lang="en-US" sz="1600" b="1" dirty="0">
                <a:solidFill>
                  <a:srgbClr val="0070C0"/>
                </a:solidFill>
                <a:latin typeface="Rockwell" panose="02060603020205020403" pitchFamily="18" charset="0"/>
              </a:rPr>
              <a:t>: </a:t>
            </a:r>
            <a:r>
              <a:rPr lang="en-US" sz="1600" dirty="0">
                <a:latin typeface="Rockwell" panose="02060603020205020403" pitchFamily="18" charset="0"/>
              </a:rPr>
              <a:t>Random Forest: Random Forest is a robust supervised algorithm suitable for both regression and classification tasks.</a:t>
            </a:r>
            <a:endParaRPr lang="en-IN"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a:p>
            <a:endParaRPr lang="en-US" sz="1600" b="0" i="0" dirty="0">
              <a:effectLst/>
              <a:latin typeface="Rockwell" panose="02060603020205020403" pitchFamily="18" charset="0"/>
            </a:endParaRPr>
          </a:p>
          <a:p>
            <a:pPr marL="285750" indent="-285750">
              <a:buFont typeface="Arial" panose="020B0604020202020204" pitchFamily="34" charset="0"/>
              <a:buChar char="•"/>
            </a:pPr>
            <a:r>
              <a:rPr lang="en-US" sz="1600" b="1" u="sng" dirty="0" err="1">
                <a:solidFill>
                  <a:srgbClr val="0070C0"/>
                </a:solidFill>
                <a:latin typeface="Rockwell" panose="02060603020205020403" pitchFamily="18" charset="0"/>
              </a:rPr>
              <a:t>XGBoost</a:t>
            </a:r>
            <a:r>
              <a:rPr lang="en-US" sz="1600" b="1" dirty="0">
                <a:solidFill>
                  <a:srgbClr val="0070C0"/>
                </a:solidFill>
                <a:latin typeface="Rockwell" panose="02060603020205020403" pitchFamily="18" charset="0"/>
              </a:rPr>
              <a:t>:  </a:t>
            </a:r>
            <a:r>
              <a:rPr lang="en-US" sz="1600" dirty="0" err="1">
                <a:latin typeface="Rockwell" panose="02060603020205020403" pitchFamily="18" charset="0"/>
              </a:rPr>
              <a:t>XGBoost</a:t>
            </a:r>
            <a:r>
              <a:rPr lang="en-US" sz="1600" dirty="0">
                <a:latin typeface="Rockwell" panose="02060603020205020403" pitchFamily="18" charset="0"/>
              </a:rPr>
              <a:t> (Extreme Gradient Boosting) is a powerful and efficient supervised learning algorithm based on gradient boosting, designed for both classification and regression tasks.</a:t>
            </a:r>
            <a:endParaRPr lang="en-US" sz="1600" b="0" i="0" dirty="0">
              <a:effectLst/>
              <a:latin typeface="Rockwell" panose="02060603020205020403" pitchFamily="18" charset="0"/>
            </a:endParaRPr>
          </a:p>
          <a:p>
            <a:pPr marL="285750" indent="-285750">
              <a:buFont typeface="Arial" panose="020B0604020202020204" pitchFamily="34" charset="0"/>
              <a:buChar char="•"/>
            </a:pPr>
            <a:endParaRPr lang="en-US" sz="1600" dirty="0">
              <a:latin typeface="Rockwell" panose="02060603020205020403" pitchFamily="18" charset="0"/>
            </a:endParaRPr>
          </a:p>
          <a:p>
            <a:endParaRPr lang="en-US" sz="1600" b="1" dirty="0">
              <a:latin typeface="Rockwell" panose="02060603020205020403" pitchFamily="18" charset="0"/>
            </a:endParaRPr>
          </a:p>
        </p:txBody>
      </p:sp>
    </p:spTree>
    <p:extLst>
      <p:ext uri="{BB962C8B-B14F-4D97-AF65-F5344CB8AC3E}">
        <p14:creationId xmlns:p14="http://schemas.microsoft.com/office/powerpoint/2010/main" val="1519753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764AF-B6F2-4125-92D5-74B7E41580A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51DE1CE-E416-53E4-D1CD-65C912C17E4A}"/>
              </a:ext>
            </a:extLst>
          </p:cNvPr>
          <p:cNvSpPr txBox="1"/>
          <p:nvPr/>
        </p:nvSpPr>
        <p:spPr>
          <a:xfrm>
            <a:off x="1164625" y="376774"/>
            <a:ext cx="8156799" cy="719750"/>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2800" b="1" dirty="0">
                <a:solidFill>
                  <a:srgbClr val="0070C0"/>
                </a:solidFill>
                <a:latin typeface="Rockwell" panose="02060603020205020403" pitchFamily="18" charset="0"/>
                <a:ea typeface="+mj-ea"/>
                <a:cs typeface="+mj-cs"/>
              </a:rPr>
              <a:t>Random Forest Report </a:t>
            </a:r>
            <a:endParaRPr kumimoji="0" lang="en-US" sz="2800" b="1" i="0" strike="noStrike" cap="none" spc="0" normalizeH="0" baseline="0" noProof="0" dirty="0">
              <a:ln>
                <a:noFill/>
              </a:ln>
              <a:solidFill>
                <a:srgbClr val="0070C0"/>
              </a:solidFill>
              <a:effectLst/>
              <a:uLnTx/>
              <a:uFillTx/>
              <a:latin typeface="Rockwell" panose="02060603020205020403" pitchFamily="18" charset="0"/>
              <a:ea typeface="+mj-ea"/>
              <a:cs typeface="+mj-cs"/>
            </a:endParaRPr>
          </a:p>
        </p:txBody>
      </p:sp>
      <p:pic>
        <p:nvPicPr>
          <p:cNvPr id="11" name="Picture 10">
            <a:extLst>
              <a:ext uri="{FF2B5EF4-FFF2-40B4-BE49-F238E27FC236}">
                <a16:creationId xmlns:a16="http://schemas.microsoft.com/office/drawing/2014/main" id="{36C3B746-799C-35BF-A29C-025FDA7C7191}"/>
              </a:ext>
            </a:extLst>
          </p:cNvPr>
          <p:cNvPicPr>
            <a:picLocks noChangeAspect="1"/>
          </p:cNvPicPr>
          <p:nvPr/>
        </p:nvPicPr>
        <p:blipFill>
          <a:blip r:embed="rId2"/>
          <a:stretch>
            <a:fillRect/>
          </a:stretch>
        </p:blipFill>
        <p:spPr>
          <a:xfrm>
            <a:off x="683857" y="1415128"/>
            <a:ext cx="2767413" cy="1228316"/>
          </a:xfrm>
          <a:prstGeom prst="rect">
            <a:avLst/>
          </a:prstGeom>
        </p:spPr>
      </p:pic>
      <p:pic>
        <p:nvPicPr>
          <p:cNvPr id="13" name="Picture 12">
            <a:extLst>
              <a:ext uri="{FF2B5EF4-FFF2-40B4-BE49-F238E27FC236}">
                <a16:creationId xmlns:a16="http://schemas.microsoft.com/office/drawing/2014/main" id="{0759AA18-920B-E562-EF0D-4B3E482336D7}"/>
              </a:ext>
            </a:extLst>
          </p:cNvPr>
          <p:cNvPicPr>
            <a:picLocks noChangeAspect="1"/>
          </p:cNvPicPr>
          <p:nvPr/>
        </p:nvPicPr>
        <p:blipFill>
          <a:blip r:embed="rId3"/>
          <a:stretch>
            <a:fillRect/>
          </a:stretch>
        </p:blipFill>
        <p:spPr>
          <a:xfrm>
            <a:off x="155708" y="2962048"/>
            <a:ext cx="5245852" cy="1790880"/>
          </a:xfrm>
          <a:prstGeom prst="rect">
            <a:avLst/>
          </a:prstGeom>
        </p:spPr>
      </p:pic>
      <p:pic>
        <p:nvPicPr>
          <p:cNvPr id="15" name="Picture 14">
            <a:extLst>
              <a:ext uri="{FF2B5EF4-FFF2-40B4-BE49-F238E27FC236}">
                <a16:creationId xmlns:a16="http://schemas.microsoft.com/office/drawing/2014/main" id="{4E071BC5-8D65-ED04-2A91-42E829DA8E60}"/>
              </a:ext>
            </a:extLst>
          </p:cNvPr>
          <p:cNvPicPr>
            <a:picLocks noChangeAspect="1"/>
          </p:cNvPicPr>
          <p:nvPr/>
        </p:nvPicPr>
        <p:blipFill>
          <a:blip r:embed="rId4"/>
          <a:stretch>
            <a:fillRect/>
          </a:stretch>
        </p:blipFill>
        <p:spPr>
          <a:xfrm>
            <a:off x="5494966" y="1718574"/>
            <a:ext cx="6013177" cy="3883510"/>
          </a:xfrm>
          <a:prstGeom prst="rect">
            <a:avLst/>
          </a:prstGeom>
        </p:spPr>
      </p:pic>
    </p:spTree>
    <p:extLst>
      <p:ext uri="{BB962C8B-B14F-4D97-AF65-F5344CB8AC3E}">
        <p14:creationId xmlns:p14="http://schemas.microsoft.com/office/powerpoint/2010/main" val="1595608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8E8F2-1231-738C-BC4C-DB845EF697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54C398-0B1D-6E9A-4A65-E4F36C546C1E}"/>
              </a:ext>
            </a:extLst>
          </p:cNvPr>
          <p:cNvSpPr>
            <a:spLocks noGrp="1"/>
          </p:cNvSpPr>
          <p:nvPr>
            <p:ph type="title"/>
          </p:nvPr>
        </p:nvSpPr>
        <p:spPr/>
        <p:txBody>
          <a:bodyPr/>
          <a:lstStyle/>
          <a:p>
            <a:pPr marL="8467">
              <a:lnSpc>
                <a:spcPct val="100000"/>
              </a:lnSpc>
              <a:spcBef>
                <a:spcPts val="67"/>
              </a:spcBef>
            </a:pPr>
            <a:r>
              <a:rPr lang="en-IN" sz="3600" spc="-483" dirty="0">
                <a:solidFill>
                  <a:srgbClr val="0070C0"/>
                </a:solidFill>
                <a:latin typeface="Arial Black"/>
                <a:cs typeface="Arial Black"/>
              </a:rPr>
              <a:t>MODEL COMPARISON</a:t>
            </a:r>
          </a:p>
        </p:txBody>
      </p:sp>
      <p:graphicFrame>
        <p:nvGraphicFramePr>
          <p:cNvPr id="4" name="Table 3">
            <a:extLst>
              <a:ext uri="{FF2B5EF4-FFF2-40B4-BE49-F238E27FC236}">
                <a16:creationId xmlns:a16="http://schemas.microsoft.com/office/drawing/2014/main" id="{3840960F-5456-1FC9-2AEA-245AF6B48B46}"/>
              </a:ext>
            </a:extLst>
          </p:cNvPr>
          <p:cNvGraphicFramePr>
            <a:graphicFrameLocks noGrp="1"/>
          </p:cNvGraphicFramePr>
          <p:nvPr>
            <p:extLst>
              <p:ext uri="{D42A27DB-BD31-4B8C-83A1-F6EECF244321}">
                <p14:modId xmlns:p14="http://schemas.microsoft.com/office/powerpoint/2010/main" val="3301441808"/>
              </p:ext>
            </p:extLst>
          </p:nvPr>
        </p:nvGraphicFramePr>
        <p:xfrm>
          <a:off x="290433" y="1827237"/>
          <a:ext cx="6248490" cy="2263356"/>
        </p:xfrm>
        <a:graphic>
          <a:graphicData uri="http://schemas.openxmlformats.org/drawingml/2006/table">
            <a:tbl>
              <a:tblPr firstRow="1" bandRow="1">
                <a:tableStyleId>{5C22544A-7EE6-4342-B048-85BDC9FD1C3A}</a:tableStyleId>
              </a:tblPr>
              <a:tblGrid>
                <a:gridCol w="2062562">
                  <a:extLst>
                    <a:ext uri="{9D8B030D-6E8A-4147-A177-3AD203B41FA5}">
                      <a16:colId xmlns:a16="http://schemas.microsoft.com/office/drawing/2014/main" val="3070570215"/>
                    </a:ext>
                  </a:extLst>
                </a:gridCol>
                <a:gridCol w="1206153">
                  <a:extLst>
                    <a:ext uri="{9D8B030D-6E8A-4147-A177-3AD203B41FA5}">
                      <a16:colId xmlns:a16="http://schemas.microsoft.com/office/drawing/2014/main" val="3442496864"/>
                    </a:ext>
                  </a:extLst>
                </a:gridCol>
                <a:gridCol w="1094213">
                  <a:extLst>
                    <a:ext uri="{9D8B030D-6E8A-4147-A177-3AD203B41FA5}">
                      <a16:colId xmlns:a16="http://schemas.microsoft.com/office/drawing/2014/main" val="1820453883"/>
                    </a:ext>
                  </a:extLst>
                </a:gridCol>
                <a:gridCol w="810890">
                  <a:extLst>
                    <a:ext uri="{9D8B030D-6E8A-4147-A177-3AD203B41FA5}">
                      <a16:colId xmlns:a16="http://schemas.microsoft.com/office/drawing/2014/main" val="2167546079"/>
                    </a:ext>
                  </a:extLst>
                </a:gridCol>
                <a:gridCol w="1074672">
                  <a:extLst>
                    <a:ext uri="{9D8B030D-6E8A-4147-A177-3AD203B41FA5}">
                      <a16:colId xmlns:a16="http://schemas.microsoft.com/office/drawing/2014/main" val="2195718546"/>
                    </a:ext>
                  </a:extLst>
                </a:gridCol>
              </a:tblGrid>
              <a:tr h="590247">
                <a:tc>
                  <a:txBody>
                    <a:bodyPr/>
                    <a:lstStyle/>
                    <a:p>
                      <a:r>
                        <a:rPr lang="en-IN" sz="1600" b="1" dirty="0"/>
                        <a:t>MODEL</a:t>
                      </a:r>
                    </a:p>
                  </a:txBody>
                  <a:tcPr/>
                </a:tc>
                <a:tc>
                  <a:txBody>
                    <a:bodyPr/>
                    <a:lstStyle/>
                    <a:p>
                      <a:r>
                        <a:rPr lang="en-US" sz="1600" b="1" dirty="0">
                          <a:solidFill>
                            <a:schemeClr val="bg1"/>
                          </a:solidFill>
                          <a:latin typeface="Futura BdCn BT"/>
                        </a:rPr>
                        <a:t>Accuracy</a:t>
                      </a:r>
                      <a:endParaRPr lang="en-IN" sz="1600" b="1" dirty="0"/>
                    </a:p>
                  </a:txBody>
                  <a:tcPr/>
                </a:tc>
                <a:tc>
                  <a:txBody>
                    <a:bodyPr/>
                    <a:lstStyle/>
                    <a:p>
                      <a:r>
                        <a:rPr lang="en-US" sz="1600" b="1" dirty="0">
                          <a:solidFill>
                            <a:schemeClr val="bg1"/>
                          </a:solidFill>
                          <a:latin typeface="Futura BdCn BT"/>
                        </a:rPr>
                        <a:t>Precision</a:t>
                      </a:r>
                      <a:endParaRPr lang="en-IN" sz="1600" b="1" dirty="0">
                        <a:solidFill>
                          <a:schemeClr val="bg1"/>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dirty="0">
                          <a:solidFill>
                            <a:schemeClr val="bg1">
                              <a:lumMod val="95000"/>
                            </a:schemeClr>
                          </a:solidFill>
                          <a:latin typeface="Futura BdCn BT"/>
                        </a:rPr>
                        <a:t>Recall</a:t>
                      </a:r>
                      <a:endParaRPr lang="en-US" sz="1600" b="1" dirty="0">
                        <a:solidFill>
                          <a:schemeClr val="bg1">
                            <a:lumMod val="95000"/>
                          </a:schemeClr>
                        </a:solidFill>
                        <a:latin typeface="Futura BdCn BT" panose="020B0706020204020204" pitchFamily="34" charset="0"/>
                      </a:endParaRPr>
                    </a:p>
                  </a:txBody>
                  <a:tcPr/>
                </a:tc>
                <a:tc>
                  <a:txBody>
                    <a:bodyPr/>
                    <a:lstStyle/>
                    <a:p>
                      <a:r>
                        <a:rPr lang="en-US" sz="1600" b="1" dirty="0">
                          <a:solidFill>
                            <a:schemeClr val="bg1"/>
                          </a:solidFill>
                          <a:latin typeface="Futura BdCn BT"/>
                        </a:rPr>
                        <a:t>F1-Score</a:t>
                      </a:r>
                      <a:endParaRPr lang="en-IN" sz="1600" b="1" dirty="0">
                        <a:solidFill>
                          <a:schemeClr val="bg1"/>
                        </a:solidFill>
                      </a:endParaRPr>
                    </a:p>
                  </a:txBody>
                  <a:tcPr/>
                </a:tc>
                <a:extLst>
                  <a:ext uri="{0D108BD9-81ED-4DB2-BD59-A6C34878D82A}">
                    <a16:rowId xmlns:a16="http://schemas.microsoft.com/office/drawing/2014/main" val="1136073288"/>
                  </a:ext>
                </a:extLst>
              </a:tr>
              <a:tr h="3937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noProof="0" dirty="0">
                          <a:solidFill>
                            <a:schemeClr val="accent1">
                              <a:lumMod val="50000"/>
                            </a:schemeClr>
                          </a:solidFill>
                          <a:latin typeface="High Tower Text" panose="02040502050506030303" pitchFamily="18" charset="0"/>
                        </a:rPr>
                        <a:t>Logistic Regression</a:t>
                      </a:r>
                    </a:p>
                  </a:txBody>
                  <a:tcPr/>
                </a:tc>
                <a:tc>
                  <a:txBody>
                    <a:bodyPr/>
                    <a:lstStyle/>
                    <a:p>
                      <a:pPr algn="ctr"/>
                      <a:r>
                        <a:rPr lang="en-IN" dirty="0">
                          <a:latin typeface="Arial" panose="020B0604020202020204" pitchFamily="34" charset="0"/>
                          <a:cs typeface="Arial" panose="020B0604020202020204" pitchFamily="34" charset="0"/>
                        </a:rPr>
                        <a:t>55</a:t>
                      </a:r>
                    </a:p>
                  </a:txBody>
                  <a:tcPr/>
                </a:tc>
                <a:tc>
                  <a:txBody>
                    <a:bodyPr/>
                    <a:lstStyle/>
                    <a:p>
                      <a:pPr algn="ctr"/>
                      <a:r>
                        <a:rPr lang="en-IN" dirty="0">
                          <a:latin typeface="Arial" panose="020B0604020202020204" pitchFamily="34" charset="0"/>
                          <a:cs typeface="Arial" panose="020B0604020202020204" pitchFamily="34" charset="0"/>
                        </a:rPr>
                        <a:t>53</a:t>
                      </a:r>
                    </a:p>
                  </a:txBody>
                  <a:tcPr/>
                </a:tc>
                <a:tc>
                  <a:txBody>
                    <a:bodyPr/>
                    <a:lstStyle/>
                    <a:p>
                      <a:pPr algn="ctr"/>
                      <a:r>
                        <a:rPr lang="en-IN" dirty="0">
                          <a:latin typeface="Arial" panose="020B0604020202020204" pitchFamily="34" charset="0"/>
                          <a:cs typeface="Arial" panose="020B0604020202020204" pitchFamily="34" charset="0"/>
                        </a:rPr>
                        <a:t>55</a:t>
                      </a:r>
                    </a:p>
                  </a:txBody>
                  <a:tcPr/>
                </a:tc>
                <a:tc>
                  <a:txBody>
                    <a:bodyPr/>
                    <a:lstStyle/>
                    <a:p>
                      <a:pPr algn="ctr"/>
                      <a:r>
                        <a:rPr lang="en-IN" dirty="0">
                          <a:latin typeface="Arial" panose="020B0604020202020204" pitchFamily="34" charset="0"/>
                          <a:cs typeface="Arial" panose="020B0604020202020204" pitchFamily="34" charset="0"/>
                        </a:rPr>
                        <a:t>53</a:t>
                      </a:r>
                    </a:p>
                  </a:txBody>
                  <a:tcPr/>
                </a:tc>
                <a:extLst>
                  <a:ext uri="{0D108BD9-81ED-4DB2-BD59-A6C34878D82A}">
                    <a16:rowId xmlns:a16="http://schemas.microsoft.com/office/drawing/2014/main" val="59797796"/>
                  </a:ext>
                </a:extLst>
              </a:tr>
              <a:tr h="5902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solidFill>
                            <a:schemeClr val="accent1">
                              <a:lumMod val="50000"/>
                            </a:schemeClr>
                          </a:solidFill>
                          <a:latin typeface="High Tower Text" panose="02040502050506030303" pitchFamily="18" charset="0"/>
                        </a:rPr>
                        <a:t>XGBoost</a:t>
                      </a:r>
                      <a:endParaRPr lang="en-US" b="1" dirty="0">
                        <a:solidFill>
                          <a:schemeClr val="accent1">
                            <a:lumMod val="50000"/>
                          </a:schemeClr>
                        </a:solidFill>
                        <a:latin typeface="High Tower Text" panose="02040502050506030303" pitchFamily="18" charset="0"/>
                      </a:endParaRPr>
                    </a:p>
                  </a:txBody>
                  <a:tcPr/>
                </a:tc>
                <a:tc>
                  <a:txBody>
                    <a:bodyPr/>
                    <a:lstStyle/>
                    <a:p>
                      <a:pPr algn="ctr"/>
                      <a:r>
                        <a:rPr lang="en-IN" dirty="0">
                          <a:latin typeface="Arial" panose="020B0604020202020204" pitchFamily="34" charset="0"/>
                          <a:cs typeface="Arial" panose="020B0604020202020204" pitchFamily="34" charset="0"/>
                        </a:rPr>
                        <a:t>70</a:t>
                      </a:r>
                    </a:p>
                  </a:txBody>
                  <a:tcPr/>
                </a:tc>
                <a:tc>
                  <a:txBody>
                    <a:bodyPr/>
                    <a:lstStyle/>
                    <a:p>
                      <a:pPr algn="ctr"/>
                      <a:r>
                        <a:rPr lang="en-IN" dirty="0">
                          <a:latin typeface="Arial" panose="020B0604020202020204" pitchFamily="34" charset="0"/>
                          <a:cs typeface="Arial" panose="020B0604020202020204" pitchFamily="34" charset="0"/>
                        </a:rPr>
                        <a:t>70</a:t>
                      </a:r>
                    </a:p>
                  </a:txBody>
                  <a:tcPr/>
                </a:tc>
                <a:tc>
                  <a:txBody>
                    <a:bodyPr/>
                    <a:lstStyle/>
                    <a:p>
                      <a:pPr algn="ctr"/>
                      <a:r>
                        <a:rPr lang="en-IN" dirty="0">
                          <a:latin typeface="Arial" panose="020B0604020202020204" pitchFamily="34" charset="0"/>
                          <a:cs typeface="Arial" panose="020B0604020202020204" pitchFamily="34" charset="0"/>
                        </a:rPr>
                        <a:t>70</a:t>
                      </a:r>
                    </a:p>
                  </a:txBody>
                  <a:tcPr/>
                </a:tc>
                <a:tc>
                  <a:txBody>
                    <a:bodyPr/>
                    <a:lstStyle/>
                    <a:p>
                      <a:pPr algn="ctr"/>
                      <a:r>
                        <a:rPr lang="en-IN" dirty="0">
                          <a:latin typeface="Arial" panose="020B0604020202020204" pitchFamily="34" charset="0"/>
                          <a:cs typeface="Arial" panose="020B0604020202020204" pitchFamily="34" charset="0"/>
                        </a:rPr>
                        <a:t>70</a:t>
                      </a:r>
                    </a:p>
                  </a:txBody>
                  <a:tcPr/>
                </a:tc>
                <a:extLst>
                  <a:ext uri="{0D108BD9-81ED-4DB2-BD59-A6C34878D82A}">
                    <a16:rowId xmlns:a16="http://schemas.microsoft.com/office/drawing/2014/main" val="1737746488"/>
                  </a:ext>
                </a:extLst>
              </a:tr>
              <a:tr h="6890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accent1">
                              <a:lumMod val="50000"/>
                            </a:schemeClr>
                          </a:solidFill>
                          <a:latin typeface="High Tower Text" panose="02040502050506030303" pitchFamily="18" charset="0"/>
                        </a:rPr>
                        <a:t>Random Forest Classifier</a:t>
                      </a:r>
                    </a:p>
                  </a:txBody>
                  <a:tcPr/>
                </a:tc>
                <a:tc>
                  <a:txBody>
                    <a:bodyPr/>
                    <a:lstStyle/>
                    <a:p>
                      <a:pPr algn="ctr"/>
                      <a:r>
                        <a:rPr lang="en-IN" dirty="0">
                          <a:latin typeface="Arial" panose="020B0604020202020204" pitchFamily="34" charset="0"/>
                          <a:cs typeface="Arial" panose="020B0604020202020204" pitchFamily="34" charset="0"/>
                        </a:rPr>
                        <a:t>81</a:t>
                      </a:r>
                    </a:p>
                  </a:txBody>
                  <a:tcPr/>
                </a:tc>
                <a:tc>
                  <a:txBody>
                    <a:bodyPr/>
                    <a:lstStyle/>
                    <a:p>
                      <a:pPr algn="ctr"/>
                      <a:r>
                        <a:rPr lang="en-IN" dirty="0">
                          <a:latin typeface="Arial" panose="020B0604020202020204" pitchFamily="34" charset="0"/>
                          <a:cs typeface="Arial" panose="020B0604020202020204" pitchFamily="34" charset="0"/>
                        </a:rPr>
                        <a:t>80</a:t>
                      </a:r>
                    </a:p>
                  </a:txBody>
                  <a:tcPr/>
                </a:tc>
                <a:tc>
                  <a:txBody>
                    <a:bodyPr/>
                    <a:lstStyle/>
                    <a:p>
                      <a:pPr algn="ctr"/>
                      <a:r>
                        <a:rPr lang="en-IN" dirty="0">
                          <a:latin typeface="Arial" panose="020B0604020202020204" pitchFamily="34" charset="0"/>
                          <a:cs typeface="Arial" panose="020B0604020202020204" pitchFamily="34" charset="0"/>
                        </a:rPr>
                        <a:t>81</a:t>
                      </a:r>
                    </a:p>
                  </a:txBody>
                  <a:tcPr/>
                </a:tc>
                <a:tc>
                  <a:txBody>
                    <a:bodyPr/>
                    <a:lstStyle/>
                    <a:p>
                      <a:pPr algn="ctr"/>
                      <a:r>
                        <a:rPr lang="en-IN" dirty="0">
                          <a:latin typeface="Arial" panose="020B0604020202020204" pitchFamily="34" charset="0"/>
                          <a:cs typeface="Arial" panose="020B0604020202020204" pitchFamily="34" charset="0"/>
                        </a:rPr>
                        <a:t>80</a:t>
                      </a:r>
                    </a:p>
                  </a:txBody>
                  <a:tcPr/>
                </a:tc>
                <a:extLst>
                  <a:ext uri="{0D108BD9-81ED-4DB2-BD59-A6C34878D82A}">
                    <a16:rowId xmlns:a16="http://schemas.microsoft.com/office/drawing/2014/main" val="4225735611"/>
                  </a:ext>
                </a:extLst>
              </a:tr>
            </a:tbl>
          </a:graphicData>
        </a:graphic>
      </p:graphicFrame>
      <p:graphicFrame>
        <p:nvGraphicFramePr>
          <p:cNvPr id="7" name="Chart 6">
            <a:extLst>
              <a:ext uri="{FF2B5EF4-FFF2-40B4-BE49-F238E27FC236}">
                <a16:creationId xmlns:a16="http://schemas.microsoft.com/office/drawing/2014/main" id="{27842374-B341-2A88-0540-6E5C8222DACF}"/>
              </a:ext>
            </a:extLst>
          </p:cNvPr>
          <p:cNvGraphicFramePr/>
          <p:nvPr>
            <p:extLst>
              <p:ext uri="{D42A27DB-BD31-4B8C-83A1-F6EECF244321}">
                <p14:modId xmlns:p14="http://schemas.microsoft.com/office/powerpoint/2010/main" val="992581618"/>
              </p:ext>
            </p:extLst>
          </p:nvPr>
        </p:nvGraphicFramePr>
        <p:xfrm>
          <a:off x="6665977" y="1395603"/>
          <a:ext cx="5109762" cy="37765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3643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AB66A-C45C-D374-934E-485B111F810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FD0DD0BB-BCD4-F120-AE9C-08D33AC5C668}"/>
              </a:ext>
            </a:extLst>
          </p:cNvPr>
          <p:cNvSpPr txBox="1"/>
          <p:nvPr/>
        </p:nvSpPr>
        <p:spPr>
          <a:xfrm>
            <a:off x="772597" y="575650"/>
            <a:ext cx="7447478" cy="719750"/>
          </a:xfrm>
          <a:prstGeom prst="rect">
            <a:avLst/>
          </a:prstGeom>
        </p:spPr>
        <p:txBody>
          <a:bodyPr vert="horz" lIns="91440" tIns="45720" rIns="91440" bIns="45720" rtlCol="0" anchor="ctr">
            <a:normAutofit/>
          </a:bodyPr>
          <a:lstStyle/>
          <a:p>
            <a:pPr marL="0" marR="0" lvl="0" indent="0" fontAlgn="auto">
              <a:lnSpc>
                <a:spcPct val="90000"/>
              </a:lnSpc>
              <a:spcBef>
                <a:spcPct val="0"/>
              </a:spcBef>
              <a:spcAft>
                <a:spcPts val="600"/>
              </a:spcAft>
              <a:buClrTx/>
              <a:buSzTx/>
              <a:tabLst/>
              <a:defRPr/>
            </a:pPr>
            <a:r>
              <a:rPr lang="en-US" sz="2800" b="1" dirty="0">
                <a:solidFill>
                  <a:srgbClr val="0070C0"/>
                </a:solidFill>
                <a:latin typeface="Rockwell" panose="02060603020205020403" pitchFamily="18" charset="0"/>
                <a:ea typeface="+mj-ea"/>
                <a:cs typeface="+mj-cs"/>
              </a:rPr>
              <a:t>AUC-ROC CURVE FOR ALL MODELS</a:t>
            </a:r>
            <a:endParaRPr kumimoji="0" lang="en-US" sz="2800" b="1" i="0" strike="noStrike" cap="none" spc="0" normalizeH="0" baseline="0" noProof="0" dirty="0">
              <a:ln>
                <a:noFill/>
              </a:ln>
              <a:solidFill>
                <a:srgbClr val="0070C0"/>
              </a:solidFill>
              <a:effectLst/>
              <a:uLnTx/>
              <a:uFillTx/>
              <a:latin typeface="Rockwell" panose="02060603020205020403" pitchFamily="18" charset="0"/>
              <a:ea typeface="+mj-ea"/>
              <a:cs typeface="+mj-cs"/>
            </a:endParaRPr>
          </a:p>
        </p:txBody>
      </p:sp>
      <p:sp>
        <p:nvSpPr>
          <p:cNvPr id="11" name="TextBox 10">
            <a:extLst>
              <a:ext uri="{FF2B5EF4-FFF2-40B4-BE49-F238E27FC236}">
                <a16:creationId xmlns:a16="http://schemas.microsoft.com/office/drawing/2014/main" id="{82EA09BE-28C9-5C63-C6EE-958F94D18458}"/>
              </a:ext>
            </a:extLst>
          </p:cNvPr>
          <p:cNvSpPr txBox="1"/>
          <p:nvPr/>
        </p:nvSpPr>
        <p:spPr>
          <a:xfrm>
            <a:off x="753952" y="5474854"/>
            <a:ext cx="10790348" cy="646331"/>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Conclusion</a:t>
            </a:r>
            <a:r>
              <a:rPr lang="en-US" dirty="0">
                <a:latin typeface="Arial" panose="020B0604020202020204" pitchFamily="34" charset="0"/>
                <a:cs typeface="Arial" panose="020B0604020202020204" pitchFamily="34" charset="0"/>
              </a:rPr>
              <a:t>: </a:t>
            </a:r>
            <a:r>
              <a:rPr lang="en-US" dirty="0"/>
              <a:t>Random Forest outperforms both </a:t>
            </a:r>
            <a:r>
              <a:rPr lang="en-US" dirty="0" err="1"/>
              <a:t>XGBoost</a:t>
            </a:r>
            <a:r>
              <a:rPr lang="en-US" dirty="0"/>
              <a:t> and Logistic Regression in multiclass classification based on ROC-AUC.</a:t>
            </a:r>
            <a:endParaRPr lang="en-IN" dirty="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ED2970A5-E3C7-13B0-63C8-42F853B23E56}"/>
              </a:ext>
            </a:extLst>
          </p:cNvPr>
          <p:cNvPicPr>
            <a:picLocks noChangeAspect="1"/>
          </p:cNvPicPr>
          <p:nvPr/>
        </p:nvPicPr>
        <p:blipFill>
          <a:blip r:embed="rId2"/>
          <a:stretch>
            <a:fillRect/>
          </a:stretch>
        </p:blipFill>
        <p:spPr>
          <a:xfrm>
            <a:off x="101854" y="1418303"/>
            <a:ext cx="5746496" cy="4021394"/>
          </a:xfrm>
          <a:prstGeom prst="rect">
            <a:avLst/>
          </a:prstGeom>
        </p:spPr>
      </p:pic>
      <p:sp>
        <p:nvSpPr>
          <p:cNvPr id="15" name="TextBox 14">
            <a:extLst>
              <a:ext uri="{FF2B5EF4-FFF2-40B4-BE49-F238E27FC236}">
                <a16:creationId xmlns:a16="http://schemas.microsoft.com/office/drawing/2014/main" id="{3E8020DA-923B-1511-4EFF-35A4F3BFE8B1}"/>
              </a:ext>
            </a:extLst>
          </p:cNvPr>
          <p:cNvSpPr txBox="1"/>
          <p:nvPr/>
        </p:nvSpPr>
        <p:spPr>
          <a:xfrm>
            <a:off x="5771562" y="1683305"/>
            <a:ext cx="6094428" cy="2862322"/>
          </a:xfrm>
          <a:prstGeom prst="rect">
            <a:avLst/>
          </a:prstGeom>
          <a:noFill/>
        </p:spPr>
        <p:txBody>
          <a:bodyPr wrap="square">
            <a:spAutoFit/>
          </a:bodyPr>
          <a:lstStyle/>
          <a:p>
            <a:pPr>
              <a:buNone/>
            </a:pPr>
            <a:r>
              <a:rPr lang="en-US" b="1" dirty="0"/>
              <a:t>Random Forest</a:t>
            </a:r>
            <a:r>
              <a:rPr lang="en-US" dirty="0"/>
              <a:t> stands out with the highest AUC of </a:t>
            </a:r>
            <a:r>
              <a:rPr lang="en-US" b="1" dirty="0"/>
              <a:t>0.98</a:t>
            </a:r>
            <a:r>
              <a:rPr lang="en-US" dirty="0"/>
              <a:t>, showcasing exceptional classification accuracy and the ability to clearly distinguish between classes.</a:t>
            </a:r>
          </a:p>
          <a:p>
            <a:pPr>
              <a:buNone/>
            </a:pPr>
            <a:endParaRPr lang="en-US" dirty="0"/>
          </a:p>
          <a:p>
            <a:pPr>
              <a:buNone/>
            </a:pPr>
            <a:r>
              <a:rPr lang="en-US" b="1" dirty="0" err="1"/>
              <a:t>XGBoost</a:t>
            </a:r>
            <a:r>
              <a:rPr lang="en-US" dirty="0"/>
              <a:t> follows closely with an AUC of </a:t>
            </a:r>
            <a:r>
              <a:rPr lang="en-US" b="1" dirty="0"/>
              <a:t>0.94</a:t>
            </a:r>
            <a:r>
              <a:rPr lang="en-US" dirty="0"/>
              <a:t>, indicating strong predictive power and reliable performance across categories.</a:t>
            </a:r>
          </a:p>
          <a:p>
            <a:pPr>
              <a:buNone/>
            </a:pPr>
            <a:endParaRPr lang="en-US" dirty="0"/>
          </a:p>
          <a:p>
            <a:r>
              <a:rPr lang="en-US" b="1" dirty="0"/>
              <a:t>Logistic Regression</a:t>
            </a:r>
            <a:r>
              <a:rPr lang="en-US" dirty="0"/>
              <a:t> lags behind with an AUC of </a:t>
            </a:r>
            <a:r>
              <a:rPr lang="en-US" b="1" dirty="0"/>
              <a:t>0.86</a:t>
            </a:r>
            <a:r>
              <a:rPr lang="en-US" dirty="0"/>
              <a:t>, suggesting decent but comparatively lower discriminative capability than the ensemble-based models.</a:t>
            </a:r>
          </a:p>
        </p:txBody>
      </p:sp>
    </p:spTree>
    <p:extLst>
      <p:ext uri="{BB962C8B-B14F-4D97-AF65-F5344CB8AC3E}">
        <p14:creationId xmlns:p14="http://schemas.microsoft.com/office/powerpoint/2010/main" val="2509031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noAutofit/>
          </a:bodyPr>
          <a:lstStyle/>
          <a:p>
            <a:pPr marL="8467" marR="0" lvl="0" indent="0" algn="l" defTabSz="457200" rtl="0" eaLnBrk="1" fontAlgn="auto" latinLnBrk="0" hangingPunct="1">
              <a:lnSpc>
                <a:spcPct val="100000"/>
              </a:lnSpc>
              <a:spcBef>
                <a:spcPts val="67"/>
              </a:spcBef>
              <a:spcAft>
                <a:spcPts val="0"/>
              </a:spcAft>
              <a:buClrTx/>
              <a:buSzTx/>
              <a:buFontTx/>
              <a:buNone/>
              <a:tabLst/>
              <a:defRPr/>
            </a:pPr>
            <a:r>
              <a:rPr kumimoji="0" lang="en-IN" sz="4000" b="0" i="0" u="none" strike="noStrike" kern="1200" cap="none" spc="-483" normalizeH="0" baseline="0" noProof="0" dirty="0">
                <a:ln>
                  <a:noFill/>
                </a:ln>
                <a:solidFill>
                  <a:srgbClr val="0070C0"/>
                </a:solidFill>
                <a:effectLst/>
                <a:uLnTx/>
                <a:uFillTx/>
                <a:latin typeface="Arial Black"/>
                <a:ea typeface="+mn-ea"/>
                <a:cs typeface="Arial Black"/>
              </a:rPr>
              <a:t>PROBLEM  STATEMENT</a:t>
            </a:r>
            <a:endParaRPr kumimoji="0" lang="en-IN" sz="4000" b="0" i="0" u="none" strike="noStrike" kern="1200" cap="none" spc="0" normalizeH="0" baseline="0" noProof="0" dirty="0">
              <a:ln>
                <a:noFill/>
              </a:ln>
              <a:solidFill>
                <a:srgbClr val="0070C0"/>
              </a:solidFill>
              <a:effectLst/>
              <a:uLnTx/>
              <a:uFillTx/>
              <a:latin typeface="Arial Black"/>
              <a:ea typeface="+mn-ea"/>
              <a:cs typeface="Arial Black"/>
            </a:endParaRP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1675075"/>
            <a:ext cx="9992258" cy="2199341"/>
          </a:xfrm>
        </p:spPr>
        <p:txBody>
          <a:bodyPr/>
          <a:lstStyle/>
          <a:p>
            <a:pPr marL="0" indent="0" algn="just">
              <a:buNone/>
            </a:pPr>
            <a:r>
              <a:rPr lang="en-US" dirty="0"/>
              <a:t>Develop a robust machine learning model to accurately classify weather summaries based on various meteorological factors. By utilizing this model, the company aims to improve weather forecasting accuracy, provide better insights to customers, and optimize weather-dependent operations.</a:t>
            </a:r>
            <a:endParaRPr lang="en-IN" dirty="0"/>
          </a:p>
        </p:txBody>
      </p:sp>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1BED0-3ED9-6075-563F-7C934C650789}"/>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DED9B0BA-C52C-4C95-07BA-D46FF5ABFBF4}"/>
              </a:ext>
            </a:extLst>
          </p:cNvPr>
          <p:cNvPicPr>
            <a:picLocks noChangeAspect="1"/>
          </p:cNvPicPr>
          <p:nvPr/>
        </p:nvPicPr>
        <p:blipFill>
          <a:blip r:embed="rId2"/>
          <a:stretch>
            <a:fillRect/>
          </a:stretch>
        </p:blipFill>
        <p:spPr>
          <a:xfrm>
            <a:off x="0" y="52542"/>
            <a:ext cx="12192000" cy="6752916"/>
          </a:xfrm>
          <a:prstGeom prst="rect">
            <a:avLst/>
          </a:prstGeom>
        </p:spPr>
      </p:pic>
    </p:spTree>
    <p:extLst>
      <p:ext uri="{BB962C8B-B14F-4D97-AF65-F5344CB8AC3E}">
        <p14:creationId xmlns:p14="http://schemas.microsoft.com/office/powerpoint/2010/main" val="36257440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58E71-6BA4-BA73-D306-A4361D7A6F0A}"/>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0D81AE7D-4E64-E840-6FD4-AAD5FDD88AF9}"/>
              </a:ext>
            </a:extLst>
          </p:cNvPr>
          <p:cNvSpPr txBox="1">
            <a:spLocks/>
          </p:cNvSpPr>
          <p:nvPr/>
        </p:nvSpPr>
        <p:spPr>
          <a:xfrm>
            <a:off x="884076" y="518160"/>
            <a:ext cx="3685342" cy="689932"/>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12700">
              <a:lnSpc>
                <a:spcPct val="100000"/>
              </a:lnSpc>
              <a:spcBef>
                <a:spcPts val="100"/>
              </a:spcBef>
            </a:pPr>
            <a:r>
              <a:rPr lang="en-IN" b="1" spc="325" dirty="0"/>
              <a:t>INSIGHTS</a:t>
            </a:r>
            <a:endParaRPr lang="en-IN" b="1" dirty="0"/>
          </a:p>
        </p:txBody>
      </p:sp>
      <p:sp>
        <p:nvSpPr>
          <p:cNvPr id="7" name="TextBox 6">
            <a:extLst>
              <a:ext uri="{FF2B5EF4-FFF2-40B4-BE49-F238E27FC236}">
                <a16:creationId xmlns:a16="http://schemas.microsoft.com/office/drawing/2014/main" id="{A3734387-C75C-02DF-1360-9194003F2FB7}"/>
              </a:ext>
            </a:extLst>
          </p:cNvPr>
          <p:cNvSpPr txBox="1"/>
          <p:nvPr/>
        </p:nvSpPr>
        <p:spPr>
          <a:xfrm>
            <a:off x="548174" y="1413503"/>
            <a:ext cx="4658308" cy="1477328"/>
          </a:xfrm>
          <a:prstGeom prst="rect">
            <a:avLst/>
          </a:prstGeom>
          <a:noFill/>
        </p:spPr>
        <p:txBody>
          <a:bodyPr wrap="square">
            <a:spAutoFit/>
          </a:bodyPr>
          <a:lstStyle/>
          <a:p>
            <a:pPr>
              <a:buNone/>
            </a:pPr>
            <a:r>
              <a:rPr lang="en-IN" b="1" dirty="0">
                <a:solidFill>
                  <a:srgbClr val="0070C0"/>
                </a:solidFill>
              </a:rPr>
              <a:t>Overall Performance Metrics</a:t>
            </a:r>
          </a:p>
          <a:p>
            <a:r>
              <a:rPr lang="en-IN" dirty="0"/>
              <a:t>• Avg. Temp: </a:t>
            </a:r>
            <a:r>
              <a:rPr lang="en-IN" b="1" dirty="0"/>
              <a:t>11.94°C</a:t>
            </a:r>
            <a:r>
              <a:rPr lang="en-IN" dirty="0"/>
              <a:t>, Humidity: </a:t>
            </a:r>
            <a:r>
              <a:rPr lang="en-IN" b="1" dirty="0"/>
              <a:t>0.73</a:t>
            </a:r>
            <a:r>
              <a:rPr lang="en-IN" dirty="0"/>
              <a:t> – cool &amp; humid climate</a:t>
            </a:r>
            <a:br>
              <a:rPr lang="en-IN" dirty="0"/>
            </a:br>
            <a:r>
              <a:rPr lang="en-IN" dirty="0"/>
              <a:t>• Visibility: </a:t>
            </a:r>
            <a:r>
              <a:rPr lang="en-IN" b="1" dirty="0"/>
              <a:t>10.36 km</a:t>
            </a:r>
            <a:r>
              <a:rPr lang="en-IN" dirty="0"/>
              <a:t>, Wind: </a:t>
            </a:r>
            <a:r>
              <a:rPr lang="en-IN" b="1" dirty="0"/>
              <a:t>10.80 km/h</a:t>
            </a:r>
            <a:r>
              <a:rPr lang="en-IN" dirty="0"/>
              <a:t> – clear &amp; breezy</a:t>
            </a:r>
          </a:p>
        </p:txBody>
      </p:sp>
      <p:sp>
        <p:nvSpPr>
          <p:cNvPr id="8" name="TextBox 7">
            <a:extLst>
              <a:ext uri="{FF2B5EF4-FFF2-40B4-BE49-F238E27FC236}">
                <a16:creationId xmlns:a16="http://schemas.microsoft.com/office/drawing/2014/main" id="{157FD13C-2BD5-8D2A-6EA4-3D8D27A44A7B}"/>
              </a:ext>
            </a:extLst>
          </p:cNvPr>
          <p:cNvSpPr txBox="1"/>
          <p:nvPr/>
        </p:nvSpPr>
        <p:spPr>
          <a:xfrm>
            <a:off x="548174" y="3299659"/>
            <a:ext cx="4938226" cy="1200329"/>
          </a:xfrm>
          <a:prstGeom prst="rect">
            <a:avLst/>
          </a:prstGeom>
          <a:noFill/>
        </p:spPr>
        <p:txBody>
          <a:bodyPr wrap="square">
            <a:spAutoFit/>
          </a:bodyPr>
          <a:lstStyle/>
          <a:p>
            <a:pPr>
              <a:buNone/>
            </a:pPr>
            <a:r>
              <a:rPr lang="en-US" b="1" dirty="0">
                <a:solidFill>
                  <a:srgbClr val="0070C0"/>
                </a:solidFill>
              </a:rPr>
              <a:t>Trends Over Time</a:t>
            </a:r>
          </a:p>
          <a:p>
            <a:r>
              <a:rPr lang="en-US" dirty="0"/>
              <a:t>• Humidity peaked in </a:t>
            </a:r>
            <a:r>
              <a:rPr lang="en-US" b="1" dirty="0"/>
              <a:t>2010</a:t>
            </a:r>
            <a:r>
              <a:rPr lang="en-US" dirty="0"/>
              <a:t> – indicates variability</a:t>
            </a:r>
            <a:br>
              <a:rPr lang="en-US" dirty="0"/>
            </a:br>
            <a:r>
              <a:rPr lang="en-US" dirty="0"/>
              <a:t>• Temp shows </a:t>
            </a:r>
            <a:r>
              <a:rPr lang="en-US" b="1" dirty="0"/>
              <a:t>annual cycles</a:t>
            </a:r>
            <a:r>
              <a:rPr lang="en-US" dirty="0"/>
              <a:t> – seasonal consistency</a:t>
            </a:r>
          </a:p>
        </p:txBody>
      </p:sp>
      <p:sp>
        <p:nvSpPr>
          <p:cNvPr id="9" name="TextBox 8">
            <a:extLst>
              <a:ext uri="{FF2B5EF4-FFF2-40B4-BE49-F238E27FC236}">
                <a16:creationId xmlns:a16="http://schemas.microsoft.com/office/drawing/2014/main" id="{A35C6E49-89DA-C331-DDF4-DD7E57AC9BA0}"/>
              </a:ext>
            </a:extLst>
          </p:cNvPr>
          <p:cNvSpPr txBox="1"/>
          <p:nvPr/>
        </p:nvSpPr>
        <p:spPr>
          <a:xfrm>
            <a:off x="548174" y="4908816"/>
            <a:ext cx="4387720" cy="923330"/>
          </a:xfrm>
          <a:prstGeom prst="rect">
            <a:avLst/>
          </a:prstGeom>
          <a:noFill/>
        </p:spPr>
        <p:txBody>
          <a:bodyPr wrap="square">
            <a:spAutoFit/>
          </a:bodyPr>
          <a:lstStyle/>
          <a:p>
            <a:pPr>
              <a:buNone/>
            </a:pPr>
            <a:r>
              <a:rPr lang="en-US" b="1" dirty="0">
                <a:solidFill>
                  <a:srgbClr val="0070C0"/>
                </a:solidFill>
              </a:rPr>
              <a:t>Precipitation Analysis</a:t>
            </a:r>
          </a:p>
          <a:p>
            <a:r>
              <a:rPr lang="en-US" dirty="0"/>
              <a:t>• </a:t>
            </a:r>
            <a:r>
              <a:rPr lang="en-US" b="1" dirty="0"/>
              <a:t>Rain</a:t>
            </a:r>
            <a:r>
              <a:rPr lang="en-US" dirty="0"/>
              <a:t> is dominant; </a:t>
            </a:r>
            <a:r>
              <a:rPr lang="en-US" b="1" dirty="0"/>
              <a:t>snow</a:t>
            </a:r>
            <a:r>
              <a:rPr lang="en-US" dirty="0"/>
              <a:t> is rare</a:t>
            </a:r>
            <a:br>
              <a:rPr lang="en-US" dirty="0"/>
            </a:br>
            <a:r>
              <a:rPr lang="en-US" dirty="0"/>
              <a:t>• Suggests </a:t>
            </a:r>
            <a:r>
              <a:rPr lang="en-US" b="1" dirty="0"/>
              <a:t>mild winters</a:t>
            </a:r>
            <a:r>
              <a:rPr lang="en-US" dirty="0"/>
              <a:t>, </a:t>
            </a:r>
            <a:r>
              <a:rPr lang="en-US" b="1" dirty="0"/>
              <a:t>rainy seasons</a:t>
            </a:r>
            <a:endParaRPr lang="en-US" dirty="0"/>
          </a:p>
        </p:txBody>
      </p:sp>
      <p:sp>
        <p:nvSpPr>
          <p:cNvPr id="10" name="TextBox 9">
            <a:extLst>
              <a:ext uri="{FF2B5EF4-FFF2-40B4-BE49-F238E27FC236}">
                <a16:creationId xmlns:a16="http://schemas.microsoft.com/office/drawing/2014/main" id="{C497A968-A58C-E226-C0C2-2829ABC9684F}"/>
              </a:ext>
            </a:extLst>
          </p:cNvPr>
          <p:cNvSpPr txBox="1"/>
          <p:nvPr/>
        </p:nvSpPr>
        <p:spPr>
          <a:xfrm>
            <a:off x="5383763" y="1413503"/>
            <a:ext cx="6097554" cy="1200329"/>
          </a:xfrm>
          <a:prstGeom prst="rect">
            <a:avLst/>
          </a:prstGeom>
          <a:noFill/>
        </p:spPr>
        <p:txBody>
          <a:bodyPr wrap="square">
            <a:spAutoFit/>
          </a:bodyPr>
          <a:lstStyle/>
          <a:p>
            <a:pPr>
              <a:buNone/>
            </a:pPr>
            <a:r>
              <a:rPr lang="en-US" b="1" dirty="0">
                <a:solidFill>
                  <a:srgbClr val="0070C0"/>
                </a:solidFill>
              </a:rPr>
              <a:t>Weather Summary Breakdown</a:t>
            </a:r>
          </a:p>
          <a:p>
            <a:r>
              <a:rPr lang="en-US" dirty="0"/>
              <a:t>• Top conditions: </a:t>
            </a:r>
            <a:r>
              <a:rPr lang="en-US" b="1" dirty="0"/>
              <a:t>Partly Cloudy (33%)</a:t>
            </a:r>
            <a:r>
              <a:rPr lang="en-US" dirty="0"/>
              <a:t>, </a:t>
            </a:r>
            <a:r>
              <a:rPr lang="en-US" b="1" dirty="0"/>
              <a:t>Mostly Cloudy (29%)</a:t>
            </a:r>
            <a:r>
              <a:rPr lang="en-US" dirty="0"/>
              <a:t>, </a:t>
            </a:r>
            <a:r>
              <a:rPr lang="en-US" b="1" dirty="0"/>
              <a:t>Overcast (17%)</a:t>
            </a:r>
            <a:br>
              <a:rPr lang="en-US" dirty="0"/>
            </a:br>
            <a:r>
              <a:rPr lang="en-US" dirty="0"/>
              <a:t>• Few </a:t>
            </a:r>
            <a:r>
              <a:rPr lang="en-US" b="1" dirty="0"/>
              <a:t>clear</a:t>
            </a:r>
            <a:r>
              <a:rPr lang="en-US" dirty="0"/>
              <a:t> or </a:t>
            </a:r>
            <a:r>
              <a:rPr lang="en-US" b="1" dirty="0"/>
              <a:t>foggy</a:t>
            </a:r>
            <a:r>
              <a:rPr lang="en-US" dirty="0"/>
              <a:t> days</a:t>
            </a:r>
          </a:p>
        </p:txBody>
      </p:sp>
      <p:sp>
        <p:nvSpPr>
          <p:cNvPr id="11" name="TextBox 10">
            <a:extLst>
              <a:ext uri="{FF2B5EF4-FFF2-40B4-BE49-F238E27FC236}">
                <a16:creationId xmlns:a16="http://schemas.microsoft.com/office/drawing/2014/main" id="{5C12F5CE-E248-3737-F702-2DBBCBBDD375}"/>
              </a:ext>
            </a:extLst>
          </p:cNvPr>
          <p:cNvSpPr txBox="1"/>
          <p:nvPr/>
        </p:nvSpPr>
        <p:spPr>
          <a:xfrm>
            <a:off x="5383763" y="3429000"/>
            <a:ext cx="6097554" cy="646331"/>
          </a:xfrm>
          <a:prstGeom prst="rect">
            <a:avLst/>
          </a:prstGeom>
          <a:noFill/>
        </p:spPr>
        <p:txBody>
          <a:bodyPr wrap="square">
            <a:spAutoFit/>
          </a:bodyPr>
          <a:lstStyle/>
          <a:p>
            <a:pPr>
              <a:buNone/>
            </a:pPr>
            <a:r>
              <a:rPr lang="en-IN" b="1" dirty="0">
                <a:solidFill>
                  <a:srgbClr val="0070C0"/>
                </a:solidFill>
              </a:rPr>
              <a:t>Temp &amp; Humidity Correlation</a:t>
            </a:r>
          </a:p>
          <a:p>
            <a:r>
              <a:rPr lang="en-IN" dirty="0"/>
              <a:t>• </a:t>
            </a:r>
            <a:r>
              <a:rPr lang="en-IN" b="1" dirty="0"/>
              <a:t>Inverse relation</a:t>
            </a:r>
            <a:r>
              <a:rPr lang="en-IN" dirty="0"/>
              <a:t> – as </a:t>
            </a:r>
            <a:r>
              <a:rPr lang="en-IN" b="1" dirty="0"/>
              <a:t>temp rises</a:t>
            </a:r>
            <a:r>
              <a:rPr lang="en-IN" dirty="0"/>
              <a:t>, </a:t>
            </a:r>
            <a:r>
              <a:rPr lang="en-IN" b="1" dirty="0"/>
              <a:t>humidity drops</a:t>
            </a:r>
            <a:endParaRPr lang="en-IN" dirty="0"/>
          </a:p>
        </p:txBody>
      </p:sp>
    </p:spTree>
    <p:extLst>
      <p:ext uri="{BB962C8B-B14F-4D97-AF65-F5344CB8AC3E}">
        <p14:creationId xmlns:p14="http://schemas.microsoft.com/office/powerpoint/2010/main" val="9646372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58F01-97A5-1867-0388-2AB0F8B1DE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F8EEFBF-D61A-2A22-14AF-BD8224A5ADD2}"/>
              </a:ext>
            </a:extLst>
          </p:cNvPr>
          <p:cNvSpPr txBox="1"/>
          <p:nvPr/>
        </p:nvSpPr>
        <p:spPr>
          <a:xfrm>
            <a:off x="737648" y="1394696"/>
            <a:ext cx="10263432" cy="923330"/>
          </a:xfrm>
          <a:prstGeom prst="rect">
            <a:avLst/>
          </a:prstGeom>
          <a:noFill/>
        </p:spPr>
        <p:txBody>
          <a:bodyPr wrap="square">
            <a:spAutoFit/>
          </a:bodyPr>
          <a:lstStyle/>
          <a:p>
            <a:r>
              <a:rPr lang="en-US" dirty="0"/>
              <a:t>The dashboard reveals a generally cool and humid climate with consistent seasonal temperature cycles. Rain is the primary precipitation type, and cloud-heavy weather dominates the year. A clear inverse relationship exists between temperature and humidity levels.</a:t>
            </a:r>
          </a:p>
        </p:txBody>
      </p:sp>
      <p:sp>
        <p:nvSpPr>
          <p:cNvPr id="8" name="object 6">
            <a:extLst>
              <a:ext uri="{FF2B5EF4-FFF2-40B4-BE49-F238E27FC236}">
                <a16:creationId xmlns:a16="http://schemas.microsoft.com/office/drawing/2014/main" id="{5F66BE7F-490B-5877-29FB-EF4A07337ACB}"/>
              </a:ext>
            </a:extLst>
          </p:cNvPr>
          <p:cNvSpPr txBox="1">
            <a:spLocks/>
          </p:cNvSpPr>
          <p:nvPr/>
        </p:nvSpPr>
        <p:spPr>
          <a:xfrm>
            <a:off x="951972" y="599594"/>
            <a:ext cx="3554714" cy="628377"/>
          </a:xfrm>
          <a:prstGeom prst="rect">
            <a:avLst/>
          </a:prstGeom>
        </p:spPr>
        <p:txBody>
          <a:bodyPr vert="horz" wrap="square" lIns="0" tIns="12700" rIns="0" bIns="0" rtlCol="0">
            <a:sp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marL="12700">
              <a:lnSpc>
                <a:spcPct val="100000"/>
              </a:lnSpc>
              <a:spcBef>
                <a:spcPts val="100"/>
              </a:spcBef>
            </a:pPr>
            <a:r>
              <a:rPr lang="en-IN" sz="4000" b="1" spc="325" dirty="0"/>
              <a:t>Conclusion</a:t>
            </a:r>
            <a:endParaRPr lang="en-IN" sz="4000" b="1" dirty="0"/>
          </a:p>
        </p:txBody>
      </p:sp>
    </p:spTree>
    <p:extLst>
      <p:ext uri="{BB962C8B-B14F-4D97-AF65-F5344CB8AC3E}">
        <p14:creationId xmlns:p14="http://schemas.microsoft.com/office/powerpoint/2010/main" val="12024864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pPr marL="8467">
              <a:lnSpc>
                <a:spcPct val="100000"/>
              </a:lnSpc>
              <a:spcBef>
                <a:spcPts val="67"/>
              </a:spcBef>
            </a:pPr>
            <a:r>
              <a:rPr lang="en-IN" sz="3600" spc="-483" dirty="0">
                <a:solidFill>
                  <a:srgbClr val="0070C0"/>
                </a:solidFill>
                <a:latin typeface="Arial Black"/>
                <a:cs typeface="Arial Black"/>
              </a:rPr>
              <a:t>OBJECTIVE</a:t>
            </a:r>
            <a:endParaRPr lang="en-IN" sz="3600" dirty="0">
              <a:solidFill>
                <a:srgbClr val="0070C0"/>
              </a:solidFill>
              <a:latin typeface="Arial Black"/>
              <a:cs typeface="Arial Black"/>
            </a:endParaRP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199648" cy="3245717"/>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lvl="0" indent="0" algn="just">
              <a:buNone/>
            </a:pPr>
            <a:r>
              <a:rPr lang="en-US" dirty="0"/>
              <a:t>In this project, we explore a multiclass classification problem using a dataset containing diverse features related to weather conditions. The objective is to build robust predictive models to accurately classify weather summaries into categories such as Partly Cloudy, Overcast, Rain, Foggy, and Clear. By leveraging machine learning algorithms like Random Forest, </a:t>
            </a:r>
            <a:r>
              <a:rPr lang="en-US" dirty="0" err="1"/>
              <a:t>XGBoost</a:t>
            </a:r>
            <a:r>
              <a:rPr lang="en-US" dirty="0"/>
              <a:t>, and Logistic Regression, we aim to improve the accuracy and reliability of weather condition classification.</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260C3-0A9A-5E14-533B-4828A34406D8}"/>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71BF0108-B06D-949C-4228-F257CD7C11B9}"/>
              </a:ext>
            </a:extLst>
          </p:cNvPr>
          <p:cNvSpPr txBox="1">
            <a:spLocks/>
          </p:cNvSpPr>
          <p:nvPr/>
        </p:nvSpPr>
        <p:spPr>
          <a:xfrm>
            <a:off x="64808" y="353398"/>
            <a:ext cx="4349083" cy="507148"/>
          </a:xfrm>
          <a:prstGeom prst="rect">
            <a:avLst/>
          </a:prstGeom>
        </p:spPr>
        <p:txBody>
          <a:bodyPr vert="horz" wrap="square" lIns="0" tIns="8467" rIns="0" bIns="0" rtlCol="0" anchor="ctr">
            <a:spAutoFit/>
          </a:bodyPr>
          <a:lst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a:lstStyle>
          <a:p>
            <a:pPr algn="ctr"/>
            <a:r>
              <a:rPr lang="en-IN" sz="3600" b="1" dirty="0">
                <a:solidFill>
                  <a:srgbClr val="0070C0"/>
                </a:solidFill>
                <a:effectLst>
                  <a:outerShdw blurRad="50800" dist="38100" algn="l" rotWithShape="0">
                    <a:prstClr val="black">
                      <a:alpha val="40000"/>
                    </a:prstClr>
                  </a:outerShdw>
                </a:effectLst>
                <a:latin typeface="Goudy Old Style" panose="02020502050305020303" pitchFamily="18" charset="0"/>
                <a:ea typeface="+mj-ea"/>
                <a:cs typeface="+mj-cs"/>
              </a:rPr>
              <a:t>WORK FLOW</a:t>
            </a:r>
          </a:p>
        </p:txBody>
      </p:sp>
      <p:sp>
        <p:nvSpPr>
          <p:cNvPr id="7" name="TextBox 6">
            <a:extLst>
              <a:ext uri="{FF2B5EF4-FFF2-40B4-BE49-F238E27FC236}">
                <a16:creationId xmlns:a16="http://schemas.microsoft.com/office/drawing/2014/main" id="{1AB466CF-4CBC-C0C8-F229-FC137998017D}"/>
              </a:ext>
            </a:extLst>
          </p:cNvPr>
          <p:cNvSpPr txBox="1"/>
          <p:nvPr/>
        </p:nvSpPr>
        <p:spPr>
          <a:xfrm>
            <a:off x="589579" y="1156449"/>
            <a:ext cx="3100094"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1 | Import Libraries</a:t>
            </a:r>
            <a:endParaRPr lang="en-IN" dirty="0">
              <a:solidFill>
                <a:srgbClr val="0070C0"/>
              </a:solidFill>
            </a:endParaRPr>
          </a:p>
        </p:txBody>
      </p:sp>
      <p:sp>
        <p:nvSpPr>
          <p:cNvPr id="8" name="TextBox 7">
            <a:extLst>
              <a:ext uri="{FF2B5EF4-FFF2-40B4-BE49-F238E27FC236}">
                <a16:creationId xmlns:a16="http://schemas.microsoft.com/office/drawing/2014/main" id="{EEBC11D5-1A70-72CC-BB64-752274260870}"/>
              </a:ext>
            </a:extLst>
          </p:cNvPr>
          <p:cNvSpPr txBox="1"/>
          <p:nvPr/>
        </p:nvSpPr>
        <p:spPr>
          <a:xfrm>
            <a:off x="563339" y="1699493"/>
            <a:ext cx="2325653"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2 | Read Dataset</a:t>
            </a:r>
            <a:endParaRPr lang="en-IN" dirty="0">
              <a:solidFill>
                <a:srgbClr val="0070C0"/>
              </a:solidFill>
            </a:endParaRPr>
          </a:p>
        </p:txBody>
      </p:sp>
      <p:sp>
        <p:nvSpPr>
          <p:cNvPr id="9" name="TextBox 8">
            <a:extLst>
              <a:ext uri="{FF2B5EF4-FFF2-40B4-BE49-F238E27FC236}">
                <a16:creationId xmlns:a16="http://schemas.microsoft.com/office/drawing/2014/main" id="{A5D21B80-D830-EEE6-CB64-6EF06C805BC6}"/>
              </a:ext>
            </a:extLst>
          </p:cNvPr>
          <p:cNvSpPr txBox="1"/>
          <p:nvPr/>
        </p:nvSpPr>
        <p:spPr>
          <a:xfrm>
            <a:off x="563339" y="2247815"/>
            <a:ext cx="2652226"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3 | Dataset Overview</a:t>
            </a:r>
            <a:endParaRPr lang="en-IN" dirty="0">
              <a:solidFill>
                <a:srgbClr val="0070C0"/>
              </a:solidFill>
            </a:endParaRPr>
          </a:p>
        </p:txBody>
      </p:sp>
      <p:sp>
        <p:nvSpPr>
          <p:cNvPr id="10" name="TextBox 9">
            <a:extLst>
              <a:ext uri="{FF2B5EF4-FFF2-40B4-BE49-F238E27FC236}">
                <a16:creationId xmlns:a16="http://schemas.microsoft.com/office/drawing/2014/main" id="{CB1F9612-4A25-920C-E931-01FF367D2A6B}"/>
              </a:ext>
            </a:extLst>
          </p:cNvPr>
          <p:cNvSpPr txBox="1"/>
          <p:nvPr/>
        </p:nvSpPr>
        <p:spPr>
          <a:xfrm>
            <a:off x="565675" y="2801813"/>
            <a:ext cx="1496395"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4 | EDA</a:t>
            </a:r>
            <a:endParaRPr lang="en-IN" dirty="0">
              <a:solidFill>
                <a:srgbClr val="0070C0"/>
              </a:solidFill>
            </a:endParaRPr>
          </a:p>
        </p:txBody>
      </p:sp>
      <p:sp>
        <p:nvSpPr>
          <p:cNvPr id="11" name="TextBox 10">
            <a:extLst>
              <a:ext uri="{FF2B5EF4-FFF2-40B4-BE49-F238E27FC236}">
                <a16:creationId xmlns:a16="http://schemas.microsoft.com/office/drawing/2014/main" id="{FC479AB3-F713-815C-ED3D-4ECE07CEBC6C}"/>
              </a:ext>
            </a:extLst>
          </p:cNvPr>
          <p:cNvSpPr txBox="1"/>
          <p:nvPr/>
        </p:nvSpPr>
        <p:spPr>
          <a:xfrm>
            <a:off x="563339" y="3274257"/>
            <a:ext cx="3194567"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5 | Data Preprocessing</a:t>
            </a:r>
            <a:endParaRPr lang="en-IN" dirty="0">
              <a:solidFill>
                <a:srgbClr val="0070C0"/>
              </a:solidFill>
            </a:endParaRPr>
          </a:p>
        </p:txBody>
      </p:sp>
      <p:sp>
        <p:nvSpPr>
          <p:cNvPr id="12" name="TextBox 11">
            <a:extLst>
              <a:ext uri="{FF2B5EF4-FFF2-40B4-BE49-F238E27FC236}">
                <a16:creationId xmlns:a16="http://schemas.microsoft.com/office/drawing/2014/main" id="{70C87E44-3C6E-7C27-6B71-C584362A39FD}"/>
              </a:ext>
            </a:extLst>
          </p:cNvPr>
          <p:cNvSpPr txBox="1"/>
          <p:nvPr/>
        </p:nvSpPr>
        <p:spPr>
          <a:xfrm>
            <a:off x="563339" y="3746701"/>
            <a:ext cx="3809223" cy="646331"/>
          </a:xfrm>
          <a:prstGeom prst="rect">
            <a:avLst/>
          </a:prstGeom>
          <a:noFill/>
        </p:spPr>
        <p:txBody>
          <a:bodyPr wrap="square">
            <a:spAutoFit/>
          </a:bodyPr>
          <a:lstStyle/>
          <a:p>
            <a:r>
              <a:rPr lang="en-IN" b="0" i="0" dirty="0">
                <a:solidFill>
                  <a:srgbClr val="0070C0"/>
                </a:solidFill>
                <a:effectLst/>
                <a:latin typeface="Calibri" panose="020F0502020204030204" pitchFamily="34" charset="0"/>
                <a:cs typeface="Calibri" panose="020F0502020204030204" pitchFamily="34" charset="0"/>
              </a:rPr>
              <a:t>Step 6 | </a:t>
            </a:r>
            <a:r>
              <a:rPr lang="en-US" sz="1800" dirty="0">
                <a:solidFill>
                  <a:srgbClr val="0070C0"/>
                </a:solidFill>
                <a:latin typeface="Calibri" panose="020F0502020204030204" pitchFamily="34" charset="0"/>
                <a:cs typeface="Calibri" panose="020F0502020204030204" pitchFamily="34" charset="0"/>
              </a:rPr>
              <a:t>Split Train  And Test Data </a:t>
            </a:r>
          </a:p>
          <a:p>
            <a:endParaRPr lang="en-IN" dirty="0">
              <a:solidFill>
                <a:srgbClr val="0070C0"/>
              </a:solidFill>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C49337F7-6CCC-A299-7EE7-5955B3DF5012}"/>
              </a:ext>
            </a:extLst>
          </p:cNvPr>
          <p:cNvSpPr txBox="1"/>
          <p:nvPr/>
        </p:nvSpPr>
        <p:spPr>
          <a:xfrm>
            <a:off x="563339" y="4221802"/>
            <a:ext cx="3072104" cy="369332"/>
          </a:xfrm>
          <a:prstGeom prst="rect">
            <a:avLst/>
          </a:prstGeom>
          <a:noFill/>
        </p:spPr>
        <p:txBody>
          <a:bodyPr wrap="square">
            <a:spAutoFit/>
          </a:bodyPr>
          <a:lstStyle/>
          <a:p>
            <a:r>
              <a:rPr lang="en-IN" b="0" i="0" dirty="0">
                <a:solidFill>
                  <a:srgbClr val="0070C0"/>
                </a:solidFill>
                <a:effectLst/>
                <a:latin typeface="calibri" panose="020F0502020204030204" pitchFamily="34" charset="0"/>
              </a:rPr>
              <a:t>Step 7 | </a:t>
            </a:r>
            <a:r>
              <a:rPr lang="en-US" b="0" i="0" dirty="0">
                <a:solidFill>
                  <a:srgbClr val="0070C0"/>
                </a:solidFill>
                <a:effectLst/>
                <a:latin typeface="calibri" panose="020F0502020204030204" pitchFamily="34" charset="0"/>
              </a:rPr>
              <a:t>Model Training</a:t>
            </a:r>
            <a:endParaRPr lang="en-IN" dirty="0">
              <a:solidFill>
                <a:srgbClr val="0070C0"/>
              </a:solidFill>
            </a:endParaRPr>
          </a:p>
        </p:txBody>
      </p:sp>
      <p:sp>
        <p:nvSpPr>
          <p:cNvPr id="14" name="TextBox 13">
            <a:extLst>
              <a:ext uri="{FF2B5EF4-FFF2-40B4-BE49-F238E27FC236}">
                <a16:creationId xmlns:a16="http://schemas.microsoft.com/office/drawing/2014/main" id="{3321A535-1F9E-00E2-72B3-83730ECF3710}"/>
              </a:ext>
            </a:extLst>
          </p:cNvPr>
          <p:cNvSpPr txBox="1"/>
          <p:nvPr/>
        </p:nvSpPr>
        <p:spPr>
          <a:xfrm>
            <a:off x="563339" y="4756688"/>
            <a:ext cx="3352023" cy="646331"/>
          </a:xfrm>
          <a:prstGeom prst="rect">
            <a:avLst/>
          </a:prstGeom>
          <a:noFill/>
        </p:spPr>
        <p:txBody>
          <a:bodyPr wrap="square">
            <a:spAutoFit/>
          </a:bodyPr>
          <a:lstStyle/>
          <a:p>
            <a:r>
              <a:rPr lang="en-IN" b="0" i="0" dirty="0">
                <a:solidFill>
                  <a:srgbClr val="0070C0"/>
                </a:solidFill>
                <a:effectLst/>
                <a:latin typeface="Calibri" panose="020F0502020204030204" pitchFamily="34" charset="0"/>
                <a:cs typeface="Calibri" panose="020F0502020204030204" pitchFamily="34" charset="0"/>
              </a:rPr>
              <a:t>Step 8 | </a:t>
            </a:r>
            <a:r>
              <a:rPr lang="en-US" sz="1800" dirty="0">
                <a:solidFill>
                  <a:srgbClr val="0070C0"/>
                </a:solidFill>
                <a:latin typeface="Calibri" panose="020F0502020204030204" pitchFamily="34" charset="0"/>
                <a:cs typeface="Calibri" panose="020F0502020204030204" pitchFamily="34" charset="0"/>
              </a:rPr>
              <a:t>Model Evaluation</a:t>
            </a:r>
          </a:p>
          <a:p>
            <a:endParaRPr lang="en-IN" dirty="0">
              <a:solidFill>
                <a:srgbClr val="0070C0"/>
              </a:solidFill>
              <a:latin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B19A0A41-2ED6-DC87-1B8B-A92033E2D9EB}"/>
              </a:ext>
            </a:extLst>
          </p:cNvPr>
          <p:cNvSpPr txBox="1"/>
          <p:nvPr/>
        </p:nvSpPr>
        <p:spPr>
          <a:xfrm>
            <a:off x="4019544" y="2764933"/>
            <a:ext cx="7606781" cy="338554"/>
          </a:xfrm>
          <a:prstGeom prst="rect">
            <a:avLst/>
          </a:prstGeom>
          <a:noFill/>
        </p:spPr>
        <p:txBody>
          <a:bodyPr wrap="square">
            <a:spAutoFit/>
          </a:bodyPr>
          <a:lstStyle/>
          <a:p>
            <a:r>
              <a:rPr lang="en-US" sz="1600" dirty="0">
                <a:latin typeface="Century Gothic" panose="020B0502020202020204" pitchFamily="34" charset="0"/>
              </a:rPr>
              <a:t>Analyzing and visualizing data patterns to understand its characteristics</a:t>
            </a:r>
            <a:endParaRPr lang="en-IN" sz="1600" dirty="0">
              <a:latin typeface="Century Gothic" panose="020B0502020202020204" pitchFamily="34" charset="0"/>
            </a:endParaRPr>
          </a:p>
        </p:txBody>
      </p:sp>
      <p:sp>
        <p:nvSpPr>
          <p:cNvPr id="16" name="TextBox 15">
            <a:extLst>
              <a:ext uri="{FF2B5EF4-FFF2-40B4-BE49-F238E27FC236}">
                <a16:creationId xmlns:a16="http://schemas.microsoft.com/office/drawing/2014/main" id="{C0180D19-4F2B-F713-3852-EF9B7A263F1B}"/>
              </a:ext>
            </a:extLst>
          </p:cNvPr>
          <p:cNvSpPr txBox="1"/>
          <p:nvPr/>
        </p:nvSpPr>
        <p:spPr>
          <a:xfrm>
            <a:off x="4019544" y="3279040"/>
            <a:ext cx="6851002" cy="338554"/>
          </a:xfrm>
          <a:prstGeom prst="rect">
            <a:avLst/>
          </a:prstGeom>
          <a:noFill/>
        </p:spPr>
        <p:txBody>
          <a:bodyPr wrap="square">
            <a:spAutoFit/>
          </a:bodyPr>
          <a:lstStyle/>
          <a:p>
            <a:r>
              <a:rPr lang="en-US" sz="1600" dirty="0">
                <a:latin typeface="Century Gothic" panose="020B0502020202020204" pitchFamily="34" charset="0"/>
              </a:rPr>
              <a:t>Preparing and cleaning data to enhance its quality and suitability</a:t>
            </a:r>
            <a:endParaRPr lang="en-IN" sz="1600" dirty="0">
              <a:latin typeface="Century Gothic" panose="020B0502020202020204" pitchFamily="34" charset="0"/>
            </a:endParaRPr>
          </a:p>
        </p:txBody>
      </p:sp>
      <p:sp>
        <p:nvSpPr>
          <p:cNvPr id="17" name="TextBox 16">
            <a:extLst>
              <a:ext uri="{FF2B5EF4-FFF2-40B4-BE49-F238E27FC236}">
                <a16:creationId xmlns:a16="http://schemas.microsoft.com/office/drawing/2014/main" id="{89AD13CD-2CAE-A98C-503F-16510BFC6031}"/>
              </a:ext>
            </a:extLst>
          </p:cNvPr>
          <p:cNvSpPr txBox="1"/>
          <p:nvPr/>
        </p:nvSpPr>
        <p:spPr>
          <a:xfrm>
            <a:off x="4019544" y="3779535"/>
            <a:ext cx="7238221" cy="338554"/>
          </a:xfrm>
          <a:prstGeom prst="rect">
            <a:avLst/>
          </a:prstGeom>
          <a:noFill/>
        </p:spPr>
        <p:txBody>
          <a:bodyPr wrap="square">
            <a:spAutoFit/>
          </a:bodyPr>
          <a:lstStyle/>
          <a:p>
            <a:r>
              <a:rPr lang="en-US" sz="1600" dirty="0">
                <a:latin typeface="Century Gothic" panose="020B0502020202020204" pitchFamily="34" charset="0"/>
              </a:rPr>
              <a:t>Dividing the dataset into training and testing sets to evaluate</a:t>
            </a:r>
            <a:endParaRPr lang="en-IN" sz="1600" dirty="0">
              <a:latin typeface="Century Gothic" panose="020B0502020202020204" pitchFamily="34" charset="0"/>
            </a:endParaRPr>
          </a:p>
        </p:txBody>
      </p:sp>
      <p:sp>
        <p:nvSpPr>
          <p:cNvPr id="18" name="TextBox 17">
            <a:extLst>
              <a:ext uri="{FF2B5EF4-FFF2-40B4-BE49-F238E27FC236}">
                <a16:creationId xmlns:a16="http://schemas.microsoft.com/office/drawing/2014/main" id="{4D119AEB-BB15-0136-5585-30244F89231D}"/>
              </a:ext>
            </a:extLst>
          </p:cNvPr>
          <p:cNvSpPr txBox="1"/>
          <p:nvPr/>
        </p:nvSpPr>
        <p:spPr>
          <a:xfrm>
            <a:off x="4019544" y="4244350"/>
            <a:ext cx="7878533" cy="307777"/>
          </a:xfrm>
          <a:prstGeom prst="rect">
            <a:avLst/>
          </a:prstGeom>
          <a:noFill/>
        </p:spPr>
        <p:txBody>
          <a:bodyPr wrap="square">
            <a:spAutoFit/>
          </a:bodyPr>
          <a:lstStyle/>
          <a:p>
            <a:r>
              <a:rPr lang="en-US" sz="1400" dirty="0">
                <a:latin typeface="Century Gothic" panose="020B0502020202020204" pitchFamily="34" charset="0"/>
              </a:rPr>
              <a:t>Choosing a suitable machine learning algorithm and optimizing its parameters</a:t>
            </a:r>
            <a:endParaRPr lang="en-IN" sz="1400" dirty="0">
              <a:latin typeface="Century Gothic" panose="020B0502020202020204" pitchFamily="34" charset="0"/>
            </a:endParaRPr>
          </a:p>
        </p:txBody>
      </p:sp>
      <p:sp>
        <p:nvSpPr>
          <p:cNvPr id="19" name="TextBox 18">
            <a:extLst>
              <a:ext uri="{FF2B5EF4-FFF2-40B4-BE49-F238E27FC236}">
                <a16:creationId xmlns:a16="http://schemas.microsoft.com/office/drawing/2014/main" id="{38F79041-E8C6-F320-8621-7966056BE50C}"/>
              </a:ext>
            </a:extLst>
          </p:cNvPr>
          <p:cNvSpPr txBox="1"/>
          <p:nvPr/>
        </p:nvSpPr>
        <p:spPr>
          <a:xfrm>
            <a:off x="4027322" y="4792213"/>
            <a:ext cx="7870755" cy="338554"/>
          </a:xfrm>
          <a:prstGeom prst="rect">
            <a:avLst/>
          </a:prstGeom>
          <a:noFill/>
        </p:spPr>
        <p:txBody>
          <a:bodyPr wrap="square">
            <a:spAutoFit/>
          </a:bodyPr>
          <a:lstStyle/>
          <a:p>
            <a:r>
              <a:rPr lang="en-US" sz="1600" dirty="0">
                <a:latin typeface="Century Gothic" panose="020B0502020202020204" pitchFamily="34" charset="0"/>
              </a:rPr>
              <a:t>Assessing the performance of a machine learning model using metrics</a:t>
            </a:r>
            <a:endParaRPr lang="en-IN" sz="1600" dirty="0">
              <a:latin typeface="Century Gothic" panose="020B0502020202020204" pitchFamily="34" charset="0"/>
            </a:endParaRPr>
          </a:p>
        </p:txBody>
      </p:sp>
      <p:sp>
        <p:nvSpPr>
          <p:cNvPr id="20" name="TextBox 19">
            <a:extLst>
              <a:ext uri="{FF2B5EF4-FFF2-40B4-BE49-F238E27FC236}">
                <a16:creationId xmlns:a16="http://schemas.microsoft.com/office/drawing/2014/main" id="{04EF3D7B-6912-5EB2-67A2-A956BFFD5184}"/>
              </a:ext>
            </a:extLst>
          </p:cNvPr>
          <p:cNvSpPr txBox="1"/>
          <p:nvPr/>
        </p:nvSpPr>
        <p:spPr>
          <a:xfrm>
            <a:off x="3941604" y="1198570"/>
            <a:ext cx="7606781" cy="338554"/>
          </a:xfrm>
          <a:prstGeom prst="rect">
            <a:avLst/>
          </a:prstGeom>
          <a:noFill/>
        </p:spPr>
        <p:txBody>
          <a:bodyPr wrap="square">
            <a:spAutoFit/>
          </a:bodyPr>
          <a:lstStyle/>
          <a:p>
            <a:r>
              <a:rPr lang="en-US" sz="1600" dirty="0">
                <a:latin typeface="Century Gothic" panose="020B0502020202020204" pitchFamily="34" charset="0"/>
              </a:rPr>
              <a:t>Importing Required Libraries</a:t>
            </a:r>
            <a:endParaRPr lang="en-IN" sz="1600" dirty="0">
              <a:latin typeface="Century Gothic" panose="020B0502020202020204" pitchFamily="34" charset="0"/>
            </a:endParaRPr>
          </a:p>
        </p:txBody>
      </p:sp>
      <p:sp>
        <p:nvSpPr>
          <p:cNvPr id="21" name="TextBox 20">
            <a:extLst>
              <a:ext uri="{FF2B5EF4-FFF2-40B4-BE49-F238E27FC236}">
                <a16:creationId xmlns:a16="http://schemas.microsoft.com/office/drawing/2014/main" id="{DF456A38-594B-41F8-D219-67E23C697CB8}"/>
              </a:ext>
            </a:extLst>
          </p:cNvPr>
          <p:cNvSpPr txBox="1"/>
          <p:nvPr/>
        </p:nvSpPr>
        <p:spPr>
          <a:xfrm>
            <a:off x="3969593" y="1714882"/>
            <a:ext cx="7606781" cy="338554"/>
          </a:xfrm>
          <a:prstGeom prst="rect">
            <a:avLst/>
          </a:prstGeom>
          <a:noFill/>
        </p:spPr>
        <p:txBody>
          <a:bodyPr wrap="square">
            <a:spAutoFit/>
          </a:bodyPr>
          <a:lstStyle/>
          <a:p>
            <a:r>
              <a:rPr lang="en-US" sz="1600" dirty="0">
                <a:latin typeface="Century Gothic" panose="020B0502020202020204" pitchFamily="34" charset="0"/>
              </a:rPr>
              <a:t>Gathering and organizing data to train machine learning models.</a:t>
            </a:r>
            <a:endParaRPr lang="en-IN" sz="1600" dirty="0">
              <a:latin typeface="Century Gothic" panose="020B0502020202020204" pitchFamily="34" charset="0"/>
            </a:endParaRPr>
          </a:p>
        </p:txBody>
      </p:sp>
      <p:sp>
        <p:nvSpPr>
          <p:cNvPr id="22" name="TextBox 21">
            <a:extLst>
              <a:ext uri="{FF2B5EF4-FFF2-40B4-BE49-F238E27FC236}">
                <a16:creationId xmlns:a16="http://schemas.microsoft.com/office/drawing/2014/main" id="{CD3BFEE8-0F6E-CFBB-4BBC-5C8D949C1172}"/>
              </a:ext>
            </a:extLst>
          </p:cNvPr>
          <p:cNvSpPr txBox="1"/>
          <p:nvPr/>
        </p:nvSpPr>
        <p:spPr>
          <a:xfrm>
            <a:off x="3969594" y="2267284"/>
            <a:ext cx="7606781" cy="338554"/>
          </a:xfrm>
          <a:prstGeom prst="rect">
            <a:avLst/>
          </a:prstGeom>
          <a:noFill/>
        </p:spPr>
        <p:txBody>
          <a:bodyPr wrap="square">
            <a:spAutoFit/>
          </a:bodyPr>
          <a:lstStyle/>
          <a:p>
            <a:r>
              <a:rPr lang="en-US" sz="1600" dirty="0">
                <a:latin typeface="Century Gothic" panose="020B0502020202020204" pitchFamily="34" charset="0"/>
              </a:rPr>
              <a:t>Basic and Descriptive Data Overview</a:t>
            </a:r>
            <a:endParaRPr lang="en-IN" sz="1600" dirty="0">
              <a:latin typeface="Century Gothic" panose="020B0502020202020204" pitchFamily="34" charset="0"/>
            </a:endParaRPr>
          </a:p>
        </p:txBody>
      </p:sp>
      <p:sp>
        <p:nvSpPr>
          <p:cNvPr id="23" name="TextBox 22">
            <a:extLst>
              <a:ext uri="{FF2B5EF4-FFF2-40B4-BE49-F238E27FC236}">
                <a16:creationId xmlns:a16="http://schemas.microsoft.com/office/drawing/2014/main" id="{F01C366D-C408-3C7B-D296-99D7CBC73D56}"/>
              </a:ext>
            </a:extLst>
          </p:cNvPr>
          <p:cNvSpPr txBox="1"/>
          <p:nvPr/>
        </p:nvSpPr>
        <p:spPr>
          <a:xfrm>
            <a:off x="463809" y="5853950"/>
            <a:ext cx="3352023" cy="646331"/>
          </a:xfrm>
          <a:prstGeom prst="rect">
            <a:avLst/>
          </a:prstGeom>
          <a:noFill/>
        </p:spPr>
        <p:txBody>
          <a:bodyPr wrap="square">
            <a:spAutoFit/>
          </a:bodyPr>
          <a:lstStyle/>
          <a:p>
            <a:r>
              <a:rPr lang="en-IN" b="0" i="0" dirty="0">
                <a:solidFill>
                  <a:srgbClr val="0070C0"/>
                </a:solidFill>
                <a:effectLst/>
                <a:latin typeface="Calibri" panose="020F0502020204030204" pitchFamily="34" charset="0"/>
                <a:cs typeface="Calibri" panose="020F0502020204030204" pitchFamily="34" charset="0"/>
              </a:rPr>
              <a:t>Step 10 | </a:t>
            </a:r>
            <a:r>
              <a:rPr lang="en-US" dirty="0">
                <a:solidFill>
                  <a:srgbClr val="0070C0"/>
                </a:solidFill>
                <a:latin typeface="Calibri" panose="020F0502020204030204" pitchFamily="34" charset="0"/>
                <a:cs typeface="Calibri" panose="020F0502020204030204" pitchFamily="34" charset="0"/>
              </a:rPr>
              <a:t>Power BI Dashboard</a:t>
            </a:r>
            <a:endParaRPr lang="en-US" sz="1800" dirty="0">
              <a:solidFill>
                <a:srgbClr val="0070C0"/>
              </a:solidFill>
              <a:latin typeface="Calibri" panose="020F0502020204030204" pitchFamily="34" charset="0"/>
              <a:cs typeface="Calibri" panose="020F0502020204030204" pitchFamily="34" charset="0"/>
            </a:endParaRPr>
          </a:p>
          <a:p>
            <a:endParaRPr lang="en-IN" dirty="0">
              <a:solidFill>
                <a:srgbClr val="0070C0"/>
              </a:solidFill>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3BF02AB8-768B-D042-C87E-997DEC9AAF67}"/>
              </a:ext>
            </a:extLst>
          </p:cNvPr>
          <p:cNvSpPr txBox="1"/>
          <p:nvPr/>
        </p:nvSpPr>
        <p:spPr>
          <a:xfrm>
            <a:off x="451379" y="5299952"/>
            <a:ext cx="3352023" cy="646331"/>
          </a:xfrm>
          <a:prstGeom prst="rect">
            <a:avLst/>
          </a:prstGeom>
          <a:noFill/>
        </p:spPr>
        <p:txBody>
          <a:bodyPr wrap="square">
            <a:spAutoFit/>
          </a:bodyPr>
          <a:lstStyle/>
          <a:p>
            <a:r>
              <a:rPr lang="en-IN" b="0" i="0" dirty="0">
                <a:solidFill>
                  <a:srgbClr val="0070C0"/>
                </a:solidFill>
                <a:effectLst/>
                <a:latin typeface="Calibri" panose="020F0502020204030204" pitchFamily="34" charset="0"/>
                <a:cs typeface="Calibri" panose="020F0502020204030204" pitchFamily="34" charset="0"/>
              </a:rPr>
              <a:t>  Step </a:t>
            </a:r>
            <a:r>
              <a:rPr lang="en-IN" dirty="0">
                <a:solidFill>
                  <a:srgbClr val="0070C0"/>
                </a:solidFill>
                <a:latin typeface="Calibri" panose="020F0502020204030204" pitchFamily="34" charset="0"/>
                <a:cs typeface="Calibri" panose="020F0502020204030204" pitchFamily="34" charset="0"/>
              </a:rPr>
              <a:t>9</a:t>
            </a:r>
            <a:r>
              <a:rPr lang="en-IN" b="0" i="0" dirty="0">
                <a:solidFill>
                  <a:srgbClr val="0070C0"/>
                </a:solidFill>
                <a:effectLst/>
                <a:latin typeface="Calibri" panose="020F0502020204030204" pitchFamily="34" charset="0"/>
                <a:cs typeface="Calibri" panose="020F0502020204030204" pitchFamily="34" charset="0"/>
              </a:rPr>
              <a:t> | </a:t>
            </a:r>
            <a:r>
              <a:rPr lang="en-US" dirty="0">
                <a:solidFill>
                  <a:srgbClr val="0070C0"/>
                </a:solidFill>
                <a:latin typeface="Calibri" panose="020F0502020204030204" pitchFamily="34" charset="0"/>
                <a:cs typeface="Calibri" panose="020F0502020204030204" pitchFamily="34" charset="0"/>
              </a:rPr>
              <a:t>Conclusion</a:t>
            </a:r>
            <a:endParaRPr lang="en-US" sz="1800" dirty="0">
              <a:solidFill>
                <a:srgbClr val="0070C0"/>
              </a:solidFill>
              <a:latin typeface="Calibri" panose="020F0502020204030204" pitchFamily="34" charset="0"/>
              <a:cs typeface="Calibri" panose="020F0502020204030204" pitchFamily="34" charset="0"/>
            </a:endParaRPr>
          </a:p>
          <a:p>
            <a:endParaRPr lang="en-IN" dirty="0">
              <a:solidFill>
                <a:srgbClr val="0070C0"/>
              </a:solidFill>
              <a:latin typeface="Calibri" panose="020F0502020204030204" pitchFamily="34" charset="0"/>
              <a:cs typeface="Calibri" panose="020F0502020204030204" pitchFamily="34" charset="0"/>
            </a:endParaRPr>
          </a:p>
        </p:txBody>
      </p:sp>
      <p:cxnSp>
        <p:nvCxnSpPr>
          <p:cNvPr id="25" name="Straight Arrow Connector 24">
            <a:extLst>
              <a:ext uri="{FF2B5EF4-FFF2-40B4-BE49-F238E27FC236}">
                <a16:creationId xmlns:a16="http://schemas.microsoft.com/office/drawing/2014/main" id="{5FD71B81-0981-9F1F-AD7D-418B79784D56}"/>
              </a:ext>
            </a:extLst>
          </p:cNvPr>
          <p:cNvCxnSpPr>
            <a:cxnSpLocks/>
            <a:endCxn id="7" idx="3"/>
          </p:cNvCxnSpPr>
          <p:nvPr/>
        </p:nvCxnSpPr>
        <p:spPr>
          <a:xfrm>
            <a:off x="3077350" y="1341115"/>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ED9EE4A-31D4-3830-D000-5BB4CF04632B}"/>
              </a:ext>
            </a:extLst>
          </p:cNvPr>
          <p:cNvCxnSpPr>
            <a:cxnSpLocks/>
          </p:cNvCxnSpPr>
          <p:nvPr/>
        </p:nvCxnSpPr>
        <p:spPr>
          <a:xfrm flipV="1">
            <a:off x="2088310" y="2959277"/>
            <a:ext cx="1601363" cy="6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29D8666-8C5C-EDF1-66F7-203FF883C581}"/>
              </a:ext>
            </a:extLst>
          </p:cNvPr>
          <p:cNvCxnSpPr>
            <a:cxnSpLocks/>
          </p:cNvCxnSpPr>
          <p:nvPr/>
        </p:nvCxnSpPr>
        <p:spPr>
          <a:xfrm>
            <a:off x="3203509" y="2425618"/>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AA5F03C-0ABD-900A-3F0D-D6327E5D5762}"/>
              </a:ext>
            </a:extLst>
          </p:cNvPr>
          <p:cNvCxnSpPr>
            <a:cxnSpLocks/>
          </p:cNvCxnSpPr>
          <p:nvPr/>
        </p:nvCxnSpPr>
        <p:spPr>
          <a:xfrm>
            <a:off x="3023120" y="1889569"/>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8DEE060-9D37-8D96-C45B-935F61D10D35}"/>
              </a:ext>
            </a:extLst>
          </p:cNvPr>
          <p:cNvCxnSpPr>
            <a:cxnSpLocks/>
            <a:endCxn id="18" idx="1"/>
          </p:cNvCxnSpPr>
          <p:nvPr/>
        </p:nvCxnSpPr>
        <p:spPr>
          <a:xfrm flipV="1">
            <a:off x="3145581" y="4398239"/>
            <a:ext cx="873963" cy="82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A0267FD-15AD-E5F2-AE1F-E8340E6CDD98}"/>
              </a:ext>
            </a:extLst>
          </p:cNvPr>
          <p:cNvCxnSpPr>
            <a:cxnSpLocks/>
          </p:cNvCxnSpPr>
          <p:nvPr/>
        </p:nvCxnSpPr>
        <p:spPr>
          <a:xfrm>
            <a:off x="3329281" y="3448317"/>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34D844E-9D14-0A8B-63B7-15B355675784}"/>
              </a:ext>
            </a:extLst>
          </p:cNvPr>
          <p:cNvCxnSpPr>
            <a:cxnSpLocks/>
            <a:endCxn id="19" idx="1"/>
          </p:cNvCxnSpPr>
          <p:nvPr/>
        </p:nvCxnSpPr>
        <p:spPr>
          <a:xfrm>
            <a:off x="3155107" y="4961490"/>
            <a:ext cx="87221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B15B2C8-A709-5006-74EC-50B192B90B06}"/>
              </a:ext>
            </a:extLst>
          </p:cNvPr>
          <p:cNvCxnSpPr>
            <a:cxnSpLocks/>
          </p:cNvCxnSpPr>
          <p:nvPr/>
        </p:nvCxnSpPr>
        <p:spPr>
          <a:xfrm>
            <a:off x="3372435" y="6022206"/>
            <a:ext cx="6123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CB74F56-2EFE-0176-49DF-70EB0E7CA37A}"/>
              </a:ext>
            </a:extLst>
          </p:cNvPr>
          <p:cNvCxnSpPr>
            <a:cxnSpLocks/>
          </p:cNvCxnSpPr>
          <p:nvPr/>
        </p:nvCxnSpPr>
        <p:spPr>
          <a:xfrm>
            <a:off x="2743200" y="5501951"/>
            <a:ext cx="12602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86F9960E-98B6-E4B3-6B60-CCAA1BD0953F}"/>
              </a:ext>
            </a:extLst>
          </p:cNvPr>
          <p:cNvSpPr txBox="1"/>
          <p:nvPr/>
        </p:nvSpPr>
        <p:spPr>
          <a:xfrm>
            <a:off x="4027322" y="5854739"/>
            <a:ext cx="7870755" cy="338554"/>
          </a:xfrm>
          <a:prstGeom prst="rect">
            <a:avLst/>
          </a:prstGeom>
          <a:noFill/>
        </p:spPr>
        <p:txBody>
          <a:bodyPr wrap="square">
            <a:spAutoFit/>
          </a:bodyPr>
          <a:lstStyle/>
          <a:p>
            <a:r>
              <a:rPr lang="en-US" sz="1600" dirty="0">
                <a:latin typeface="Century Gothic" panose="020B0502020202020204" pitchFamily="34" charset="0"/>
              </a:rPr>
              <a:t>Power BI Dashboard and it’s Conclusion</a:t>
            </a:r>
            <a:endParaRPr lang="en-IN" sz="1600" dirty="0">
              <a:latin typeface="Century Gothic" panose="020B0502020202020204" pitchFamily="34" charset="0"/>
            </a:endParaRPr>
          </a:p>
        </p:txBody>
      </p:sp>
      <p:sp>
        <p:nvSpPr>
          <p:cNvPr id="35" name="TextBox 34">
            <a:extLst>
              <a:ext uri="{FF2B5EF4-FFF2-40B4-BE49-F238E27FC236}">
                <a16:creationId xmlns:a16="http://schemas.microsoft.com/office/drawing/2014/main" id="{E3A554B3-6CD6-6B5C-8917-8338FEC1CC2A}"/>
              </a:ext>
            </a:extLst>
          </p:cNvPr>
          <p:cNvSpPr txBox="1"/>
          <p:nvPr/>
        </p:nvSpPr>
        <p:spPr>
          <a:xfrm>
            <a:off x="4027322" y="5332674"/>
            <a:ext cx="7870755" cy="338554"/>
          </a:xfrm>
          <a:prstGeom prst="rect">
            <a:avLst/>
          </a:prstGeom>
          <a:noFill/>
        </p:spPr>
        <p:txBody>
          <a:bodyPr wrap="square">
            <a:spAutoFit/>
          </a:bodyPr>
          <a:lstStyle/>
          <a:p>
            <a:r>
              <a:rPr lang="en-US" sz="1600" dirty="0">
                <a:latin typeface="Century Gothic" panose="020B0502020202020204" pitchFamily="34" charset="0"/>
              </a:rPr>
              <a:t>Conclusion of Models and EDA</a:t>
            </a:r>
            <a:endParaRPr lang="en-IN" sz="1600" dirty="0">
              <a:latin typeface="Century Gothic" panose="020B0502020202020204" pitchFamily="34" charset="0"/>
            </a:endParaRPr>
          </a:p>
        </p:txBody>
      </p:sp>
      <p:cxnSp>
        <p:nvCxnSpPr>
          <p:cNvPr id="36" name="Straight Arrow Connector 35">
            <a:extLst>
              <a:ext uri="{FF2B5EF4-FFF2-40B4-BE49-F238E27FC236}">
                <a16:creationId xmlns:a16="http://schemas.microsoft.com/office/drawing/2014/main" id="{7E371233-C1D0-2C18-6F9C-AC118D0A686E}"/>
              </a:ext>
            </a:extLst>
          </p:cNvPr>
          <p:cNvCxnSpPr>
            <a:cxnSpLocks/>
          </p:cNvCxnSpPr>
          <p:nvPr/>
        </p:nvCxnSpPr>
        <p:spPr>
          <a:xfrm flipV="1">
            <a:off x="3738856" y="3938867"/>
            <a:ext cx="194200" cy="86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3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50CF5-4C13-D4FD-64BB-F168B0C1D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DECB2A-C34F-0741-F374-C1902577B824}"/>
              </a:ext>
            </a:extLst>
          </p:cNvPr>
          <p:cNvSpPr>
            <a:spLocks noGrp="1"/>
          </p:cNvSpPr>
          <p:nvPr>
            <p:ph type="title"/>
          </p:nvPr>
        </p:nvSpPr>
        <p:spPr/>
        <p:txBody>
          <a:bodyPr>
            <a:normAutofit/>
          </a:bodyPr>
          <a:lstStyle/>
          <a:p>
            <a:r>
              <a:rPr lang="en-US" sz="2800" dirty="0">
                <a:solidFill>
                  <a:srgbClr val="0070C0"/>
                </a:solidFill>
                <a:latin typeface="Rockwell" panose="02060603020205020403" pitchFamily="18" charset="0"/>
              </a:rPr>
              <a:t>DATA COLLECTION &amp; REFINEMENT</a:t>
            </a:r>
            <a:endParaRPr lang="en-IN" sz="2800" dirty="0">
              <a:solidFill>
                <a:srgbClr val="0070C0"/>
              </a:solidFill>
              <a:latin typeface="Rockwell" panose="02060603020205020403" pitchFamily="18" charset="0"/>
            </a:endParaRPr>
          </a:p>
        </p:txBody>
      </p:sp>
      <p:pic>
        <p:nvPicPr>
          <p:cNvPr id="7" name="Picture 6">
            <a:extLst>
              <a:ext uri="{FF2B5EF4-FFF2-40B4-BE49-F238E27FC236}">
                <a16:creationId xmlns:a16="http://schemas.microsoft.com/office/drawing/2014/main" id="{58D9AAC3-7A76-AFFD-ADEC-51EE80FD315E}"/>
              </a:ext>
            </a:extLst>
          </p:cNvPr>
          <p:cNvPicPr>
            <a:picLocks noChangeAspect="1"/>
          </p:cNvPicPr>
          <p:nvPr/>
        </p:nvPicPr>
        <p:blipFill>
          <a:blip r:embed="rId2"/>
          <a:stretch>
            <a:fillRect/>
          </a:stretch>
        </p:blipFill>
        <p:spPr>
          <a:xfrm>
            <a:off x="558984" y="1216441"/>
            <a:ext cx="6982799" cy="4172532"/>
          </a:xfrm>
          <a:prstGeom prst="rect">
            <a:avLst/>
          </a:prstGeom>
        </p:spPr>
      </p:pic>
      <p:sp>
        <p:nvSpPr>
          <p:cNvPr id="8" name="TextBox 9">
            <a:extLst>
              <a:ext uri="{FF2B5EF4-FFF2-40B4-BE49-F238E27FC236}">
                <a16:creationId xmlns:a16="http://schemas.microsoft.com/office/drawing/2014/main" id="{32BB5498-CDB7-E1AE-BD05-96E6C77AD0FE}"/>
              </a:ext>
            </a:extLst>
          </p:cNvPr>
          <p:cNvSpPr txBox="1"/>
          <p:nvPr/>
        </p:nvSpPr>
        <p:spPr>
          <a:xfrm>
            <a:off x="7408193" y="1567606"/>
            <a:ext cx="1728663" cy="523220"/>
          </a:xfrm>
          <a:prstGeom prst="rect">
            <a:avLst/>
          </a:prstGeom>
        </p:spPr>
        <p:txBody>
          <a:bodyPr lIns="50800" tIns="50800" rIns="50800" bIns="50800" rtlCol="0" anchor="ctr"/>
          <a:lstStyle/>
          <a:p>
            <a:pPr algn="ctr"/>
            <a:r>
              <a:rPr lang="en-US" sz="14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ROWS=96453</a:t>
            </a:r>
          </a:p>
        </p:txBody>
      </p:sp>
      <p:sp>
        <p:nvSpPr>
          <p:cNvPr id="9" name="TextBox 9">
            <a:extLst>
              <a:ext uri="{FF2B5EF4-FFF2-40B4-BE49-F238E27FC236}">
                <a16:creationId xmlns:a16="http://schemas.microsoft.com/office/drawing/2014/main" id="{638E05D0-781F-504F-892E-E8EC0CD323D9}"/>
              </a:ext>
            </a:extLst>
          </p:cNvPr>
          <p:cNvSpPr txBox="1"/>
          <p:nvPr/>
        </p:nvSpPr>
        <p:spPr>
          <a:xfrm>
            <a:off x="7408193" y="2081863"/>
            <a:ext cx="1634024" cy="360128"/>
          </a:xfrm>
          <a:prstGeom prst="rect">
            <a:avLst/>
          </a:prstGeom>
        </p:spPr>
        <p:txBody>
          <a:bodyPr lIns="50800" tIns="50800" rIns="50800" bIns="50800" rtlCol="0" anchor="ctr"/>
          <a:lstStyle>
            <a:defPPr>
              <a:defRPr lang="en-US"/>
            </a:defPPr>
            <a:lvl1pPr algn="ctr">
              <a:defRPr sz="1500" b="1" spc="283">
                <a:solidFill>
                  <a:schemeClr val="accent1">
                    <a:lumMod val="75000"/>
                  </a:schemeClr>
                </a:solidFill>
                <a:effectLst>
                  <a:outerShdw blurRad="38100" dist="38100" dir="2700000" algn="tl">
                    <a:srgbClr val="000000">
                      <a:alpha val="43137"/>
                    </a:srgbClr>
                  </a:outerShdw>
                </a:effectLst>
                <a:latin typeface="MingLiU-ExtB" panose="02020500000000000000" pitchFamily="18" charset="-120"/>
                <a:ea typeface="MingLiU-ExtB" panose="02020500000000000000" pitchFamily="18" charset="-120"/>
              </a:defRPr>
            </a:lvl1pPr>
          </a:lstStyle>
          <a:p>
            <a:r>
              <a:rPr lang="en-US" sz="1400" dirty="0">
                <a:latin typeface="Eras Medium ITC" panose="020B0602030504020804" pitchFamily="34" charset="0"/>
              </a:rPr>
              <a:t>Columns=11</a:t>
            </a:r>
          </a:p>
        </p:txBody>
      </p:sp>
      <p:sp>
        <p:nvSpPr>
          <p:cNvPr id="10" name="TextBox 9">
            <a:extLst>
              <a:ext uri="{FF2B5EF4-FFF2-40B4-BE49-F238E27FC236}">
                <a16:creationId xmlns:a16="http://schemas.microsoft.com/office/drawing/2014/main" id="{6E2DB017-6BB2-13E3-C206-D663D6A6C8EA}"/>
              </a:ext>
            </a:extLst>
          </p:cNvPr>
          <p:cNvSpPr txBox="1"/>
          <p:nvPr/>
        </p:nvSpPr>
        <p:spPr>
          <a:xfrm>
            <a:off x="7163096" y="3785503"/>
            <a:ext cx="4082559" cy="523220"/>
          </a:xfrm>
          <a:prstGeom prst="rect">
            <a:avLst/>
          </a:prstGeom>
        </p:spPr>
        <p:txBody>
          <a:bodyPr lIns="50800" tIns="50800" rIns="50800" bIns="50800" rtlCol="0" anchor="ctr"/>
          <a:lstStyle/>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Target Variable = Summary</a:t>
            </a:r>
          </a:p>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0 → Clear</a:t>
            </a:r>
          </a:p>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 1 → Foggy</a:t>
            </a:r>
          </a:p>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             2 → Mostly Cloudy</a:t>
            </a:r>
          </a:p>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     3 → Overcast</a:t>
            </a:r>
          </a:p>
          <a:p>
            <a:pPr algn="ctr"/>
            <a:r>
              <a:rPr lang="en-US" sz="1600" b="1" spc="283" dirty="0">
                <a:solidFill>
                  <a:schemeClr val="accent1">
                    <a:lumMod val="75000"/>
                  </a:schemeClr>
                </a:solidFill>
                <a:effectLst>
                  <a:outerShdw blurRad="38100" dist="38100" dir="2700000" algn="tl">
                    <a:srgbClr val="000000">
                      <a:alpha val="43137"/>
                    </a:srgbClr>
                  </a:outerShdw>
                </a:effectLst>
                <a:latin typeface="Eras Medium ITC" panose="020B0602030504020804" pitchFamily="34" charset="0"/>
                <a:ea typeface="MingLiU-ExtB" panose="02020500000000000000" pitchFamily="18" charset="-120"/>
              </a:rPr>
              <a:t>            4 → Partly Cloudy</a:t>
            </a:r>
          </a:p>
        </p:txBody>
      </p:sp>
    </p:spTree>
    <p:extLst>
      <p:ext uri="{BB962C8B-B14F-4D97-AF65-F5344CB8AC3E}">
        <p14:creationId xmlns:p14="http://schemas.microsoft.com/office/powerpoint/2010/main" val="33402796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CCFE8-90C7-B1B0-54DF-DCD9147481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391A0-7500-7E3C-CFF1-7EAEECEDEF9E}"/>
              </a:ext>
            </a:extLst>
          </p:cNvPr>
          <p:cNvSpPr>
            <a:spLocks noGrp="1"/>
          </p:cNvSpPr>
          <p:nvPr>
            <p:ph type="title"/>
          </p:nvPr>
        </p:nvSpPr>
        <p:spPr/>
        <p:txBody>
          <a:bodyPr/>
          <a:lstStyle/>
          <a:p>
            <a:r>
              <a:rPr lang="en-US" sz="3600" dirty="0">
                <a:solidFill>
                  <a:srgbClr val="0070C0"/>
                </a:solidFill>
                <a:latin typeface="Rockwell" panose="02060603020205020403" pitchFamily="18" charset="0"/>
              </a:rPr>
              <a:t>EXPLORATORY DATA ANALYSIS</a:t>
            </a:r>
            <a:endParaRPr lang="en-IN" sz="3600" dirty="0">
              <a:solidFill>
                <a:srgbClr val="0070C0"/>
              </a:solidFill>
              <a:latin typeface="Rockwell" panose="02060603020205020403" pitchFamily="18" charset="0"/>
            </a:endParaRPr>
          </a:p>
        </p:txBody>
      </p:sp>
      <p:sp>
        <p:nvSpPr>
          <p:cNvPr id="3" name="Content Placeholder 2">
            <a:extLst>
              <a:ext uri="{FF2B5EF4-FFF2-40B4-BE49-F238E27FC236}">
                <a16:creationId xmlns:a16="http://schemas.microsoft.com/office/drawing/2014/main" id="{E4468CAF-9383-58ED-F54C-400D89510B1A}"/>
              </a:ext>
            </a:extLst>
          </p:cNvPr>
          <p:cNvSpPr>
            <a:spLocks noGrp="1"/>
          </p:cNvSpPr>
          <p:nvPr>
            <p:ph idx="1"/>
          </p:nvPr>
        </p:nvSpPr>
        <p:spPr>
          <a:xfrm>
            <a:off x="678884" y="2146415"/>
            <a:ext cx="9304102" cy="175392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Exploratory Data Analysis (EDA) helped us understand the data structure, find patterns, identify trends, and gain valuable insights from the dataset.</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From EDA we analyze, the distribution of each features, checking the correlation between the features .</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The datasets is clean, as there is no </a:t>
            </a:r>
            <a:r>
              <a:rPr kumimoji="0" lang="en-US" sz="1400" b="1"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NULL</a:t>
            </a: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 no </a:t>
            </a:r>
            <a:r>
              <a:rPr kumimoji="0" lang="en-US" sz="1400" b="1"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DUPLICATE</a:t>
            </a:r>
            <a:r>
              <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 VALUES and  no </a:t>
            </a:r>
            <a:r>
              <a:rPr kumimoji="0" lang="en-US" sz="1400" b="1" i="0" u="none" strike="noStrike" kern="1200" cap="none" spc="0" normalizeH="0" baseline="0" noProof="0" dirty="0">
                <a:ln>
                  <a:noFill/>
                </a:ln>
                <a:solidFill>
                  <a:srgbClr val="000000"/>
                </a:solidFill>
                <a:effectLst/>
                <a:uLnTx/>
                <a:uFillTx/>
                <a:latin typeface="Rockwell" panose="02060603020205020403" pitchFamily="18" charset="0"/>
                <a:ea typeface="+mn-ea"/>
                <a:cs typeface="+mn-cs"/>
              </a:rPr>
              <a:t>OUTLIERS.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Rockwell" panose="02060603020205020403" pitchFamily="18" charset="0"/>
              <a:ea typeface="+mn-ea"/>
              <a:cs typeface="+mn-cs"/>
            </a:endParaRPr>
          </a:p>
        </p:txBody>
      </p:sp>
    </p:spTree>
    <p:extLst>
      <p:ext uri="{BB962C8B-B14F-4D97-AF65-F5344CB8AC3E}">
        <p14:creationId xmlns:p14="http://schemas.microsoft.com/office/powerpoint/2010/main" val="82778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4C893-30C3-53CD-ABCB-AF39D64C4E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6DD74-C97B-EC83-9310-8D48275FE8FD}"/>
              </a:ext>
            </a:extLst>
          </p:cNvPr>
          <p:cNvSpPr>
            <a:spLocks noGrp="1"/>
          </p:cNvSpPr>
          <p:nvPr>
            <p:ph type="title"/>
          </p:nvPr>
        </p:nvSpPr>
        <p:spPr/>
        <p:txBody>
          <a:bodyPr/>
          <a:lstStyle/>
          <a:p>
            <a:pPr marL="8467">
              <a:lnSpc>
                <a:spcPct val="100000"/>
              </a:lnSpc>
              <a:spcBef>
                <a:spcPts val="67"/>
              </a:spcBef>
            </a:pPr>
            <a:r>
              <a:rPr lang="en-US" sz="3600" spc="-483" dirty="0">
                <a:solidFill>
                  <a:srgbClr val="0070C0"/>
                </a:solidFill>
                <a:latin typeface="Arial Black"/>
                <a:cs typeface="Arial Black"/>
              </a:rPr>
              <a:t>Distribution of Weather Conditions by Frequency</a:t>
            </a:r>
            <a:endParaRPr lang="en-IN" sz="3600" dirty="0">
              <a:solidFill>
                <a:srgbClr val="0070C0"/>
              </a:solidFill>
              <a:latin typeface="Arial Black"/>
              <a:cs typeface="Arial Black"/>
            </a:endParaRPr>
          </a:p>
        </p:txBody>
      </p:sp>
      <p:pic>
        <p:nvPicPr>
          <p:cNvPr id="7" name="Picture 6">
            <a:extLst>
              <a:ext uri="{FF2B5EF4-FFF2-40B4-BE49-F238E27FC236}">
                <a16:creationId xmlns:a16="http://schemas.microsoft.com/office/drawing/2014/main" id="{22809EBE-8106-FEA2-C493-7FEEC35C189E}"/>
              </a:ext>
            </a:extLst>
          </p:cNvPr>
          <p:cNvPicPr>
            <a:picLocks noChangeAspect="1"/>
          </p:cNvPicPr>
          <p:nvPr/>
        </p:nvPicPr>
        <p:blipFill>
          <a:blip r:embed="rId2"/>
          <a:stretch>
            <a:fillRect/>
          </a:stretch>
        </p:blipFill>
        <p:spPr>
          <a:xfrm>
            <a:off x="5986021" y="1910219"/>
            <a:ext cx="4834598" cy="3423642"/>
          </a:xfrm>
          <a:prstGeom prst="rect">
            <a:avLst/>
          </a:prstGeom>
        </p:spPr>
      </p:pic>
      <p:sp>
        <p:nvSpPr>
          <p:cNvPr id="9" name="TextBox 8">
            <a:extLst>
              <a:ext uri="{FF2B5EF4-FFF2-40B4-BE49-F238E27FC236}">
                <a16:creationId xmlns:a16="http://schemas.microsoft.com/office/drawing/2014/main" id="{FF503774-EE7D-6EBC-C212-01F5A886AC95}"/>
              </a:ext>
            </a:extLst>
          </p:cNvPr>
          <p:cNvSpPr txBox="1"/>
          <p:nvPr/>
        </p:nvSpPr>
        <p:spPr>
          <a:xfrm>
            <a:off x="678884" y="2460643"/>
            <a:ext cx="5201239" cy="1200329"/>
          </a:xfrm>
          <a:prstGeom prst="rect">
            <a:avLst/>
          </a:prstGeom>
          <a:noFill/>
        </p:spPr>
        <p:txBody>
          <a:bodyPr wrap="square">
            <a:spAutoFit/>
          </a:bodyPr>
          <a:lstStyle/>
          <a:p>
            <a:r>
              <a:rPr lang="en-US" dirty="0"/>
              <a:t>The most common weather condition is "Partly Cloudy," followed by "Mostly Cloudy." Less frequent conditions include "Foggy" and "Clear," with "Foggy" being the least common.</a:t>
            </a:r>
            <a:endParaRPr lang="en-IN" dirty="0"/>
          </a:p>
        </p:txBody>
      </p:sp>
    </p:spTree>
    <p:extLst>
      <p:ext uri="{BB962C8B-B14F-4D97-AF65-F5344CB8AC3E}">
        <p14:creationId xmlns:p14="http://schemas.microsoft.com/office/powerpoint/2010/main" val="4200848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F5EE8-B988-F23F-A3D4-2042FD99FB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9CA787-4FEA-B518-7B66-54E615D9ED83}"/>
              </a:ext>
            </a:extLst>
          </p:cNvPr>
          <p:cNvSpPr>
            <a:spLocks noGrp="1"/>
          </p:cNvSpPr>
          <p:nvPr>
            <p:ph type="title"/>
          </p:nvPr>
        </p:nvSpPr>
        <p:spPr/>
        <p:txBody>
          <a:bodyPr/>
          <a:lstStyle/>
          <a:p>
            <a:pPr marL="8467">
              <a:lnSpc>
                <a:spcPct val="100000"/>
              </a:lnSpc>
              <a:spcBef>
                <a:spcPts val="67"/>
              </a:spcBef>
            </a:pPr>
            <a:r>
              <a:rPr lang="en-IN" sz="3600" spc="-483" dirty="0">
                <a:solidFill>
                  <a:srgbClr val="0070C0"/>
                </a:solidFill>
                <a:latin typeface="Arial Black"/>
                <a:cs typeface="Arial Black"/>
              </a:rPr>
              <a:t>Precipitation Type Distribution: Rain vs Snow</a:t>
            </a:r>
            <a:endParaRPr lang="en-IN" sz="3600" dirty="0">
              <a:solidFill>
                <a:srgbClr val="0070C0"/>
              </a:solidFill>
              <a:latin typeface="Arial Black"/>
              <a:cs typeface="Arial Black"/>
            </a:endParaRPr>
          </a:p>
        </p:txBody>
      </p:sp>
      <p:sp>
        <p:nvSpPr>
          <p:cNvPr id="7" name="TextBox 6">
            <a:extLst>
              <a:ext uri="{FF2B5EF4-FFF2-40B4-BE49-F238E27FC236}">
                <a16:creationId xmlns:a16="http://schemas.microsoft.com/office/drawing/2014/main" id="{A6723970-BFAF-F44B-82A0-4BCD8C3CF486}"/>
              </a:ext>
            </a:extLst>
          </p:cNvPr>
          <p:cNvSpPr txBox="1"/>
          <p:nvPr/>
        </p:nvSpPr>
        <p:spPr>
          <a:xfrm>
            <a:off x="379431" y="2243825"/>
            <a:ext cx="5012702" cy="1477328"/>
          </a:xfrm>
          <a:prstGeom prst="rect">
            <a:avLst/>
          </a:prstGeom>
          <a:noFill/>
        </p:spPr>
        <p:txBody>
          <a:bodyPr wrap="square">
            <a:spAutoFit/>
          </a:bodyPr>
          <a:lstStyle/>
          <a:p>
            <a:r>
              <a:rPr lang="en-US" dirty="0"/>
              <a:t>Rain is significantly more common than snow, with over 80,000 occurrences compared to just above 10,000 for snow.</a:t>
            </a:r>
            <a:br>
              <a:rPr lang="en-US" dirty="0"/>
            </a:br>
            <a:r>
              <a:rPr lang="en-US" dirty="0"/>
              <a:t>This suggests a predominantly rainy climate in the dataset.</a:t>
            </a:r>
            <a:endParaRPr lang="en-IN" dirty="0"/>
          </a:p>
        </p:txBody>
      </p:sp>
      <p:pic>
        <p:nvPicPr>
          <p:cNvPr id="9" name="Picture 8">
            <a:extLst>
              <a:ext uri="{FF2B5EF4-FFF2-40B4-BE49-F238E27FC236}">
                <a16:creationId xmlns:a16="http://schemas.microsoft.com/office/drawing/2014/main" id="{7E670C51-6839-6BAD-4E5E-A4D617191F5A}"/>
              </a:ext>
            </a:extLst>
          </p:cNvPr>
          <p:cNvPicPr>
            <a:picLocks noChangeAspect="1"/>
          </p:cNvPicPr>
          <p:nvPr/>
        </p:nvPicPr>
        <p:blipFill>
          <a:blip r:embed="rId2"/>
          <a:stretch>
            <a:fillRect/>
          </a:stretch>
        </p:blipFill>
        <p:spPr>
          <a:xfrm>
            <a:off x="5477325" y="1737879"/>
            <a:ext cx="5941525" cy="3966548"/>
          </a:xfrm>
          <a:prstGeom prst="rect">
            <a:avLst/>
          </a:prstGeom>
        </p:spPr>
      </p:pic>
    </p:spTree>
    <p:extLst>
      <p:ext uri="{BB962C8B-B14F-4D97-AF65-F5344CB8AC3E}">
        <p14:creationId xmlns:p14="http://schemas.microsoft.com/office/powerpoint/2010/main" val="2534059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BA9850-2B2A-C71F-2BA6-0067447765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8E7FEE-BA7C-717E-2604-6ED2ADA58898}"/>
              </a:ext>
            </a:extLst>
          </p:cNvPr>
          <p:cNvSpPr>
            <a:spLocks noGrp="1"/>
          </p:cNvSpPr>
          <p:nvPr>
            <p:ph type="title"/>
          </p:nvPr>
        </p:nvSpPr>
        <p:spPr/>
        <p:txBody>
          <a:bodyPr/>
          <a:lstStyle/>
          <a:p>
            <a:pPr marL="8467">
              <a:lnSpc>
                <a:spcPct val="100000"/>
              </a:lnSpc>
              <a:spcBef>
                <a:spcPts val="67"/>
              </a:spcBef>
            </a:pPr>
            <a:r>
              <a:rPr lang="en-IN" sz="3600" spc="-483" dirty="0">
                <a:solidFill>
                  <a:srgbClr val="0070C0"/>
                </a:solidFill>
                <a:latin typeface="Arial Black"/>
                <a:cs typeface="Arial Black"/>
              </a:rPr>
              <a:t>Temperature Distribution Across Observations</a:t>
            </a:r>
            <a:endParaRPr lang="en-IN" sz="3600" dirty="0">
              <a:solidFill>
                <a:srgbClr val="0070C0"/>
              </a:solidFill>
              <a:latin typeface="Arial Black"/>
              <a:cs typeface="Arial Black"/>
            </a:endParaRPr>
          </a:p>
        </p:txBody>
      </p:sp>
      <p:pic>
        <p:nvPicPr>
          <p:cNvPr id="7" name="Picture 6">
            <a:extLst>
              <a:ext uri="{FF2B5EF4-FFF2-40B4-BE49-F238E27FC236}">
                <a16:creationId xmlns:a16="http://schemas.microsoft.com/office/drawing/2014/main" id="{DA5D3A57-90C3-8A3D-54BE-1A0622B21C7F}"/>
              </a:ext>
            </a:extLst>
          </p:cNvPr>
          <p:cNvPicPr>
            <a:picLocks noChangeAspect="1"/>
          </p:cNvPicPr>
          <p:nvPr/>
        </p:nvPicPr>
        <p:blipFill>
          <a:blip r:embed="rId2"/>
          <a:stretch>
            <a:fillRect/>
          </a:stretch>
        </p:blipFill>
        <p:spPr>
          <a:xfrm>
            <a:off x="6273637" y="1918081"/>
            <a:ext cx="5239481" cy="3210373"/>
          </a:xfrm>
          <a:prstGeom prst="rect">
            <a:avLst/>
          </a:prstGeom>
        </p:spPr>
      </p:pic>
      <p:sp>
        <p:nvSpPr>
          <p:cNvPr id="9" name="TextBox 8">
            <a:extLst>
              <a:ext uri="{FF2B5EF4-FFF2-40B4-BE49-F238E27FC236}">
                <a16:creationId xmlns:a16="http://schemas.microsoft.com/office/drawing/2014/main" id="{54FE4AB2-35BA-0361-1F59-F5FBBE25CC35}"/>
              </a:ext>
            </a:extLst>
          </p:cNvPr>
          <p:cNvSpPr txBox="1"/>
          <p:nvPr/>
        </p:nvSpPr>
        <p:spPr>
          <a:xfrm>
            <a:off x="912706" y="2322939"/>
            <a:ext cx="4729898" cy="1200329"/>
          </a:xfrm>
          <a:prstGeom prst="rect">
            <a:avLst/>
          </a:prstGeom>
          <a:noFill/>
        </p:spPr>
        <p:txBody>
          <a:bodyPr wrap="square">
            <a:spAutoFit/>
          </a:bodyPr>
          <a:lstStyle/>
          <a:p>
            <a:r>
              <a:rPr lang="en-US" dirty="0"/>
              <a:t>Most temperatures fall between 0°C and 20°C, indicating a moderate climate range.</a:t>
            </a:r>
            <a:br>
              <a:rPr lang="en-US" dirty="0"/>
            </a:br>
            <a:r>
              <a:rPr lang="en-US" dirty="0"/>
              <a:t>Extreme temperatures below -10°C or above 30°C are relatively rare.</a:t>
            </a:r>
            <a:endParaRPr lang="en-IN" dirty="0"/>
          </a:p>
        </p:txBody>
      </p:sp>
    </p:spTree>
    <p:extLst>
      <p:ext uri="{BB962C8B-B14F-4D97-AF65-F5344CB8AC3E}">
        <p14:creationId xmlns:p14="http://schemas.microsoft.com/office/powerpoint/2010/main" val="2100156044"/>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6974</TotalTime>
  <Words>1181</Words>
  <Application>Microsoft Office PowerPoint</Application>
  <PresentationFormat>Widescreen</PresentationFormat>
  <Paragraphs>135</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 Black</vt:lpstr>
      <vt:lpstr>Calibri</vt:lpstr>
      <vt:lpstr>Calibri</vt:lpstr>
      <vt:lpstr>Century Gothic</vt:lpstr>
      <vt:lpstr>Eras Medium ITC</vt:lpstr>
      <vt:lpstr>Futura BdCn BT</vt:lpstr>
      <vt:lpstr>Goudy Old Style</vt:lpstr>
      <vt:lpstr>High Tower Text</vt:lpstr>
      <vt:lpstr>Rockwell</vt:lpstr>
      <vt:lpstr>Wingdings</vt:lpstr>
      <vt:lpstr>BIA Template</vt:lpstr>
      <vt:lpstr>PowerPoint Presentation</vt:lpstr>
      <vt:lpstr>PROBLEM  STATEMENT</vt:lpstr>
      <vt:lpstr>OBJECTIVE</vt:lpstr>
      <vt:lpstr>PowerPoint Presentation</vt:lpstr>
      <vt:lpstr>DATA COLLECTION &amp; REFINEMENT</vt:lpstr>
      <vt:lpstr>EXPLORATORY DATA ANALYSIS</vt:lpstr>
      <vt:lpstr>Distribution of Weather Conditions by Frequency</vt:lpstr>
      <vt:lpstr>Precipitation Type Distribution: Rain vs Snow</vt:lpstr>
      <vt:lpstr>Temperature Distribution Across Observations</vt:lpstr>
      <vt:lpstr>Relationship Between Temperature and Humidity</vt:lpstr>
      <vt:lpstr>Humidity Distribution – KDE Plot</vt:lpstr>
      <vt:lpstr>Wind Speed Distribution – KDE Plot</vt:lpstr>
      <vt:lpstr>Heatmap of Pairwise Correlations Between Weather Variables</vt:lpstr>
      <vt:lpstr>PREPROCESSING</vt:lpstr>
      <vt:lpstr>PowerPoint Presentation</vt:lpstr>
      <vt:lpstr>MODEL SELECTION</vt:lpstr>
      <vt:lpstr>PowerPoint Presentation</vt:lpstr>
      <vt:lpstr>MODEL COMPARISON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DELL</cp:lastModifiedBy>
  <cp:revision>2277</cp:revision>
  <dcterms:created xsi:type="dcterms:W3CDTF">2020-12-23T13:36:00Z</dcterms:created>
  <dcterms:modified xsi:type="dcterms:W3CDTF">2025-06-05T16:06:46Z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