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4"/>
  </p:notesMasterIdLst>
  <p:sldIdLst>
    <p:sldId id="268" r:id="rId2"/>
    <p:sldId id="257" r:id="rId3"/>
    <p:sldId id="286" r:id="rId4"/>
    <p:sldId id="287" r:id="rId5"/>
    <p:sldId id="289" r:id="rId6"/>
    <p:sldId id="288" r:id="rId7"/>
    <p:sldId id="290" r:id="rId8"/>
    <p:sldId id="291" r:id="rId9"/>
    <p:sldId id="293" r:id="rId10"/>
    <p:sldId id="299" r:id="rId11"/>
    <p:sldId id="292" r:id="rId12"/>
    <p:sldId id="294" r:id="rId13"/>
    <p:sldId id="296" r:id="rId14"/>
    <p:sldId id="297" r:id="rId15"/>
    <p:sldId id="298" r:id="rId16"/>
    <p:sldId id="279" r:id="rId17"/>
    <p:sldId id="301" r:id="rId18"/>
    <p:sldId id="302" r:id="rId19"/>
    <p:sldId id="305" r:id="rId20"/>
    <p:sldId id="300" r:id="rId21"/>
    <p:sldId id="304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FCE"/>
    <a:srgbClr val="F2DCBC"/>
    <a:srgbClr val="BBDB7E"/>
    <a:srgbClr val="D2E7A9"/>
    <a:srgbClr val="E9F0E8"/>
    <a:srgbClr val="D54225"/>
    <a:srgbClr val="FFFD77"/>
    <a:srgbClr val="FC8E8E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C1F5-82CA-402A-B3B4-5221434B4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B6D2-0487-4544-8BBF-0B77A7C5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AB6D2-0487-4544-8BBF-0B77A7C5B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AB6D2-0487-4544-8BBF-0B77A7C5B6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9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AB6D2-0487-4544-8BBF-0B77A7C5B6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7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5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rgbClr val="92D050"/>
            </a:gs>
            <a:gs pos="83000">
              <a:srgbClr val="92D050"/>
            </a:gs>
            <a:gs pos="100000">
              <a:schemeClr val="accent1">
                <a:lumMod val="79000"/>
                <a:lumOff val="2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16" y="4419600"/>
            <a:ext cx="2061432" cy="188859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7800" y="2286000"/>
            <a:ext cx="5638800" cy="1981200"/>
          </a:xfrm>
        </p:spPr>
        <p:txBody>
          <a:bodyPr>
            <a:noAutofit/>
          </a:bodyPr>
          <a:lstStyle/>
          <a:p>
            <a:pPr algn="r" rtl="1"/>
            <a:r>
              <a:rPr lang="fa-IR" sz="5400" dirty="0" smtClean="0">
                <a:solidFill>
                  <a:schemeClr val="accent1">
                    <a:lumMod val="50000"/>
                  </a:schemeClr>
                </a:solidFill>
                <a:latin typeface="IranNastaliq" panose="02020505000000020003" pitchFamily="18" charset="0"/>
                <a:ea typeface="Tahoma" panose="020B0604030504040204" pitchFamily="34" charset="0"/>
                <a:cs typeface="IranNastaliq" panose="02020505000000020003" pitchFamily="18" charset="0"/>
              </a:rPr>
              <a:t>اطلاعات شرکت های دانش بنیان، خلاق و فناور جهت ارائه به صندوق پژوهش و فناوری مازندران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IranNastaliq" panose="02020505000000020003" pitchFamily="18" charset="0"/>
              <a:ea typeface="Tahoma" panose="020B0604030504040204" pitchFamily="34" charset="0"/>
              <a:cs typeface="IranNastaliq" panose="020205050000000200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0" y="249382"/>
            <a:ext cx="3200399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dirty="0">
                <a:solidFill>
                  <a:schemeClr val="accent1">
                    <a:lumMod val="50000"/>
                  </a:schemeClr>
                </a:solidFill>
                <a:latin typeface="IranNastaliq" panose="02020505000000020003" pitchFamily="18" charset="0"/>
                <a:ea typeface="Tahoma" panose="020B0604030504040204" pitchFamily="34" charset="0"/>
                <a:cs typeface="IranNastaliq" panose="02020505000000020003" pitchFamily="18" charset="0"/>
              </a:rPr>
              <a:t>بسم الله الرحمن الرحیم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IranNastaliq" panose="02020505000000020003" pitchFamily="18" charset="0"/>
              <a:ea typeface="Tahoma" panose="020B0604030504040204" pitchFamily="34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73777" y="350328"/>
            <a:ext cx="40642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اثرات محصول/ طرح بر جامعه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975" y="1981201"/>
            <a:ext cx="7887827" cy="388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37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56462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345928"/>
            <a:ext cx="2997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چه مشکلی داریم؟؟؟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696200" y="1583531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1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96200" y="2567045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2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96200" y="3546025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3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4555618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4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47725" y="1526496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7725" y="2491017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7725" y="3469825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47725" y="4479418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1493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56462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345928"/>
            <a:ext cx="2997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تحلیل رقابت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86400" y="2173626"/>
            <a:ext cx="3352800" cy="4364247"/>
          </a:xfrm>
          <a:prstGeom prst="roundRect">
            <a:avLst>
              <a:gd name="adj" fmla="val 7572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59015" y="1281748"/>
            <a:ext cx="2407570" cy="852058"/>
            <a:chOff x="5165252" y="1245162"/>
            <a:chExt cx="2407570" cy="852058"/>
          </a:xfrm>
        </p:grpSpPr>
        <p:sp>
          <p:nvSpPr>
            <p:cNvPr id="13" name="Rounded Rectangle 12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وجه تمایز در رقابت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51547" y="4050453"/>
            <a:ext cx="2940970" cy="762000"/>
            <a:chOff x="4433107" y="1245162"/>
            <a:chExt cx="3139715" cy="852057"/>
          </a:xfrm>
        </p:grpSpPr>
        <p:sp>
          <p:nvSpPr>
            <p:cNvPr id="19" name="Rounded Rectangle 18"/>
            <p:cNvSpPr/>
            <p:nvPr/>
          </p:nvSpPr>
          <p:spPr>
            <a:xfrm>
              <a:off x="4433107" y="1245162"/>
              <a:ext cx="3139715" cy="50743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نام و لوگوی شرکت‌های رقیب خارجی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5774364" y="1792420"/>
              <a:ext cx="457200" cy="304799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51548" y="1270529"/>
            <a:ext cx="2940970" cy="855979"/>
            <a:chOff x="4541366" y="1245162"/>
            <a:chExt cx="2940970" cy="855979"/>
          </a:xfrm>
        </p:grpSpPr>
        <p:sp>
          <p:nvSpPr>
            <p:cNvPr id="22" name="Rounded Rectangle 21"/>
            <p:cNvSpPr/>
            <p:nvPr/>
          </p:nvSpPr>
          <p:spPr>
            <a:xfrm>
              <a:off x="4541366" y="1245162"/>
              <a:ext cx="29409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نام و لوگوی شرکت‌های رقیب داخلی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783250" y="1796341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10069" y="2209800"/>
            <a:ext cx="5023931" cy="17353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068" y="4855951"/>
            <a:ext cx="5023931" cy="17353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57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تحلیل بازار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447800"/>
            <a:ext cx="8077200" cy="3524416"/>
          </a:xfrm>
          <a:prstGeom prst="roundRect">
            <a:avLst>
              <a:gd name="adj" fmla="val 5489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در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این بخش بررسی وضعیت طرح بر مبنای تحلیل بازار(عرضه و تقاضا)، و کشش کسب و </a:t>
            </a: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کار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ارائه شود. </a:t>
            </a:r>
          </a:p>
        </p:txBody>
      </p:sp>
      <p:pic>
        <p:nvPicPr>
          <p:cNvPr id="7" name="Picture 2" descr="Image result for market T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23" y="5176862"/>
            <a:ext cx="3238278" cy="14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56462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345928"/>
            <a:ext cx="2997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مدل کسب و کار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Left Arrow Callout 2"/>
          <p:cNvSpPr/>
          <p:nvPr/>
        </p:nvSpPr>
        <p:spPr>
          <a:xfrm>
            <a:off x="5840634" y="1490921"/>
            <a:ext cx="3012280" cy="490279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چقدر سرمایه گذاری لازم است؟</a:t>
            </a:r>
          </a:p>
        </p:txBody>
      </p:sp>
      <p:sp>
        <p:nvSpPr>
          <p:cNvPr id="18" name="Left Arrow Callout 17"/>
          <p:cNvSpPr/>
          <p:nvPr/>
        </p:nvSpPr>
        <p:spPr>
          <a:xfrm>
            <a:off x="5873971" y="2179528"/>
            <a:ext cx="3012280" cy="601288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تزریق سرمایه باید در چه مقاطعی انجام شود؟</a:t>
            </a:r>
          </a:p>
        </p:txBody>
      </p:sp>
      <p:sp>
        <p:nvSpPr>
          <p:cNvPr id="19" name="Left Arrow Callout 18"/>
          <p:cNvSpPr/>
          <p:nvPr/>
        </p:nvSpPr>
        <p:spPr>
          <a:xfrm>
            <a:off x="5873971" y="2912233"/>
            <a:ext cx="3012280" cy="649875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چه نوع زمین یا کارگاه یا کارخانه‌ای لازم است؟</a:t>
            </a:r>
          </a:p>
        </p:txBody>
      </p:sp>
      <p:sp>
        <p:nvSpPr>
          <p:cNvPr id="20" name="Left Arrow Callout 19"/>
          <p:cNvSpPr/>
          <p:nvPr/>
        </p:nvSpPr>
        <p:spPr>
          <a:xfrm>
            <a:off x="5859684" y="4497788"/>
            <a:ext cx="3012280" cy="490279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قیمت تمام شده چقدر خواهد بود؟</a:t>
            </a:r>
          </a:p>
        </p:txBody>
      </p:sp>
      <p:sp>
        <p:nvSpPr>
          <p:cNvPr id="21" name="Left Arrow Callout 20"/>
          <p:cNvSpPr/>
          <p:nvPr/>
        </p:nvSpPr>
        <p:spPr>
          <a:xfrm>
            <a:off x="5845396" y="3693525"/>
            <a:ext cx="3012280" cy="622539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به چند نفر نیروی انسانی با چه تخصص‌هایی نیاز داریم؟</a:t>
            </a:r>
          </a:p>
        </p:txBody>
      </p:sp>
      <p:sp>
        <p:nvSpPr>
          <p:cNvPr id="22" name="Left Arrow Callout 21"/>
          <p:cNvSpPr/>
          <p:nvPr/>
        </p:nvSpPr>
        <p:spPr>
          <a:xfrm>
            <a:off x="5888259" y="5973757"/>
            <a:ext cx="3012280" cy="588039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بازگشت سرمایه به چه شکلی خواهد بود؟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3" name="Left Arrow Callout 22"/>
          <p:cNvSpPr/>
          <p:nvPr/>
        </p:nvSpPr>
        <p:spPr>
          <a:xfrm>
            <a:off x="5888259" y="5274715"/>
            <a:ext cx="3012280" cy="490279"/>
          </a:xfrm>
          <a:prstGeom prst="leftArrowCallout">
            <a:avLst>
              <a:gd name="adj1" fmla="val 20776"/>
              <a:gd name="adj2" fmla="val 20777"/>
              <a:gd name="adj3" fmla="val 58787"/>
              <a:gd name="adj4" fmla="val 8614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" indent="0" algn="r" rtl="1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حاشیه‌ی سود چگونه است؟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4234" y="1371600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4234" y="2895600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54234" y="3657600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54234" y="4419600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54234" y="5181600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54234" y="5953881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4234" y="2133600"/>
            <a:ext cx="54864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8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برنامه اجرایی و زمان‌بندی رشد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8598" y="1447800"/>
            <a:ext cx="8164402" cy="4953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در قالب جدول آورده شود.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13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7" y="232887"/>
            <a:ext cx="780543" cy="71510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برنامه بازاریابی و فروش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598" y="1447800"/>
            <a:ext cx="8164402" cy="4953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rtl="1"/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388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6817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345928"/>
            <a:ext cx="2997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درآمد و هزینه طرح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848600" y="1659731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1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7" name="Oval 6"/>
          <p:cNvSpPr/>
          <p:nvPr/>
        </p:nvSpPr>
        <p:spPr>
          <a:xfrm>
            <a:off x="7848600" y="2643245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2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48600" y="3622225"/>
            <a:ext cx="533400" cy="533400"/>
          </a:xfrm>
          <a:prstGeom prst="ellipse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cs typeface="B Homa" panose="00000400000000000000" pitchFamily="2" charset="-78"/>
              </a:rPr>
              <a:t>3</a:t>
            </a:r>
            <a:endParaRPr lang="en-US" dirty="0">
              <a:cs typeface="B Homa" panose="00000400000000000000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47725" y="1526496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هزینه کل: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47725" y="2491017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درآمد کل: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47725" y="3469825"/>
            <a:ext cx="6653212" cy="6858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سود: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745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345304"/>
              </p:ext>
            </p:extLst>
          </p:nvPr>
        </p:nvGraphicFramePr>
        <p:xfrm>
          <a:off x="990600" y="1328203"/>
          <a:ext cx="6671669" cy="31492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{E269D01E-BC32-4049-B463-5C60D7B0CCD2}</a:tableStyleId>
              </a:tblPr>
              <a:tblGrid>
                <a:gridCol w="2105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8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230">
                <a:tc gridSpan="3">
                  <a:txBody>
                    <a:bodyPr/>
                    <a:lstStyle/>
                    <a:p>
                      <a:pPr algn="ctr" rtl="1"/>
                      <a:r>
                        <a:rPr lang="fa-IR" sz="180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جزئیات</a:t>
                      </a:r>
                      <a:r>
                        <a:rPr lang="fa-IR" sz="180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هزینه کرد طرح</a:t>
                      </a:r>
                      <a:endParaRPr lang="en-US" sz="18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sz="18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68580" indent="0" algn="r" rtl="1">
                        <a:buFont typeface="Corbel" pitchFamily="34" charset="0"/>
                        <a:buNone/>
                      </a:pPr>
                      <a:endParaRPr lang="fa-IR" sz="1400" b="1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128"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قیمت کل</a:t>
                      </a:r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واحد</a:t>
                      </a:r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r>
                        <a:rPr lang="fa-IR" sz="16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مواد/ خدمات مورد نیاز</a:t>
                      </a:r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982217" y="330761"/>
            <a:ext cx="2688431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هزینه‌های طرح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7319962" y="4658114"/>
            <a:ext cx="1462088" cy="938239"/>
          </a:xfrm>
          <a:prstGeom prst="leftArrow">
            <a:avLst>
              <a:gd name="adj1" fmla="val 56352"/>
              <a:gd name="adj2" fmla="val 40668"/>
            </a:avLst>
          </a:prstGeom>
          <a:solidFill>
            <a:srgbClr val="D5422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Homa" panose="00000400000000000000" pitchFamily="2" charset="-78"/>
              </a:rPr>
              <a:t>دلیل توجیهی در نوع هزینه کرد</a:t>
            </a:r>
            <a:endParaRPr lang="en-US" sz="1400" b="1" dirty="0">
              <a:solidFill>
                <a:schemeClr val="tx1"/>
              </a:solidFill>
              <a:cs typeface="B Homa" panose="00000400000000000000" pitchFamily="2" charset="-78"/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7319962" y="5596353"/>
            <a:ext cx="1462088" cy="976719"/>
          </a:xfrm>
          <a:prstGeom prst="leftArrow">
            <a:avLst>
              <a:gd name="adj1" fmla="val 56352"/>
              <a:gd name="adj2" fmla="val 41339"/>
            </a:avLst>
          </a:prstGeom>
          <a:solidFill>
            <a:srgbClr val="D54225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b="1" dirty="0" smtClean="0">
                <a:solidFill>
                  <a:schemeClr val="tx1"/>
                </a:solidFill>
                <a:cs typeface="B Homa" panose="00000400000000000000" pitchFamily="2" charset="-78"/>
              </a:rPr>
              <a:t>مدت زمان مورد نیاز</a:t>
            </a:r>
            <a:endParaRPr lang="en-US" sz="1400" b="1" dirty="0">
              <a:solidFill>
                <a:schemeClr val="tx1"/>
              </a:solidFill>
              <a:cs typeface="B Homa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38200" y="4731414"/>
            <a:ext cx="6400800" cy="754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38200" y="5700144"/>
            <a:ext cx="6400800" cy="7768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21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1099"/>
              </p:ext>
            </p:extLst>
          </p:nvPr>
        </p:nvGraphicFramePr>
        <p:xfrm>
          <a:off x="1371600" y="1447800"/>
          <a:ext cx="6671669" cy="4507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{E269D01E-BC32-4049-B463-5C60D7B0CCD2}</a:tableStyleId>
              </a:tblPr>
              <a:tblGrid>
                <a:gridCol w="2105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77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184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7230">
                <a:tc gridSpan="3">
                  <a:txBody>
                    <a:bodyPr/>
                    <a:lstStyle/>
                    <a:p>
                      <a:pPr algn="ctr" rtl="1"/>
                      <a:r>
                        <a:rPr lang="fa-IR" sz="180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هزینه</a:t>
                      </a:r>
                      <a:r>
                        <a:rPr lang="fa-IR" sz="180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مواد اولیه (برای یک محصول)</a:t>
                      </a:r>
                      <a:endParaRPr lang="en-US" sz="18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sz="180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68580" indent="0" algn="r" rtl="1">
                        <a:buFont typeface="Corbel" pitchFamily="34" charset="0"/>
                        <a:buNone/>
                      </a:pPr>
                      <a:endParaRPr lang="fa-IR" sz="1400" b="1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128"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قیمت کل</a:t>
                      </a:r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واحد</a:t>
                      </a:r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r>
                        <a:rPr lang="fa-IR" sz="16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مواد/ خدمات مورد نیاز</a:t>
                      </a:r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39540"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endParaRPr lang="en-US" sz="16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bg1">
                            <a:lumMod val="85000"/>
                            <a:shade val="30000"/>
                            <a:satMod val="115000"/>
                          </a:schemeClr>
                        </a:gs>
                        <a:gs pos="50000">
                          <a:schemeClr val="bg1">
                            <a:lumMod val="85000"/>
                            <a:shade val="67500"/>
                            <a:satMod val="115000"/>
                          </a:schemeClr>
                        </a:gs>
                        <a:gs pos="100000">
                          <a:schemeClr val="bg1">
                            <a:lumMod val="85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982217" y="330761"/>
            <a:ext cx="2688431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هزینه‌های طرح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200" y="330761"/>
            <a:ext cx="1371600" cy="78319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لوگو </a:t>
            </a:r>
          </a:p>
          <a:p>
            <a:pPr algn="ctr"/>
            <a:r>
              <a:rPr lang="fa-IR" sz="2000" dirty="0">
                <a:cs typeface="B Nazanin" panose="00000400000000000000" pitchFamily="2" charset="-78"/>
              </a:rPr>
              <a:t>شرکت</a:t>
            </a: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94866"/>
              </p:ext>
            </p:extLst>
          </p:nvPr>
        </p:nvGraphicFramePr>
        <p:xfrm>
          <a:off x="1143000" y="1752600"/>
          <a:ext cx="6858000" cy="38228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{E269D01E-BC32-4049-B463-5C60D7B0CCD2}</a:tableStyleId>
              </a:tblPr>
              <a:tblGrid>
                <a:gridCol w="49346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33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0788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sz="180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شرکت</a:t>
                      </a:r>
                      <a:endParaRPr lang="en-US" sz="18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68580" indent="0" algn="r" rtl="1">
                        <a:buFont typeface="Corbel" pitchFamily="34" charset="0"/>
                        <a:buNone/>
                      </a:pPr>
                      <a:endParaRPr lang="fa-IR" sz="1400" b="1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عنوان تسهیلات درخواستی</a:t>
                      </a:r>
                      <a:endParaRPr lang="en-US" sz="14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493137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حوزه تخصصی</a:t>
                      </a:r>
                      <a:endParaRPr lang="en-US" sz="14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محل</a:t>
                      </a:r>
                      <a:r>
                        <a:rPr lang="fa-IR" baseline="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 استقرار</a:t>
                      </a:r>
                      <a:endParaRPr lang="en-US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marL="85725" indent="0" algn="r" defTabSz="685800" rtl="1" eaLnBrk="1" latinLnBrk="0" hangingPunct="1"/>
                      <a:endParaRPr 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defTabSz="685800" rtl="1" eaLnBrk="1" latinLnBrk="0" hangingPunct="1"/>
                      <a:r>
                        <a:rPr lang="fa-IR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اهداف</a:t>
                      </a:r>
                      <a:endParaRPr 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536446">
                <a:tc>
                  <a:txBody>
                    <a:bodyPr/>
                    <a:lstStyle/>
                    <a:p>
                      <a:pPr marL="85725" indent="0" algn="r" defTabSz="685800" rtl="1" eaLnBrk="1" latinLnBrk="0" hangingPunct="1"/>
                      <a:endParaRPr 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defTabSz="685800" rtl="1" eaLnBrk="1" latinLnBrk="0" hangingPunct="1"/>
                      <a:r>
                        <a:rPr lang="fa-IR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خط مشی</a:t>
                      </a:r>
                      <a:endParaRPr 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  <a:tr h="536446">
                <a:tc>
                  <a:txBody>
                    <a:bodyPr/>
                    <a:lstStyle/>
                    <a:p>
                      <a:pPr marL="85725" indent="0" algn="r" defTabSz="685800" rtl="1" eaLnBrk="1" latinLnBrk="0" hangingPunct="1"/>
                      <a:endParaRPr 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ctr" defTabSz="685800" rtl="1" eaLnBrk="1" latinLnBrk="0" hangingPunct="1"/>
                      <a:r>
                        <a:rPr lang="fa-IR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دارندگان حق امضاء</a:t>
                      </a:r>
                      <a:endParaRPr 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971800" y="377915"/>
            <a:ext cx="2688431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معرفی شرکت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62200" y="354458"/>
            <a:ext cx="4140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میزان سرمایه‌گذاری درخواستی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975" y="2220903"/>
            <a:ext cx="7887827" cy="1512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3617" y="1295400"/>
            <a:ext cx="2407570" cy="852058"/>
            <a:chOff x="5165252" y="1245162"/>
            <a:chExt cx="2407570" cy="852058"/>
          </a:xfrm>
        </p:grpSpPr>
        <p:sp>
          <p:nvSpPr>
            <p:cNvPr id="11" name="Rounded Rectangle 10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مبلغ درخواستی شرکت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25002" y="4800600"/>
            <a:ext cx="7924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2103" y="3926423"/>
            <a:ext cx="2407570" cy="852058"/>
            <a:chOff x="5165252" y="1245162"/>
            <a:chExt cx="2407570" cy="852058"/>
          </a:xfrm>
        </p:grpSpPr>
        <p:sp>
          <p:nvSpPr>
            <p:cNvPr id="16" name="Rounded Rectangle 15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تضامین و وثایق قابل ارائه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6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62200" y="354458"/>
            <a:ext cx="4140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رزومه اعضای هیئت مدیره</a:t>
            </a:r>
            <a:endParaRPr 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8799"/>
              </p:ext>
            </p:extLst>
          </p:nvPr>
        </p:nvGraphicFramePr>
        <p:xfrm>
          <a:off x="381001" y="1295400"/>
          <a:ext cx="8320341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068"/>
                <a:gridCol w="1789658"/>
                <a:gridCol w="2040838"/>
                <a:gridCol w="2276320"/>
                <a:gridCol w="549457"/>
              </a:tblGrid>
              <a:tr h="631313">
                <a:tc>
                  <a:txBody>
                    <a:bodyPr/>
                    <a:lstStyle/>
                    <a:p>
                      <a:pPr algn="ctr" rtl="1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سمت در شرکت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solidFill>
                      <a:srgbClr val="E9F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200" kern="15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رشته‌ و مدرک تحصيلي 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solidFill>
                      <a:srgbClr val="E9F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a-IR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نام </a:t>
                      </a:r>
                      <a:r>
                        <a:rPr lang="ar-SA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دانشگاه  آخرین اخذ مدرک تحصیلی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solidFill>
                      <a:srgbClr val="E9F0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B Titr" panose="00000700000000000000" pitchFamily="2" charset="-78"/>
                        </a:rPr>
                        <a:t>نام و نام خانوادگی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350" marR="6350" marT="0" marB="0" anchor="ctr">
                    <a:solidFill>
                      <a:srgbClr val="E9F0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solidFill>
                            <a:schemeClr val="tx1"/>
                          </a:solidFill>
                          <a:latin typeface="+mn-lt"/>
                          <a:cs typeface="B Titr" panose="00000700000000000000" pitchFamily="2" charset="-78"/>
                        </a:rPr>
                        <a:t>ردیف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rgbClr val="E9F0E8"/>
                    </a:solidFill>
                  </a:tcPr>
                </a:tc>
              </a:tr>
              <a:tr h="43917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solidFill>
                            <a:schemeClr val="tx1"/>
                          </a:solidFill>
                          <a:latin typeface="+mn-lt"/>
                          <a:cs typeface="B Titr" panose="00000700000000000000" pitchFamily="2" charset="-78"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</a:tr>
              <a:tr h="741106">
                <a:tc gridSpan="3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سوابق تحصیلی، علمی، تخصصی و اجرایی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411726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solidFill>
                            <a:schemeClr val="tx1"/>
                          </a:solidFill>
                          <a:latin typeface="+mn-lt"/>
                          <a:cs typeface="B Titr" panose="00000700000000000000" pitchFamily="2" charset="-78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</a:tr>
              <a:tr h="686210">
                <a:tc gridSpan="3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سوابق تحصیلی، علمی، تخصصی و اجرایی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384277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solidFill>
                            <a:schemeClr val="tx1"/>
                          </a:solidFill>
                          <a:latin typeface="+mn-lt"/>
                          <a:cs typeface="B Titr" panose="00000700000000000000" pitchFamily="2" charset="-78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</a:tr>
              <a:tr h="686210">
                <a:tc gridSpan="3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سوابق تحصیلی، علمی، تخصصی و اجرایی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  <a:tr h="43917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a-IR" sz="1200" dirty="0" smtClean="0">
                          <a:solidFill>
                            <a:schemeClr val="tx1"/>
                          </a:solidFill>
                          <a:latin typeface="+mn-lt"/>
                          <a:cs typeface="B Titr" panose="00000700000000000000" pitchFamily="2" charset="-78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</a:tr>
              <a:tr h="686210">
                <a:tc gridSpan="3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2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سوابق تحصیلی، علمی، تخصصی و اجرایی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8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4114800" cy="2143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4398818"/>
            <a:ext cx="59436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Phone: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E-mail: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5694218"/>
            <a:ext cx="387927" cy="381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04" y="5237188"/>
            <a:ext cx="452572" cy="249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26" y="4648200"/>
            <a:ext cx="325923" cy="339256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85800" y="353466"/>
            <a:ext cx="7875897" cy="1246734"/>
          </a:xfrm>
        </p:spPr>
        <p:txBody>
          <a:bodyPr>
            <a:noAutofit/>
          </a:bodyPr>
          <a:lstStyle/>
          <a:p>
            <a:pPr rtl="1"/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ارائه </a:t>
            </a:r>
            <a:r>
              <a:rPr lang="fa-IR" sz="2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این اطلاعات به منظور ارائه طرح و دفاع از طرح در جلسه ی </a:t>
            </a: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کمیته ی </a:t>
            </a:r>
            <a:r>
              <a:rPr lang="fa-IR" sz="2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اعتباری صندوق بوده و به منزله ی تصویب نهایی تلقی </a:t>
            </a: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نمی گردد.</a:t>
            </a:r>
            <a:b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</a:b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پیشاپیش </a:t>
            </a:r>
            <a:r>
              <a:rPr lang="fa-IR" sz="2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از صبر و شکیبایی </a:t>
            </a: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شما سپاس گزاریم.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9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46178" y="381000"/>
            <a:ext cx="3342383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اطلاعات مالی شرکت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3584" y="1282628"/>
            <a:ext cx="2407570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فروش رسمی (به تفکیک سال)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140" y="2179267"/>
            <a:ext cx="7986460" cy="659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88769" y="1829886"/>
            <a:ext cx="4572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230792" y="2974587"/>
            <a:ext cx="2773154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فروش غیررسمی (به تفکیک سال)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140" y="3871226"/>
            <a:ext cx="7986460" cy="659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88769" y="3521845"/>
            <a:ext cx="4572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413584" y="4666546"/>
            <a:ext cx="2407570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سود (به تفکیک سال)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4140" y="5563185"/>
            <a:ext cx="7986460" cy="659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388769" y="5213804"/>
            <a:ext cx="4572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46178" y="381000"/>
            <a:ext cx="3342383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سوابق تسهیلات دریافتی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2348" y="2360100"/>
            <a:ext cx="2407570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 پژوهش و فناوری مازندران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139" y="1752600"/>
            <a:ext cx="4541113" cy="1769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تسهیلات</a:t>
            </a: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دریافتی: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تعداد ............ فقره مجموعا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..................... میلیون ریال</a:t>
            </a:r>
          </a:p>
          <a:p>
            <a:pPr algn="r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ضمانت‌نامه دریافتی: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تعداد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 فقره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مجموعا 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میلیون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ریال</a:t>
            </a: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12348" y="4811713"/>
            <a:ext cx="2407570" cy="4606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بانک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5408484" y="4652190"/>
            <a:ext cx="460629" cy="7796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4138" y="4157406"/>
            <a:ext cx="4541113" cy="1769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تسهیلات دریافتی: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تعداد ............ فقره مجموعا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..................... میلیون ریال</a:t>
            </a:r>
          </a:p>
          <a:p>
            <a:pPr algn="r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ضمانت‌نامه دریافتی: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تعداد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 فقره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مجموعا 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میلیون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ریال</a:t>
            </a: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Down Arrow 18"/>
          <p:cNvSpPr/>
          <p:nvPr/>
        </p:nvSpPr>
        <p:spPr>
          <a:xfrm rot="5400000">
            <a:off x="5408485" y="2247385"/>
            <a:ext cx="460629" cy="7796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معرفی محصولات شرکت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7200" y="1524000"/>
            <a:ext cx="2423860" cy="144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C00000"/>
                </a:solidFill>
                <a:cs typeface="B Homa" panose="00000400000000000000" pitchFamily="2" charset="-78"/>
              </a:rPr>
              <a:t>محل درج تصویر محصول 1</a:t>
            </a:r>
            <a:endParaRPr lang="en-US" dirty="0">
              <a:solidFill>
                <a:srgbClr val="C00000"/>
              </a:solidFill>
              <a:cs typeface="B Homa" panose="00000400000000000000" pitchFamily="2" charset="-7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3200400"/>
            <a:ext cx="2423860" cy="144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C00000"/>
                </a:solidFill>
                <a:cs typeface="B Homa" panose="00000400000000000000" pitchFamily="2" charset="-78"/>
              </a:rPr>
              <a:t>محل درج تصویر محصول </a:t>
            </a:r>
            <a:r>
              <a:rPr lang="fa-IR" dirty="0" smtClean="0">
                <a:solidFill>
                  <a:srgbClr val="C00000"/>
                </a:solidFill>
                <a:cs typeface="B Homa" panose="00000400000000000000" pitchFamily="2" charset="-78"/>
              </a:rPr>
              <a:t>2</a:t>
            </a:r>
            <a:endParaRPr lang="en-US" dirty="0">
              <a:solidFill>
                <a:srgbClr val="C00000"/>
              </a:solidFill>
              <a:cs typeface="B Homa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890946"/>
            <a:ext cx="2423860" cy="144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C00000"/>
                </a:solidFill>
                <a:cs typeface="B Homa" panose="00000400000000000000" pitchFamily="2" charset="-78"/>
              </a:rPr>
              <a:t>محل درج تصویر محصول </a:t>
            </a:r>
            <a:r>
              <a:rPr lang="fa-IR" dirty="0" smtClean="0">
                <a:solidFill>
                  <a:srgbClr val="C00000"/>
                </a:solidFill>
                <a:cs typeface="B Homa" panose="00000400000000000000" pitchFamily="2" charset="-78"/>
              </a:rPr>
              <a:t>3</a:t>
            </a:r>
            <a:endParaRPr lang="en-US" dirty="0">
              <a:solidFill>
                <a:srgbClr val="C00000"/>
              </a:solidFill>
              <a:cs typeface="B Homa" panose="00000400000000000000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00400" y="1524000"/>
            <a:ext cx="5325602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نام و توضیحات محصول 1 (وضعیت دانش بنیان بودن محصول) 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00400" y="3200400"/>
            <a:ext cx="5325602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نام و توضیحات محصول 2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(وضعیت دانش بنیان بودن محصول)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00400" y="4890946"/>
            <a:ext cx="5325602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نام و توضیحات محصول 3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(وضعیت دانش بنیان بودن محصول) </a:t>
            </a:r>
          </a:p>
        </p:txBody>
      </p:sp>
    </p:spTree>
    <p:extLst>
      <p:ext uri="{BB962C8B-B14F-4D97-AF65-F5344CB8AC3E}">
        <p14:creationId xmlns:p14="http://schemas.microsoft.com/office/powerpoint/2010/main" val="17984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تصاویر کارخانه/ کارگاه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پروژه‌های انجام شده و جاری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975" y="2220903"/>
            <a:ext cx="7887827" cy="1512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شاخص‌ترین پروژه‌ها درج شود.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3617" y="1295400"/>
            <a:ext cx="2407570" cy="852058"/>
            <a:chOff x="5165252" y="1245162"/>
            <a:chExt cx="2407570" cy="852058"/>
          </a:xfrm>
        </p:grpSpPr>
        <p:sp>
          <p:nvSpPr>
            <p:cNvPr id="11" name="Rounded Rectangle 10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پروژه‌های انجام شده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25002" y="4800600"/>
            <a:ext cx="7924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شاخص‌ترین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پروژه‌ها درج شود.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02103" y="3926423"/>
            <a:ext cx="2407570" cy="852058"/>
            <a:chOff x="5165252" y="1245162"/>
            <a:chExt cx="2407570" cy="852058"/>
          </a:xfrm>
        </p:grpSpPr>
        <p:sp>
          <p:nvSpPr>
            <p:cNvPr id="16" name="Rounded Rectangle 15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پروژه‌های جاری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3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معرفی طرح پیشنهادی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8598" y="1447800"/>
            <a:ext cx="8164402" cy="4953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در این بخش به طور مختصر به معرفی طرح، سابقه دستیابی به فناوری ورود به عرصه تجاری­سازی و </a:t>
            </a: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فعالیت‌های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مختلف اجرایی، فنی، اقتصادی انجام شده تا زمان حاضر اشاره </a:t>
            </a: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شود.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940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استراژدی رشد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8598" y="1447800"/>
            <a:ext cx="8164402" cy="49530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در این بخش </a:t>
            </a: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استراژدی در پیش گرفته شرکت، جهت ارتقاء و رشد محصول/ کسب و کار ارائه شود.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675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1074</TotalTime>
  <Words>551</Words>
  <Application>Microsoft Office PowerPoint</Application>
  <PresentationFormat>On-screen Show (4:3)</PresentationFormat>
  <Paragraphs>108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 Homa</vt:lpstr>
      <vt:lpstr>B Nazanin</vt:lpstr>
      <vt:lpstr>B Titr</vt:lpstr>
      <vt:lpstr>Calibri</vt:lpstr>
      <vt:lpstr>Corbel</vt:lpstr>
      <vt:lpstr>IranNastaliq</vt:lpstr>
      <vt:lpstr>Tahoma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ارائه این اطلاعات به منظور ارائه طرح و دفاع از طرح در جلسه ی کمیته ی اعتباری صندوق بوده و به منزله ی تصویب نهایی تلقی نمی گردد. پیشاپیش از صبر و شکیبایی شما سپاس گزاریم.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بسمه تعالی</dc:title>
  <dc:creator>Zahra Yar Ahmadi</dc:creator>
  <cp:lastModifiedBy>Sandoogh</cp:lastModifiedBy>
  <cp:revision>122</cp:revision>
  <dcterms:created xsi:type="dcterms:W3CDTF">2006-08-16T00:00:00Z</dcterms:created>
  <dcterms:modified xsi:type="dcterms:W3CDTF">2022-01-12T05:32:00Z</dcterms:modified>
</cp:coreProperties>
</file>