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0" r:id="rId3"/>
    <p:sldId id="259" r:id="rId4"/>
    <p:sldId id="284" r:id="rId5"/>
    <p:sldId id="286" r:id="rId6"/>
    <p:sldId id="287" r:id="rId7"/>
    <p:sldId id="288" r:id="rId8"/>
    <p:sldId id="267" r:id="rId9"/>
    <p:sldId id="289" r:id="rId10"/>
    <p:sldId id="290" r:id="rId11"/>
    <p:sldId id="295" r:id="rId12"/>
    <p:sldId id="294" r:id="rId13"/>
    <p:sldId id="292" r:id="rId14"/>
    <p:sldId id="297" r:id="rId15"/>
  </p:sldIdLst>
  <p:sldSz cx="9144000" cy="5143500" type="screen16x9"/>
  <p:notesSz cx="6858000" cy="9144000"/>
  <p:embeddedFontLst>
    <p:embeddedFont>
      <p:font typeface="IranNastaliq" panose="02020505000000020003" pitchFamily="18" charset="0"/>
      <p:regular r:id="rId17"/>
    </p:embeddedFont>
    <p:embeddedFont>
      <p:font typeface="Titillium Web ExtraLight" panose="020B0604020202020204" charset="0"/>
      <p:regular r:id="rId18"/>
      <p:bold r:id="rId19"/>
      <p:italic r:id="rId20"/>
      <p:boldItalic r:id="rId21"/>
    </p:embeddedFont>
    <p:embeddedFont>
      <p:font typeface="2  Homa" panose="00000400000000000000" pitchFamily="2" charset="-78"/>
      <p:regular r:id="rId22"/>
    </p:embeddedFont>
    <p:embeddedFont>
      <p:font typeface="B Titr" panose="00000700000000000000" pitchFamily="2" charset="-78"/>
      <p:bold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  <p:embeddedFont>
      <p:font typeface="B Nazanin" panose="00000400000000000000" pitchFamily="2" charset="-78"/>
      <p:regular r:id="rId30"/>
      <p:bold r:id="rId31"/>
    </p:embeddedFont>
    <p:embeddedFont>
      <p:font typeface="B Homa" panose="00000400000000000000" pitchFamily="2" charset="-78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939"/>
    <a:srgbClr val="0A1E3E"/>
    <a:srgbClr val="0D2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FAF1A-4D9B-44B8-BA15-5AD4E85F0B9A}">
  <a:tblStyle styleId="{89EFAF1A-4D9B-44B8-BA15-5AD4E85F0B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rtl="1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a-IR" sz="1400" dirty="0" smtClean="0">
                <a:solidFill>
                  <a:schemeClr val="bg1">
                    <a:lumMod val="95000"/>
                  </a:schemeClr>
                </a:solidFill>
                <a:cs typeface="B Homa" panose="00000400000000000000" pitchFamily="2" charset="-78"/>
              </a:rPr>
              <a:t>محل هزینه‌ها</a:t>
            </a:r>
            <a:endParaRPr lang="en-US" sz="1400" dirty="0">
              <a:solidFill>
                <a:schemeClr val="bg1">
                  <a:lumMod val="95000"/>
                </a:schemeClr>
              </a:solidFill>
              <a:cs typeface="B Homa" panose="00000400000000000000" pitchFamily="2" charset="-78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1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41-4713-AC2D-6964361CC6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41-4713-AC2D-6964361CC6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41-4713-AC2D-6964361CC6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41-4713-AC2D-6964361CC61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CA-4C18-AB4A-ACCA4E18E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8481902725122329E-3"/>
          <c:y val="0.89868166322610721"/>
          <c:w val="0.97795794044262985"/>
          <c:h val="7.5573267022322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B Homa" panose="00000400000000000000" pitchFamily="2" charset="-78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813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95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55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6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55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99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24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04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51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23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2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535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4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69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83392" y="1835473"/>
            <a:ext cx="7729200" cy="782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B Titr" panose="00000700000000000000" pitchFamily="2" charset="-78"/>
              </a:rPr>
              <a:t>فرم ارزیابی شرکت‌ها جهت طرح ‌هم‌سرمایه‌گذاری</a:t>
            </a:r>
            <a:endParaRPr sz="32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cs typeface="B Titr" panose="000007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47793" y="261378"/>
            <a:ext cx="3200399" cy="893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5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IranNastaliq" panose="02020505000000020003" pitchFamily="18" charset="0"/>
                <a:ea typeface="Tahoma" panose="020B0604030504040204" pitchFamily="34" charset="0"/>
                <a:cs typeface="IranNastaliq" panose="02020505000000020003" pitchFamily="18" charset="0"/>
              </a:rPr>
              <a:t>بسم الله الرحمن الرحیم</a:t>
            </a:r>
            <a:endParaRPr lang="en-US" sz="54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IranNastaliq" panose="02020505000000020003" pitchFamily="18" charset="0"/>
              <a:ea typeface="Tahoma" panose="020B0604030504040204" pitchFamily="34" charset="0"/>
              <a:cs typeface="IranNastaliq" panose="02020505000000020003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95837" y="3019926"/>
            <a:ext cx="3304309" cy="1711037"/>
            <a:chOff x="2473036" y="2521401"/>
            <a:chExt cx="3304309" cy="17110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61" b="75330" l="1815" r="97984">
                          <a14:foregroundMark x1="73992" y1="66300" x2="73992" y2="66300"/>
                          <a14:foregroundMark x1="35685" y1="53744" x2="35685" y2="53744"/>
                          <a14:foregroundMark x1="31653" y1="34581" x2="31653" y2="34581"/>
                          <a14:foregroundMark x1="55847" y1="47577" x2="55847" y2="47577"/>
                          <a14:foregroundMark x1="60484" y1="48678" x2="60484" y2="48678"/>
                          <a14:foregroundMark x1="38710" y1="16300" x2="38710" y2="16300"/>
                          <a14:foregroundMark x1="50806" y1="37225" x2="50806" y2="37225"/>
                          <a14:foregroundMark x1="56855" y1="42731" x2="56855" y2="42731"/>
                          <a14:foregroundMark x1="91129" y1="85683" x2="91129" y2="85683"/>
                          <a14:foregroundMark x1="66532" y1="86784" x2="66532" y2="86784"/>
                          <a14:foregroundMark x1="78629" y1="86784" x2="78629" y2="86784"/>
                          <a14:foregroundMark x1="76613" y1="90529" x2="76613" y2="90529"/>
                          <a14:foregroundMark x1="71573" y1="85683" x2="71573" y2="85683"/>
                          <a14:foregroundMark x1="69960" y1="94934" x2="69960" y2="94934"/>
                          <a14:foregroundMark x1="77016" y1="80176" x2="77016" y2="80176"/>
                          <a14:foregroundMark x1="87097" y1="82819" x2="87097" y2="82819"/>
                          <a14:foregroundMark x1="69960" y1="80617" x2="69960" y2="80617"/>
                          <a14:foregroundMark x1="61895" y1="84581" x2="61895" y2="84581"/>
                          <a14:foregroundMark x1="62903" y1="89427" x2="62903" y2="89427"/>
                          <a14:foregroundMark x1="58468" y1="81718" x2="58468" y2="81718"/>
                          <a14:foregroundMark x1="57863" y1="90529" x2="57863" y2="90529"/>
                          <a14:foregroundMark x1="51815" y1="86784" x2="51815" y2="86784"/>
                          <a14:foregroundMark x1="47782" y1="86784" x2="47782" y2="86784"/>
                          <a14:foregroundMark x1="46774" y1="83480" x2="46774" y2="83480"/>
                          <a14:foregroundMark x1="48790" y1="78414" x2="48790" y2="78414"/>
                          <a14:foregroundMark x1="41734" y1="86123" x2="41734" y2="86123"/>
                          <a14:foregroundMark x1="39315" y1="87885" x2="39315" y2="87885"/>
                          <a14:foregroundMark x1="35282" y1="87885" x2="35282" y2="87885"/>
                          <a14:foregroundMark x1="28629" y1="88326" x2="28629" y2="88326"/>
                          <a14:foregroundMark x1="25202" y1="88987" x2="25202" y2="88987"/>
                          <a14:foregroundMark x1="21573" y1="88326" x2="21573" y2="88326"/>
                          <a14:foregroundMark x1="17137" y1="88987" x2="17137" y2="88987"/>
                          <a14:foregroundMark x1="15121" y1="86123" x2="15121" y2="86123"/>
                          <a14:foregroundMark x1="10081" y1="91189" x2="10081" y2="91189"/>
                          <a14:foregroundMark x1="10484" y1="86784" x2="10484" y2="86784"/>
                          <a14:foregroundMark x1="23185" y1="81718" x2="23185" y2="81718"/>
                          <a14:foregroundMark x1="25605" y1="81718" x2="25605" y2="81718"/>
                          <a14:foregroundMark x1="36290" y1="54846" x2="36290" y2="54846"/>
                          <a14:foregroundMark x1="43347" y1="54846" x2="43347" y2="54846"/>
                          <a14:foregroundMark x1="30645" y1="27313" x2="30645" y2="27313"/>
                          <a14:foregroundMark x1="30645" y1="27313" x2="30645" y2="27313"/>
                          <a14:foregroundMark x1="36290" y1="36784" x2="36290" y2="36784"/>
                          <a14:foregroundMark x1="20766" y1="43172" x2="20766" y2="43172"/>
                          <a14:foregroundMark x1="38911" y1="22247" x2="38911" y2="22247"/>
                          <a14:foregroundMark x1="44556" y1="25991" x2="44556" y2="25991"/>
                          <a14:foregroundMark x1="65323" y1="53084" x2="65323" y2="53084"/>
                          <a14:backgroundMark x1="22379" y1="89427" x2="22379" y2="89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449"/>
            <a:stretch/>
          </p:blipFill>
          <p:spPr>
            <a:xfrm>
              <a:off x="3183081" y="2521401"/>
              <a:ext cx="1837175" cy="1288472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2473036" y="3737138"/>
              <a:ext cx="3304309" cy="4953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6000" b="0" kern="1200" cap="all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a-IR" sz="2100" dirty="0" smtClean="0">
                  <a:solidFill>
                    <a:srgbClr val="0A1E3E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IranNastaliq" panose="02020505000000020003" pitchFamily="18" charset="0"/>
                  <a:ea typeface="Tahoma" panose="020B0604030504040204" pitchFamily="34" charset="0"/>
                  <a:cs typeface="IranNastaliq" panose="02020505000000020003" pitchFamily="18" charset="0"/>
                </a:rPr>
                <a:t>صندوق     پژوهش    و   فناوری    مازندران</a:t>
              </a:r>
              <a:endParaRPr lang="en-US" sz="2100" dirty="0">
                <a:solidFill>
                  <a:srgbClr val="0A1E3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ranNastaliq" panose="02020505000000020003" pitchFamily="18" charset="0"/>
                <a:ea typeface="Tahoma" panose="020B0604030504040204" pitchFamily="34" charset="0"/>
                <a:cs typeface="IranNastaliq" panose="020205050000000200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71668" y="141513"/>
            <a:ext cx="242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</a:p>
        </p:txBody>
      </p:sp>
      <p:grpSp>
        <p:nvGrpSpPr>
          <p:cNvPr id="3" name="Google Shape;1251;p40"/>
          <p:cNvGrpSpPr/>
          <p:nvPr/>
        </p:nvGrpSpPr>
        <p:grpSpPr>
          <a:xfrm>
            <a:off x="170164" y="99948"/>
            <a:ext cx="515636" cy="496335"/>
            <a:chOff x="5941025" y="3634400"/>
            <a:chExt cx="467650" cy="467650"/>
          </a:xfrm>
        </p:grpSpPr>
        <p:sp>
          <p:nvSpPr>
            <p:cNvPr id="4" name="Google Shape;1252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53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4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5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56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7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4905067" y="1299227"/>
            <a:ext cx="3778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indent="0" algn="r" rtl="1">
              <a:buSzPct val="150000"/>
              <a:buNone/>
            </a:pPr>
            <a:r>
              <a:rPr lang="fa-IR" b="1" dirty="0">
                <a:solidFill>
                  <a:srgbClr val="FFFF00"/>
                </a:solidFill>
                <a:cs typeface="B Nazanin" panose="00000400000000000000" pitchFamily="2" charset="-78"/>
              </a:rPr>
              <a:t>در این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بخش در مورد بازار رقابت محصول توضیح داده شود.</a:t>
            </a:r>
            <a:endParaRPr lang="en-US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88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71668" y="141513"/>
            <a:ext cx="3408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</a:p>
        </p:txBody>
      </p:sp>
      <p:grpSp>
        <p:nvGrpSpPr>
          <p:cNvPr id="4" name="Google Shape;1130;p40"/>
          <p:cNvGrpSpPr/>
          <p:nvPr/>
        </p:nvGrpSpPr>
        <p:grpSpPr>
          <a:xfrm>
            <a:off x="228622" y="79672"/>
            <a:ext cx="457178" cy="481942"/>
            <a:chOff x="5961125" y="1623900"/>
            <a:chExt cx="427450" cy="448175"/>
          </a:xfrm>
        </p:grpSpPr>
        <p:sp>
          <p:nvSpPr>
            <p:cNvPr id="5" name="Google Shape;1131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2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3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4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5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6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7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343944" y="1257186"/>
            <a:ext cx="3392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indent="0" algn="r" rtl="1">
              <a:buSzPct val="150000"/>
              <a:buNone/>
            </a:pPr>
            <a:r>
              <a:rPr lang="fa-IR" b="1" dirty="0">
                <a:solidFill>
                  <a:srgbClr val="FFFF00"/>
                </a:solidFill>
                <a:cs typeface="B Nazanin" panose="00000400000000000000" pitchFamily="2" charset="-78"/>
              </a:rPr>
              <a:t>در این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بخش مزیت رقابتی محصول توضیح داده شود.</a:t>
            </a:r>
            <a:endParaRPr lang="en-US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8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71668" y="141513"/>
            <a:ext cx="3408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Investment Scope</a:t>
            </a:r>
          </a:p>
        </p:txBody>
      </p:sp>
      <p:graphicFrame>
        <p:nvGraphicFramePr>
          <p:cNvPr id="3" name="Google Shape;907;p27"/>
          <p:cNvGraphicFramePr/>
          <p:nvPr>
            <p:extLst>
              <p:ext uri="{D42A27DB-BD31-4B8C-83A1-F6EECF244321}">
                <p14:modId xmlns:p14="http://schemas.microsoft.com/office/powerpoint/2010/main" val="605339001"/>
              </p:ext>
            </p:extLst>
          </p:nvPr>
        </p:nvGraphicFramePr>
        <p:xfrm>
          <a:off x="1114682" y="1367304"/>
          <a:ext cx="3626426" cy="3022807"/>
        </p:xfrm>
        <a:graphic>
          <a:graphicData uri="http://schemas.openxmlformats.org/drawingml/2006/table">
            <a:tbl>
              <a:tblPr>
                <a:noFill/>
                <a:tableStyleId>{89EFAF1A-4D9B-44B8-BA15-5AD4E85F0B9A}</a:tableStyleId>
              </a:tblPr>
              <a:tblGrid>
                <a:gridCol w="148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0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3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 b="1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مبلغ به میلیون ریال</a:t>
                      </a:r>
                      <a:endParaRPr sz="12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شرح محل هزینه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545464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Arial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2970065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Arial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8389673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Arial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6252605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Arial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9670960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Arial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4641995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 b="1" i="0" u="none" strike="noStrike" cap="non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مجموع</a:t>
                      </a:r>
                      <a:endParaRPr sz="12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9476674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03361171"/>
              </p:ext>
            </p:extLst>
          </p:nvPr>
        </p:nvGraphicFramePr>
        <p:xfrm>
          <a:off x="5579918" y="1215736"/>
          <a:ext cx="3086100" cy="2959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5" name="Google Shape;1230;p40"/>
          <p:cNvGrpSpPr/>
          <p:nvPr/>
        </p:nvGrpSpPr>
        <p:grpSpPr>
          <a:xfrm>
            <a:off x="178060" y="131848"/>
            <a:ext cx="466175" cy="471330"/>
            <a:chOff x="3292425" y="3664250"/>
            <a:chExt cx="397025" cy="391525"/>
          </a:xfrm>
        </p:grpSpPr>
        <p:sp>
          <p:nvSpPr>
            <p:cNvPr id="16" name="Google Shape;1231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2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3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4419342" y="860952"/>
            <a:ext cx="4246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indent="0" algn="r" rtl="1">
              <a:buSzPct val="150000"/>
              <a:buNone/>
            </a:pPr>
            <a:r>
              <a:rPr lang="fa-IR" b="1" dirty="0">
                <a:solidFill>
                  <a:srgbClr val="FFFF00"/>
                </a:solidFill>
                <a:cs typeface="B Nazanin" panose="00000400000000000000" pitchFamily="2" charset="-78"/>
              </a:rPr>
              <a:t>در این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بخش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جزئیات هزینه‌های مورد نیاز محصول (طرح) درج شود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.</a:t>
            </a:r>
            <a:endParaRPr lang="en-US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22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71668" y="141513"/>
            <a:ext cx="3408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Rate of Investment (</a:t>
            </a:r>
            <a:r>
              <a:rPr lang="en-US" sz="2400" dirty="0" err="1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Google Shape;907;p27"/>
          <p:cNvGraphicFramePr/>
          <p:nvPr>
            <p:extLst>
              <p:ext uri="{D42A27DB-BD31-4B8C-83A1-F6EECF244321}">
                <p14:modId xmlns:p14="http://schemas.microsoft.com/office/powerpoint/2010/main" val="1957725397"/>
              </p:ext>
            </p:extLst>
          </p:nvPr>
        </p:nvGraphicFramePr>
        <p:xfrm>
          <a:off x="2618509" y="1741377"/>
          <a:ext cx="4114800" cy="2240210"/>
        </p:xfrm>
        <a:graphic>
          <a:graphicData uri="http://schemas.openxmlformats.org/drawingml/2006/table">
            <a:tbl>
              <a:tblPr>
                <a:noFill/>
                <a:tableStyleId>{89EFAF1A-4D9B-44B8-BA15-5AD4E85F0B9A}</a:tableStyleId>
              </a:tblPr>
              <a:tblGrid>
                <a:gridCol w="1137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7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3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ظرفیت فروش سالانه با توسعه فعلی بازار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قیمت فروش هر واحد به صورت متوسط</a:t>
                      </a:r>
                      <a:endParaRPr sz="12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فروش کل (میلیون ریال)</a:t>
                      </a:r>
                      <a:endParaRPr sz="12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2970065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قیمت تمام شده هر واحد</a:t>
                      </a:r>
                      <a:endParaRPr sz="12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8389673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سود ناخالص سالانه</a:t>
                      </a:r>
                      <a:endParaRPr sz="12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6252605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نرخ بازگشت سرمایه</a:t>
                      </a:r>
                      <a:endParaRPr sz="12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9670960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tillium Web"/>
                          <a:ea typeface="Titillium Web"/>
                          <a:cs typeface="B Homa" panose="00000400000000000000" pitchFamily="2" charset="-78"/>
                          <a:sym typeface="Titillium Web"/>
                        </a:rPr>
                        <a:t>دوره برگشت سرمایه</a:t>
                      </a:r>
                      <a:endParaRPr sz="12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Titillium Web"/>
                        <a:ea typeface="Titillium Web"/>
                        <a:cs typeface="B Homa" panose="00000400000000000000" pitchFamily="2" charset="-78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4641995"/>
                  </a:ext>
                </a:extLst>
              </a:tr>
            </a:tbl>
          </a:graphicData>
        </a:graphic>
      </p:graphicFrame>
      <p:grpSp>
        <p:nvGrpSpPr>
          <p:cNvPr id="4" name="Google Shape;1234;p40"/>
          <p:cNvGrpSpPr/>
          <p:nvPr/>
        </p:nvGrpSpPr>
        <p:grpSpPr>
          <a:xfrm>
            <a:off x="165200" y="189883"/>
            <a:ext cx="520600" cy="364923"/>
            <a:chOff x="3932350" y="3714775"/>
            <a:chExt cx="439650" cy="319075"/>
          </a:xfrm>
        </p:grpSpPr>
        <p:sp>
          <p:nvSpPr>
            <p:cNvPr id="5" name="Google Shape;1235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36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37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8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9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8892" y="864500"/>
            <a:ext cx="4899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indent="0" algn="r" rtl="1">
              <a:buSzPct val="150000"/>
              <a:buNone/>
            </a:pPr>
            <a:r>
              <a:rPr lang="fa-IR" b="1" dirty="0">
                <a:solidFill>
                  <a:srgbClr val="FFFF00"/>
                </a:solidFill>
                <a:cs typeface="B Nazanin" panose="00000400000000000000" pitchFamily="2" charset="-78"/>
              </a:rPr>
              <a:t>در این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بخش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وضعیت اقتصادی و سرمایه گذاری طرح به صورت کمی درج شود.</a:t>
            </a:r>
            <a:endParaRPr lang="en-US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35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891" y="1464108"/>
            <a:ext cx="4286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a-IR" sz="5400" b="0" i="0" u="none" strike="noStrike" kern="0" cap="none" spc="0" normalizeH="0" baseline="0" noProof="0" dirty="0" smtClean="0">
                <a:ln w="3175"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uLnTx/>
                <a:uFillTx/>
                <a:latin typeface="Times New Roman" panose="02020603050405020304" pitchFamily="18" charset="0"/>
                <a:cs typeface="B Homa" panose="00000400000000000000" pitchFamily="2" charset="-78"/>
                <a:sym typeface="Arial"/>
              </a:rPr>
              <a:t>با تشکر</a:t>
            </a:r>
            <a:endParaRPr kumimoji="0" lang="en-US" sz="5400" b="0" i="0" u="none" strike="noStrike" kern="0" cap="none" spc="0" normalizeH="0" baseline="0" noProof="0" dirty="0">
              <a:ln w="3175">
                <a:noFill/>
              </a:ln>
              <a:solidFill>
                <a:schemeClr val="tx2">
                  <a:lumMod val="1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uLnTx/>
              <a:uFillTx/>
              <a:latin typeface="Times New Roman" panose="02020603050405020304" pitchFamily="18" charset="0"/>
              <a:cs typeface="B Homa" panose="00000400000000000000" pitchFamily="2" charset="-7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9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682" y="144464"/>
            <a:ext cx="1938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5" name="Google Shape;1409;p40"/>
          <p:cNvGrpSpPr/>
          <p:nvPr/>
        </p:nvGrpSpPr>
        <p:grpSpPr>
          <a:xfrm>
            <a:off x="304601" y="204619"/>
            <a:ext cx="453935" cy="341389"/>
            <a:chOff x="3269900" y="3064500"/>
            <a:chExt cx="432325" cy="263075"/>
          </a:xfrm>
        </p:grpSpPr>
        <p:sp>
          <p:nvSpPr>
            <p:cNvPr id="6" name="Google Shape;1410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11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12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878" y="1482827"/>
            <a:ext cx="2850295" cy="501736"/>
          </a:xfrm>
        </p:spPr>
        <p:txBody>
          <a:bodyPr/>
          <a:lstStyle/>
          <a:p>
            <a:pPr marL="38100" indent="0" algn="r" rtl="1">
              <a:buSzPct val="150000"/>
              <a:buNone/>
            </a:pPr>
            <a:r>
              <a:rPr lang="fa-IR" sz="1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در این بخش به معرفی شرکت پرداخته شود.</a:t>
            </a:r>
            <a:endParaRPr lang="en-US" sz="1400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4869" y="257297"/>
            <a:ext cx="1938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grpSp>
        <p:nvGrpSpPr>
          <p:cNvPr id="9" name="Google Shape;1400;p40"/>
          <p:cNvGrpSpPr/>
          <p:nvPr/>
        </p:nvGrpSpPr>
        <p:grpSpPr>
          <a:xfrm>
            <a:off x="241802" y="257297"/>
            <a:ext cx="371262" cy="432400"/>
            <a:chOff x="6718575" y="2318625"/>
            <a:chExt cx="256950" cy="407375"/>
          </a:xfrm>
        </p:grpSpPr>
        <p:sp>
          <p:nvSpPr>
            <p:cNvPr id="10" name="Google Shape;1401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02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03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04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05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06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07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08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394858" y="1700541"/>
            <a:ext cx="6323316" cy="501736"/>
          </a:xfrm>
        </p:spPr>
        <p:txBody>
          <a:bodyPr/>
          <a:lstStyle/>
          <a:p>
            <a:pPr marL="38100" indent="0" algn="r" rtl="1">
              <a:buSzPct val="150000"/>
              <a:buNone/>
            </a:pPr>
            <a:r>
              <a:rPr lang="fa-IR" sz="1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چه مشکلی داریم؟</a:t>
            </a:r>
            <a:r>
              <a:rPr lang="fa-IR" sz="1400" b="1" dirty="0">
                <a:solidFill>
                  <a:srgbClr val="FFFF00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(چالش‌های پیش روی شرکت و طرح درج شود.)</a:t>
            </a:r>
            <a:endParaRPr lang="fa-IR" sz="1400" b="1" dirty="0" smtClean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6824" y="246907"/>
            <a:ext cx="1938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Google Shape;1267;p40"/>
          <p:cNvSpPr/>
          <p:nvPr/>
        </p:nvSpPr>
        <p:spPr>
          <a:xfrm>
            <a:off x="215956" y="239729"/>
            <a:ext cx="469843" cy="498532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394858" y="1700541"/>
            <a:ext cx="6323316" cy="501736"/>
          </a:xfrm>
        </p:spPr>
        <p:txBody>
          <a:bodyPr/>
          <a:lstStyle/>
          <a:p>
            <a:pPr marL="38100" indent="0" algn="r" rtl="1">
              <a:buSzPct val="150000"/>
              <a:buNone/>
            </a:pPr>
            <a:r>
              <a:rPr lang="fa-IR" sz="1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در این قسمت راه حل پیشنهادی برای مدیریت و رفع چالش‌ها درج گردد.</a:t>
            </a:r>
          </a:p>
        </p:txBody>
      </p:sp>
    </p:spTree>
    <p:extLst>
      <p:ext uri="{BB962C8B-B14F-4D97-AF65-F5344CB8AC3E}">
        <p14:creationId xmlns:p14="http://schemas.microsoft.com/office/powerpoint/2010/main" val="6041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161" y="144464"/>
            <a:ext cx="242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 Validation</a:t>
            </a:r>
          </a:p>
        </p:txBody>
      </p:sp>
      <p:grpSp>
        <p:nvGrpSpPr>
          <p:cNvPr id="7" name="Google Shape;1199;p40"/>
          <p:cNvGrpSpPr/>
          <p:nvPr/>
        </p:nvGrpSpPr>
        <p:grpSpPr>
          <a:xfrm>
            <a:off x="316672" y="144464"/>
            <a:ext cx="452255" cy="461665"/>
            <a:chOff x="3951850" y="2985350"/>
            <a:chExt cx="407950" cy="416500"/>
          </a:xfrm>
        </p:grpSpPr>
        <p:sp>
          <p:nvSpPr>
            <p:cNvPr id="8" name="Google Shape;1200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1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02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3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"/>
          <p:cNvSpPr txBox="1">
            <a:spLocks/>
          </p:cNvSpPr>
          <p:nvPr/>
        </p:nvSpPr>
        <p:spPr>
          <a:xfrm>
            <a:off x="4727626" y="1259106"/>
            <a:ext cx="4232286" cy="5017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r" rtl="1">
              <a:buSzPct val="150000"/>
            </a:pP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در این بخش اطلاعات مربوط به اعتبارسنجی بازار درج شود. </a:t>
            </a:r>
            <a:endParaRPr lang="en-US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2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9562" y="257298"/>
            <a:ext cx="1938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</a:p>
        </p:txBody>
      </p:sp>
      <p:sp>
        <p:nvSpPr>
          <p:cNvPr id="2" name="Oval 1"/>
          <p:cNvSpPr/>
          <p:nvPr/>
        </p:nvSpPr>
        <p:spPr>
          <a:xfrm>
            <a:off x="631172" y="1612004"/>
            <a:ext cx="2679103" cy="2514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 smtClean="0">
              <a:cs typeface="2  Homa" panose="00000400000000000000" pitchFamily="2" charset="-78"/>
            </a:endParaRPr>
          </a:p>
          <a:p>
            <a:pPr algn="ctr"/>
            <a:r>
              <a:rPr lang="fa-IR" dirty="0" smtClean="0">
                <a:cs typeface="2  Homa" panose="00000400000000000000" pitchFamily="2" charset="-78"/>
              </a:rPr>
              <a:t>اندازه بازار جهانی</a:t>
            </a:r>
            <a:endParaRPr lang="en-US" dirty="0">
              <a:cs typeface="2  Homa" panose="00000400000000000000" pitchFamily="2" charset="-78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42827" y="1971232"/>
            <a:ext cx="1786473" cy="179614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 smtClean="0">
              <a:cs typeface="2  Homa" panose="00000400000000000000" pitchFamily="2" charset="-78"/>
            </a:endParaRPr>
          </a:p>
          <a:p>
            <a:pPr algn="ctr"/>
            <a:r>
              <a:rPr lang="fa-IR" dirty="0" smtClean="0">
                <a:cs typeface="2  Homa" panose="00000400000000000000" pitchFamily="2" charset="-78"/>
              </a:rPr>
              <a:t>بازار داخلی</a:t>
            </a:r>
            <a:endParaRPr lang="en-US" dirty="0">
              <a:cs typeface="2  Homa" panose="00000400000000000000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61852" y="2192356"/>
            <a:ext cx="1315766" cy="135389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 smtClean="0">
              <a:cs typeface="2  Homa" panose="00000400000000000000" pitchFamily="2" charset="-78"/>
            </a:endParaRPr>
          </a:p>
          <a:p>
            <a:pPr algn="ctr"/>
            <a:r>
              <a:rPr lang="fa-IR" dirty="0" smtClean="0">
                <a:cs typeface="2  Homa" panose="00000400000000000000" pitchFamily="2" charset="-78"/>
              </a:rPr>
              <a:t>بازار شرکت</a:t>
            </a:r>
            <a:endParaRPr lang="en-US" dirty="0">
              <a:cs typeface="2  Homa" panose="00000400000000000000" pitchFamily="2" charset="-78"/>
            </a:endParaRPr>
          </a:p>
        </p:txBody>
      </p:sp>
      <p:grpSp>
        <p:nvGrpSpPr>
          <p:cNvPr id="6" name="Google Shape;1444;p40"/>
          <p:cNvGrpSpPr/>
          <p:nvPr/>
        </p:nvGrpSpPr>
        <p:grpSpPr>
          <a:xfrm>
            <a:off x="134138" y="182542"/>
            <a:ext cx="621917" cy="611175"/>
            <a:chOff x="5233525" y="4954450"/>
            <a:chExt cx="538275" cy="516350"/>
          </a:xfrm>
        </p:grpSpPr>
        <p:sp>
          <p:nvSpPr>
            <p:cNvPr id="7" name="Google Shape;1445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6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7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8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9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50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51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52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53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4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5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709057" y="1110268"/>
            <a:ext cx="7128860" cy="501736"/>
          </a:xfrm>
        </p:spPr>
        <p:txBody>
          <a:bodyPr/>
          <a:lstStyle/>
          <a:p>
            <a:pPr marL="38100" indent="0" algn="r" rtl="1">
              <a:buSzPct val="150000"/>
              <a:buNone/>
            </a:pPr>
            <a:r>
              <a:rPr lang="fa-IR" sz="1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درمورد حجم بازار و میزان اکتساب بازار توسط محصول (طرح) مورد نظر به صورت کمی و کیفی توضیح داده شود.</a:t>
            </a:r>
            <a:endParaRPr lang="fa-IR" sz="1400" b="1" dirty="0" smtClean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77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71668" y="174170"/>
            <a:ext cx="242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sz="2400" dirty="0">
              <a:ln w="3175">
                <a:noFill/>
              </a:ln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1456;p40"/>
          <p:cNvGrpSpPr/>
          <p:nvPr/>
        </p:nvGrpSpPr>
        <p:grpSpPr>
          <a:xfrm>
            <a:off x="201383" y="174170"/>
            <a:ext cx="460615" cy="418653"/>
            <a:chOff x="4556450" y="4963575"/>
            <a:chExt cx="548025" cy="498100"/>
          </a:xfrm>
        </p:grpSpPr>
        <p:sp>
          <p:nvSpPr>
            <p:cNvPr id="4" name="Google Shape;1457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58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59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60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1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09491" y="1183989"/>
            <a:ext cx="8820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indent="0" algn="r" rtl="1">
              <a:buSzPct val="150000"/>
              <a:buNone/>
            </a:pPr>
            <a:r>
              <a:rPr lang="fa-IR" b="1" dirty="0">
                <a:solidFill>
                  <a:srgbClr val="FFFF00"/>
                </a:solidFill>
                <a:cs typeface="B Nazanin" panose="00000400000000000000" pitchFamily="2" charset="-78"/>
              </a:rPr>
              <a:t>در این بخش محصولات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شرکت، وضعیت دانش بنیانی/ عدم دانش بنیان بودن محصولات  و همچنین محصول مورد نظر در طرح توضیح داده شود</a:t>
            </a:r>
            <a:r>
              <a:rPr lang="fa-IR" b="1" dirty="0">
                <a:solidFill>
                  <a:srgbClr val="FFFF00"/>
                </a:solidFill>
                <a:cs typeface="B Nazanin" panose="00000400000000000000" pitchFamily="2" charset="-78"/>
              </a:rPr>
              <a:t>.</a:t>
            </a:r>
            <a:endParaRPr lang="en-US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13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46760" y="150679"/>
            <a:ext cx="242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64497" y="1613511"/>
            <a:ext cx="1979180" cy="650643"/>
            <a:chOff x="1460706" y="1719943"/>
            <a:chExt cx="1979180" cy="650643"/>
          </a:xfrm>
        </p:grpSpPr>
        <p:sp>
          <p:nvSpPr>
            <p:cNvPr id="900" name="Google Shape;900;p26"/>
            <p:cNvSpPr txBox="1"/>
            <p:nvPr/>
          </p:nvSpPr>
          <p:spPr>
            <a:xfrm>
              <a:off x="1460706" y="1719943"/>
              <a:ext cx="1979180" cy="520842"/>
            </a:xfrm>
            <a:prstGeom prst="roundRect">
              <a:avLst/>
            </a:prstGeom>
            <a:solidFill>
              <a:srgbClr val="00206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a-IR" dirty="0" smtClean="0">
                  <a:solidFill>
                    <a:srgbClr val="FFFFFF"/>
                  </a:solidFill>
                  <a:latin typeface="Titillium Web"/>
                  <a:ea typeface="Titillium Web"/>
                  <a:cs typeface="B Homa" panose="00000400000000000000" pitchFamily="2" charset="-78"/>
                  <a:sym typeface="Titillium Web"/>
                </a:rPr>
                <a:t>اندازه بازار داخلی محصول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B Homa" panose="00000400000000000000" pitchFamily="2" charset="-78"/>
                <a:sym typeface="Titillium Web"/>
              </a:endParaRPr>
            </a:p>
          </p:txBody>
        </p:sp>
        <p:sp>
          <p:nvSpPr>
            <p:cNvPr id="50" name="Google Shape;886;p26"/>
            <p:cNvSpPr/>
            <p:nvPr/>
          </p:nvSpPr>
          <p:spPr>
            <a:xfrm rot="10800000">
              <a:off x="2357657" y="2262274"/>
              <a:ext cx="185278" cy="10831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2351316" y="2321911"/>
            <a:ext cx="827315" cy="33572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Homa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75720" y="1575663"/>
            <a:ext cx="2744279" cy="1047071"/>
            <a:chOff x="4340291" y="1575663"/>
            <a:chExt cx="2744279" cy="1047071"/>
          </a:xfrm>
        </p:grpSpPr>
        <p:grpSp>
          <p:nvGrpSpPr>
            <p:cNvPr id="5" name="Group 4"/>
            <p:cNvGrpSpPr/>
            <p:nvPr/>
          </p:nvGrpSpPr>
          <p:grpSpPr>
            <a:xfrm>
              <a:off x="4340291" y="1575663"/>
              <a:ext cx="2744279" cy="643299"/>
              <a:chOff x="4397699" y="1803072"/>
              <a:chExt cx="2744279" cy="643299"/>
            </a:xfrm>
          </p:grpSpPr>
          <p:sp>
            <p:nvSpPr>
              <p:cNvPr id="46" name="Google Shape;900;p26"/>
              <p:cNvSpPr txBox="1"/>
              <p:nvPr/>
            </p:nvSpPr>
            <p:spPr>
              <a:xfrm>
                <a:off x="4397699" y="1803072"/>
                <a:ext cx="2744279" cy="520842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1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a-IR" dirty="0" smtClean="0">
                    <a:solidFill>
                      <a:srgbClr val="FFFFFF"/>
                    </a:solidFill>
                    <a:latin typeface="Titillium Web"/>
                    <a:ea typeface="Titillium Web"/>
                    <a:cs typeface="B Homa" panose="00000400000000000000" pitchFamily="2" charset="-78"/>
                    <a:sym typeface="Titillium Web"/>
                  </a:rPr>
                  <a:t>سود ناخالص در فروش بازار داخلی</a:t>
                </a:r>
                <a:endParaRPr dirty="0">
                  <a:solidFill>
                    <a:srgbClr val="FFFFFF"/>
                  </a:solidFill>
                  <a:latin typeface="Titillium Web"/>
                  <a:ea typeface="Titillium Web"/>
                  <a:cs typeface="B Homa" panose="00000400000000000000" pitchFamily="2" charset="-78"/>
                  <a:sym typeface="Titillium Web"/>
                </a:endParaRPr>
              </a:p>
            </p:txBody>
          </p:sp>
          <p:sp>
            <p:nvSpPr>
              <p:cNvPr id="47" name="Google Shape;886;p26"/>
              <p:cNvSpPr/>
              <p:nvPr/>
            </p:nvSpPr>
            <p:spPr>
              <a:xfrm rot="10800000">
                <a:off x="5649505" y="2338059"/>
                <a:ext cx="185278" cy="10831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262117" y="2287006"/>
              <a:ext cx="827315" cy="335728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B Homa" panose="00000400000000000000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94245" y="3399567"/>
            <a:ext cx="1979180" cy="1053140"/>
            <a:chOff x="2987376" y="3334295"/>
            <a:chExt cx="1979180" cy="1053140"/>
          </a:xfrm>
        </p:grpSpPr>
        <p:grpSp>
          <p:nvGrpSpPr>
            <p:cNvPr id="6" name="Group 5"/>
            <p:cNvGrpSpPr/>
            <p:nvPr/>
          </p:nvGrpSpPr>
          <p:grpSpPr>
            <a:xfrm>
              <a:off x="2987376" y="3731506"/>
              <a:ext cx="1979180" cy="655929"/>
              <a:chOff x="2949921" y="3439861"/>
              <a:chExt cx="1979180" cy="655929"/>
            </a:xfrm>
          </p:grpSpPr>
          <p:sp>
            <p:nvSpPr>
              <p:cNvPr id="45" name="Google Shape;900;p26"/>
              <p:cNvSpPr txBox="1"/>
              <p:nvPr/>
            </p:nvSpPr>
            <p:spPr>
              <a:xfrm>
                <a:off x="2949921" y="3574948"/>
                <a:ext cx="1979180" cy="520842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1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a-IR" dirty="0" smtClean="0">
                    <a:solidFill>
                      <a:srgbClr val="FFFFFF"/>
                    </a:solidFill>
                    <a:latin typeface="Titillium Web"/>
                    <a:ea typeface="Titillium Web"/>
                    <a:cs typeface="B Homa" panose="00000400000000000000" pitchFamily="2" charset="-78"/>
                    <a:sym typeface="Titillium Web"/>
                  </a:rPr>
                  <a:t>فروش بازار داخلی</a:t>
                </a:r>
                <a:endParaRPr dirty="0">
                  <a:solidFill>
                    <a:srgbClr val="FFFFFF"/>
                  </a:solidFill>
                  <a:latin typeface="Titillium Web"/>
                  <a:ea typeface="Titillium Web"/>
                  <a:cs typeface="B Homa" panose="00000400000000000000" pitchFamily="2" charset="-78"/>
                  <a:sym typeface="Titillium Web"/>
                </a:endParaRPr>
              </a:p>
            </p:txBody>
          </p:sp>
          <p:sp>
            <p:nvSpPr>
              <p:cNvPr id="48" name="Google Shape;886;p26"/>
              <p:cNvSpPr/>
              <p:nvPr/>
            </p:nvSpPr>
            <p:spPr>
              <a:xfrm>
                <a:off x="3823178" y="3439861"/>
                <a:ext cx="172698" cy="14168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3530651" y="3334295"/>
              <a:ext cx="827315" cy="335728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B Homa" panose="00000400000000000000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15034" y="2752754"/>
            <a:ext cx="6693849" cy="540753"/>
            <a:chOff x="692482" y="2726377"/>
            <a:chExt cx="6693849" cy="540753"/>
          </a:xfrm>
        </p:grpSpPr>
        <p:sp>
          <p:nvSpPr>
            <p:cNvPr id="44" name="Google Shape;874;p26"/>
            <p:cNvSpPr/>
            <p:nvPr/>
          </p:nvSpPr>
          <p:spPr>
            <a:xfrm rot="499541" flipH="1">
              <a:off x="5766300" y="2905370"/>
              <a:ext cx="1620031" cy="6901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8" name="Google Shape;874;p26"/>
            <p:cNvSpPr/>
            <p:nvPr/>
          </p:nvSpPr>
          <p:spPr>
            <a:xfrm rot="711057" flipH="1">
              <a:off x="2397099" y="2972399"/>
              <a:ext cx="1620031" cy="6901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9" name="Google Shape;891;p26"/>
            <p:cNvSpPr/>
            <p:nvPr/>
          </p:nvSpPr>
          <p:spPr>
            <a:xfrm rot="19810524">
              <a:off x="3843305" y="3074717"/>
              <a:ext cx="192413" cy="192413"/>
            </a:xfrm>
            <a:prstGeom prst="ellipse">
              <a:avLst/>
            </a:prstGeom>
            <a:solidFill>
              <a:srgbClr val="FFFFFF"/>
            </a:solidFill>
            <a:ln w="571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0" name="Google Shape;895;p26"/>
            <p:cNvSpPr/>
            <p:nvPr/>
          </p:nvSpPr>
          <p:spPr>
            <a:xfrm rot="20385838">
              <a:off x="692482" y="3095125"/>
              <a:ext cx="1620031" cy="6901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1" name="Google Shape;901;p26"/>
            <p:cNvSpPr/>
            <p:nvPr/>
          </p:nvSpPr>
          <p:spPr>
            <a:xfrm rot="19810524">
              <a:off x="2238063" y="2726377"/>
              <a:ext cx="192413" cy="192413"/>
            </a:xfrm>
            <a:prstGeom prst="ellipse">
              <a:avLst/>
            </a:prstGeom>
            <a:solidFill>
              <a:srgbClr val="002060"/>
            </a:solidFill>
            <a:ln w="381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2" name="Google Shape;895;p26"/>
            <p:cNvSpPr/>
            <p:nvPr/>
          </p:nvSpPr>
          <p:spPr>
            <a:xfrm rot="-711057">
              <a:off x="4013972" y="2961150"/>
              <a:ext cx="1620031" cy="6901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9" name="Google Shape;883;p26"/>
          <p:cNvSpPr/>
          <p:nvPr/>
        </p:nvSpPr>
        <p:spPr>
          <a:xfrm rot="19810524">
            <a:off x="6029816" y="2718716"/>
            <a:ext cx="192413" cy="192413"/>
          </a:xfrm>
          <a:prstGeom prst="ellipse">
            <a:avLst/>
          </a:prstGeom>
          <a:solidFill>
            <a:srgbClr val="00206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0" name="Google Shape;1226;p40"/>
          <p:cNvGrpSpPr/>
          <p:nvPr/>
        </p:nvGrpSpPr>
        <p:grpSpPr>
          <a:xfrm>
            <a:off x="198351" y="171461"/>
            <a:ext cx="466667" cy="388332"/>
            <a:chOff x="2599525" y="3688600"/>
            <a:chExt cx="428675" cy="351950"/>
          </a:xfrm>
        </p:grpSpPr>
        <p:sp>
          <p:nvSpPr>
            <p:cNvPr id="31" name="Google Shape;1227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8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29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 Placeholder 2"/>
          <p:cNvSpPr txBox="1">
            <a:spLocks/>
          </p:cNvSpPr>
          <p:nvPr/>
        </p:nvSpPr>
        <p:spPr>
          <a:xfrm>
            <a:off x="4764835" y="995343"/>
            <a:ext cx="4232286" cy="5017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r" rtl="1">
              <a:buSzPct val="150000"/>
            </a:pP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در این بخش اطلاعات مربوط به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مدل کسب و کار درج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شود. </a:t>
            </a:r>
            <a:endParaRPr lang="en-US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71668" y="141513"/>
            <a:ext cx="242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 Adoption</a:t>
            </a:r>
          </a:p>
        </p:txBody>
      </p:sp>
      <p:grpSp>
        <p:nvGrpSpPr>
          <p:cNvPr id="3" name="Google Shape;1130;p40"/>
          <p:cNvGrpSpPr/>
          <p:nvPr/>
        </p:nvGrpSpPr>
        <p:grpSpPr>
          <a:xfrm>
            <a:off x="218231" y="105430"/>
            <a:ext cx="457178" cy="476966"/>
            <a:chOff x="5961125" y="1623900"/>
            <a:chExt cx="427450" cy="448175"/>
          </a:xfrm>
        </p:grpSpPr>
        <p:sp>
          <p:nvSpPr>
            <p:cNvPr id="4" name="Google Shape;1131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2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3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4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5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6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7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91219" y="1299227"/>
            <a:ext cx="5192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indent="0" algn="r" rtl="1">
              <a:buSzPct val="150000"/>
              <a:buNone/>
            </a:pPr>
            <a:r>
              <a:rPr lang="fa-IR" b="1" dirty="0">
                <a:solidFill>
                  <a:srgbClr val="FFFF00"/>
                </a:solidFill>
                <a:cs typeface="B Nazanin" panose="00000400000000000000" pitchFamily="2" charset="-78"/>
              </a:rPr>
              <a:t>در این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بخش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در مورد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میزان و نوع پذیرش بازار محصول مورد نظر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توضیح </a:t>
            </a:r>
            <a:r>
              <a:rPr lang="fa-IR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داده شود.</a:t>
            </a:r>
            <a:endParaRPr lang="en-US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22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282</Words>
  <Application>Microsoft Office PowerPoint</Application>
  <PresentationFormat>On-screen Show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Times New Roman</vt:lpstr>
      <vt:lpstr>IranNastaliq</vt:lpstr>
      <vt:lpstr>Arial</vt:lpstr>
      <vt:lpstr>Titillium Web ExtraLight</vt:lpstr>
      <vt:lpstr>2  Homa</vt:lpstr>
      <vt:lpstr>B Titr</vt:lpstr>
      <vt:lpstr>Tahoma</vt:lpstr>
      <vt:lpstr>Titillium Web</vt:lpstr>
      <vt:lpstr>B Nazanin</vt:lpstr>
      <vt:lpstr>B Homa</vt:lpstr>
      <vt:lpstr>Thaliard template</vt:lpstr>
      <vt:lpstr>فرم ارزیابی شرکت‌ها جهت طرح ‌هم‌سرمایه‌گذاری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اطلاعات شرکت‌ها جهت سرمایه‌گذاری</dc:title>
  <cp:lastModifiedBy>Sandoogh</cp:lastModifiedBy>
  <cp:revision>39</cp:revision>
  <dcterms:modified xsi:type="dcterms:W3CDTF">2021-11-17T06:52:15Z</dcterms:modified>
</cp:coreProperties>
</file>