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68" r:id="rId2"/>
    <p:sldId id="257" r:id="rId3"/>
    <p:sldId id="285" r:id="rId4"/>
    <p:sldId id="286" r:id="rId5"/>
    <p:sldId id="287" r:id="rId6"/>
    <p:sldId id="289" r:id="rId7"/>
    <p:sldId id="288" r:id="rId8"/>
    <p:sldId id="294" r:id="rId9"/>
    <p:sldId id="290" r:id="rId10"/>
    <p:sldId id="296" r:id="rId11"/>
    <p:sldId id="300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225"/>
    <a:srgbClr val="FFFD77"/>
    <a:srgbClr val="FC8E8E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5FC1F5-82CA-402A-B3B4-5221434B4F5F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6D2-0487-4544-8BBF-0B77A7C5B6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7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EAB6D2-0487-4544-8BBF-0B77A7C5B6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3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059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5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6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2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7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20000"/>
                <a:lumOff val="80000"/>
              </a:schemeClr>
            </a:gs>
            <a:gs pos="74000">
              <a:srgbClr val="92D050"/>
            </a:gs>
            <a:gs pos="83000">
              <a:srgbClr val="92D050"/>
            </a:gs>
            <a:gs pos="100000">
              <a:schemeClr val="accent1">
                <a:lumMod val="79000"/>
                <a:lumOff val="21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0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016" y="4419600"/>
            <a:ext cx="2061432" cy="1888599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447800" y="2286000"/>
            <a:ext cx="5638800" cy="1981200"/>
          </a:xfrm>
        </p:spPr>
        <p:txBody>
          <a:bodyPr>
            <a:noAutofit/>
          </a:bodyPr>
          <a:lstStyle/>
          <a:p>
            <a:pPr algn="r" rtl="1"/>
            <a:r>
              <a:rPr lang="fa-IR" sz="5400" dirty="0" smtClean="0">
                <a:solidFill>
                  <a:schemeClr val="accent1">
                    <a:lumMod val="50000"/>
                  </a:schemeClr>
                </a:solidFill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rPr>
              <a:t>اطلاعات شرکت های دانش بنیان، خلاق و فناور جهت ارائه به صندوق پژوهش و فناوری مازندران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IranNastaliq" panose="02020505000000020003" pitchFamily="18" charset="0"/>
              <a:ea typeface="Tahoma" panose="020B0604030504040204" pitchFamily="34" charset="0"/>
              <a:cs typeface="IranNastaliq" panose="02020505000000020003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0" y="249382"/>
            <a:ext cx="3200399" cy="893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0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dirty="0">
                <a:solidFill>
                  <a:schemeClr val="accent1">
                    <a:lumMod val="50000"/>
                  </a:schemeClr>
                </a:solidFill>
                <a:latin typeface="IranNastaliq" panose="02020505000000020003" pitchFamily="18" charset="0"/>
                <a:ea typeface="Tahoma" panose="020B0604030504040204" pitchFamily="34" charset="0"/>
                <a:cs typeface="IranNastaliq" panose="02020505000000020003" pitchFamily="18" charset="0"/>
              </a:rPr>
              <a:t>بسم الله الرحمن الرحیم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IranNastaliq" panose="02020505000000020003" pitchFamily="18" charset="0"/>
              <a:ea typeface="Tahoma" panose="020B0604030504040204" pitchFamily="34" charset="0"/>
              <a:cs typeface="IranNastaliq" panose="020205050000000200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70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تحلیل بازار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3400" y="1447800"/>
            <a:ext cx="8077200" cy="3524416"/>
          </a:xfrm>
          <a:prstGeom prst="roundRect">
            <a:avLst>
              <a:gd name="adj" fmla="val 5489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در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این بخش بررسی وضعیت طرح بر مبنای تحلیل بازار(عرضه و تقاضا)، و کشش کسب و 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کار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ارائه شود. </a:t>
            </a:r>
          </a:p>
        </p:txBody>
      </p:sp>
      <p:pic>
        <p:nvPicPr>
          <p:cNvPr id="7" name="Picture 2" descr="Image result for market Tract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523" y="5232905"/>
            <a:ext cx="3026953" cy="135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5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362200" y="354458"/>
            <a:ext cx="4140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میزان ضمانت نامه درخواستی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975" y="2220903"/>
            <a:ext cx="7887827" cy="1512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3617" y="1295400"/>
            <a:ext cx="2407570" cy="852058"/>
            <a:chOff x="5165252" y="1245162"/>
            <a:chExt cx="2407570" cy="852058"/>
          </a:xfrm>
        </p:grpSpPr>
        <p:sp>
          <p:nvSpPr>
            <p:cNvPr id="11" name="Rounded Rectangle 10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مبلغ درخواستی شرکت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002" y="4800600"/>
            <a:ext cx="7924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2103" y="3926423"/>
            <a:ext cx="2407570" cy="852058"/>
            <a:chOff x="5165252" y="1245162"/>
            <a:chExt cx="2407570" cy="852058"/>
          </a:xfrm>
        </p:grpSpPr>
        <p:sp>
          <p:nvSpPr>
            <p:cNvPr id="16" name="Rounded Rectangle 15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تضامین و وثایق قابل ارائه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36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828800"/>
            <a:ext cx="4114800" cy="21434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71600" y="4398818"/>
            <a:ext cx="594360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Phone: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</a:p>
          <a:p>
            <a:pPr>
              <a:lnSpc>
                <a:spcPct val="20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5694218"/>
            <a:ext cx="387927" cy="3813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04" y="5237188"/>
            <a:ext cx="452572" cy="2492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26" y="4648200"/>
            <a:ext cx="325923" cy="339256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685800" y="353466"/>
            <a:ext cx="7875897" cy="1246734"/>
          </a:xfrm>
        </p:spPr>
        <p:txBody>
          <a:bodyPr>
            <a:noAutofit/>
          </a:bodyPr>
          <a:lstStyle/>
          <a:p>
            <a:pPr rtl="1"/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ارائه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این اطلاعات به منظور ارائه طرح و دفاع از طرح در جلسه 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کمیته ی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اعتباری صندوق بوده و به منزله ی تصویب نهایی تلقی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نمی گردد.</a:t>
            </a:r>
            <a:b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</a:b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پیشاپیش </a:t>
            </a:r>
            <a:r>
              <a:rPr lang="fa-IR" sz="2400" dirty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از صبر و شکیبایی </a:t>
            </a:r>
            <a:r>
              <a:rPr lang="fa-IR" sz="2400" dirty="0" smtClean="0">
                <a:latin typeface="Tahoma" panose="020B0604030504040204" pitchFamily="34" charset="0"/>
                <a:ea typeface="Tahoma" panose="020B0604030504040204" pitchFamily="34" charset="0"/>
                <a:cs typeface="B Nazanin" panose="00000400000000000000" pitchFamily="2" charset="-78"/>
              </a:rPr>
              <a:t>شما سپاس گزاریم.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98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1400" y="282255"/>
            <a:ext cx="1447800" cy="783193"/>
          </a:xfrm>
          <a:prstGeom prst="round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000" dirty="0">
                <a:cs typeface="B Nazanin" panose="00000400000000000000" pitchFamily="2" charset="-78"/>
              </a:rPr>
              <a:t>لوگو </a:t>
            </a:r>
          </a:p>
          <a:p>
            <a:pPr algn="ctr"/>
            <a:r>
              <a:rPr lang="fa-IR" sz="2000" dirty="0">
                <a:cs typeface="B Nazanin" panose="00000400000000000000" pitchFamily="2" charset="-78"/>
              </a:rPr>
              <a:t>شرکت</a:t>
            </a:r>
            <a:endParaRPr lang="en-US" sz="2000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88308"/>
              </p:ext>
            </p:extLst>
          </p:nvPr>
        </p:nvGraphicFramePr>
        <p:xfrm>
          <a:off x="1143000" y="2362200"/>
          <a:ext cx="6671667" cy="225681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38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90788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sz="18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نام شرکت</a:t>
                      </a:r>
                      <a:endParaRPr lang="en-US" sz="18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68580" indent="0" algn="r" rtl="1">
                        <a:buFont typeface="Corbel" pitchFamily="34" charset="0"/>
                        <a:buNone/>
                      </a:pPr>
                      <a:endParaRPr lang="fa-IR" sz="1400" b="1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137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r" rtl="1"/>
                      <a:r>
                        <a:rPr lang="fa-IR" sz="14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حوزه تخصصی</a:t>
                      </a:r>
                      <a:endParaRPr lang="en-US" sz="14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اهداف</a:t>
                      </a:r>
                      <a:endParaRPr lang="en-US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36446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marL="85725" indent="0" algn="r" rtl="1"/>
                      <a:r>
                        <a:rPr lang="fa-IR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خط مشی</a:t>
                      </a:r>
                      <a:endParaRPr lang="en-US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2971800" y="457200"/>
            <a:ext cx="2688431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شرکت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5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07368"/>
              </p:ext>
            </p:extLst>
          </p:nvPr>
        </p:nvGraphicFramePr>
        <p:xfrm>
          <a:off x="838199" y="1353624"/>
          <a:ext cx="7499452" cy="2672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{E269D01E-BC32-4049-B463-5C60D7B0CCD2}</a:tableStyleId>
              </a:tblPr>
              <a:tblGrid>
                <a:gridCol w="3886201">
                  <a:extLst>
                    <a:ext uri="{9D8B030D-6E8A-4147-A177-3AD203B41FA5}">
                      <a16:colId xmlns="" xmlns:a16="http://schemas.microsoft.com/office/drawing/2014/main" val="160554179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6545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54421">
                <a:tc gridSpan="3">
                  <a:txBody>
                    <a:bodyPr/>
                    <a:lstStyle/>
                    <a:p>
                      <a:pPr algn="ctr" rtl="1"/>
                      <a:r>
                        <a:rPr lang="fa-IR" sz="180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اعضای هیئت</a:t>
                      </a:r>
                      <a:r>
                        <a:rPr lang="fa-IR" sz="1800" baseline="0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 مدیره</a:t>
                      </a:r>
                      <a:endParaRPr lang="en-US" sz="18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sz="1800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 hMerge="1">
                  <a:txBody>
                    <a:bodyPr/>
                    <a:lstStyle/>
                    <a:p>
                      <a:pPr marL="68580" indent="0" algn="r" rtl="1">
                        <a:buFont typeface="Corbel" pitchFamily="34" charset="0"/>
                        <a:buNone/>
                      </a:pPr>
                      <a:endParaRPr lang="fa-IR" sz="1400" b="1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787"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سوابق شغلی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سمت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6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نام و نام خانوادگی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0548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0548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548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0548"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40000"/>
                            <a:lumOff val="60000"/>
                            <a:shade val="30000"/>
                            <a:satMod val="115000"/>
                          </a:schemeClr>
                        </a:gs>
                        <a:gs pos="50000">
                          <a:schemeClr val="accent2">
                            <a:lumMod val="40000"/>
                            <a:lumOff val="60000"/>
                            <a:shade val="67500"/>
                            <a:satMod val="115000"/>
                          </a:schemeClr>
                        </a:gs>
                        <a:gs pos="100000">
                          <a:schemeClr val="accent2">
                            <a:lumMod val="40000"/>
                            <a:lumOff val="60000"/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8" y="30397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210817" y="381000"/>
            <a:ext cx="2688431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شرکت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1802" y="4876800"/>
            <a:ext cx="7986460" cy="6598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دارندگان حق امضاء: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00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6178" y="381000"/>
            <a:ext cx="3342383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اطلاعات مالی شرکت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46178" y="1278840"/>
            <a:ext cx="3382754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فروش رسمی (به تفکیک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سال 1399 و 1400 )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140" y="2179267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4388769" y="1829886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778582" y="2926756"/>
            <a:ext cx="3717946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فروش غیررسمی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(به تفکیک سال 1399 و 1400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24140" y="3871226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Down Arrow 13"/>
          <p:cNvSpPr/>
          <p:nvPr/>
        </p:nvSpPr>
        <p:spPr>
          <a:xfrm>
            <a:off x="4388769" y="3521845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154592" y="4624287"/>
            <a:ext cx="2925554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سود (به تفکیک سال 1399 و 1400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24140" y="5563185"/>
            <a:ext cx="7986460" cy="6598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416478" y="5224949"/>
            <a:ext cx="457200" cy="3048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170750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946178" y="381000"/>
            <a:ext cx="3342383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سوابق تسهیلات دریافتی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2348" y="2360100"/>
            <a:ext cx="2726852" cy="50743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صندوق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های پژوهش و فناوری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139" y="1752600"/>
            <a:ext cx="4541113" cy="176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تسهیلات</a:t>
            </a:r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دریافتی: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تعداد ............ فقره مجموعا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..................... میلیون ریال</a:t>
            </a:r>
          </a:p>
          <a:p>
            <a:pPr algn="r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ضمانت‌نامه دریافتی: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تعداد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 فقره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مجموعا 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میلیون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ریال</a:t>
            </a: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098490" y="4811713"/>
            <a:ext cx="2740709" cy="46062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معاونت علمی/ صندوق نوآوری و شکوفایی</a:t>
            </a:r>
            <a:endParaRPr lang="en-US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7" name="Down Arrow 16"/>
          <p:cNvSpPr/>
          <p:nvPr/>
        </p:nvSpPr>
        <p:spPr>
          <a:xfrm rot="5400000">
            <a:off x="5408484" y="4652190"/>
            <a:ext cx="460629" cy="7796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24138" y="4157406"/>
            <a:ext cx="4541113" cy="176924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تسهیلات دریافتی: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تعداد ............ فقره مجموعا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..................... میلیون ریال</a:t>
            </a:r>
          </a:p>
          <a:p>
            <a:pPr algn="r"/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ضمانت‌نامه دریافتی: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تعداد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 فقره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مجموعا به مبلغ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.................. </a:t>
            </a:r>
            <a:r>
              <a:rPr lang="fa-IR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میلیون </a:t>
            </a:r>
            <a:r>
              <a:rPr lang="fa-IR" sz="1600" b="1" dirty="0" smtClean="0">
                <a:solidFill>
                  <a:schemeClr val="tx1"/>
                </a:solidFill>
                <a:cs typeface="B Nazanin" panose="00000400000000000000" pitchFamily="2" charset="-78"/>
              </a:rPr>
              <a:t>ریال</a:t>
            </a:r>
            <a:endParaRPr lang="fa-IR" sz="16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Down Arrow 18"/>
          <p:cNvSpPr/>
          <p:nvPr/>
        </p:nvSpPr>
        <p:spPr>
          <a:xfrm rot="5400000">
            <a:off x="5408485" y="2247385"/>
            <a:ext cx="460629" cy="77967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معرفی محصولات شرکت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7200" y="1524000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1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3200400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</a:t>
            </a:r>
            <a:r>
              <a:rPr lang="fa-IR" dirty="0" smtClean="0">
                <a:solidFill>
                  <a:srgbClr val="C00000"/>
                </a:solidFill>
                <a:cs typeface="B Homa" panose="00000400000000000000" pitchFamily="2" charset="-78"/>
              </a:rPr>
              <a:t>2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890946"/>
            <a:ext cx="2423860" cy="1447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dirty="0">
                <a:solidFill>
                  <a:srgbClr val="C00000"/>
                </a:solidFill>
                <a:cs typeface="B Homa" panose="00000400000000000000" pitchFamily="2" charset="-78"/>
              </a:rPr>
              <a:t>محل درج تصویر محصول </a:t>
            </a:r>
            <a:r>
              <a:rPr lang="fa-IR" dirty="0" smtClean="0">
                <a:solidFill>
                  <a:srgbClr val="C00000"/>
                </a:solidFill>
                <a:cs typeface="B Homa" panose="00000400000000000000" pitchFamily="2" charset="-78"/>
              </a:rPr>
              <a:t>3</a:t>
            </a:r>
            <a:endParaRPr lang="en-US" dirty="0">
              <a:solidFill>
                <a:srgbClr val="C00000"/>
              </a:solidFill>
              <a:cs typeface="B Homa" panose="00000400000000000000" pitchFamily="2" charset="-7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200400" y="1524000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1 (وضعیت دانش بنیان بودن محصول) 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00400" y="3200400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2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(وضعیت دانش بنیان بودن محصول) 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200400" y="4890946"/>
            <a:ext cx="5325602" cy="14478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نام و توضیحات محصول 3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(وضعیت دانش بنیان بودن محصول) </a:t>
            </a:r>
          </a:p>
        </p:txBody>
      </p:sp>
    </p:spTree>
    <p:extLst>
      <p:ext uri="{BB962C8B-B14F-4D97-AF65-F5344CB8AC3E}">
        <p14:creationId xmlns:p14="http://schemas.microsoft.com/office/powerpoint/2010/main" val="179849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تصاویر کارخانه/ کارگاه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8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895600" y="345928"/>
            <a:ext cx="2997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 smtClean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تحلیل رقابت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486400" y="2173626"/>
            <a:ext cx="3352800" cy="4364247"/>
          </a:xfrm>
          <a:prstGeom prst="roundRect">
            <a:avLst>
              <a:gd name="adj" fmla="val 7572"/>
            </a:avLst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59015" y="1281748"/>
            <a:ext cx="2407570" cy="852058"/>
            <a:chOff x="5165252" y="1245162"/>
            <a:chExt cx="2407570" cy="852058"/>
          </a:xfrm>
        </p:grpSpPr>
        <p:sp>
          <p:nvSpPr>
            <p:cNvPr id="13" name="Rounded Rectangle 12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وجه تمایز در رقابت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351547" y="4050453"/>
            <a:ext cx="2940970" cy="762000"/>
            <a:chOff x="4433107" y="1245162"/>
            <a:chExt cx="3139715" cy="852057"/>
          </a:xfrm>
        </p:grpSpPr>
        <p:sp>
          <p:nvSpPr>
            <p:cNvPr id="19" name="Rounded Rectangle 18"/>
            <p:cNvSpPr/>
            <p:nvPr/>
          </p:nvSpPr>
          <p:spPr>
            <a:xfrm>
              <a:off x="4433107" y="1245162"/>
              <a:ext cx="3139715" cy="50743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نام و لوگوی شرکت‌های رقیب خارجی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5774364" y="1792420"/>
              <a:ext cx="457200" cy="304799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351548" y="1270529"/>
            <a:ext cx="2940970" cy="855979"/>
            <a:chOff x="4541366" y="1245162"/>
            <a:chExt cx="2940970" cy="855979"/>
          </a:xfrm>
        </p:grpSpPr>
        <p:sp>
          <p:nvSpPr>
            <p:cNvPr id="22" name="Rounded Rectangle 21"/>
            <p:cNvSpPr/>
            <p:nvPr/>
          </p:nvSpPr>
          <p:spPr>
            <a:xfrm>
              <a:off x="4541366" y="1245162"/>
              <a:ext cx="29409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نام و لوگوی شرکت‌های رقیب داخلی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Down Arrow 22"/>
            <p:cNvSpPr/>
            <p:nvPr/>
          </p:nvSpPr>
          <p:spPr>
            <a:xfrm>
              <a:off x="5783250" y="1796341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310069" y="2209800"/>
            <a:ext cx="5023931" cy="17353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10068" y="4855951"/>
            <a:ext cx="5023931" cy="17353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7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69" y="275499"/>
            <a:ext cx="780543" cy="71510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743200" y="354458"/>
            <a:ext cx="3759422" cy="736039"/>
          </a:xfrm>
          <a:prstGeom prst="ellipse">
            <a:avLst/>
          </a:prstGeom>
          <a:solidFill>
            <a:srgbClr val="FFFD7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solidFill>
                  <a:schemeClr val="tx1"/>
                </a:solidFill>
                <a:ea typeface="+mj-ea"/>
                <a:cs typeface="B Nazanin" panose="00000400000000000000" pitchFamily="2" charset="-78"/>
              </a:rPr>
              <a:t>پروژه‌های انجام شده و جاری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61975" y="2220903"/>
            <a:ext cx="7887827" cy="151289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شاخص‌ترین پروژه‌ها درج شود.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283617" y="1295400"/>
            <a:ext cx="2407570" cy="852058"/>
            <a:chOff x="5165252" y="1245162"/>
            <a:chExt cx="2407570" cy="852058"/>
          </a:xfrm>
        </p:grpSpPr>
        <p:sp>
          <p:nvSpPr>
            <p:cNvPr id="11" name="Rounded Rectangle 10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پروژه‌های انجام شده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525002" y="4800600"/>
            <a:ext cx="7924800" cy="1676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شاخص‌ترین </a:t>
            </a:r>
            <a:r>
              <a:rPr lang="fa-IR" sz="1600" b="1" dirty="0">
                <a:solidFill>
                  <a:srgbClr val="C00000"/>
                </a:solidFill>
                <a:cs typeface="B Nazanin" panose="00000400000000000000" pitchFamily="2" charset="-78"/>
              </a:rPr>
              <a:t>پروژه‌ها درج شود</a:t>
            </a:r>
            <a:r>
              <a:rPr lang="fa-IR" sz="1600" b="1" dirty="0" smtClean="0">
                <a:solidFill>
                  <a:srgbClr val="C00000"/>
                </a:solidFill>
                <a:cs typeface="B Nazanin" panose="00000400000000000000" pitchFamily="2" charset="-78"/>
              </a:rPr>
              <a:t>.(تصاویر قرارداد پیوست گردد)</a:t>
            </a:r>
            <a:endParaRPr lang="fa-IR" sz="1600" b="1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2103" y="3926423"/>
            <a:ext cx="2407570" cy="852058"/>
            <a:chOff x="5165252" y="1245162"/>
            <a:chExt cx="2407570" cy="852058"/>
          </a:xfrm>
        </p:grpSpPr>
        <p:sp>
          <p:nvSpPr>
            <p:cNvPr id="16" name="Rounded Rectangle 15"/>
            <p:cNvSpPr/>
            <p:nvPr/>
          </p:nvSpPr>
          <p:spPr>
            <a:xfrm>
              <a:off x="5165252" y="1245162"/>
              <a:ext cx="2407570" cy="50743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1600" b="1" dirty="0" smtClean="0">
                  <a:solidFill>
                    <a:schemeClr val="tx1"/>
                  </a:solidFill>
                  <a:cs typeface="B Nazanin" panose="00000400000000000000" pitchFamily="2" charset="-78"/>
                </a:rPr>
                <a:t>پروژه‌های جاری</a:t>
              </a:r>
              <a:endParaRPr lang="en-US" sz="1600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0" name="Down Arrow 19"/>
            <p:cNvSpPr/>
            <p:nvPr/>
          </p:nvSpPr>
          <p:spPr>
            <a:xfrm>
              <a:off x="6140437" y="1792420"/>
              <a:ext cx="457200" cy="304800"/>
            </a:xfrm>
            <a:prstGeom prst="downArrow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30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1047</TotalTime>
  <Words>315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 Homa</vt:lpstr>
      <vt:lpstr>B Nazanin</vt:lpstr>
      <vt:lpstr>B Titr</vt:lpstr>
      <vt:lpstr>Calibri</vt:lpstr>
      <vt:lpstr>Corbel</vt:lpstr>
      <vt:lpstr>IranNastaliq</vt:lpstr>
      <vt:lpstr>Tahoma</vt:lpstr>
      <vt:lpstr>Times New Roman</vt:lpstr>
      <vt:lpstr>Wingdings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ارائه این اطلاعات به منظور ارائه طرح و دفاع از طرح در جلسه ی کمیته ی اعتباری صندوق بوده و به منزله ی تصویب نهایی تلقی نمی گردد. پیشاپیش از صبر و شکیبایی شما سپاس گزاریم.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بسمه تعالی</dc:title>
  <dc:creator>Zahra Yar Ahmadi</dc:creator>
  <cp:lastModifiedBy>Sandoogh</cp:lastModifiedBy>
  <cp:revision>118</cp:revision>
  <dcterms:created xsi:type="dcterms:W3CDTF">2006-08-16T00:00:00Z</dcterms:created>
  <dcterms:modified xsi:type="dcterms:W3CDTF">2022-01-12T05:54:40Z</dcterms:modified>
</cp:coreProperties>
</file>