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63" r:id="rId3"/>
    <p:sldId id="264" r:id="rId4"/>
    <p:sldId id="265" r:id="rId5"/>
    <p:sldId id="266" r:id="rId6"/>
    <p:sldId id="268" r:id="rId7"/>
    <p:sldId id="270" r:id="rId8"/>
    <p:sldId id="267" r:id="rId9"/>
    <p:sldId id="269" r:id="rId10"/>
  </p:sldIdLst>
  <p:sldSz cx="9144000" cy="5143500" type="screen16x9"/>
  <p:notesSz cx="6858000" cy="9144000"/>
  <p:embeddedFontLst>
    <p:embeddedFont>
      <p:font typeface="IBM Plex Sans" panose="020B0503050203000203" pitchFamily="34"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64FB9-8318-477B-B733-F21475A61A0A}" v="15" dt="2025-09-21T05:28:28.9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6" d="100"/>
          <a:sy n="116" d="100"/>
        </p:scale>
        <p:origin x="490"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1.fntdata"/><Relationship Id="rId25" Type="http://schemas.microsoft.com/office/2015/10/relationships/revisionInfo" Target="revisionInfo.xml"/><Relationship Id="rId2" Type="http://schemas.openxmlformats.org/officeDocument/2006/relationships/slide" Target="slides/slide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1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1" y="658457"/>
            <a:ext cx="5795099" cy="4782078"/>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lvl="0">
              <a:lnSpc>
                <a:spcPct val="140000"/>
              </a:lnSpc>
              <a:buSzPts val="1500"/>
            </a:pPr>
            <a:r>
              <a:rPr lang="en-GB" sz="1500" b="1" i="0" u="none" strike="noStrike" cap="none" dirty="0">
                <a:solidFill>
                  <a:srgbClr val="000000"/>
                </a:solidFill>
                <a:latin typeface="Arial"/>
                <a:ea typeface="Arial"/>
                <a:cs typeface="Arial"/>
                <a:sym typeface="Arial"/>
              </a:rPr>
              <a:t>Problem Statement: </a:t>
            </a:r>
            <a:r>
              <a:rPr lang="en-GB" sz="1500" b="1" dirty="0"/>
              <a:t>Safety object detection</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AI INNOVATORS</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  MOHAMMAD ASIF BAIG</a:t>
            </a:r>
            <a:endParaRPr sz="700" b="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 mohammadasifbaig87@gmail.com</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1506735" y="3379227"/>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r>
              <a:rPr lang="en-IN" sz="1400" b="1" i="0" u="none" strike="noStrike" cap="none" dirty="0">
                <a:solidFill>
                  <a:srgbClr val="000000"/>
                </a:solidFill>
                <a:latin typeface="IBM Plex Sans"/>
                <a:ea typeface="IBM Plex Sans"/>
                <a:cs typeface="IBM Plex Sans"/>
                <a:sym typeface="IBM Plex Sans"/>
              </a:rPr>
              <a:t>SESHADRI RAO GUDLAVALLERU ENGINEERING COLLEGE</a:t>
            </a:r>
            <a:endParaRPr sz="1400" b="1" i="0" u="none" strike="noStrike" cap="none" dirty="0">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3C87-77AB-7C7E-C38B-C3B7E62E703C}"/>
              </a:ext>
            </a:extLst>
          </p:cNvPr>
          <p:cNvSpPr>
            <a:spLocks noGrp="1"/>
          </p:cNvSpPr>
          <p:nvPr>
            <p:ph type="title"/>
          </p:nvPr>
        </p:nvSpPr>
        <p:spPr>
          <a:xfrm>
            <a:off x="311700" y="2040491"/>
            <a:ext cx="8520600" cy="1002254"/>
          </a:xfrm>
        </p:spPr>
        <p:txBody>
          <a:bodyPr>
            <a:noAutofit/>
          </a:bodyPr>
          <a:lstStyle/>
          <a:p>
            <a:pPr algn="just"/>
            <a:br>
              <a:rPr lang="en-GB" sz="2400" dirty="0"/>
            </a:br>
            <a:br>
              <a:rPr lang="en-GB" sz="2400" dirty="0"/>
            </a:br>
            <a:r>
              <a:rPr lang="en-GB" sz="2000" dirty="0"/>
              <a:t>Safety Object Detection is an AI-based system that uses computer vision and deep learning to automatically identify safety equipment such as helmets, vests, gloves, and fire extinguishers in real time. The problem it addresses is that manual safety monitoring is slow, error-prone, and often fails to prevent accidents when workers don’t wear or correctly use safety gear. The solution is to deploy a deep learning model integrated with cameras to continuously detect safety objects, send instant alerts on violations, and store data for compliance reporting, thereby improving workplace safety and reducing human error</a:t>
            </a:r>
            <a:r>
              <a:rPr lang="en-GB" sz="2400" dirty="0"/>
              <a:t>.</a:t>
            </a:r>
            <a:endParaRPr lang="en-IN" sz="2400" dirty="0"/>
          </a:p>
        </p:txBody>
      </p:sp>
      <p:sp>
        <p:nvSpPr>
          <p:cNvPr id="4" name="TextBox 3">
            <a:extLst>
              <a:ext uri="{FF2B5EF4-FFF2-40B4-BE49-F238E27FC236}">
                <a16:creationId xmlns:a16="http://schemas.microsoft.com/office/drawing/2014/main" id="{439EF89B-9F0E-DFC8-8F86-AE713636BC71}"/>
              </a:ext>
            </a:extLst>
          </p:cNvPr>
          <p:cNvSpPr txBox="1"/>
          <p:nvPr/>
        </p:nvSpPr>
        <p:spPr>
          <a:xfrm>
            <a:off x="2658459" y="295254"/>
            <a:ext cx="4246837" cy="523220"/>
          </a:xfrm>
          <a:prstGeom prst="rect">
            <a:avLst/>
          </a:prstGeom>
          <a:noFill/>
        </p:spPr>
        <p:txBody>
          <a:bodyPr wrap="square" rtlCol="0">
            <a:spAutoFit/>
          </a:bodyPr>
          <a:lstStyle/>
          <a:p>
            <a:r>
              <a:rPr lang="en-IN" sz="2800" b="1" u="sng" dirty="0"/>
              <a:t>Safety Object Detection</a:t>
            </a:r>
          </a:p>
        </p:txBody>
      </p:sp>
    </p:spTree>
    <p:extLst>
      <p:ext uri="{BB962C8B-B14F-4D97-AF65-F5344CB8AC3E}">
        <p14:creationId xmlns:p14="http://schemas.microsoft.com/office/powerpoint/2010/main" val="281049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027D-859F-2E9C-3FCF-7218B73CEDE2}"/>
              </a:ext>
            </a:extLst>
          </p:cNvPr>
          <p:cNvSpPr>
            <a:spLocks noGrp="1"/>
          </p:cNvSpPr>
          <p:nvPr>
            <p:ph type="title"/>
          </p:nvPr>
        </p:nvSpPr>
        <p:spPr/>
        <p:txBody>
          <a:bodyPr>
            <a:normAutofit fontScale="90000"/>
          </a:bodyPr>
          <a:lstStyle/>
          <a:p>
            <a:pPr algn="ctr"/>
            <a:r>
              <a:rPr lang="en-GB" b="1" dirty="0"/>
              <a:t>Methodology &amp; Implementation</a:t>
            </a:r>
            <a:endParaRPr lang="en-IN" dirty="0"/>
          </a:p>
        </p:txBody>
      </p:sp>
      <p:sp>
        <p:nvSpPr>
          <p:cNvPr id="3" name="Text Placeholder 2">
            <a:extLst>
              <a:ext uri="{FF2B5EF4-FFF2-40B4-BE49-F238E27FC236}">
                <a16:creationId xmlns:a16="http://schemas.microsoft.com/office/drawing/2014/main" id="{ECC0CE1B-7E5B-D135-C90A-835CC373D9A4}"/>
              </a:ext>
            </a:extLst>
          </p:cNvPr>
          <p:cNvSpPr>
            <a:spLocks noGrp="1"/>
          </p:cNvSpPr>
          <p:nvPr>
            <p:ph type="body" idx="1"/>
          </p:nvPr>
        </p:nvSpPr>
        <p:spPr/>
        <p:txBody>
          <a:bodyPr/>
          <a:lstStyle/>
          <a:p>
            <a:pPr algn="just"/>
            <a:r>
              <a:rPr lang="en-GB" sz="1600" dirty="0"/>
              <a:t>Our approach to Safety Object Detection involves four main steps. First, we collect and label images of safety equipment such as helmets, vests, gloves, and fire extinguishers to build a diverse dataset. Second, we train a deep learning object detection model (YOLO/Faster R-CNN) on this dataset to accurately recognize safety objects. Third, we integrate the trained model with real-time camera feeds to automatically detect safety gear and hazards. Finally, we implement an alert and reporting system that immediately notifies supervisors of violations and stores the data for compliance analysis. This step-by-step implementation ensures accurate detection, real-time monitoring, and improved workplace safety.</a:t>
            </a:r>
          </a:p>
          <a:p>
            <a:endParaRPr lang="en-IN" dirty="0"/>
          </a:p>
        </p:txBody>
      </p:sp>
    </p:spTree>
    <p:extLst>
      <p:ext uri="{BB962C8B-B14F-4D97-AF65-F5344CB8AC3E}">
        <p14:creationId xmlns:p14="http://schemas.microsoft.com/office/powerpoint/2010/main" val="49060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1A87-6E35-EDD2-AC26-2DA6A102708B}"/>
              </a:ext>
            </a:extLst>
          </p:cNvPr>
          <p:cNvSpPr>
            <a:spLocks noGrp="1"/>
          </p:cNvSpPr>
          <p:nvPr>
            <p:ph type="title"/>
          </p:nvPr>
        </p:nvSpPr>
        <p:spPr/>
        <p:txBody>
          <a:bodyPr>
            <a:normAutofit fontScale="90000"/>
          </a:bodyPr>
          <a:lstStyle/>
          <a:p>
            <a:pPr algn="ctr"/>
            <a:r>
              <a:rPr lang="en-IN" b="1" u="sng" dirty="0"/>
              <a:t>Technologies Used</a:t>
            </a:r>
          </a:p>
        </p:txBody>
      </p:sp>
      <p:sp>
        <p:nvSpPr>
          <p:cNvPr id="4" name="Rectangle 1">
            <a:extLst>
              <a:ext uri="{FF2B5EF4-FFF2-40B4-BE49-F238E27FC236}">
                <a16:creationId xmlns:a16="http://schemas.microsoft.com/office/drawing/2014/main" id="{00C7A4AB-FA5D-6544-47BE-AD36BD7F16BC}"/>
              </a:ext>
            </a:extLst>
          </p:cNvPr>
          <p:cNvSpPr>
            <a:spLocks noGrp="1" noChangeArrowheads="1"/>
          </p:cNvSpPr>
          <p:nvPr>
            <p:ph type="body" idx="1"/>
          </p:nvPr>
        </p:nvSpPr>
        <p:spPr bwMode="auto">
          <a:xfrm>
            <a:off x="311700" y="2122011"/>
            <a:ext cx="71769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Programming Language:</a:t>
            </a:r>
            <a:r>
              <a:rPr kumimoji="0" lang="en-US" altLang="en-US" b="0" i="0" u="none" strike="noStrike" cap="none" normalizeH="0" baseline="0" dirty="0">
                <a:ln>
                  <a:noFill/>
                </a:ln>
                <a:solidFill>
                  <a:schemeClr val="tx1"/>
                </a:solidFill>
                <a:effectLst/>
                <a:latin typeface="Arial" panose="020B0604020202020204" pitchFamily="34" charset="0"/>
              </a:rPr>
              <a:t> Python (for AI/ML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Deep Learning Frameworks:</a:t>
            </a:r>
            <a:r>
              <a:rPr kumimoji="0" lang="en-US" altLang="en-US" b="0" i="0" u="none" strike="noStrike" cap="none" normalizeH="0" baseline="0" dirty="0">
                <a:ln>
                  <a:noFill/>
                </a:ln>
                <a:solidFill>
                  <a:schemeClr val="tx1"/>
                </a:solidFill>
                <a:effectLst/>
                <a:latin typeface="Arial" panose="020B0604020202020204" pitchFamily="34" charset="0"/>
              </a:rPr>
              <a:t> TensorFlow / </a:t>
            </a:r>
            <a:r>
              <a:rPr kumimoji="0" lang="en-US" altLang="en-US" b="0" i="0" u="none" strike="noStrike" cap="none" normalizeH="0" baseline="0" dirty="0" err="1">
                <a:ln>
                  <a:noFill/>
                </a:ln>
                <a:solidFill>
                  <a:schemeClr val="tx1"/>
                </a:solidFill>
                <a:effectLst/>
                <a:latin typeface="Arial" panose="020B0604020202020204" pitchFamily="34" charset="0"/>
              </a:rPr>
              <a:t>PyTorch</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 Detection Models:</a:t>
            </a:r>
            <a:r>
              <a:rPr kumimoji="0" lang="en-US" altLang="en-US" b="0" i="0" u="none" strike="noStrike" cap="none" normalizeH="0" baseline="0" dirty="0">
                <a:ln>
                  <a:noFill/>
                </a:ln>
                <a:solidFill>
                  <a:schemeClr val="tx1"/>
                </a:solidFill>
                <a:effectLst/>
                <a:latin typeface="Arial" panose="020B0604020202020204" pitchFamily="34" charset="0"/>
              </a:rPr>
              <a:t> YOLOv5 / Faster R-CNN / SSD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 Annotation Tools:</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LabelImg</a:t>
            </a:r>
            <a:r>
              <a:rPr kumimoji="0" lang="en-US" altLang="en-US" b="0" i="0" u="none" strike="noStrike" cap="none" normalizeH="0" baseline="0" dirty="0">
                <a:ln>
                  <a:noFill/>
                </a:ln>
                <a:solidFill>
                  <a:schemeClr val="tx1"/>
                </a:solidFill>
                <a:effectLst/>
                <a:latin typeface="Arial" panose="020B0604020202020204" pitchFamily="34" charset="0"/>
              </a:rPr>
              <a:t> / </a:t>
            </a:r>
            <a:r>
              <a:rPr kumimoji="0" lang="en-US" altLang="en-US" b="0" i="0" u="none" strike="noStrike" cap="none" normalizeH="0" baseline="0" dirty="0" err="1">
                <a:ln>
                  <a:noFill/>
                </a:ln>
                <a:solidFill>
                  <a:schemeClr val="tx1"/>
                </a:solidFill>
                <a:effectLst/>
                <a:latin typeface="Arial" panose="020B0604020202020204" pitchFamily="34" charset="0"/>
              </a:rPr>
              <a:t>Roboflow</a:t>
            </a:r>
            <a:r>
              <a:rPr kumimoji="0" lang="en-US" altLang="en-US" b="0" i="0" u="none" strike="noStrike" cap="none" normalizeH="0" baseline="0" dirty="0">
                <a:ln>
                  <a:noFill/>
                </a:ln>
                <a:solidFill>
                  <a:schemeClr val="tx1"/>
                </a:solidFill>
                <a:effectLst/>
                <a:latin typeface="Arial" panose="020B0604020202020204" pitchFamily="34" charset="0"/>
              </a:rPr>
              <a:t> (for labeling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Computer Vision Library:</a:t>
            </a:r>
            <a:r>
              <a:rPr kumimoji="0" lang="en-US" altLang="en-US" b="0" i="0" u="none" strike="noStrike" cap="none" normalizeH="0" baseline="0" dirty="0">
                <a:ln>
                  <a:noFill/>
                </a:ln>
                <a:solidFill>
                  <a:schemeClr val="tx1"/>
                </a:solidFill>
                <a:effectLst/>
                <a:latin typeface="Arial" panose="020B0604020202020204" pitchFamily="34" charset="0"/>
              </a:rPr>
              <a:t> OpenCV (for image &amp; video processing)</a:t>
            </a:r>
          </a:p>
        </p:txBody>
      </p:sp>
    </p:spTree>
    <p:extLst>
      <p:ext uri="{BB962C8B-B14F-4D97-AF65-F5344CB8AC3E}">
        <p14:creationId xmlns:p14="http://schemas.microsoft.com/office/powerpoint/2010/main" val="155088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ABEA09-9CF7-E742-5273-E82356126F08}"/>
              </a:ext>
            </a:extLst>
          </p:cNvPr>
          <p:cNvPicPr>
            <a:picLocks noChangeAspect="1"/>
          </p:cNvPicPr>
          <p:nvPr/>
        </p:nvPicPr>
        <p:blipFill>
          <a:blip r:embed="rId2"/>
          <a:stretch>
            <a:fillRect/>
          </a:stretch>
        </p:blipFill>
        <p:spPr>
          <a:xfrm>
            <a:off x="2000250" y="0"/>
            <a:ext cx="5143500" cy="5143500"/>
          </a:xfrm>
          <a:prstGeom prst="rect">
            <a:avLst/>
          </a:prstGeom>
        </p:spPr>
      </p:pic>
    </p:spTree>
    <p:extLst>
      <p:ext uri="{BB962C8B-B14F-4D97-AF65-F5344CB8AC3E}">
        <p14:creationId xmlns:p14="http://schemas.microsoft.com/office/powerpoint/2010/main" val="3998259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33301-CAE3-F7DE-8F58-1A311106D282}"/>
              </a:ext>
            </a:extLst>
          </p:cNvPr>
          <p:cNvSpPr>
            <a:spLocks noGrp="1"/>
          </p:cNvSpPr>
          <p:nvPr>
            <p:ph type="title"/>
          </p:nvPr>
        </p:nvSpPr>
        <p:spPr/>
        <p:txBody>
          <a:bodyPr>
            <a:normAutofit fontScale="90000"/>
          </a:bodyPr>
          <a:lstStyle/>
          <a:p>
            <a:pPr algn="ctr"/>
            <a:r>
              <a:rPr lang="en-IN" b="1" u="sng" dirty="0"/>
              <a:t>Feasibility and Market use</a:t>
            </a:r>
          </a:p>
        </p:txBody>
      </p:sp>
      <p:sp>
        <p:nvSpPr>
          <p:cNvPr id="3" name="Text Placeholder 2">
            <a:extLst>
              <a:ext uri="{FF2B5EF4-FFF2-40B4-BE49-F238E27FC236}">
                <a16:creationId xmlns:a16="http://schemas.microsoft.com/office/drawing/2014/main" id="{01DE6DC3-0AE5-30BA-F0D1-A0311A08079C}"/>
              </a:ext>
            </a:extLst>
          </p:cNvPr>
          <p:cNvSpPr>
            <a:spLocks noGrp="1"/>
          </p:cNvSpPr>
          <p:nvPr>
            <p:ph type="body" idx="1"/>
          </p:nvPr>
        </p:nvSpPr>
        <p:spPr/>
        <p:txBody>
          <a:bodyPr>
            <a:normAutofit fontScale="85000" lnSpcReduction="20000"/>
          </a:bodyPr>
          <a:lstStyle/>
          <a:p>
            <a:pPr marL="114300" indent="0">
              <a:buNone/>
            </a:pPr>
            <a:br>
              <a:rPr lang="en-GB" dirty="0"/>
            </a:br>
            <a:r>
              <a:rPr lang="en-GB" sz="1900" dirty="0"/>
              <a:t>The Safety Object Detection system is highly feasible because it relies on affordable and widely available technologies such as CCTV cameras, open-source AI frameworks (TensorFlow, </a:t>
            </a:r>
            <a:r>
              <a:rPr lang="en-GB" sz="1900" dirty="0" err="1"/>
              <a:t>PyTorch</a:t>
            </a:r>
            <a:r>
              <a:rPr lang="en-GB" sz="1900" dirty="0"/>
              <a:t>), and edge/cloud deployment. Pre-trained models reduce development time and cost, and the system can be easily integrated into existing security and monitoring infrastructures in workplaces.</a:t>
            </a:r>
          </a:p>
          <a:p>
            <a:pPr marL="114300" indent="0">
              <a:buNone/>
            </a:pPr>
            <a:r>
              <a:rPr lang="en-GB" sz="1900" dirty="0"/>
              <a:t>This system can be implemented in:</a:t>
            </a:r>
          </a:p>
          <a:p>
            <a:r>
              <a:rPr lang="en-GB" sz="1900" b="1" dirty="0"/>
              <a:t>Construction &amp; Infrastructure Sites</a:t>
            </a:r>
            <a:r>
              <a:rPr lang="en-GB" sz="1900" dirty="0"/>
              <a:t> – Monitoring helmets and safety vests.</a:t>
            </a:r>
          </a:p>
          <a:p>
            <a:r>
              <a:rPr lang="en-GB" sz="1900" b="1" dirty="0"/>
              <a:t>Manufacturing Plants</a:t>
            </a:r>
            <a:r>
              <a:rPr lang="en-GB" sz="1900" dirty="0"/>
              <a:t> – Ensuring protective gear usage near machinery.</a:t>
            </a:r>
          </a:p>
          <a:p>
            <a:r>
              <a:rPr lang="en-GB" sz="1900" b="1" dirty="0"/>
              <a:t>Warehouses &amp; Logistics</a:t>
            </a:r>
            <a:r>
              <a:rPr lang="en-GB" sz="1900" dirty="0"/>
              <a:t> – Detecting fire extinguishers and safety signs.</a:t>
            </a:r>
          </a:p>
          <a:p>
            <a:r>
              <a:rPr lang="en-GB" sz="1900" b="1" dirty="0"/>
              <a:t>Oil &amp; Gas / Chemical Plants</a:t>
            </a:r>
            <a:r>
              <a:rPr lang="en-GB" sz="1900" dirty="0"/>
              <a:t> – Real-time monitoring of hazardous zones.</a:t>
            </a:r>
          </a:p>
          <a:p>
            <a:r>
              <a:rPr lang="en-GB" sz="1900" b="1" dirty="0"/>
              <a:t>Public Transport &amp; Large Venues</a:t>
            </a:r>
            <a:r>
              <a:rPr lang="en-GB" sz="1900" dirty="0"/>
              <a:t> – Safety compliance at airports, metros, and events.</a:t>
            </a:r>
          </a:p>
          <a:p>
            <a:endParaRPr lang="en-IN" dirty="0"/>
          </a:p>
        </p:txBody>
      </p:sp>
    </p:spTree>
    <p:extLst>
      <p:ext uri="{BB962C8B-B14F-4D97-AF65-F5344CB8AC3E}">
        <p14:creationId xmlns:p14="http://schemas.microsoft.com/office/powerpoint/2010/main" val="40780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6DE1-C1B1-99DA-E551-A8C79CF3B7D6}"/>
              </a:ext>
            </a:extLst>
          </p:cNvPr>
          <p:cNvSpPr>
            <a:spLocks noGrp="1"/>
          </p:cNvSpPr>
          <p:nvPr>
            <p:ph type="title"/>
          </p:nvPr>
        </p:nvSpPr>
        <p:spPr/>
        <p:txBody>
          <a:bodyPr>
            <a:normAutofit fontScale="90000"/>
          </a:bodyPr>
          <a:lstStyle/>
          <a:p>
            <a:pPr algn="ctr"/>
            <a:r>
              <a:rPr lang="en-IN" b="1" dirty="0"/>
              <a:t>Results:</a:t>
            </a:r>
          </a:p>
        </p:txBody>
      </p:sp>
      <p:sp>
        <p:nvSpPr>
          <p:cNvPr id="3" name="Text Placeholder 2">
            <a:extLst>
              <a:ext uri="{FF2B5EF4-FFF2-40B4-BE49-F238E27FC236}">
                <a16:creationId xmlns:a16="http://schemas.microsoft.com/office/drawing/2014/main" id="{14016664-E60D-4289-923F-0CD2514D39BF}"/>
              </a:ext>
            </a:extLst>
          </p:cNvPr>
          <p:cNvSpPr>
            <a:spLocks noGrp="1"/>
          </p:cNvSpPr>
          <p:nvPr>
            <p:ph type="body"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3E52CCF-4DAC-67F7-D63E-AD47B9677B44}"/>
              </a:ext>
            </a:extLst>
          </p:cNvPr>
          <p:cNvPicPr>
            <a:picLocks noChangeAspect="1"/>
          </p:cNvPicPr>
          <p:nvPr/>
        </p:nvPicPr>
        <p:blipFill>
          <a:blip r:embed="rId2"/>
          <a:stretch>
            <a:fillRect/>
          </a:stretch>
        </p:blipFill>
        <p:spPr>
          <a:xfrm>
            <a:off x="376990" y="1152475"/>
            <a:ext cx="3602953" cy="2144883"/>
          </a:xfrm>
          <a:prstGeom prst="rect">
            <a:avLst/>
          </a:prstGeom>
        </p:spPr>
      </p:pic>
      <p:pic>
        <p:nvPicPr>
          <p:cNvPr id="7" name="Picture 6">
            <a:extLst>
              <a:ext uri="{FF2B5EF4-FFF2-40B4-BE49-F238E27FC236}">
                <a16:creationId xmlns:a16="http://schemas.microsoft.com/office/drawing/2014/main" id="{02E934EF-C54C-645F-2262-4D80662D318A}"/>
              </a:ext>
            </a:extLst>
          </p:cNvPr>
          <p:cNvPicPr>
            <a:picLocks noChangeAspect="1"/>
          </p:cNvPicPr>
          <p:nvPr/>
        </p:nvPicPr>
        <p:blipFill>
          <a:blip r:embed="rId3"/>
          <a:stretch>
            <a:fillRect/>
          </a:stretch>
        </p:blipFill>
        <p:spPr>
          <a:xfrm>
            <a:off x="4422717" y="1188815"/>
            <a:ext cx="3480863" cy="2072201"/>
          </a:xfrm>
          <a:prstGeom prst="rect">
            <a:avLst/>
          </a:prstGeom>
        </p:spPr>
      </p:pic>
      <p:sp>
        <p:nvSpPr>
          <p:cNvPr id="8" name="Rectangle 1">
            <a:extLst>
              <a:ext uri="{FF2B5EF4-FFF2-40B4-BE49-F238E27FC236}">
                <a16:creationId xmlns:a16="http://schemas.microsoft.com/office/drawing/2014/main" id="{AD0E32A9-6248-E9BD-F1C8-488248581DE1}"/>
              </a:ext>
            </a:extLst>
          </p:cNvPr>
          <p:cNvSpPr>
            <a:spLocks noChangeArrowheads="1"/>
          </p:cNvSpPr>
          <p:nvPr/>
        </p:nvSpPr>
        <p:spPr bwMode="auto">
          <a:xfrm>
            <a:off x="469894" y="-4214530"/>
            <a:ext cx="3794629" cy="858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Box Loss</a:t>
            </a:r>
            <a:r>
              <a:rPr kumimoji="0" lang="en-US" altLang="en-US" sz="1600" b="0" i="0" u="none" strike="noStrike" cap="none" normalizeH="0" baseline="0" dirty="0">
                <a:ln>
                  <a:noFill/>
                </a:ln>
                <a:solidFill>
                  <a:schemeClr val="tx1"/>
                </a:solidFill>
                <a:effectLst/>
                <a:latin typeface="Arial" panose="020B0604020202020204" pitchFamily="34" charset="0"/>
              </a:rPr>
              <a:t> dropped from </a:t>
            </a:r>
            <a:r>
              <a:rPr kumimoji="0" lang="en-US" altLang="en-US" sz="1600" b="1" i="0" u="none" strike="noStrike" cap="none" normalizeH="0" baseline="0" dirty="0">
                <a:ln>
                  <a:noFill/>
                </a:ln>
                <a:solidFill>
                  <a:schemeClr val="tx1"/>
                </a:solidFill>
                <a:effectLst/>
                <a:latin typeface="Arial" panose="020B0604020202020204" pitchFamily="34" charset="0"/>
              </a:rPr>
              <a:t>0.97 → 0.53</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Class Loss</a:t>
            </a:r>
            <a:r>
              <a:rPr kumimoji="0" lang="en-US" altLang="en-US" sz="1600" b="0" i="0" u="none" strike="noStrike" cap="none" normalizeH="0" baseline="0" dirty="0">
                <a:ln>
                  <a:noFill/>
                </a:ln>
                <a:solidFill>
                  <a:schemeClr val="tx1"/>
                </a:solidFill>
                <a:effectLst/>
                <a:latin typeface="Arial" panose="020B0604020202020204" pitchFamily="34" charset="0"/>
              </a:rPr>
              <a:t> dropped from </a:t>
            </a:r>
            <a:r>
              <a:rPr kumimoji="0" lang="en-US" altLang="en-US" sz="1600" b="1" i="0" u="none" strike="noStrike" cap="none" normalizeH="0" baseline="0" dirty="0">
                <a:ln>
                  <a:noFill/>
                </a:ln>
                <a:solidFill>
                  <a:schemeClr val="tx1"/>
                </a:solidFill>
                <a:effectLst/>
                <a:latin typeface="Arial" panose="020B0604020202020204" pitchFamily="34" charset="0"/>
              </a:rPr>
              <a:t>2.21 → 0.51</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DFL Loss</a:t>
            </a:r>
            <a:r>
              <a:rPr kumimoji="0" lang="en-US" altLang="en-US" sz="1600" b="0" i="0" u="none" strike="noStrike" cap="none" normalizeH="0" baseline="0" dirty="0">
                <a:ln>
                  <a:noFill/>
                </a:ln>
                <a:solidFill>
                  <a:schemeClr val="tx1"/>
                </a:solidFill>
                <a:effectLst/>
                <a:latin typeface="Arial" panose="020B0604020202020204" pitchFamily="34" charset="0"/>
              </a:rPr>
              <a:t> dropped from </a:t>
            </a:r>
            <a:r>
              <a:rPr kumimoji="0" lang="en-US" altLang="en-US" sz="1600" b="1" i="0" u="none" strike="noStrike" cap="none" normalizeH="0" baseline="0" dirty="0">
                <a:ln>
                  <a:noFill/>
                </a:ln>
                <a:solidFill>
                  <a:schemeClr val="tx1"/>
                </a:solidFill>
                <a:effectLst/>
                <a:latin typeface="Arial" panose="020B0604020202020204" pitchFamily="34" charset="0"/>
              </a:rPr>
              <a:t>1.11 → 0.87</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96A63571-7310-552E-56A1-0DBC721F9B09}"/>
              </a:ext>
            </a:extLst>
          </p:cNvPr>
          <p:cNvSpPr>
            <a:spLocks noChangeArrowheads="1"/>
          </p:cNvSpPr>
          <p:nvPr/>
        </p:nvSpPr>
        <p:spPr bwMode="auto">
          <a:xfrm>
            <a:off x="4478774" y="3499447"/>
            <a:ext cx="41392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Precision (B):</a:t>
            </a:r>
            <a:r>
              <a:rPr kumimoji="0" lang="en-US" altLang="en-US" sz="1600" b="0" i="0" u="none" strike="noStrike" cap="none" normalizeH="0" baseline="0" dirty="0">
                <a:ln>
                  <a:noFill/>
                </a:ln>
                <a:solidFill>
                  <a:schemeClr val="tx1"/>
                </a:solidFill>
                <a:effectLst/>
                <a:latin typeface="Arial" panose="020B0604020202020204" pitchFamily="34" charset="0"/>
              </a:rPr>
              <a:t> improved from </a:t>
            </a:r>
            <a:r>
              <a:rPr kumimoji="0" lang="en-US" altLang="en-US" sz="1600" b="1" i="0" u="none" strike="noStrike" cap="none" normalizeH="0" baseline="0" dirty="0">
                <a:ln>
                  <a:noFill/>
                </a:ln>
                <a:solidFill>
                  <a:schemeClr val="tx1"/>
                </a:solidFill>
                <a:effectLst/>
                <a:latin typeface="Arial" panose="020B0604020202020204" pitchFamily="34" charset="0"/>
              </a:rPr>
              <a:t>0.53 → 0.88</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Recall (B):</a:t>
            </a:r>
            <a:r>
              <a:rPr kumimoji="0" lang="en-US" altLang="en-US" sz="1600" b="0" i="0" u="none" strike="noStrike" cap="none" normalizeH="0" baseline="0" dirty="0">
                <a:ln>
                  <a:noFill/>
                </a:ln>
                <a:solidFill>
                  <a:schemeClr val="tx1"/>
                </a:solidFill>
                <a:effectLst/>
                <a:latin typeface="Arial" panose="020B0604020202020204" pitchFamily="34" charset="0"/>
              </a:rPr>
              <a:t> improved from </a:t>
            </a:r>
            <a:r>
              <a:rPr kumimoji="0" lang="en-US" altLang="en-US" sz="1600" b="1" i="0" u="none" strike="noStrike" cap="none" normalizeH="0" baseline="0" dirty="0">
                <a:ln>
                  <a:noFill/>
                </a:ln>
                <a:solidFill>
                  <a:schemeClr val="tx1"/>
                </a:solidFill>
                <a:effectLst/>
                <a:latin typeface="Arial" panose="020B0604020202020204" pitchFamily="34" charset="0"/>
              </a:rPr>
              <a:t>0.35 → 0.61</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mAP50:</a:t>
            </a:r>
            <a:r>
              <a:rPr kumimoji="0" lang="en-US" altLang="en-US" sz="1600" b="0" i="0" u="none" strike="noStrike" cap="none" normalizeH="0" baseline="0" dirty="0">
                <a:ln>
                  <a:noFill/>
                </a:ln>
                <a:solidFill>
                  <a:schemeClr val="tx1"/>
                </a:solidFill>
                <a:effectLst/>
                <a:latin typeface="Arial" panose="020B0604020202020204" pitchFamily="34" charset="0"/>
              </a:rPr>
              <a:t> jumped from </a:t>
            </a:r>
            <a:r>
              <a:rPr kumimoji="0" lang="en-US" altLang="en-US" sz="1600" b="1" i="0" u="none" strike="noStrike" cap="none" normalizeH="0" baseline="0" dirty="0">
                <a:ln>
                  <a:noFill/>
                </a:ln>
                <a:solidFill>
                  <a:schemeClr val="tx1"/>
                </a:solidFill>
                <a:effectLst/>
                <a:latin typeface="Arial" panose="020B0604020202020204" pitchFamily="34" charset="0"/>
              </a:rPr>
              <a:t>0.38 → 0.70</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936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FAFCA-C3F4-E2BD-7CC7-A400B965B62E}"/>
              </a:ext>
            </a:extLst>
          </p:cNvPr>
          <p:cNvPicPr>
            <a:picLocks noChangeAspect="1"/>
          </p:cNvPicPr>
          <p:nvPr/>
        </p:nvPicPr>
        <p:blipFill>
          <a:blip r:embed="rId2"/>
          <a:stretch>
            <a:fillRect/>
          </a:stretch>
        </p:blipFill>
        <p:spPr>
          <a:xfrm>
            <a:off x="527767" y="775841"/>
            <a:ext cx="2920817" cy="1460409"/>
          </a:xfrm>
          <a:prstGeom prst="rect">
            <a:avLst/>
          </a:prstGeom>
        </p:spPr>
      </p:pic>
      <p:pic>
        <p:nvPicPr>
          <p:cNvPr id="8" name="Picture 7">
            <a:extLst>
              <a:ext uri="{FF2B5EF4-FFF2-40B4-BE49-F238E27FC236}">
                <a16:creationId xmlns:a16="http://schemas.microsoft.com/office/drawing/2014/main" id="{0CDFE09E-5BCD-BB3A-0A71-41496673B683}"/>
              </a:ext>
            </a:extLst>
          </p:cNvPr>
          <p:cNvPicPr>
            <a:picLocks noChangeAspect="1"/>
          </p:cNvPicPr>
          <p:nvPr/>
        </p:nvPicPr>
        <p:blipFill>
          <a:blip r:embed="rId3"/>
          <a:stretch>
            <a:fillRect/>
          </a:stretch>
        </p:blipFill>
        <p:spPr>
          <a:xfrm>
            <a:off x="3615738" y="728354"/>
            <a:ext cx="2323826" cy="1742870"/>
          </a:xfrm>
          <a:prstGeom prst="rect">
            <a:avLst/>
          </a:prstGeom>
        </p:spPr>
      </p:pic>
      <p:pic>
        <p:nvPicPr>
          <p:cNvPr id="11" name="Picture 10">
            <a:extLst>
              <a:ext uri="{FF2B5EF4-FFF2-40B4-BE49-F238E27FC236}">
                <a16:creationId xmlns:a16="http://schemas.microsoft.com/office/drawing/2014/main" id="{7686F5C9-8BDA-4645-6BEE-0204CE8CBE17}"/>
              </a:ext>
            </a:extLst>
          </p:cNvPr>
          <p:cNvPicPr>
            <a:picLocks noChangeAspect="1"/>
          </p:cNvPicPr>
          <p:nvPr/>
        </p:nvPicPr>
        <p:blipFill>
          <a:blip r:embed="rId4"/>
          <a:stretch>
            <a:fillRect/>
          </a:stretch>
        </p:blipFill>
        <p:spPr>
          <a:xfrm>
            <a:off x="6052145" y="540869"/>
            <a:ext cx="2897343" cy="1930355"/>
          </a:xfrm>
          <a:prstGeom prst="rect">
            <a:avLst/>
          </a:prstGeom>
        </p:spPr>
      </p:pic>
      <p:pic>
        <p:nvPicPr>
          <p:cNvPr id="13" name="Picture 12">
            <a:extLst>
              <a:ext uri="{FF2B5EF4-FFF2-40B4-BE49-F238E27FC236}">
                <a16:creationId xmlns:a16="http://schemas.microsoft.com/office/drawing/2014/main" id="{AF7AD8D0-BB77-CAD0-0546-242C7231B074}"/>
              </a:ext>
            </a:extLst>
          </p:cNvPr>
          <p:cNvPicPr>
            <a:picLocks noChangeAspect="1"/>
          </p:cNvPicPr>
          <p:nvPr/>
        </p:nvPicPr>
        <p:blipFill>
          <a:blip r:embed="rId5"/>
          <a:stretch>
            <a:fillRect/>
          </a:stretch>
        </p:blipFill>
        <p:spPr>
          <a:xfrm>
            <a:off x="527767" y="2772393"/>
            <a:ext cx="2615940" cy="1742870"/>
          </a:xfrm>
          <a:prstGeom prst="rect">
            <a:avLst/>
          </a:prstGeom>
        </p:spPr>
      </p:pic>
      <p:pic>
        <p:nvPicPr>
          <p:cNvPr id="15" name="Picture 14">
            <a:extLst>
              <a:ext uri="{FF2B5EF4-FFF2-40B4-BE49-F238E27FC236}">
                <a16:creationId xmlns:a16="http://schemas.microsoft.com/office/drawing/2014/main" id="{9110F99B-0EA7-E944-B879-B662F2074AC0}"/>
              </a:ext>
            </a:extLst>
          </p:cNvPr>
          <p:cNvPicPr>
            <a:picLocks noChangeAspect="1"/>
          </p:cNvPicPr>
          <p:nvPr/>
        </p:nvPicPr>
        <p:blipFill>
          <a:blip r:embed="rId6"/>
          <a:stretch>
            <a:fillRect/>
          </a:stretch>
        </p:blipFill>
        <p:spPr>
          <a:xfrm>
            <a:off x="3502185" y="2930070"/>
            <a:ext cx="2550933" cy="1460409"/>
          </a:xfrm>
          <a:prstGeom prst="rect">
            <a:avLst/>
          </a:prstGeom>
        </p:spPr>
      </p:pic>
      <p:pic>
        <p:nvPicPr>
          <p:cNvPr id="17" name="Picture 16">
            <a:extLst>
              <a:ext uri="{FF2B5EF4-FFF2-40B4-BE49-F238E27FC236}">
                <a16:creationId xmlns:a16="http://schemas.microsoft.com/office/drawing/2014/main" id="{A080BFC2-9C8E-6015-0A2B-D09C7CF65854}"/>
              </a:ext>
            </a:extLst>
          </p:cNvPr>
          <p:cNvPicPr>
            <a:picLocks noChangeAspect="1"/>
          </p:cNvPicPr>
          <p:nvPr/>
        </p:nvPicPr>
        <p:blipFill>
          <a:blip r:embed="rId7"/>
          <a:stretch>
            <a:fillRect/>
          </a:stretch>
        </p:blipFill>
        <p:spPr>
          <a:xfrm>
            <a:off x="6216950" y="2854418"/>
            <a:ext cx="2815217" cy="1611712"/>
          </a:xfrm>
          <a:prstGeom prst="rect">
            <a:avLst/>
          </a:prstGeom>
        </p:spPr>
      </p:pic>
      <p:sp>
        <p:nvSpPr>
          <p:cNvPr id="18" name="TextBox 17">
            <a:extLst>
              <a:ext uri="{FF2B5EF4-FFF2-40B4-BE49-F238E27FC236}">
                <a16:creationId xmlns:a16="http://schemas.microsoft.com/office/drawing/2014/main" id="{0A7DBA67-951E-F7F2-B728-675A6D6553E0}"/>
              </a:ext>
            </a:extLst>
          </p:cNvPr>
          <p:cNvSpPr txBox="1"/>
          <p:nvPr/>
        </p:nvSpPr>
        <p:spPr>
          <a:xfrm>
            <a:off x="3502185" y="60174"/>
            <a:ext cx="2163480" cy="369332"/>
          </a:xfrm>
          <a:prstGeom prst="rect">
            <a:avLst/>
          </a:prstGeom>
          <a:noFill/>
        </p:spPr>
        <p:txBody>
          <a:bodyPr wrap="square" rtlCol="0">
            <a:spAutoFit/>
          </a:bodyPr>
          <a:lstStyle/>
          <a:p>
            <a:r>
              <a:rPr lang="en-IN" sz="1800" b="1" u="sng" dirty="0"/>
              <a:t>Prediction Result</a:t>
            </a:r>
          </a:p>
        </p:txBody>
      </p:sp>
    </p:spTree>
    <p:extLst>
      <p:ext uri="{BB962C8B-B14F-4D97-AF65-F5344CB8AC3E}">
        <p14:creationId xmlns:p14="http://schemas.microsoft.com/office/powerpoint/2010/main" val="1230718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1790-0676-9E72-D98B-E015C6C73B64}"/>
              </a:ext>
            </a:extLst>
          </p:cNvPr>
          <p:cNvSpPr>
            <a:spLocks noGrp="1"/>
          </p:cNvSpPr>
          <p:nvPr>
            <p:ph type="title"/>
          </p:nvPr>
        </p:nvSpPr>
        <p:spPr/>
        <p:txBody>
          <a:bodyPr>
            <a:normAutofit fontScale="90000"/>
          </a:bodyPr>
          <a:lstStyle/>
          <a:p>
            <a:pPr algn="ctr"/>
            <a:r>
              <a:rPr lang="en-IN" b="1" u="sng" dirty="0"/>
              <a:t>Conclusion</a:t>
            </a:r>
          </a:p>
        </p:txBody>
      </p:sp>
      <p:sp>
        <p:nvSpPr>
          <p:cNvPr id="3" name="Text Placeholder 2">
            <a:extLst>
              <a:ext uri="{FF2B5EF4-FFF2-40B4-BE49-F238E27FC236}">
                <a16:creationId xmlns:a16="http://schemas.microsoft.com/office/drawing/2014/main" id="{475B17C2-C9AF-09D4-999E-7D38C444C0A1}"/>
              </a:ext>
            </a:extLst>
          </p:cNvPr>
          <p:cNvSpPr>
            <a:spLocks noGrp="1"/>
          </p:cNvSpPr>
          <p:nvPr>
            <p:ph type="body" idx="1"/>
          </p:nvPr>
        </p:nvSpPr>
        <p:spPr/>
        <p:txBody>
          <a:bodyPr/>
          <a:lstStyle/>
          <a:p>
            <a:pPr algn="just"/>
            <a:r>
              <a:rPr lang="en-GB" dirty="0"/>
              <a:t>The Safety Object Detection system demonstrates how AI and computer vision can transform workplace safety by providing real-time monitoring, automatic detection of safety equipment, and instant alerts for violations. By reducing human error, ensuring compliance with regulations, and preventing accidents, this solution offers a cost-effective and scalable approach to improving safety standards across industries. Its adaptability and integration with existing infrastructure make it a practical and future-ready tool for organizations committed to maintaining a safe and compliant work environment.</a:t>
            </a:r>
            <a:endParaRPr lang="en-IN" dirty="0"/>
          </a:p>
        </p:txBody>
      </p:sp>
    </p:spTree>
    <p:extLst>
      <p:ext uri="{BB962C8B-B14F-4D97-AF65-F5344CB8AC3E}">
        <p14:creationId xmlns:p14="http://schemas.microsoft.com/office/powerpoint/2010/main" val="1039662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600</Words>
  <Application>Microsoft Office PowerPoint</Application>
  <PresentationFormat>On-screen Show (16:9)</PresentationFormat>
  <Paragraphs>77</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IBM Plex Sans</vt:lpstr>
      <vt:lpstr>Simple Light</vt:lpstr>
      <vt:lpstr>PowerPoint Presentation</vt:lpstr>
      <vt:lpstr>  Safety Object Detection is an AI-based system that uses computer vision and deep learning to automatically identify safety equipment such as helmets, vests, gloves, and fire extinguishers in real time. The problem it addresses is that manual safety monitoring is slow, error-prone, and often fails to prevent accidents when workers don’t wear or correctly use safety gear. The solution is to deploy a deep learning model integrated with cameras to continuously detect safety objects, send instant alerts on violations, and store data for compliance reporting, thereby improving workplace safety and reducing human error.</vt:lpstr>
      <vt:lpstr>Methodology &amp; Implementation</vt:lpstr>
      <vt:lpstr>Technologies Used</vt:lpstr>
      <vt:lpstr>PowerPoint Presentation</vt:lpstr>
      <vt:lpstr>Feasibility and Market use</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sivaramakrishna chandika</dc:creator>
  <cp:lastModifiedBy>sivaramakrishna chandika</cp:lastModifiedBy>
  <cp:revision>2</cp:revision>
  <dcterms:modified xsi:type="dcterms:W3CDTF">2025-09-21T05:30:24Z</dcterms:modified>
</cp:coreProperties>
</file>