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FDC3-82E8-72CE-E96F-76EC1898D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4F2E2-49EC-4BC7-A766-417A66E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F530F-95BF-4BD6-FC19-A457A1CE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8DF4-49B3-B704-DD3F-47F15142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56373-6791-C48D-CB18-174CF44E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96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3DF4-6C47-E081-A175-39BBA9BE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FCC26-5121-3BA8-43D6-5D38D422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E4ED-F0CF-04AA-0B32-45C14DB2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3C2D-0FDB-B36B-E41B-D8EC5006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2DFA-BF86-6830-E715-1FA4E31E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99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5AD88-149E-733E-00CD-49FF3C49E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00C3A-FFA2-AC91-E5DA-C7E93D80C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612B3-AFEB-3D4A-A0AF-DB823F6F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4F82D-DE78-98ED-F747-314043B7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8F5C-9965-088B-36A2-97B27FC8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2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CEDB-3D28-3568-ED19-5535542D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5848-070B-F080-7825-D5928DFF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FD99-3A76-2543-A9CC-595DC83C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D24F-888C-4D64-BA88-4BB011EE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658A-D0E8-A0FD-A2BD-968E1452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02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C60F-448B-5BB8-8889-7648D62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113F4-2A26-55C2-61B1-ED0B6D451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8557-C61D-9817-97BD-79C0ED2F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8EA32-8B7C-793F-4686-678BA186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2CAF-0FA2-DF44-A910-C2F12470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03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1DC8-4943-766F-F35E-9A4F47C5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0FAC-AE5F-906F-5DD7-4B8032748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0B676-33CB-3EFC-C4B6-626D557AA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2B531-2F69-5659-0C5D-4F6AFC2A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E1BA6-5F20-AA1A-F5BF-3DAA88C2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E8CCB-E0A0-6C7C-B617-53A65074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2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9E11-C1B1-3BBB-73F2-4F63ED1B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C861-3244-0018-95AD-66ED5109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42368-8D0B-5645-BB98-8C23198A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FF8D3-F62E-F3EE-D0BD-0B5554A31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DD536-13C8-52FB-335A-A4406CCB4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FAC3E-EA5A-FFF7-DB1B-4A7B7B99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115CB-D6BB-6543-E551-851BD073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C95FC-5E0C-A405-08E6-4F44E9E3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21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0C53-70AF-B5EB-989D-0CCC2921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36CD3-E3D3-2F24-1005-FC4E6C33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01010-D2DA-5E29-C676-3AC5CCFE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0930E-C261-3D2C-61DD-28B352F1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8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AEFBA-8BD8-7FF9-79F1-9DE502E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F9226-EB0F-B193-F422-80D7336C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110A-A821-5BFB-3FB9-28541922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44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97F6-57B9-EA73-EF70-74522C89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D633-F8C9-E00A-C1CC-CE6250C4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64759-F7C4-D039-C8FC-E6582046D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54790-9574-08FF-7A1F-1F35556B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3DFCA-38FC-29C0-8C22-64AB237A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A0353-92EF-D13F-6A4D-F78A870B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85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7C6E-5B73-CD49-F036-47C7FDD7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3ABF7-E1C6-1F49-5BFA-98C92FE09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9FD10-4474-B245-9C1D-700D3043B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335F-155C-7E3A-0F0D-4DFEEEBA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864E5-F7F4-E443-8E89-1018AA67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21897-AB97-EAE4-836A-80B2FDBE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79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EB28E-3717-528A-D81F-3CC3861D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0E366-C666-7E52-EFF0-707DB125B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357F-D1A2-CE86-FCC5-D68DD6B05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5408-E2A0-120F-6E32-633498C1F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6DFB3-E07F-FC96-80AF-6429BE37B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69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54AF-F2B9-E95E-6B59-ADEB02E50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CBD24-1D73-B2FF-CD91-6A1B403FB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90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2CF1-76D1-5C81-20F2-C25A57BF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Changes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CF269-43B6-84E7-0177-5A85278D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temporal direction of the Local and Global features</a:t>
            </a:r>
          </a:p>
          <a:p>
            <a:r>
              <a:rPr lang="en-US" dirty="0"/>
              <a:t>Refers to the change in,</a:t>
            </a:r>
          </a:p>
          <a:p>
            <a:pPr lvl="1"/>
            <a:r>
              <a:rPr lang="en-US" dirty="0"/>
              <a:t>Local/Global scale, shift, rotation etc.</a:t>
            </a:r>
          </a:p>
          <a:p>
            <a:pPr lvl="1"/>
            <a:r>
              <a:rPr lang="en-US" dirty="0"/>
              <a:t>Local/Global color, Illumination, brightness, contrast etc.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41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2CF1-76D1-5C81-20F2-C25A57BF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Changes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CF269-43B6-84E7-0177-5A85278D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2CF1-76D1-5C81-20F2-C25A57BF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Changes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CF269-43B6-84E7-0177-5A85278D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temporal direction</a:t>
            </a:r>
          </a:p>
          <a:p>
            <a:r>
              <a:rPr lang="en-US" dirty="0"/>
              <a:t>Refers to the change in,</a:t>
            </a:r>
          </a:p>
          <a:p>
            <a:pPr lvl="1"/>
            <a:r>
              <a:rPr lang="en-US" dirty="0"/>
              <a:t>local scale, shift, rotation etc.</a:t>
            </a:r>
          </a:p>
          <a:p>
            <a:pPr lvl="1"/>
            <a:r>
              <a:rPr lang="en-US" dirty="0"/>
              <a:t>local Illumination, brightness, contrast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11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0EC7E-AF32-D94C-BD1F-1C14338D28E4}"/>
              </a:ext>
            </a:extLst>
          </p:cNvPr>
          <p:cNvSpPr/>
          <p:nvPr/>
        </p:nvSpPr>
        <p:spPr>
          <a:xfrm>
            <a:off x="2196474" y="1040473"/>
            <a:ext cx="1914198" cy="634734"/>
          </a:xfrm>
          <a:prstGeom prst="roundRect">
            <a:avLst>
              <a:gd name="adj" fmla="val 12321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Encoder (Spatial Attention) (</a:t>
            </a:r>
            <a:r>
              <a:rPr lang="en-US" sz="1200" dirty="0" err="1"/>
              <a:t>ViT</a:t>
            </a:r>
            <a:r>
              <a:rPr lang="en-US" sz="1200" dirty="0"/>
              <a:t>)</a:t>
            </a:r>
            <a:endParaRPr lang="de-DE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63E116-0862-F87A-D794-943BBC1ECE33}"/>
              </a:ext>
            </a:extLst>
          </p:cNvPr>
          <p:cNvSpPr/>
          <p:nvPr/>
        </p:nvSpPr>
        <p:spPr>
          <a:xfrm>
            <a:off x="3896395" y="3507353"/>
            <a:ext cx="1085240" cy="714087"/>
          </a:xfrm>
          <a:prstGeom prst="roundRect">
            <a:avLst>
              <a:gd name="adj" fmla="val 1232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Transformer Decoder (Custom)</a:t>
            </a:r>
            <a:endParaRPr lang="de-DE" sz="1100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3F8BD67-65AE-70ED-DC5D-47C5ACF30C80}"/>
              </a:ext>
            </a:extLst>
          </p:cNvPr>
          <p:cNvGrpSpPr/>
          <p:nvPr/>
        </p:nvGrpSpPr>
        <p:grpSpPr>
          <a:xfrm>
            <a:off x="2895135" y="318852"/>
            <a:ext cx="567484" cy="575769"/>
            <a:chOff x="2779765" y="380389"/>
            <a:chExt cx="567484" cy="575769"/>
          </a:xfrm>
        </p:grpSpPr>
        <p:pic>
          <p:nvPicPr>
            <p:cNvPr id="14" name="Graphic 13" descr="Images with solid fill">
              <a:extLst>
                <a:ext uri="{FF2B5EF4-FFF2-40B4-BE49-F238E27FC236}">
                  <a16:creationId xmlns:a16="http://schemas.microsoft.com/office/drawing/2014/main" id="{9AD3E5C8-1239-D9C4-C093-54426569D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82877" y="380389"/>
              <a:ext cx="464372" cy="468529"/>
            </a:xfrm>
            <a:prstGeom prst="rect">
              <a:avLst/>
            </a:prstGeom>
          </p:spPr>
        </p:pic>
        <p:pic>
          <p:nvPicPr>
            <p:cNvPr id="8" name="Graphic 7" descr="Images with solid fill">
              <a:extLst>
                <a:ext uri="{FF2B5EF4-FFF2-40B4-BE49-F238E27FC236}">
                  <a16:creationId xmlns:a16="http://schemas.microsoft.com/office/drawing/2014/main" id="{9F06ADF2-7D91-54FD-1CC7-9DCFDC57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79765" y="487629"/>
              <a:ext cx="464372" cy="468529"/>
            </a:xfrm>
            <a:prstGeom prst="rect">
              <a:avLst/>
            </a:prstGeom>
          </p:spPr>
        </p:pic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1CD7806-99DD-37B5-138C-5DF21F5DB9AF}"/>
              </a:ext>
            </a:extLst>
          </p:cNvPr>
          <p:cNvSpPr/>
          <p:nvPr/>
        </p:nvSpPr>
        <p:spPr>
          <a:xfrm>
            <a:off x="2634834" y="2588080"/>
            <a:ext cx="1037478" cy="757312"/>
          </a:xfrm>
          <a:prstGeom prst="roundRect">
            <a:avLst>
              <a:gd name="adj" fmla="val 1232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Encoder (Temporal Attention)</a:t>
            </a:r>
            <a:endParaRPr lang="de-DE" sz="12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9433B24-7EAC-CC55-F166-0CF75D9F2541}"/>
              </a:ext>
            </a:extLst>
          </p:cNvPr>
          <p:cNvGrpSpPr/>
          <p:nvPr/>
        </p:nvGrpSpPr>
        <p:grpSpPr>
          <a:xfrm>
            <a:off x="2740434" y="3507353"/>
            <a:ext cx="824132" cy="714087"/>
            <a:chOff x="1176338" y="4049984"/>
            <a:chExt cx="1144118" cy="72316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5A20952-8E3C-03D5-81F4-111B802FA030}"/>
                </a:ext>
              </a:extLst>
            </p:cNvPr>
            <p:cNvSpPr/>
            <p:nvPr/>
          </p:nvSpPr>
          <p:spPr>
            <a:xfrm>
              <a:off x="1176338" y="4049984"/>
              <a:ext cx="1144118" cy="723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BA6CDA5-32A7-B322-5701-5D14D7007048}"/>
                </a:ext>
              </a:extLst>
            </p:cNvPr>
            <p:cNvSpPr/>
            <p:nvPr/>
          </p:nvSpPr>
          <p:spPr>
            <a:xfrm>
              <a:off x="1291511" y="4286764"/>
              <a:ext cx="113818" cy="40580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B13003A-77CA-418C-4FFF-CE9AB96643DB}"/>
                </a:ext>
              </a:extLst>
            </p:cNvPr>
            <p:cNvSpPr/>
            <p:nvPr/>
          </p:nvSpPr>
          <p:spPr>
            <a:xfrm>
              <a:off x="1490219" y="4286763"/>
              <a:ext cx="11381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2CB406B-C7BB-4C05-5C32-E63BC305C795}"/>
                </a:ext>
              </a:extLst>
            </p:cNvPr>
            <p:cNvSpPr/>
            <p:nvPr/>
          </p:nvSpPr>
          <p:spPr>
            <a:xfrm>
              <a:off x="1698777" y="4286763"/>
              <a:ext cx="111072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55BA897-C554-79C0-041E-3928B408E2D9}"/>
                </a:ext>
              </a:extLst>
            </p:cNvPr>
            <p:cNvSpPr/>
            <p:nvPr/>
          </p:nvSpPr>
          <p:spPr>
            <a:xfrm>
              <a:off x="1908139" y="4281693"/>
              <a:ext cx="11030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2F0F2B1-C24B-1466-157A-B339572F30DA}"/>
                </a:ext>
              </a:extLst>
            </p:cNvPr>
            <p:cNvSpPr/>
            <p:nvPr/>
          </p:nvSpPr>
          <p:spPr>
            <a:xfrm>
              <a:off x="2119752" y="4281693"/>
              <a:ext cx="11030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485153CC-0EC2-F718-5FE3-286F27FF7AB8}"/>
                </a:ext>
              </a:extLst>
            </p:cNvPr>
            <p:cNvSpPr/>
            <p:nvPr/>
          </p:nvSpPr>
          <p:spPr>
            <a:xfrm>
              <a:off x="2120324" y="4138649"/>
              <a:ext cx="109735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1AB41F5-D3E8-DF74-660B-922B751905D1}"/>
                </a:ext>
              </a:extLst>
            </p:cNvPr>
            <p:cNvSpPr/>
            <p:nvPr/>
          </p:nvSpPr>
          <p:spPr>
            <a:xfrm>
              <a:off x="1911597" y="4138649"/>
              <a:ext cx="106850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B13BCFA-121B-632A-862C-8AAC5FF29D66}"/>
                </a:ext>
              </a:extLst>
            </p:cNvPr>
            <p:cNvSpPr/>
            <p:nvPr/>
          </p:nvSpPr>
          <p:spPr>
            <a:xfrm>
              <a:off x="1699543" y="4143719"/>
              <a:ext cx="110306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0B480483-4B06-3F84-54DA-3F4D19E56762}"/>
                </a:ext>
              </a:extLst>
            </p:cNvPr>
            <p:cNvSpPr/>
            <p:nvPr/>
          </p:nvSpPr>
          <p:spPr>
            <a:xfrm>
              <a:off x="1490463" y="4143719"/>
              <a:ext cx="113573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EFE70FA1-8171-9810-1527-C8E30B6B01AA}"/>
                </a:ext>
              </a:extLst>
            </p:cNvPr>
            <p:cNvSpPr/>
            <p:nvPr/>
          </p:nvSpPr>
          <p:spPr>
            <a:xfrm>
              <a:off x="1291511" y="4143718"/>
              <a:ext cx="113817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D421FF89-D6CC-DF81-87DB-67F121E8BCE8}"/>
              </a:ext>
            </a:extLst>
          </p:cNvPr>
          <p:cNvSpPr txBox="1"/>
          <p:nvPr/>
        </p:nvSpPr>
        <p:spPr>
          <a:xfrm>
            <a:off x="6327593" y="1734252"/>
            <a:ext cx="751935" cy="43088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Root joint features</a:t>
            </a:r>
            <a:endParaRPr lang="de-DE" sz="11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8233B82-529D-7CD1-7BBA-3B09B9E32185}"/>
              </a:ext>
            </a:extLst>
          </p:cNvPr>
          <p:cNvSpPr txBox="1"/>
          <p:nvPr/>
        </p:nvSpPr>
        <p:spPr>
          <a:xfrm>
            <a:off x="3963210" y="1970191"/>
            <a:ext cx="792943" cy="4001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Local image features</a:t>
            </a:r>
            <a:endParaRPr lang="de-DE" sz="1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4469785-6E59-6798-5667-F087AF8DF2CE}"/>
              </a:ext>
            </a:extLst>
          </p:cNvPr>
          <p:cNvSpPr/>
          <p:nvPr/>
        </p:nvSpPr>
        <p:spPr>
          <a:xfrm>
            <a:off x="3890874" y="4497714"/>
            <a:ext cx="1098259" cy="2525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Linear Projection</a:t>
            </a:r>
            <a:endParaRPr lang="de-DE" sz="1000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838317-805F-20DB-3EDF-D5E55BEDC3FA}"/>
              </a:ext>
            </a:extLst>
          </p:cNvPr>
          <p:cNvCxnSpPr>
            <a:cxnSpLocks/>
            <a:stCxn id="6" idx="2"/>
            <a:endCxn id="139" idx="0"/>
          </p:cNvCxnSpPr>
          <p:nvPr/>
        </p:nvCxnSpPr>
        <p:spPr>
          <a:xfrm>
            <a:off x="4439015" y="4221440"/>
            <a:ext cx="989" cy="276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E57F6E6-3125-CBB9-EF41-3F38045DA90E}"/>
              </a:ext>
            </a:extLst>
          </p:cNvPr>
          <p:cNvGrpSpPr/>
          <p:nvPr/>
        </p:nvGrpSpPr>
        <p:grpSpPr>
          <a:xfrm>
            <a:off x="2689102" y="1677620"/>
            <a:ext cx="926798" cy="910466"/>
            <a:chOff x="2470872" y="1682699"/>
            <a:chExt cx="713506" cy="700932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859AE07-F1C3-8272-E821-50DA77F3B51B}"/>
                </a:ext>
              </a:extLst>
            </p:cNvPr>
            <p:cNvGrpSpPr/>
            <p:nvPr/>
          </p:nvGrpSpPr>
          <p:grpSpPr>
            <a:xfrm>
              <a:off x="2470872" y="1859498"/>
              <a:ext cx="79034" cy="337466"/>
              <a:chOff x="2470872" y="1859498"/>
              <a:chExt cx="79034" cy="337466"/>
            </a:xfrm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511E2248-D77E-9BE1-9963-F914527C0BDF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t-4</a:t>
                </a:r>
                <a:endParaRPr lang="de-DE" sz="2400" dirty="0"/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7248442A-CF2A-749E-E6B0-B5F3399208C5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8AAB8E9-746F-AB0A-C8CF-68347109C5F6}"/>
                </a:ext>
              </a:extLst>
            </p:cNvPr>
            <p:cNvGrpSpPr/>
            <p:nvPr/>
          </p:nvGrpSpPr>
          <p:grpSpPr>
            <a:xfrm>
              <a:off x="2629490" y="1859498"/>
              <a:ext cx="79034" cy="337466"/>
              <a:chOff x="2470872" y="1859498"/>
              <a:chExt cx="79034" cy="337466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C43C1760-2048-15CC-72E0-F12F6A3FD474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t-3</a:t>
                </a:r>
                <a:endParaRPr lang="de-DE" sz="2400" dirty="0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6CC36161-4796-3E29-546F-CB1138E510F4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715C040-5328-39A1-85E5-545EA83F7A0D}"/>
                </a:ext>
              </a:extLst>
            </p:cNvPr>
            <p:cNvGrpSpPr/>
            <p:nvPr/>
          </p:nvGrpSpPr>
          <p:grpSpPr>
            <a:xfrm>
              <a:off x="2788108" y="1859498"/>
              <a:ext cx="79034" cy="337466"/>
              <a:chOff x="2470872" y="1859498"/>
              <a:chExt cx="79034" cy="337466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51472AD3-D418-7260-91A3-FF542B9B6D41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t-2</a:t>
                </a:r>
                <a:endParaRPr lang="de-DE" sz="2400" dirty="0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D38EA340-B3CA-689C-1F29-FF32545A8C6E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32444CF9-BBD1-BAA3-F73F-878F079A8F46}"/>
                </a:ext>
              </a:extLst>
            </p:cNvPr>
            <p:cNvGrpSpPr/>
            <p:nvPr/>
          </p:nvGrpSpPr>
          <p:grpSpPr>
            <a:xfrm>
              <a:off x="2946726" y="1859498"/>
              <a:ext cx="79034" cy="337466"/>
              <a:chOff x="2470872" y="1859498"/>
              <a:chExt cx="79034" cy="337466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DF91C8A6-B91B-5835-F1AA-30AE18A60FF6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t-1</a:t>
                </a:r>
                <a:endParaRPr lang="de-DE" sz="2400" dirty="0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D7B4D1A8-1CE8-116B-5E90-D7F2556F1A4C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9F7D853-4F38-AEC7-F37D-C69C0A8A18EB}"/>
                </a:ext>
              </a:extLst>
            </p:cNvPr>
            <p:cNvGrpSpPr/>
            <p:nvPr/>
          </p:nvGrpSpPr>
          <p:grpSpPr>
            <a:xfrm>
              <a:off x="3105344" y="1859498"/>
              <a:ext cx="79034" cy="337466"/>
              <a:chOff x="2470872" y="1859498"/>
              <a:chExt cx="79034" cy="337466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5BF6B3A5-21BB-BC9E-CED9-73B7B197FECE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</a:t>
                </a:r>
                <a:endParaRPr lang="de-DE" sz="2400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945071F5-F9C9-2B9A-B066-E515D2290E1C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2260390-975A-80D8-B861-C821D793D275}"/>
                </a:ext>
              </a:extLst>
            </p:cNvPr>
            <p:cNvCxnSpPr>
              <a:stCxn id="134" idx="1"/>
            </p:cNvCxnSpPr>
            <p:nvPr/>
          </p:nvCxnSpPr>
          <p:spPr>
            <a:xfrm flipH="1">
              <a:off x="2510388" y="2196964"/>
              <a:ext cx="1" cy="186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493076EB-7F87-9EEB-AB60-03E0B9DF8811}"/>
                </a:ext>
              </a:extLst>
            </p:cNvPr>
            <p:cNvCxnSpPr>
              <a:cxnSpLocks/>
              <a:stCxn id="140" idx="1"/>
            </p:cNvCxnSpPr>
            <p:nvPr/>
          </p:nvCxnSpPr>
          <p:spPr>
            <a:xfrm>
              <a:off x="2669007" y="2196964"/>
              <a:ext cx="0" cy="186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42A41D6A-6D66-7F5F-9666-D05E0F9CE8E6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>
              <a:off x="2827624" y="2196964"/>
              <a:ext cx="1" cy="186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531EACE8-684B-9995-23A2-91F2BCB266FD}"/>
                </a:ext>
              </a:extLst>
            </p:cNvPr>
            <p:cNvCxnSpPr>
              <a:cxnSpLocks/>
              <a:stCxn id="157" idx="1"/>
            </p:cNvCxnSpPr>
            <p:nvPr/>
          </p:nvCxnSpPr>
          <p:spPr>
            <a:xfrm flipH="1">
              <a:off x="2986241" y="2196964"/>
              <a:ext cx="2" cy="186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E0DBE6E-DB94-24B0-2810-DBE5C56D1D2E}"/>
                </a:ext>
              </a:extLst>
            </p:cNvPr>
            <p:cNvCxnSpPr>
              <a:cxnSpLocks/>
              <a:stCxn id="160" idx="1"/>
            </p:cNvCxnSpPr>
            <p:nvPr/>
          </p:nvCxnSpPr>
          <p:spPr>
            <a:xfrm flipH="1">
              <a:off x="3144858" y="2196964"/>
              <a:ext cx="3" cy="186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6D4B6EB-D55B-B10E-54D2-D273E52EEA5B}"/>
                </a:ext>
              </a:extLst>
            </p:cNvPr>
            <p:cNvCxnSpPr>
              <a:cxnSpLocks/>
              <a:endCxn id="135" idx="3"/>
            </p:cNvCxnSpPr>
            <p:nvPr/>
          </p:nvCxnSpPr>
          <p:spPr>
            <a:xfrm>
              <a:off x="2510389" y="1682699"/>
              <a:ext cx="0" cy="17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4102A06-93FD-DA77-76A0-BA0C6C2C68DB}"/>
                </a:ext>
              </a:extLst>
            </p:cNvPr>
            <p:cNvCxnSpPr>
              <a:cxnSpLocks/>
              <a:endCxn id="147" idx="3"/>
            </p:cNvCxnSpPr>
            <p:nvPr/>
          </p:nvCxnSpPr>
          <p:spPr>
            <a:xfrm>
              <a:off x="2669007" y="1682699"/>
              <a:ext cx="0" cy="17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4DC690E8-195D-C9CB-8039-8F7DD770661A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>
              <a:off x="2827625" y="1682699"/>
              <a:ext cx="0" cy="17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D5A5529F-11B2-F773-828E-CD81DD47A20F}"/>
                </a:ext>
              </a:extLst>
            </p:cNvPr>
            <p:cNvCxnSpPr>
              <a:cxnSpLocks/>
              <a:endCxn id="158" idx="3"/>
            </p:cNvCxnSpPr>
            <p:nvPr/>
          </p:nvCxnSpPr>
          <p:spPr>
            <a:xfrm>
              <a:off x="2986243" y="1682699"/>
              <a:ext cx="0" cy="17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A9A1F5C6-50AE-9949-16D3-1F131B07A6EE}"/>
                </a:ext>
              </a:extLst>
            </p:cNvPr>
            <p:cNvCxnSpPr>
              <a:cxnSpLocks/>
              <a:endCxn id="161" idx="3"/>
            </p:cNvCxnSpPr>
            <p:nvPr/>
          </p:nvCxnSpPr>
          <p:spPr>
            <a:xfrm>
              <a:off x="3144861" y="1682699"/>
              <a:ext cx="0" cy="17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3C233D20-B80E-13E7-C99B-64B4447C8AC5}"/>
              </a:ext>
            </a:extLst>
          </p:cNvPr>
          <p:cNvSpPr/>
          <p:nvPr/>
        </p:nvSpPr>
        <p:spPr>
          <a:xfrm>
            <a:off x="4718104" y="1040752"/>
            <a:ext cx="1914198" cy="630105"/>
          </a:xfrm>
          <a:prstGeom prst="roundRect">
            <a:avLst>
              <a:gd name="adj" fmla="val 12321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Pose Encoder (GCN or Transformer-based)</a:t>
            </a:r>
            <a:endParaRPr lang="de-DE" sz="1200" dirty="0"/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B74C247E-47B6-8F18-F7B1-6D713842FF3F}"/>
              </a:ext>
            </a:extLst>
          </p:cNvPr>
          <p:cNvSpPr/>
          <p:nvPr/>
        </p:nvSpPr>
        <p:spPr>
          <a:xfrm>
            <a:off x="5165976" y="2588081"/>
            <a:ext cx="1037478" cy="757312"/>
          </a:xfrm>
          <a:prstGeom prst="roundRect">
            <a:avLst>
              <a:gd name="adj" fmla="val 1232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Encoder (Temporal Attention)</a:t>
            </a:r>
            <a:endParaRPr lang="de-DE" sz="1200" dirty="0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CFB6DDAF-E7F3-413C-0220-57484F51CD42}"/>
              </a:ext>
            </a:extLst>
          </p:cNvPr>
          <p:cNvGrpSpPr/>
          <p:nvPr/>
        </p:nvGrpSpPr>
        <p:grpSpPr>
          <a:xfrm>
            <a:off x="5220243" y="1675207"/>
            <a:ext cx="926768" cy="912883"/>
            <a:chOff x="3209501" y="1680839"/>
            <a:chExt cx="926768" cy="702791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0C68E5A-50EF-A920-E2FF-AFF460663403}"/>
                </a:ext>
              </a:extLst>
            </p:cNvPr>
            <p:cNvGrpSpPr/>
            <p:nvPr/>
          </p:nvGrpSpPr>
          <p:grpSpPr>
            <a:xfrm>
              <a:off x="3209501" y="1859496"/>
              <a:ext cx="102660" cy="337465"/>
              <a:chOff x="2470872" y="1859498"/>
              <a:chExt cx="79034" cy="337466"/>
            </a:xfrm>
          </p:grpSpPr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8F746287-2EE9-EB5C-C632-0E54BC53A98E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t-4</a:t>
                </a:r>
                <a:endParaRPr lang="de-DE" sz="2400" dirty="0"/>
              </a:p>
            </p:txBody>
          </p:sp>
          <p:sp>
            <p:nvSpPr>
              <p:cNvPr id="259" name="Rectangle: Rounded Corners 258">
                <a:extLst>
                  <a:ext uri="{FF2B5EF4-FFF2-40B4-BE49-F238E27FC236}">
                    <a16:creationId xmlns:a16="http://schemas.microsoft.com/office/drawing/2014/main" id="{C3F0C951-40B0-C08C-6B85-A13D645CAE91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477A7677-046C-2C05-177A-FF2E135824FE}"/>
                </a:ext>
              </a:extLst>
            </p:cNvPr>
            <p:cNvGrpSpPr/>
            <p:nvPr/>
          </p:nvGrpSpPr>
          <p:grpSpPr>
            <a:xfrm>
              <a:off x="3415536" y="1859496"/>
              <a:ext cx="102660" cy="337465"/>
              <a:chOff x="2470872" y="1859498"/>
              <a:chExt cx="79034" cy="337466"/>
            </a:xfrm>
          </p:grpSpPr>
          <p:sp>
            <p:nvSpPr>
              <p:cNvPr id="256" name="Rectangle: Rounded Corners 255">
                <a:extLst>
                  <a:ext uri="{FF2B5EF4-FFF2-40B4-BE49-F238E27FC236}">
                    <a16:creationId xmlns:a16="http://schemas.microsoft.com/office/drawing/2014/main" id="{FA9C4E0D-E8B7-723B-1AE0-C5A25342C213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t-3</a:t>
                </a:r>
                <a:endParaRPr lang="de-DE" sz="2400" dirty="0"/>
              </a:p>
            </p:txBody>
          </p:sp>
          <p:sp>
            <p:nvSpPr>
              <p:cNvPr id="257" name="Rectangle: Rounded Corners 256">
                <a:extLst>
                  <a:ext uri="{FF2B5EF4-FFF2-40B4-BE49-F238E27FC236}">
                    <a16:creationId xmlns:a16="http://schemas.microsoft.com/office/drawing/2014/main" id="{2DD9E090-E374-26A4-453B-8E41FBD504DA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ABCBAD01-7CAD-A0EC-55E7-0775B5830088}"/>
                </a:ext>
              </a:extLst>
            </p:cNvPr>
            <p:cNvGrpSpPr/>
            <p:nvPr/>
          </p:nvGrpSpPr>
          <p:grpSpPr>
            <a:xfrm>
              <a:off x="3621570" y="1859496"/>
              <a:ext cx="102660" cy="337465"/>
              <a:chOff x="2470872" y="1859498"/>
              <a:chExt cx="79034" cy="337466"/>
            </a:xfrm>
          </p:grpSpPr>
          <p:sp>
            <p:nvSpPr>
              <p:cNvPr id="254" name="Rectangle: Rounded Corners 253">
                <a:extLst>
                  <a:ext uri="{FF2B5EF4-FFF2-40B4-BE49-F238E27FC236}">
                    <a16:creationId xmlns:a16="http://schemas.microsoft.com/office/drawing/2014/main" id="{5A9EA983-430E-C969-1A34-77152BE1D02A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t-2</a:t>
                </a:r>
                <a:endParaRPr lang="de-DE" sz="2400" dirty="0"/>
              </a:p>
            </p:txBody>
          </p:sp>
          <p:sp>
            <p:nvSpPr>
              <p:cNvPr id="255" name="Rectangle: Rounded Corners 254">
                <a:extLst>
                  <a:ext uri="{FF2B5EF4-FFF2-40B4-BE49-F238E27FC236}">
                    <a16:creationId xmlns:a16="http://schemas.microsoft.com/office/drawing/2014/main" id="{F483C6A6-06E7-F98B-2070-DF516CA9EE3B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C222DD69-C22A-9F9E-5AE0-9C0F752605B2}"/>
                </a:ext>
              </a:extLst>
            </p:cNvPr>
            <p:cNvGrpSpPr/>
            <p:nvPr/>
          </p:nvGrpSpPr>
          <p:grpSpPr>
            <a:xfrm>
              <a:off x="3827605" y="1859496"/>
              <a:ext cx="102660" cy="337465"/>
              <a:chOff x="2470872" y="1859498"/>
              <a:chExt cx="79034" cy="337466"/>
            </a:xfrm>
          </p:grpSpPr>
          <p:sp>
            <p:nvSpPr>
              <p:cNvPr id="252" name="Rectangle: Rounded Corners 251">
                <a:extLst>
                  <a:ext uri="{FF2B5EF4-FFF2-40B4-BE49-F238E27FC236}">
                    <a16:creationId xmlns:a16="http://schemas.microsoft.com/office/drawing/2014/main" id="{2473641D-F82B-0008-3547-5E7BBFA77C89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t-1</a:t>
                </a:r>
                <a:endParaRPr lang="de-DE" sz="2400" dirty="0"/>
              </a:p>
            </p:txBody>
          </p:sp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250B7183-6BD3-B0DE-4F43-4D0AF4D43F09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647B8E2-31F0-5997-8C4D-B17AE7427374}"/>
                </a:ext>
              </a:extLst>
            </p:cNvPr>
            <p:cNvGrpSpPr/>
            <p:nvPr/>
          </p:nvGrpSpPr>
          <p:grpSpPr>
            <a:xfrm>
              <a:off x="4033610" y="1859498"/>
              <a:ext cx="102659" cy="337466"/>
              <a:chOff x="2470872" y="1859498"/>
              <a:chExt cx="79034" cy="337466"/>
            </a:xfrm>
          </p:grpSpPr>
          <p:sp>
            <p:nvSpPr>
              <p:cNvPr id="250" name="Rectangle: Rounded Corners 249">
                <a:extLst>
                  <a:ext uri="{FF2B5EF4-FFF2-40B4-BE49-F238E27FC236}">
                    <a16:creationId xmlns:a16="http://schemas.microsoft.com/office/drawing/2014/main" id="{0EE628DE-C31D-F389-5EDC-5879D374D93E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</a:t>
                </a:r>
                <a:endParaRPr lang="de-DE" sz="2400" dirty="0"/>
              </a:p>
            </p:txBody>
          </p:sp>
          <p:sp>
            <p:nvSpPr>
              <p:cNvPr id="251" name="Rectangle: Rounded Corners 250">
                <a:extLst>
                  <a:ext uri="{FF2B5EF4-FFF2-40B4-BE49-F238E27FC236}">
                    <a16:creationId xmlns:a16="http://schemas.microsoft.com/office/drawing/2014/main" id="{A73384B4-8074-3E22-9997-17FB827691B4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EBCE08A8-9D39-DFE8-7206-71910125F5D1}"/>
                </a:ext>
              </a:extLst>
            </p:cNvPr>
            <p:cNvCxnSpPr>
              <a:stCxn id="258" idx="1"/>
            </p:cNvCxnSpPr>
            <p:nvPr/>
          </p:nvCxnSpPr>
          <p:spPr>
            <a:xfrm flipH="1">
              <a:off x="3260830" y="2196962"/>
              <a:ext cx="1" cy="186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89841929-BA32-A1ED-78D4-D6DF7F77E945}"/>
                </a:ext>
              </a:extLst>
            </p:cNvPr>
            <p:cNvCxnSpPr>
              <a:cxnSpLocks/>
              <a:stCxn id="256" idx="1"/>
            </p:cNvCxnSpPr>
            <p:nvPr/>
          </p:nvCxnSpPr>
          <p:spPr>
            <a:xfrm>
              <a:off x="3466866" y="2196960"/>
              <a:ext cx="0" cy="186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CC6EB24A-EF78-F8DF-52C7-CCE16D63C21D}"/>
                </a:ext>
              </a:extLst>
            </p:cNvPr>
            <p:cNvCxnSpPr>
              <a:cxnSpLocks/>
              <a:stCxn id="254" idx="1"/>
            </p:cNvCxnSpPr>
            <p:nvPr/>
          </p:nvCxnSpPr>
          <p:spPr>
            <a:xfrm flipH="1">
              <a:off x="3672899" y="2196959"/>
              <a:ext cx="1" cy="186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115A3356-C3F7-D036-485D-B83A626F54E9}"/>
                </a:ext>
              </a:extLst>
            </p:cNvPr>
            <p:cNvCxnSpPr>
              <a:cxnSpLocks/>
              <a:stCxn id="252" idx="1"/>
            </p:cNvCxnSpPr>
            <p:nvPr/>
          </p:nvCxnSpPr>
          <p:spPr>
            <a:xfrm flipH="1">
              <a:off x="3878932" y="2196958"/>
              <a:ext cx="3" cy="186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A321639C-E279-842D-175D-33408850C7E8}"/>
                </a:ext>
              </a:extLst>
            </p:cNvPr>
            <p:cNvCxnSpPr>
              <a:cxnSpLocks/>
              <a:stCxn id="250" idx="1"/>
            </p:cNvCxnSpPr>
            <p:nvPr/>
          </p:nvCxnSpPr>
          <p:spPr>
            <a:xfrm flipH="1">
              <a:off x="4084965" y="2196956"/>
              <a:ext cx="4" cy="186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4C09E908-ED15-2131-7CD3-BF40EFE00004}"/>
                </a:ext>
              </a:extLst>
            </p:cNvPr>
            <p:cNvCxnSpPr>
              <a:cxnSpLocks/>
              <a:endCxn id="259" idx="3"/>
            </p:cNvCxnSpPr>
            <p:nvPr/>
          </p:nvCxnSpPr>
          <p:spPr>
            <a:xfrm>
              <a:off x="3260831" y="1682691"/>
              <a:ext cx="0" cy="17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F1EAA78A-034F-05FC-D785-78AF7F45D02D}"/>
                </a:ext>
              </a:extLst>
            </p:cNvPr>
            <p:cNvCxnSpPr>
              <a:cxnSpLocks/>
              <a:endCxn id="257" idx="3"/>
            </p:cNvCxnSpPr>
            <p:nvPr/>
          </p:nvCxnSpPr>
          <p:spPr>
            <a:xfrm>
              <a:off x="3466866" y="1682692"/>
              <a:ext cx="0" cy="17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B89855E4-7FAE-34F9-ECC9-2C196F4236AE}"/>
                </a:ext>
              </a:extLst>
            </p:cNvPr>
            <p:cNvCxnSpPr>
              <a:cxnSpLocks/>
              <a:endCxn id="255" idx="3"/>
            </p:cNvCxnSpPr>
            <p:nvPr/>
          </p:nvCxnSpPr>
          <p:spPr>
            <a:xfrm>
              <a:off x="3672900" y="1682695"/>
              <a:ext cx="0" cy="17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4A0F58C9-D3A6-6828-ED03-01531706F0B8}"/>
                </a:ext>
              </a:extLst>
            </p:cNvPr>
            <p:cNvCxnSpPr>
              <a:cxnSpLocks/>
              <a:endCxn id="253" idx="3"/>
            </p:cNvCxnSpPr>
            <p:nvPr/>
          </p:nvCxnSpPr>
          <p:spPr>
            <a:xfrm>
              <a:off x="3878935" y="1682697"/>
              <a:ext cx="0" cy="17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34D5E37A-C8F2-6856-822A-2B1867BE21CC}"/>
                </a:ext>
              </a:extLst>
            </p:cNvPr>
            <p:cNvCxnSpPr>
              <a:cxnSpLocks/>
            </p:cNvCxnSpPr>
            <p:nvPr/>
          </p:nvCxnSpPr>
          <p:spPr>
            <a:xfrm>
              <a:off x="4084939" y="1680839"/>
              <a:ext cx="0" cy="17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52EADFD-0F15-23F6-2632-DC6CCF6D2E42}"/>
              </a:ext>
            </a:extLst>
          </p:cNvPr>
          <p:cNvGrpSpPr/>
          <p:nvPr/>
        </p:nvGrpSpPr>
        <p:grpSpPr>
          <a:xfrm>
            <a:off x="4079553" y="4987197"/>
            <a:ext cx="718924" cy="664390"/>
            <a:chOff x="6659247" y="145507"/>
            <a:chExt cx="897219" cy="829161"/>
          </a:xfrm>
        </p:grpSpPr>
        <p:pic>
          <p:nvPicPr>
            <p:cNvPr id="275" name="Graphic 274" descr="Drawing Figure with solid fill">
              <a:extLst>
                <a:ext uri="{FF2B5EF4-FFF2-40B4-BE49-F238E27FC236}">
                  <a16:creationId xmlns:a16="http://schemas.microsoft.com/office/drawing/2014/main" id="{87AC457F-1285-A223-8FAB-EF97A05E2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23348" y="145507"/>
              <a:ext cx="633118" cy="468529"/>
            </a:xfrm>
            <a:prstGeom prst="rect">
              <a:avLst/>
            </a:prstGeom>
          </p:spPr>
        </p:pic>
        <p:pic>
          <p:nvPicPr>
            <p:cNvPr id="276" name="Graphic 275" descr="Drawing Figure with solid fill">
              <a:extLst>
                <a:ext uri="{FF2B5EF4-FFF2-40B4-BE49-F238E27FC236}">
                  <a16:creationId xmlns:a16="http://schemas.microsoft.com/office/drawing/2014/main" id="{61A2975C-1962-D869-EAA5-39FDB5473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32930" y="260704"/>
              <a:ext cx="633118" cy="468529"/>
            </a:xfrm>
            <a:prstGeom prst="rect">
              <a:avLst/>
            </a:prstGeom>
          </p:spPr>
        </p:pic>
        <p:pic>
          <p:nvPicPr>
            <p:cNvPr id="277" name="Graphic 276" descr="Drawing Figure with solid fill">
              <a:extLst>
                <a:ext uri="{FF2B5EF4-FFF2-40B4-BE49-F238E27FC236}">
                  <a16:creationId xmlns:a16="http://schemas.microsoft.com/office/drawing/2014/main" id="{A2BC492E-EE4B-0F13-FD21-32C4B581D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42512" y="375900"/>
              <a:ext cx="633118" cy="468529"/>
            </a:xfrm>
            <a:prstGeom prst="rect">
              <a:avLst/>
            </a:prstGeom>
          </p:spPr>
        </p:pic>
        <p:pic>
          <p:nvPicPr>
            <p:cNvPr id="278" name="Graphic 277" descr="Drawing Figure with solid fill">
              <a:extLst>
                <a:ext uri="{FF2B5EF4-FFF2-40B4-BE49-F238E27FC236}">
                  <a16:creationId xmlns:a16="http://schemas.microsoft.com/office/drawing/2014/main" id="{C1B6DB98-437A-8C1F-2120-764FC6061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59247" y="506139"/>
              <a:ext cx="633118" cy="468529"/>
            </a:xfrm>
            <a:prstGeom prst="rect">
              <a:avLst/>
            </a:prstGeom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08FC7F1-3202-8030-8F78-6CA0F2EA5483}"/>
              </a:ext>
            </a:extLst>
          </p:cNvPr>
          <p:cNvGrpSpPr/>
          <p:nvPr/>
        </p:nvGrpSpPr>
        <p:grpSpPr>
          <a:xfrm>
            <a:off x="5354832" y="301521"/>
            <a:ext cx="718924" cy="664390"/>
            <a:chOff x="6659247" y="145507"/>
            <a:chExt cx="897219" cy="829161"/>
          </a:xfrm>
        </p:grpSpPr>
        <p:pic>
          <p:nvPicPr>
            <p:cNvPr id="280" name="Graphic 279" descr="Drawing Figure with solid fill">
              <a:extLst>
                <a:ext uri="{FF2B5EF4-FFF2-40B4-BE49-F238E27FC236}">
                  <a16:creationId xmlns:a16="http://schemas.microsoft.com/office/drawing/2014/main" id="{38038B6B-3003-B129-14DE-CAFA2E6A7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23348" y="145507"/>
              <a:ext cx="633118" cy="468529"/>
            </a:xfrm>
            <a:prstGeom prst="rect">
              <a:avLst/>
            </a:prstGeom>
          </p:spPr>
        </p:pic>
        <p:pic>
          <p:nvPicPr>
            <p:cNvPr id="281" name="Graphic 280" descr="Drawing Figure with solid fill">
              <a:extLst>
                <a:ext uri="{FF2B5EF4-FFF2-40B4-BE49-F238E27FC236}">
                  <a16:creationId xmlns:a16="http://schemas.microsoft.com/office/drawing/2014/main" id="{4508B6E2-F05C-8150-B772-FB8DA9B1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32930" y="260704"/>
              <a:ext cx="633118" cy="468529"/>
            </a:xfrm>
            <a:prstGeom prst="rect">
              <a:avLst/>
            </a:prstGeom>
          </p:spPr>
        </p:pic>
        <p:pic>
          <p:nvPicPr>
            <p:cNvPr id="282" name="Graphic 281" descr="Drawing Figure with solid fill">
              <a:extLst>
                <a:ext uri="{FF2B5EF4-FFF2-40B4-BE49-F238E27FC236}">
                  <a16:creationId xmlns:a16="http://schemas.microsoft.com/office/drawing/2014/main" id="{12736E6F-5039-ED3C-B34E-57A0467C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42512" y="375900"/>
              <a:ext cx="633118" cy="468529"/>
            </a:xfrm>
            <a:prstGeom prst="rect">
              <a:avLst/>
            </a:prstGeom>
          </p:spPr>
        </p:pic>
        <p:pic>
          <p:nvPicPr>
            <p:cNvPr id="283" name="Graphic 282" descr="Drawing Figure with solid fill">
              <a:extLst>
                <a:ext uri="{FF2B5EF4-FFF2-40B4-BE49-F238E27FC236}">
                  <a16:creationId xmlns:a16="http://schemas.microsoft.com/office/drawing/2014/main" id="{72AE7550-720A-8235-1993-198F1251F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59247" y="506139"/>
              <a:ext cx="633118" cy="468529"/>
            </a:xfrm>
            <a:prstGeom prst="rect">
              <a:avLst/>
            </a:prstGeom>
          </p:spPr>
        </p:pic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E76F8869-DA3A-48E0-7B10-33663285FF4E}"/>
              </a:ext>
            </a:extLst>
          </p:cNvPr>
          <p:cNvGrpSpPr/>
          <p:nvPr/>
        </p:nvGrpSpPr>
        <p:grpSpPr>
          <a:xfrm>
            <a:off x="5271575" y="3507353"/>
            <a:ext cx="824132" cy="714087"/>
            <a:chOff x="1176338" y="4049984"/>
            <a:chExt cx="1144118" cy="723164"/>
          </a:xfrm>
        </p:grpSpPr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0C88CE7B-2E39-D4A7-7F00-59FC099764C8}"/>
                </a:ext>
              </a:extLst>
            </p:cNvPr>
            <p:cNvSpPr/>
            <p:nvPr/>
          </p:nvSpPr>
          <p:spPr>
            <a:xfrm>
              <a:off x="1176338" y="4049984"/>
              <a:ext cx="1144118" cy="723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699407BB-BE66-3362-DE85-E02BE46EF1E2}"/>
                </a:ext>
              </a:extLst>
            </p:cNvPr>
            <p:cNvSpPr/>
            <p:nvPr/>
          </p:nvSpPr>
          <p:spPr>
            <a:xfrm>
              <a:off x="1291511" y="4286764"/>
              <a:ext cx="113818" cy="40580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C5849CAE-2D3B-AF41-9153-E6A129C73756}"/>
                </a:ext>
              </a:extLst>
            </p:cNvPr>
            <p:cNvSpPr/>
            <p:nvPr/>
          </p:nvSpPr>
          <p:spPr>
            <a:xfrm>
              <a:off x="1490219" y="4286763"/>
              <a:ext cx="11381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925FF1B3-563E-120A-022B-70FC835D6541}"/>
                </a:ext>
              </a:extLst>
            </p:cNvPr>
            <p:cNvSpPr/>
            <p:nvPr/>
          </p:nvSpPr>
          <p:spPr>
            <a:xfrm>
              <a:off x="1698777" y="4286763"/>
              <a:ext cx="111072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968998E5-720E-6E8B-9BFA-65B54A0D3C3A}"/>
                </a:ext>
              </a:extLst>
            </p:cNvPr>
            <p:cNvSpPr/>
            <p:nvPr/>
          </p:nvSpPr>
          <p:spPr>
            <a:xfrm>
              <a:off x="1908139" y="4281693"/>
              <a:ext cx="11030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6" name="Rectangle: Rounded Corners 295">
              <a:extLst>
                <a:ext uri="{FF2B5EF4-FFF2-40B4-BE49-F238E27FC236}">
                  <a16:creationId xmlns:a16="http://schemas.microsoft.com/office/drawing/2014/main" id="{51EDBB0E-6534-BB28-15D1-253AF49F87B8}"/>
                </a:ext>
              </a:extLst>
            </p:cNvPr>
            <p:cNvSpPr/>
            <p:nvPr/>
          </p:nvSpPr>
          <p:spPr>
            <a:xfrm>
              <a:off x="2119752" y="4281693"/>
              <a:ext cx="11030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7" name="Rectangle: Rounded Corners 296">
              <a:extLst>
                <a:ext uri="{FF2B5EF4-FFF2-40B4-BE49-F238E27FC236}">
                  <a16:creationId xmlns:a16="http://schemas.microsoft.com/office/drawing/2014/main" id="{8484BD13-A207-627D-426C-A402C68DC3C6}"/>
                </a:ext>
              </a:extLst>
            </p:cNvPr>
            <p:cNvSpPr/>
            <p:nvPr/>
          </p:nvSpPr>
          <p:spPr>
            <a:xfrm>
              <a:off x="2120324" y="4138649"/>
              <a:ext cx="109735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44AEC0FC-80EF-FED5-98B5-031526557C6E}"/>
                </a:ext>
              </a:extLst>
            </p:cNvPr>
            <p:cNvSpPr/>
            <p:nvPr/>
          </p:nvSpPr>
          <p:spPr>
            <a:xfrm>
              <a:off x="1911597" y="4138649"/>
              <a:ext cx="106850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0F4AA5FF-4CEF-1CAD-35FD-82BB82B1F929}"/>
                </a:ext>
              </a:extLst>
            </p:cNvPr>
            <p:cNvSpPr/>
            <p:nvPr/>
          </p:nvSpPr>
          <p:spPr>
            <a:xfrm>
              <a:off x="1699543" y="4143719"/>
              <a:ext cx="110306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18C6E164-10EB-53C6-FFFB-2C5C259FCA6C}"/>
                </a:ext>
              </a:extLst>
            </p:cNvPr>
            <p:cNvSpPr/>
            <p:nvPr/>
          </p:nvSpPr>
          <p:spPr>
            <a:xfrm>
              <a:off x="1490463" y="4143719"/>
              <a:ext cx="113573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8D984458-160D-550B-42FE-00BE9A030F62}"/>
                </a:ext>
              </a:extLst>
            </p:cNvPr>
            <p:cNvSpPr/>
            <p:nvPr/>
          </p:nvSpPr>
          <p:spPr>
            <a:xfrm>
              <a:off x="1291511" y="4143718"/>
              <a:ext cx="113817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F4CA503B-3688-9FD7-0A49-3C89D5E2619E}"/>
              </a:ext>
            </a:extLst>
          </p:cNvPr>
          <p:cNvCxnSpPr>
            <a:cxnSpLocks/>
            <a:stCxn id="52" idx="2"/>
            <a:endCxn id="73" idx="0"/>
          </p:cNvCxnSpPr>
          <p:nvPr/>
        </p:nvCxnSpPr>
        <p:spPr>
          <a:xfrm flipH="1">
            <a:off x="3152500" y="3345392"/>
            <a:ext cx="1073" cy="16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B2508017-B0CA-F339-7CDF-FE956E291D4D}"/>
              </a:ext>
            </a:extLst>
          </p:cNvPr>
          <p:cNvCxnSpPr>
            <a:cxnSpLocks/>
            <a:stCxn id="233" idx="2"/>
            <a:endCxn id="291" idx="0"/>
          </p:cNvCxnSpPr>
          <p:nvPr/>
        </p:nvCxnSpPr>
        <p:spPr>
          <a:xfrm flipH="1">
            <a:off x="5683641" y="3345393"/>
            <a:ext cx="1074" cy="16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7739C2D0-7B7A-2909-47D5-42AD642AEE43}"/>
              </a:ext>
            </a:extLst>
          </p:cNvPr>
          <p:cNvCxnSpPr>
            <a:stCxn id="73" idx="3"/>
            <a:endCxn id="6" idx="1"/>
          </p:cNvCxnSpPr>
          <p:nvPr/>
        </p:nvCxnSpPr>
        <p:spPr>
          <a:xfrm>
            <a:off x="3564566" y="3864397"/>
            <a:ext cx="33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E906EA16-EF2B-490A-F401-C7657409089B}"/>
              </a:ext>
            </a:extLst>
          </p:cNvPr>
          <p:cNvCxnSpPr>
            <a:cxnSpLocks/>
            <a:stCxn id="291" idx="1"/>
            <a:endCxn id="6" idx="3"/>
          </p:cNvCxnSpPr>
          <p:nvPr/>
        </p:nvCxnSpPr>
        <p:spPr>
          <a:xfrm flipH="1">
            <a:off x="4981635" y="3864397"/>
            <a:ext cx="289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A98916CB-4970-24B6-E763-EDB206BED2BD}"/>
              </a:ext>
            </a:extLst>
          </p:cNvPr>
          <p:cNvSpPr/>
          <p:nvPr/>
        </p:nvSpPr>
        <p:spPr>
          <a:xfrm rot="16200000">
            <a:off x="4574517" y="3051167"/>
            <a:ext cx="519208" cy="9818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</a:t>
            </a:r>
            <a:endParaRPr lang="de-DE" sz="2400" dirty="0"/>
          </a:p>
        </p:txBody>
      </p:sp>
      <p:sp>
        <p:nvSpPr>
          <p:cNvPr id="319" name="Rectangle: Rounded Corners 318">
            <a:extLst>
              <a:ext uri="{FF2B5EF4-FFF2-40B4-BE49-F238E27FC236}">
                <a16:creationId xmlns:a16="http://schemas.microsoft.com/office/drawing/2014/main" id="{4F29A826-EABA-8F71-42D9-E020FF546E3C}"/>
              </a:ext>
            </a:extLst>
          </p:cNvPr>
          <p:cNvSpPr/>
          <p:nvPr/>
        </p:nvSpPr>
        <p:spPr>
          <a:xfrm rot="16200000">
            <a:off x="4411988" y="3051167"/>
            <a:ext cx="519208" cy="981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t+1</a:t>
            </a:r>
            <a:endParaRPr lang="de-DE" sz="2400" dirty="0"/>
          </a:p>
        </p:txBody>
      </p: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594EA60E-7FD9-CE80-5251-37AB87F756C8}"/>
              </a:ext>
            </a:extLst>
          </p:cNvPr>
          <p:cNvSpPr/>
          <p:nvPr/>
        </p:nvSpPr>
        <p:spPr>
          <a:xfrm rot="16200000">
            <a:off x="4249459" y="3051167"/>
            <a:ext cx="519208" cy="981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t+2</a:t>
            </a:r>
          </a:p>
        </p:txBody>
      </p:sp>
      <p:sp>
        <p:nvSpPr>
          <p:cNvPr id="321" name="Rectangle: Rounded Corners 320">
            <a:extLst>
              <a:ext uri="{FF2B5EF4-FFF2-40B4-BE49-F238E27FC236}">
                <a16:creationId xmlns:a16="http://schemas.microsoft.com/office/drawing/2014/main" id="{6C547A2E-18FA-77C2-D842-6F64D1C76E60}"/>
              </a:ext>
            </a:extLst>
          </p:cNvPr>
          <p:cNvSpPr/>
          <p:nvPr/>
        </p:nvSpPr>
        <p:spPr>
          <a:xfrm rot="16200000">
            <a:off x="4086930" y="3051167"/>
            <a:ext cx="519208" cy="981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t+3</a:t>
            </a:r>
          </a:p>
        </p:txBody>
      </p: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id="{7E904BCD-22F8-67E1-CC43-CD44F4F6D9C1}"/>
              </a:ext>
            </a:extLst>
          </p:cNvPr>
          <p:cNvSpPr/>
          <p:nvPr/>
        </p:nvSpPr>
        <p:spPr>
          <a:xfrm rot="16200000">
            <a:off x="3924401" y="3051167"/>
            <a:ext cx="519208" cy="981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t+4</a:t>
            </a:r>
          </a:p>
        </p:txBody>
      </p:sp>
      <p:sp>
        <p:nvSpPr>
          <p:cNvPr id="323" name="Rectangle: Rounded Corners 322">
            <a:extLst>
              <a:ext uri="{FF2B5EF4-FFF2-40B4-BE49-F238E27FC236}">
                <a16:creationId xmlns:a16="http://schemas.microsoft.com/office/drawing/2014/main" id="{F4D18FF7-393E-E1C7-782E-63F07505006E}"/>
              </a:ext>
            </a:extLst>
          </p:cNvPr>
          <p:cNvSpPr/>
          <p:nvPr/>
        </p:nvSpPr>
        <p:spPr>
          <a:xfrm rot="16200000">
            <a:off x="3761872" y="3051167"/>
            <a:ext cx="519208" cy="981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t+5</a:t>
            </a:r>
          </a:p>
        </p:txBody>
      </p:sp>
      <p:sp>
        <p:nvSpPr>
          <p:cNvPr id="325" name="Rectangle: Rounded Corners 324">
            <a:extLst>
              <a:ext uri="{FF2B5EF4-FFF2-40B4-BE49-F238E27FC236}">
                <a16:creationId xmlns:a16="http://schemas.microsoft.com/office/drawing/2014/main" id="{1031A272-F641-D2D0-00E9-E345BB2797B1}"/>
              </a:ext>
            </a:extLst>
          </p:cNvPr>
          <p:cNvSpPr/>
          <p:nvPr/>
        </p:nvSpPr>
        <p:spPr>
          <a:xfrm rot="16200000">
            <a:off x="4789456" y="2746897"/>
            <a:ext cx="84850" cy="1026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id="{2B046A5F-9E07-C5F5-1661-BA3C829103BD}"/>
              </a:ext>
            </a:extLst>
          </p:cNvPr>
          <p:cNvSpPr/>
          <p:nvPr/>
        </p:nvSpPr>
        <p:spPr>
          <a:xfrm rot="16200000">
            <a:off x="4627812" y="2747658"/>
            <a:ext cx="84850" cy="1026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27" name="Rectangle: Rounded Corners 326">
            <a:extLst>
              <a:ext uri="{FF2B5EF4-FFF2-40B4-BE49-F238E27FC236}">
                <a16:creationId xmlns:a16="http://schemas.microsoft.com/office/drawing/2014/main" id="{A4CFFEFF-27DB-2327-9DE1-BC5C694F39C1}"/>
              </a:ext>
            </a:extLst>
          </p:cNvPr>
          <p:cNvSpPr/>
          <p:nvPr/>
        </p:nvSpPr>
        <p:spPr>
          <a:xfrm rot="16200000">
            <a:off x="4466168" y="2748419"/>
            <a:ext cx="84850" cy="1026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28" name="Rectangle: Rounded Corners 327">
            <a:extLst>
              <a:ext uri="{FF2B5EF4-FFF2-40B4-BE49-F238E27FC236}">
                <a16:creationId xmlns:a16="http://schemas.microsoft.com/office/drawing/2014/main" id="{427E62EC-D2BE-B150-617E-9E6D3756E52F}"/>
              </a:ext>
            </a:extLst>
          </p:cNvPr>
          <p:cNvSpPr/>
          <p:nvPr/>
        </p:nvSpPr>
        <p:spPr>
          <a:xfrm rot="16200000">
            <a:off x="4304524" y="2749180"/>
            <a:ext cx="84850" cy="1026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450F815A-5F58-C35A-5D9C-A04467A4F142}"/>
              </a:ext>
            </a:extLst>
          </p:cNvPr>
          <p:cNvSpPr/>
          <p:nvPr/>
        </p:nvSpPr>
        <p:spPr>
          <a:xfrm rot="16200000">
            <a:off x="4142880" y="2749941"/>
            <a:ext cx="84850" cy="1026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30" name="Rectangle: Rounded Corners 329">
            <a:extLst>
              <a:ext uri="{FF2B5EF4-FFF2-40B4-BE49-F238E27FC236}">
                <a16:creationId xmlns:a16="http://schemas.microsoft.com/office/drawing/2014/main" id="{39C858E1-3F88-52C5-2EBA-0493CA3A507E}"/>
              </a:ext>
            </a:extLst>
          </p:cNvPr>
          <p:cNvSpPr/>
          <p:nvPr/>
        </p:nvSpPr>
        <p:spPr>
          <a:xfrm rot="16200000">
            <a:off x="3981236" y="2750702"/>
            <a:ext cx="84850" cy="1026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39" name="Arc 338">
            <a:extLst>
              <a:ext uri="{FF2B5EF4-FFF2-40B4-BE49-F238E27FC236}">
                <a16:creationId xmlns:a16="http://schemas.microsoft.com/office/drawing/2014/main" id="{F070A031-47D3-1716-AAD9-3D987513F4DF}"/>
              </a:ext>
            </a:extLst>
          </p:cNvPr>
          <p:cNvSpPr/>
          <p:nvPr/>
        </p:nvSpPr>
        <p:spPr>
          <a:xfrm rot="10800000">
            <a:off x="3685030" y="3117196"/>
            <a:ext cx="1383562" cy="1444516"/>
          </a:xfrm>
          <a:prstGeom prst="arc">
            <a:avLst>
              <a:gd name="adj1" fmla="val 17884462"/>
              <a:gd name="adj2" fmla="val 3076966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B9D4A24D-6FE1-F6A0-9E16-DD63FF4E5863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4440004" y="4750289"/>
            <a:ext cx="0" cy="227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20401C8D-5B23-3FCC-2D7C-DDB6020B1959}"/>
              </a:ext>
            </a:extLst>
          </p:cNvPr>
          <p:cNvCxnSpPr>
            <a:cxnSpLocks/>
            <a:stCxn id="127" idx="1"/>
            <a:endCxn id="160" idx="2"/>
          </p:cNvCxnSpPr>
          <p:nvPr/>
        </p:nvCxnSpPr>
        <p:spPr>
          <a:xfrm rot="10800000">
            <a:off x="3615900" y="2169030"/>
            <a:ext cx="347310" cy="1216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C84DA124-7DE7-418F-AFFE-154E4C7EE4CE}"/>
              </a:ext>
            </a:extLst>
          </p:cNvPr>
          <p:cNvCxnSpPr>
            <a:cxnSpLocks/>
            <a:stCxn id="251" idx="2"/>
            <a:endCxn id="123" idx="1"/>
          </p:cNvCxnSpPr>
          <p:nvPr/>
        </p:nvCxnSpPr>
        <p:spPr>
          <a:xfrm flipV="1">
            <a:off x="6147011" y="1949696"/>
            <a:ext cx="180582" cy="3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D27F6112-019D-0A02-D8C6-A8C700492E8B}"/>
              </a:ext>
            </a:extLst>
          </p:cNvPr>
          <p:cNvSpPr txBox="1"/>
          <p:nvPr/>
        </p:nvSpPr>
        <p:spPr>
          <a:xfrm>
            <a:off x="2087717" y="4423946"/>
            <a:ext cx="880917" cy="4001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Global image features</a:t>
            </a:r>
            <a:endParaRPr lang="de-DE" sz="1000" dirty="0"/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EF65D69B-5CF0-7A23-E0C6-1B8637910673}"/>
              </a:ext>
            </a:extLst>
          </p:cNvPr>
          <p:cNvCxnSpPr>
            <a:cxnSpLocks/>
            <a:stCxn id="353" idx="0"/>
            <a:endCxn id="135" idx="0"/>
          </p:cNvCxnSpPr>
          <p:nvPr/>
        </p:nvCxnSpPr>
        <p:spPr>
          <a:xfrm rot="5400000" flipH="1" flipV="1">
            <a:off x="1371514" y="3106360"/>
            <a:ext cx="2474249" cy="160925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DB33CF05-FD6D-D421-90FC-DED5BE382B00}"/>
              </a:ext>
            </a:extLst>
          </p:cNvPr>
          <p:cNvSpPr txBox="1"/>
          <p:nvPr/>
        </p:nvSpPr>
        <p:spPr>
          <a:xfrm>
            <a:off x="5793105" y="4336667"/>
            <a:ext cx="973370" cy="43088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Root-relative pose features</a:t>
            </a:r>
            <a:endParaRPr lang="de-DE" sz="1100" dirty="0"/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85DB12F0-6C54-659F-05AD-C5825360E0AA}"/>
              </a:ext>
            </a:extLst>
          </p:cNvPr>
          <p:cNvCxnSpPr>
            <a:cxnSpLocks/>
            <a:stCxn id="250" idx="2"/>
            <a:endCxn id="359" idx="0"/>
          </p:cNvCxnSpPr>
          <p:nvPr/>
        </p:nvCxnSpPr>
        <p:spPr>
          <a:xfrm>
            <a:off x="6147011" y="2169033"/>
            <a:ext cx="132779" cy="2167634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14AA6605-86C9-B3DE-E25B-0D1ADB0E4FDE}"/>
              </a:ext>
            </a:extLst>
          </p:cNvPr>
          <p:cNvSpPr txBox="1"/>
          <p:nvPr/>
        </p:nvSpPr>
        <p:spPr>
          <a:xfrm>
            <a:off x="3740983" y="2502592"/>
            <a:ext cx="139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Targets &amp; Predictions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71751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Image Changes</vt:lpstr>
      <vt:lpstr>Local Changes </vt:lpstr>
      <vt:lpstr>Local Changes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Mohammad</cp:lastModifiedBy>
  <cp:revision>23</cp:revision>
  <dcterms:created xsi:type="dcterms:W3CDTF">2023-06-29T16:05:48Z</dcterms:created>
  <dcterms:modified xsi:type="dcterms:W3CDTF">2023-07-01T10:28:20Z</dcterms:modified>
</cp:coreProperties>
</file>