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egreya Bold" panose="020B0604020202020204" charset="0"/>
      <p:regular r:id="rId9"/>
    </p:embeddedFont>
    <p:embeddedFont>
      <p:font typeface="Fredoka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8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83492" y="5067300"/>
            <a:ext cx="7470321" cy="4264874"/>
          </a:xfrm>
          <a:custGeom>
            <a:avLst/>
            <a:gdLst/>
            <a:ahLst/>
            <a:cxnLst/>
            <a:rect l="l" t="t" r="r" b="b"/>
            <a:pathLst>
              <a:path w="7470321" h="4264874">
                <a:moveTo>
                  <a:pt x="0" y="0"/>
                </a:moveTo>
                <a:lnTo>
                  <a:pt x="7470322" y="0"/>
                </a:lnTo>
                <a:lnTo>
                  <a:pt x="7470322" y="4264875"/>
                </a:lnTo>
                <a:lnTo>
                  <a:pt x="0" y="426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0970" y="1828645"/>
            <a:ext cx="10732790" cy="267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79"/>
              </a:lnSpc>
              <a:spcBef>
                <a:spcPct val="0"/>
              </a:spcBef>
            </a:pPr>
            <a:r>
              <a:rPr lang="en-US" sz="7699">
                <a:solidFill>
                  <a:srgbClr val="CE8B2C"/>
                </a:solidFill>
                <a:latin typeface="Fredoka"/>
              </a:rPr>
              <a:t>Promotional </a:t>
            </a:r>
            <a:r>
              <a:rPr lang="en-US" sz="7699">
                <a:solidFill>
                  <a:srgbClr val="84AFD2"/>
                </a:solidFill>
                <a:latin typeface="Fredoka"/>
              </a:rPr>
              <a:t>Campaign</a:t>
            </a:r>
          </a:p>
          <a:p>
            <a:pPr algn="ctr">
              <a:lnSpc>
                <a:spcPts val="10779"/>
              </a:lnSpc>
              <a:spcBef>
                <a:spcPct val="0"/>
              </a:spcBef>
            </a:pPr>
            <a:r>
              <a:rPr lang="en-US" sz="7699">
                <a:solidFill>
                  <a:srgbClr val="CE8B2C"/>
                </a:solidFill>
                <a:latin typeface="Fredoka"/>
              </a:rPr>
              <a:t>Anal</a:t>
            </a:r>
            <a:r>
              <a:rPr lang="en-US" sz="7699">
                <a:solidFill>
                  <a:srgbClr val="84AFD2"/>
                </a:solidFill>
                <a:latin typeface="Fredoka"/>
              </a:rPr>
              <a:t>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52336" y="5200650"/>
            <a:ext cx="2068064" cy="837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dirty="0">
                <a:solidFill>
                  <a:srgbClr val="FFFFFF"/>
                </a:solidFill>
                <a:latin typeface="Fredoka"/>
              </a:rPr>
              <a:t>Using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75960" y="6303164"/>
            <a:ext cx="7587111" cy="1923737"/>
          </a:xfrm>
          <a:custGeom>
            <a:avLst/>
            <a:gdLst/>
            <a:ahLst/>
            <a:cxnLst/>
            <a:rect l="l" t="t" r="r" b="b"/>
            <a:pathLst>
              <a:path w="7587111" h="1923737">
                <a:moveTo>
                  <a:pt x="0" y="0"/>
                </a:moveTo>
                <a:lnTo>
                  <a:pt x="7587111" y="0"/>
                </a:lnTo>
                <a:lnTo>
                  <a:pt x="7587111" y="1923737"/>
                </a:lnTo>
                <a:lnTo>
                  <a:pt x="0" y="1923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50" b="-9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85171" y="3080871"/>
            <a:ext cx="8358829" cy="4184162"/>
          </a:xfrm>
          <a:custGeom>
            <a:avLst/>
            <a:gdLst/>
            <a:ahLst/>
            <a:cxnLst/>
            <a:rect l="l" t="t" r="r" b="b"/>
            <a:pathLst>
              <a:path w="8358829" h="4184162">
                <a:moveTo>
                  <a:pt x="0" y="0"/>
                </a:moveTo>
                <a:lnTo>
                  <a:pt x="8358829" y="0"/>
                </a:lnTo>
                <a:lnTo>
                  <a:pt x="8358829" y="4184161"/>
                </a:lnTo>
                <a:lnTo>
                  <a:pt x="0" y="4184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3" r="-8633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9564177" y="3761898"/>
            <a:ext cx="2820070" cy="2086851"/>
          </a:xfrm>
          <a:custGeom>
            <a:avLst/>
            <a:gdLst/>
            <a:ahLst/>
            <a:cxnLst/>
            <a:rect l="l" t="t" r="r" b="b"/>
            <a:pathLst>
              <a:path w="2820070" h="2086851">
                <a:moveTo>
                  <a:pt x="2820070" y="0"/>
                </a:moveTo>
                <a:lnTo>
                  <a:pt x="0" y="0"/>
                </a:lnTo>
                <a:lnTo>
                  <a:pt x="0" y="2086851"/>
                </a:lnTo>
                <a:lnTo>
                  <a:pt x="2820070" y="2086851"/>
                </a:lnTo>
                <a:lnTo>
                  <a:pt x="282007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47750" y="1019175"/>
            <a:ext cx="15472175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FFFFF"/>
                </a:solidFill>
                <a:latin typeface="Alegreya Bold"/>
              </a:rPr>
              <a:t>  Provide a list of products with a base price greater than 500 and featured in promo type 'BOGOF' (Buy One Get One Free).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92710" y="185419"/>
            <a:ext cx="7303294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dirty="0">
                <a:solidFill>
                  <a:srgbClr val="FFFFFF"/>
                </a:solidFill>
                <a:latin typeface="Alegreya Bold"/>
              </a:rPr>
              <a:t>1. High-Value BOGOF Products::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28773" y="4325340"/>
            <a:ext cx="4395534" cy="5499016"/>
          </a:xfrm>
          <a:custGeom>
            <a:avLst/>
            <a:gdLst/>
            <a:ahLst/>
            <a:cxnLst/>
            <a:rect l="l" t="t" r="r" b="b"/>
            <a:pathLst>
              <a:path w="4395534" h="5499016">
                <a:moveTo>
                  <a:pt x="0" y="0"/>
                </a:moveTo>
                <a:lnTo>
                  <a:pt x="4395534" y="0"/>
                </a:lnTo>
                <a:lnTo>
                  <a:pt x="4395534" y="5499016"/>
                </a:lnTo>
                <a:lnTo>
                  <a:pt x="0" y="5499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6750" y="3130350"/>
            <a:ext cx="7217193" cy="5606568"/>
          </a:xfrm>
          <a:custGeom>
            <a:avLst/>
            <a:gdLst/>
            <a:ahLst/>
            <a:cxnLst/>
            <a:rect l="l" t="t" r="r" b="b"/>
            <a:pathLst>
              <a:path w="7217193" h="5606568">
                <a:moveTo>
                  <a:pt x="0" y="0"/>
                </a:moveTo>
                <a:lnTo>
                  <a:pt x="7217193" y="0"/>
                </a:lnTo>
                <a:lnTo>
                  <a:pt x="7217193" y="5606568"/>
                </a:lnTo>
                <a:lnTo>
                  <a:pt x="0" y="560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2618" b="-297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506448" y="4312442"/>
            <a:ext cx="3275104" cy="831058"/>
          </a:xfrm>
          <a:custGeom>
            <a:avLst/>
            <a:gdLst/>
            <a:ahLst/>
            <a:cxnLst/>
            <a:rect l="l" t="t" r="r" b="b"/>
            <a:pathLst>
              <a:path w="3275104" h="831058">
                <a:moveTo>
                  <a:pt x="0" y="0"/>
                </a:moveTo>
                <a:lnTo>
                  <a:pt x="3275104" y="0"/>
                </a:lnTo>
                <a:lnTo>
                  <a:pt x="3275104" y="831058"/>
                </a:lnTo>
                <a:lnTo>
                  <a:pt x="0" y="8310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66750" y="971550"/>
            <a:ext cx="15724307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FFFFFF"/>
                </a:solidFill>
                <a:latin typeface="Alegreya Bold"/>
              </a:rPr>
              <a:t>Generate a report showing the number of stores in each city, sorted in descending order of store counts. Include essential fields: city and store count.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1040" y="66675"/>
            <a:ext cx="6861959" cy="765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 dirty="0">
                <a:solidFill>
                  <a:srgbClr val="FFFFFF"/>
                </a:solidFill>
                <a:latin typeface="Alegreya Bold"/>
              </a:rPr>
              <a:t>2. Store Count Overview: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2902" y="2677960"/>
            <a:ext cx="10789755" cy="7352619"/>
          </a:xfrm>
          <a:custGeom>
            <a:avLst/>
            <a:gdLst/>
            <a:ahLst/>
            <a:cxnLst/>
            <a:rect l="l" t="t" r="r" b="b"/>
            <a:pathLst>
              <a:path w="10789755" h="7352619">
                <a:moveTo>
                  <a:pt x="0" y="0"/>
                </a:moveTo>
                <a:lnTo>
                  <a:pt x="10789756" y="0"/>
                </a:lnTo>
                <a:lnTo>
                  <a:pt x="10789756" y="7352619"/>
                </a:lnTo>
                <a:lnTo>
                  <a:pt x="0" y="735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73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45064" y="5378160"/>
            <a:ext cx="8242936" cy="1407896"/>
          </a:xfrm>
          <a:custGeom>
            <a:avLst/>
            <a:gdLst/>
            <a:ahLst/>
            <a:cxnLst/>
            <a:rect l="l" t="t" r="r" b="b"/>
            <a:pathLst>
              <a:path w="8242936" h="1407896">
                <a:moveTo>
                  <a:pt x="0" y="0"/>
                </a:moveTo>
                <a:lnTo>
                  <a:pt x="8242936" y="0"/>
                </a:lnTo>
                <a:lnTo>
                  <a:pt x="8242936" y="1407896"/>
                </a:lnTo>
                <a:lnTo>
                  <a:pt x="0" y="1407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37" r="-26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384453" y="7571666"/>
            <a:ext cx="3657600" cy="1935203"/>
          </a:xfrm>
          <a:custGeom>
            <a:avLst/>
            <a:gdLst/>
            <a:ahLst/>
            <a:cxnLst/>
            <a:rect l="l" t="t" r="r" b="b"/>
            <a:pathLst>
              <a:path w="3657600" h="1935203">
                <a:moveTo>
                  <a:pt x="0" y="0"/>
                </a:moveTo>
                <a:lnTo>
                  <a:pt x="3657600" y="0"/>
                </a:lnTo>
                <a:lnTo>
                  <a:pt x="3657600" y="1935203"/>
                </a:lnTo>
                <a:lnTo>
                  <a:pt x="0" y="19352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400" y="854485"/>
            <a:ext cx="16370570" cy="169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5"/>
              </a:lnSpc>
              <a:spcBef>
                <a:spcPct val="0"/>
              </a:spcBef>
            </a:pPr>
            <a:r>
              <a:rPr lang="en-US" sz="3225" dirty="0">
                <a:solidFill>
                  <a:srgbClr val="FFFFFF"/>
                </a:solidFill>
                <a:latin typeface="Alegreya Bold"/>
              </a:rPr>
              <a:t>Generate a report displaying each campaign, total revenue before and after the campaign, in millions. Fields: </a:t>
            </a:r>
            <a:r>
              <a:rPr lang="en-US" sz="3225" dirty="0" err="1">
                <a:solidFill>
                  <a:srgbClr val="FFFFFF"/>
                </a:solidFill>
                <a:latin typeface="Alegreya Bold"/>
              </a:rPr>
              <a:t>campaign_name</a:t>
            </a:r>
            <a:r>
              <a:rPr lang="en-US" sz="3225" dirty="0">
                <a:solidFill>
                  <a:srgbClr val="FFFFFF"/>
                </a:solidFill>
                <a:latin typeface="Alegreya Bold"/>
              </a:rPr>
              <a:t>, </a:t>
            </a:r>
            <a:r>
              <a:rPr lang="en-US" sz="3225" dirty="0" err="1">
                <a:solidFill>
                  <a:srgbClr val="FFFFFF"/>
                </a:solidFill>
                <a:latin typeface="Alegreya Bold"/>
              </a:rPr>
              <a:t>total_revenue</a:t>
            </a:r>
            <a:r>
              <a:rPr lang="en-US" sz="3225" dirty="0">
                <a:solidFill>
                  <a:srgbClr val="FFFFFF"/>
                </a:solidFill>
                <a:latin typeface="Alegreya Bold"/>
              </a:rPr>
              <a:t>(</a:t>
            </a:r>
            <a:r>
              <a:rPr lang="en-US" sz="3225" dirty="0" err="1">
                <a:solidFill>
                  <a:srgbClr val="FFFFFF"/>
                </a:solidFill>
                <a:latin typeface="Alegreya Bold"/>
              </a:rPr>
              <a:t>before_promotion</a:t>
            </a:r>
            <a:r>
              <a:rPr lang="en-US" sz="3225" dirty="0">
                <a:solidFill>
                  <a:srgbClr val="FFFFFF"/>
                </a:solidFill>
                <a:latin typeface="Alegreya Bold"/>
              </a:rPr>
              <a:t>), </a:t>
            </a:r>
            <a:r>
              <a:rPr lang="en-US" sz="3225" dirty="0" err="1">
                <a:solidFill>
                  <a:srgbClr val="FFFFFF"/>
                </a:solidFill>
                <a:latin typeface="Alegreya Bold"/>
              </a:rPr>
              <a:t>total_revenue</a:t>
            </a:r>
            <a:r>
              <a:rPr lang="en-US" sz="3225" dirty="0">
                <a:solidFill>
                  <a:srgbClr val="FFFFFF"/>
                </a:solidFill>
                <a:latin typeface="Alegreya Bold"/>
              </a:rPr>
              <a:t>(</a:t>
            </a:r>
            <a:r>
              <a:rPr lang="en-US" sz="3225" dirty="0" err="1">
                <a:solidFill>
                  <a:srgbClr val="FFFFFF"/>
                </a:solidFill>
                <a:latin typeface="Alegreya Bold"/>
              </a:rPr>
              <a:t>after_promotion</a:t>
            </a:r>
            <a:r>
              <a:rPr lang="en-US" sz="3225" dirty="0">
                <a:solidFill>
                  <a:srgbClr val="FFFFFF"/>
                </a:solidFill>
                <a:latin typeface="Alegreya Bold"/>
              </a:rPr>
              <a:t>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73683" y="43174"/>
            <a:ext cx="7039570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FFFFFF"/>
                </a:solidFill>
                <a:latin typeface="Alegreya Bold"/>
              </a:rPr>
              <a:t>3. Campaign Revenue Analysis: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0355" y="2426737"/>
            <a:ext cx="9563394" cy="7530565"/>
          </a:xfrm>
          <a:custGeom>
            <a:avLst/>
            <a:gdLst/>
            <a:ahLst/>
            <a:cxnLst/>
            <a:rect l="l" t="t" r="r" b="b"/>
            <a:pathLst>
              <a:path w="9563394" h="7530565">
                <a:moveTo>
                  <a:pt x="0" y="0"/>
                </a:moveTo>
                <a:lnTo>
                  <a:pt x="9563393" y="0"/>
                </a:lnTo>
                <a:lnTo>
                  <a:pt x="9563393" y="7530565"/>
                </a:lnTo>
                <a:lnTo>
                  <a:pt x="0" y="75305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3" r="-96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90047" y="6153919"/>
            <a:ext cx="8197953" cy="2473049"/>
          </a:xfrm>
          <a:custGeom>
            <a:avLst/>
            <a:gdLst/>
            <a:ahLst/>
            <a:cxnLst/>
            <a:rect l="l" t="t" r="r" b="b"/>
            <a:pathLst>
              <a:path w="8197953" h="2473049">
                <a:moveTo>
                  <a:pt x="0" y="0"/>
                </a:moveTo>
                <a:lnTo>
                  <a:pt x="8197953" y="0"/>
                </a:lnTo>
                <a:lnTo>
                  <a:pt x="8197953" y="2473050"/>
                </a:lnTo>
                <a:lnTo>
                  <a:pt x="0" y="247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0090047" y="3536220"/>
            <a:ext cx="2820070" cy="2086851"/>
          </a:xfrm>
          <a:custGeom>
            <a:avLst/>
            <a:gdLst/>
            <a:ahLst/>
            <a:cxnLst/>
            <a:rect l="l" t="t" r="r" b="b"/>
            <a:pathLst>
              <a:path w="2820070" h="2086851">
                <a:moveTo>
                  <a:pt x="2820070" y="0"/>
                </a:moveTo>
                <a:lnTo>
                  <a:pt x="0" y="0"/>
                </a:lnTo>
                <a:lnTo>
                  <a:pt x="0" y="2086851"/>
                </a:lnTo>
                <a:lnTo>
                  <a:pt x="2820070" y="2086851"/>
                </a:lnTo>
                <a:lnTo>
                  <a:pt x="282007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761368"/>
            <a:ext cx="16748682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legreya Bold"/>
              </a:rPr>
              <a:t>Produce a report calculating Incremental Sold Quantity (ISU%) for each category during the Diwali campaign. Include category, isu%, and rank order. ISU% is the percentage change in quantity sold (after the promo) compared to before the promo.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47846" y="13337"/>
            <a:ext cx="7252990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Alegreya Bold"/>
              </a:rPr>
              <a:t>4. Diwali Campaign ISU% Report: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1638" y="2487569"/>
            <a:ext cx="7197549" cy="7465088"/>
          </a:xfrm>
          <a:custGeom>
            <a:avLst/>
            <a:gdLst/>
            <a:ahLst/>
            <a:cxnLst/>
            <a:rect l="l" t="t" r="r" b="b"/>
            <a:pathLst>
              <a:path w="7197549" h="7465088">
                <a:moveTo>
                  <a:pt x="0" y="0"/>
                </a:moveTo>
                <a:lnTo>
                  <a:pt x="7197549" y="0"/>
                </a:lnTo>
                <a:lnTo>
                  <a:pt x="7197549" y="7465088"/>
                </a:lnTo>
                <a:lnTo>
                  <a:pt x="0" y="7465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24" r="-1224" b="-846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71495" y="6220113"/>
            <a:ext cx="7923553" cy="2626178"/>
          </a:xfrm>
          <a:custGeom>
            <a:avLst/>
            <a:gdLst/>
            <a:ahLst/>
            <a:cxnLst/>
            <a:rect l="l" t="t" r="r" b="b"/>
            <a:pathLst>
              <a:path w="7923553" h="2626178">
                <a:moveTo>
                  <a:pt x="0" y="0"/>
                </a:moveTo>
                <a:lnTo>
                  <a:pt x="7923553" y="0"/>
                </a:lnTo>
                <a:lnTo>
                  <a:pt x="7923553" y="2626178"/>
                </a:lnTo>
                <a:lnTo>
                  <a:pt x="0" y="2626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7733965" y="4100074"/>
            <a:ext cx="2356709" cy="1743965"/>
          </a:xfrm>
          <a:custGeom>
            <a:avLst/>
            <a:gdLst/>
            <a:ahLst/>
            <a:cxnLst/>
            <a:rect l="l" t="t" r="r" b="b"/>
            <a:pathLst>
              <a:path w="2356709" h="1743965">
                <a:moveTo>
                  <a:pt x="2356709" y="0"/>
                </a:moveTo>
                <a:lnTo>
                  <a:pt x="0" y="0"/>
                </a:lnTo>
                <a:lnTo>
                  <a:pt x="0" y="1743965"/>
                </a:lnTo>
                <a:lnTo>
                  <a:pt x="2356709" y="1743965"/>
                </a:lnTo>
                <a:lnTo>
                  <a:pt x="235670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0355" y="737827"/>
            <a:ext cx="16242635" cy="1749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FFFFFF"/>
                </a:solidFill>
                <a:latin typeface="Alegreya Bold"/>
              </a:rPr>
              <a:t>Create a report featuring the top 5 products ranked by Incremental Revenue Percentage (IR%) across all campaigns. Include product name, category, and </a:t>
            </a:r>
            <a:r>
              <a:rPr lang="en-US" sz="3300" dirty="0" err="1">
                <a:solidFill>
                  <a:srgbClr val="FFFFFF"/>
                </a:solidFill>
                <a:latin typeface="Alegreya Bold"/>
              </a:rPr>
              <a:t>ir</a:t>
            </a:r>
            <a:r>
              <a:rPr lang="en-US" sz="3300" dirty="0">
                <a:solidFill>
                  <a:srgbClr val="FFFFFF"/>
                </a:solidFill>
                <a:latin typeface="Alegreya Bold"/>
              </a:rPr>
              <a:t>%. This analysis helps identify successful </a:t>
            </a:r>
            <a:r>
              <a:rPr lang="en-US" sz="3200" dirty="0">
                <a:solidFill>
                  <a:srgbClr val="FFFFFF"/>
                </a:solidFill>
                <a:latin typeface="Alegreya Bold"/>
              </a:rPr>
              <a:t>products</a:t>
            </a:r>
            <a:r>
              <a:rPr lang="en-US" sz="3300" dirty="0">
                <a:solidFill>
                  <a:srgbClr val="FFFFFF"/>
                </a:solidFill>
                <a:latin typeface="Alegreya Bold"/>
              </a:rPr>
              <a:t> in terms of incremental revenue.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41882" y="-14966"/>
            <a:ext cx="5628084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FFFFFF"/>
                </a:solidFill>
                <a:latin typeface="Alegreya Bold"/>
              </a:rPr>
              <a:t>5. Top 5 Products by IR%: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-666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4256" y="581025"/>
            <a:ext cx="14135457" cy="5830876"/>
          </a:xfrm>
          <a:custGeom>
            <a:avLst/>
            <a:gdLst/>
            <a:ahLst/>
            <a:cxnLst/>
            <a:rect l="l" t="t" r="r" b="b"/>
            <a:pathLst>
              <a:path w="14135457" h="5830876">
                <a:moveTo>
                  <a:pt x="0" y="0"/>
                </a:moveTo>
                <a:lnTo>
                  <a:pt x="14135457" y="0"/>
                </a:lnTo>
                <a:lnTo>
                  <a:pt x="14135457" y="5830876"/>
                </a:lnTo>
                <a:lnTo>
                  <a:pt x="0" y="5830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251932" y="6844583"/>
            <a:ext cx="6269137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84AFD2"/>
                </a:solidFill>
                <a:latin typeface="Alegreya Bold"/>
              </a:rPr>
              <a:t>Do you have any questions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50469" y="7583089"/>
            <a:ext cx="6061075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84AFD2"/>
                </a:solidFill>
                <a:latin typeface="Alegreya Bold"/>
              </a:rPr>
              <a:t>ayaanalam139@gmail.com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Fredoka</vt:lpstr>
      <vt:lpstr>Calibri</vt:lpstr>
      <vt:lpstr>Alegreya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**High-Value BOGOF Products:** Provide a list of products with a base price greater than 500 and featured in promo type 'BOGOF' (Buy One Get One Free).</dc:title>
  <cp:lastModifiedBy>Aayaan</cp:lastModifiedBy>
  <cp:revision>3</cp:revision>
  <dcterms:created xsi:type="dcterms:W3CDTF">2006-08-16T00:00:00Z</dcterms:created>
  <dcterms:modified xsi:type="dcterms:W3CDTF">2024-03-06T16:02:36Z</dcterms:modified>
  <dc:identifier>DAF-tE4PTPg</dc:identifier>
</cp:coreProperties>
</file>