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92" r:id="rId7"/>
    <p:sldId id="293" r:id="rId8"/>
    <p:sldId id="294" r:id="rId9"/>
    <p:sldId id="290" r:id="rId10"/>
    <p:sldId id="291" r:id="rId11"/>
    <p:sldId id="288" r:id="rId12"/>
    <p:sldId id="289" r:id="rId13"/>
    <p:sldId id="261" r:id="rId14"/>
    <p:sldId id="277" r:id="rId15"/>
    <p:sldId id="270" r:id="rId16"/>
    <p:sldId id="269" r:id="rId17"/>
    <p:sldId id="271" r:id="rId18"/>
    <p:sldId id="272" r:id="rId19"/>
    <p:sldId id="273" r:id="rId20"/>
    <p:sldId id="274" r:id="rId21"/>
    <p:sldId id="275" r:id="rId22"/>
    <p:sldId id="276" r:id="rId23"/>
    <p:sldId id="265" r:id="rId24"/>
    <p:sldId id="266" r:id="rId25"/>
    <p:sldId id="267" r:id="rId26"/>
    <p:sldId id="278" r:id="rId27"/>
    <p:sldId id="279" r:id="rId28"/>
    <p:sldId id="280" r:id="rId29"/>
    <p:sldId id="281" r:id="rId30"/>
    <p:sldId id="282" r:id="rId31"/>
    <p:sldId id="283" r:id="rId32"/>
    <p:sldId id="284" r:id="rId33"/>
    <p:sldId id="285" r:id="rId34"/>
    <p:sldId id="286" r:id="rId35"/>
    <p:sldId id="268"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00" autoAdjust="0"/>
    <p:restoredTop sz="94660"/>
  </p:normalViewPr>
  <p:slideViewPr>
    <p:cSldViewPr>
      <p:cViewPr varScale="1">
        <p:scale>
          <a:sx n="86" d="100"/>
          <a:sy n="86" d="100"/>
        </p:scale>
        <p:origin x="172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B39A852-C737-487B-BC3A-97212B2E912C}" type="datetimeFigureOut">
              <a:rPr lang="en-US" smtClean="0"/>
              <a:t>10/05/2023</a:t>
            </a:fld>
            <a:endParaRPr lang="en-US"/>
          </a:p>
        </p:txBody>
      </p:sp>
      <p:sp>
        <p:nvSpPr>
          <p:cNvPr id="8" name="Slide Number Placeholder 7"/>
          <p:cNvSpPr>
            <a:spLocks noGrp="1"/>
          </p:cNvSpPr>
          <p:nvPr>
            <p:ph type="sldNum" sz="quarter" idx="11"/>
          </p:nvPr>
        </p:nvSpPr>
        <p:spPr/>
        <p:txBody>
          <a:bodyPr/>
          <a:lstStyle/>
          <a:p>
            <a:fld id="{51DADFC2-51F1-4496-9935-76477FF233D4}"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39A852-C737-487B-BC3A-97212B2E912C}" type="datetimeFigureOut">
              <a:rPr lang="en-US" smtClean="0"/>
              <a:t>10/05/2023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ADFC2-51F1-4496-9935-76477FF233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39A852-C737-487B-BC3A-97212B2E912C}" type="datetimeFigureOut">
              <a:rPr lang="en-US" smtClean="0"/>
              <a:t>10/05/2023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ADFC2-51F1-4496-9935-76477FF233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9A852-C737-487B-BC3A-97212B2E912C}" type="datetimeFigureOut">
              <a:rPr lang="en-US" smtClean="0"/>
              <a:t>10/05/2023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ADFC2-51F1-4496-9935-76477FF233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9A852-C737-487B-BC3A-97212B2E912C}" type="datetimeFigureOut">
              <a:rPr lang="en-US" smtClean="0"/>
              <a:t>10/05/2023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ADFC2-51F1-4496-9935-76477FF233D4}"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39A852-C737-487B-BC3A-97212B2E912C}" type="datetimeFigureOut">
              <a:rPr lang="en-US" smtClean="0"/>
              <a:t>10/05/2023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ADFC2-51F1-4496-9935-76477FF233D4}"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B39A852-C737-487B-BC3A-97212B2E912C}" type="datetimeFigureOut">
              <a:rPr lang="en-US" smtClean="0"/>
              <a:t>10/05/2023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DADFC2-51F1-4496-9935-76477FF233D4}"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39A852-C737-487B-BC3A-97212B2E912C}" type="datetimeFigureOut">
              <a:rPr lang="en-US" smtClean="0"/>
              <a:t>10/05/2023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DADFC2-51F1-4496-9935-76477FF233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9A852-C737-487B-BC3A-97212B2E912C}" type="datetimeFigureOut">
              <a:rPr lang="en-US" smtClean="0"/>
              <a:t>10/05/2023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DADFC2-51F1-4496-9935-76477FF233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9A852-C737-487B-BC3A-97212B2E912C}" type="datetimeFigureOut">
              <a:rPr lang="en-US" smtClean="0"/>
              <a:t>10/05/2023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ADFC2-51F1-4496-9935-76477FF233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9A852-C737-487B-BC3A-97212B2E912C}" type="datetimeFigureOut">
              <a:rPr lang="en-US" smtClean="0"/>
              <a:t>10/05/2023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ADFC2-51F1-4496-9935-76477FF233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B39A852-C737-487B-BC3A-97212B2E912C}" type="datetimeFigureOut">
              <a:rPr lang="en-US" smtClean="0"/>
              <a:t>10/05/2023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51DADFC2-51F1-4496-9935-76477FF233D4}"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0" y="4800600"/>
            <a:ext cx="5334000" cy="1752600"/>
          </a:xfrm>
        </p:spPr>
        <p:txBody>
          <a:bodyPr>
            <a:normAutofit/>
          </a:bodyPr>
          <a:lstStyle/>
          <a:p>
            <a:r>
              <a:rPr lang="en-US" sz="1800" dirty="0">
                <a:latin typeface="Times New Roman" panose="02020603050405020304" pitchFamily="18" charset="0"/>
                <a:cs typeface="Times New Roman" panose="02020603050405020304" pitchFamily="18" charset="0"/>
              </a:rPr>
              <a:t>CMPS344-Software Engineering </a:t>
            </a:r>
          </a:p>
          <a:p>
            <a:r>
              <a:rPr lang="en-US" sz="1800" b="1" i="1" dirty="0">
                <a:latin typeface="Times New Roman" panose="02020603050405020304" pitchFamily="18" charset="0"/>
                <a:cs typeface="Times New Roman" panose="02020603050405020304" pitchFamily="18" charset="0"/>
              </a:rPr>
              <a:t>Mohammad </a:t>
            </a:r>
            <a:r>
              <a:rPr lang="en-US" sz="1800" b="1" i="1" dirty="0" err="1">
                <a:latin typeface="Times New Roman" panose="02020603050405020304" pitchFamily="18" charset="0"/>
                <a:cs typeface="Times New Roman" panose="02020603050405020304" pitchFamily="18" charset="0"/>
              </a:rPr>
              <a:t>Qrah</a:t>
            </a:r>
            <a:r>
              <a:rPr lang="en-US" sz="1800" b="1" i="1" dirty="0">
                <a:latin typeface="Times New Roman" panose="02020603050405020304" pitchFamily="18" charset="0"/>
                <a:cs typeface="Times New Roman" panose="02020603050405020304" pitchFamily="18" charset="0"/>
              </a:rPr>
              <a:t> Mohammad-202203623</a:t>
            </a:r>
            <a:endParaRPr lang="en-US"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Mohammad Ayoub-202202663</a:t>
            </a:r>
            <a:endParaRPr lang="en-US"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Jamil Saleh-202201608</a:t>
            </a:r>
            <a:endParaRPr lang="en-US"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Tamer Rifai-202201180</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260" y="457200"/>
            <a:ext cx="4983480" cy="4876800"/>
          </a:xfrm>
          <a:prstGeom prst="rect">
            <a:avLst/>
          </a:prstGeom>
          <a:effectLst>
            <a:softEdge rad="6350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 y="-152400"/>
            <a:ext cx="4191000" cy="1842282"/>
          </a:xfrm>
          <a:prstGeom prst="rect">
            <a:avLst/>
          </a:prstGeom>
        </p:spPr>
      </p:pic>
    </p:spTree>
    <p:extLst>
      <p:ext uri="{BB962C8B-B14F-4D97-AF65-F5344CB8AC3E}">
        <p14:creationId xmlns:p14="http://schemas.microsoft.com/office/powerpoint/2010/main" val="223316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FE50-ECDB-E1D7-ED2B-A07B6FD35C7B}"/>
              </a:ext>
            </a:extLst>
          </p:cNvPr>
          <p:cNvSpPr>
            <a:spLocks noGrp="1"/>
          </p:cNvSpPr>
          <p:nvPr>
            <p:ph type="title"/>
          </p:nvPr>
        </p:nvSpPr>
        <p:spPr/>
        <p:txBody>
          <a:bodyPr/>
          <a:lstStyle/>
          <a:p>
            <a:r>
              <a:rPr lang="en-US" dirty="0"/>
              <a:t>Delivery</a:t>
            </a:r>
          </a:p>
        </p:txBody>
      </p:sp>
      <p:sp>
        <p:nvSpPr>
          <p:cNvPr id="3" name="Content Placeholder 2">
            <a:extLst>
              <a:ext uri="{FF2B5EF4-FFF2-40B4-BE49-F238E27FC236}">
                <a16:creationId xmlns:a16="http://schemas.microsoft.com/office/drawing/2014/main" id="{7F29F1BB-00D7-C16A-FC3C-203B4F497AC0}"/>
              </a:ext>
            </a:extLst>
          </p:cNvPr>
          <p:cNvSpPr>
            <a:spLocks noGrp="1"/>
          </p:cNvSpPr>
          <p:nvPr>
            <p:ph idx="1"/>
          </p:nvPr>
        </p:nvSpPr>
        <p:spPr>
          <a:xfrm>
            <a:off x="452761" y="1905000"/>
            <a:ext cx="8229600" cy="4525963"/>
          </a:xfrm>
        </p:spPr>
        <p:txBody>
          <a:bodyPr/>
          <a:lstStyle/>
          <a:p>
            <a:r>
              <a:rPr lang="en-US" dirty="0"/>
              <a:t>We will distribute our application by making it accessible on both iOS and Android smartphones once it is finished. Delivery documentation aims to make the application more understandable for our clients. Even though the app provides a tutorial outlining the capabilities and how to use them, we will also send along some documents. But we will only submit a user guide along with our mobile application. This is because our application must be simple to use; users won't need any particular training to use it.</a:t>
            </a:r>
          </a:p>
        </p:txBody>
      </p:sp>
    </p:spTree>
    <p:extLst>
      <p:ext uri="{BB962C8B-B14F-4D97-AF65-F5344CB8AC3E}">
        <p14:creationId xmlns:p14="http://schemas.microsoft.com/office/powerpoint/2010/main" val="6221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F4B7-D18F-265F-F4D1-EECDF67E9816}"/>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429F5749-A9EA-72A1-7B3A-9BA2C405AE54}"/>
              </a:ext>
            </a:extLst>
          </p:cNvPr>
          <p:cNvSpPr>
            <a:spLocks noGrp="1"/>
          </p:cNvSpPr>
          <p:nvPr>
            <p:ph idx="1"/>
          </p:nvPr>
        </p:nvSpPr>
        <p:spPr>
          <a:xfrm>
            <a:off x="457200" y="1600200"/>
            <a:ext cx="8229600" cy="5257800"/>
          </a:xfrm>
        </p:spPr>
        <p:txBody>
          <a:bodyPr>
            <a:normAutofit fontScale="55000" lnSpcReduction="20000"/>
          </a:bodyPr>
          <a:lstStyle/>
          <a:p>
            <a:pPr marL="0" marR="0" lvl="0" indent="0" rtl="0">
              <a:lnSpc>
                <a:spcPct val="107000"/>
              </a:lnSpc>
              <a:spcBef>
                <a:spcPts val="0"/>
              </a:spcBef>
              <a:spcAft>
                <a:spcPts val="0"/>
              </a:spcAft>
              <a:buNone/>
            </a:pPr>
            <a:r>
              <a:rPr lang="en-CA" sz="2900" b="1" dirty="0">
                <a:effectLst/>
                <a:latin typeface="Segoe UI" panose="020B0502040204020203" pitchFamily="34" charset="0"/>
                <a:ea typeface="Calibri" panose="020F0502020204030204" pitchFamily="34" charset="0"/>
                <a:cs typeface="Traditional Arabic" panose="02020603050405020304" pitchFamily="18" charset="-78"/>
              </a:rPr>
              <a:t>Performance: </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342900" marR="0" lvl="0" indent="-342900">
              <a:lnSpc>
                <a:spcPct val="107000"/>
              </a:lnSpc>
              <a:spcBef>
                <a:spcPts val="0"/>
              </a:spcBef>
              <a:spcAft>
                <a:spcPts val="0"/>
              </a:spcAft>
              <a:buFont typeface="Courier New" panose="02070309020205020404" pitchFamily="49" charset="0"/>
              <a:buChar char="o"/>
            </a:pPr>
            <a:r>
              <a:rPr lang="en-CA" sz="2900" dirty="0">
                <a:effectLst/>
                <a:latin typeface="Segoe UI" panose="020B0502040204020203" pitchFamily="34" charset="0"/>
                <a:ea typeface="Calibri" panose="020F0502020204030204" pitchFamily="34" charset="0"/>
                <a:cs typeface="Traditional Arabic" panose="02020603050405020304" pitchFamily="18" charset="-78"/>
              </a:rPr>
              <a:t>The system must exhibit exceptional performance, capable of handling an immense influx of users simultaneously, without any delays or performance issues. It must be able to process transactions swiftly and efficiently, even under heavy loads.</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0" marR="0" lvl="0" indent="0">
              <a:lnSpc>
                <a:spcPct val="107000"/>
              </a:lnSpc>
              <a:spcBef>
                <a:spcPts val="0"/>
              </a:spcBef>
              <a:spcAft>
                <a:spcPts val="0"/>
              </a:spcAft>
              <a:buNone/>
            </a:pPr>
            <a:r>
              <a:rPr lang="en-CA" sz="2900" b="1" dirty="0">
                <a:effectLst/>
                <a:latin typeface="Segoe UI" panose="020B0502040204020203" pitchFamily="34" charset="0"/>
                <a:ea typeface="Calibri" panose="020F0502020204030204" pitchFamily="34" charset="0"/>
                <a:cs typeface="Traditional Arabic" panose="02020603050405020304" pitchFamily="18" charset="-78"/>
              </a:rPr>
              <a:t>Reliability</a:t>
            </a:r>
            <a:r>
              <a:rPr lang="en-CA" sz="2900" dirty="0">
                <a:effectLst/>
                <a:latin typeface="Segoe UI" panose="020B0502040204020203" pitchFamily="34" charset="0"/>
                <a:ea typeface="Calibri" panose="020F0502020204030204" pitchFamily="34" charset="0"/>
                <a:cs typeface="Traditional Arabic" panose="02020603050405020304" pitchFamily="18" charset="-78"/>
              </a:rPr>
              <a:t>: </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342900" marR="0" lvl="0" indent="-342900">
              <a:lnSpc>
                <a:spcPct val="107000"/>
              </a:lnSpc>
              <a:spcBef>
                <a:spcPts val="0"/>
              </a:spcBef>
              <a:spcAft>
                <a:spcPts val="0"/>
              </a:spcAft>
              <a:buFont typeface="Courier New" panose="02070309020205020404" pitchFamily="49" charset="0"/>
              <a:buChar char="o"/>
            </a:pPr>
            <a:r>
              <a:rPr lang="en-CA" sz="2900" dirty="0">
                <a:effectLst/>
                <a:latin typeface="Segoe UI" panose="020B0502040204020203" pitchFamily="34" charset="0"/>
                <a:ea typeface="Calibri" panose="020F0502020204030204" pitchFamily="34" charset="0"/>
                <a:cs typeface="Traditional Arabic" panose="02020603050405020304" pitchFamily="18" charset="-78"/>
              </a:rPr>
              <a:t>The system must demonstrate utmost reliability and always remain available. In the event of any system failures, it must be able to recover quickly and seamlessly, without losing any data.</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0" marR="0" lvl="0" indent="0">
              <a:lnSpc>
                <a:spcPct val="107000"/>
              </a:lnSpc>
              <a:spcBef>
                <a:spcPts val="0"/>
              </a:spcBef>
              <a:spcAft>
                <a:spcPts val="0"/>
              </a:spcAft>
              <a:buNone/>
            </a:pPr>
            <a:r>
              <a:rPr lang="en-CA" sz="2900" b="1" dirty="0">
                <a:effectLst/>
                <a:latin typeface="Segoe UI" panose="020B0502040204020203" pitchFamily="34" charset="0"/>
                <a:ea typeface="Calibri" panose="020F0502020204030204" pitchFamily="34" charset="0"/>
                <a:cs typeface="Traditional Arabic" panose="02020603050405020304" pitchFamily="18" charset="-78"/>
              </a:rPr>
              <a:t>Security</a:t>
            </a:r>
            <a:r>
              <a:rPr lang="en-CA" sz="2900" dirty="0">
                <a:effectLst/>
                <a:latin typeface="Segoe UI" panose="020B0502040204020203" pitchFamily="34" charset="0"/>
                <a:ea typeface="Calibri" panose="020F0502020204030204" pitchFamily="34" charset="0"/>
                <a:cs typeface="Traditional Arabic" panose="02020603050405020304" pitchFamily="18" charset="-78"/>
              </a:rPr>
              <a:t>: </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342900" marR="0" lvl="0" indent="-342900">
              <a:lnSpc>
                <a:spcPct val="107000"/>
              </a:lnSpc>
              <a:spcBef>
                <a:spcPts val="0"/>
              </a:spcBef>
              <a:spcAft>
                <a:spcPts val="0"/>
              </a:spcAft>
              <a:buFont typeface="Courier New" panose="02070309020205020404" pitchFamily="49" charset="0"/>
              <a:buChar char="o"/>
            </a:pPr>
            <a:r>
              <a:rPr lang="en-CA" sz="2900" dirty="0">
                <a:effectLst/>
                <a:latin typeface="Segoe UI" panose="020B0502040204020203" pitchFamily="34" charset="0"/>
                <a:ea typeface="Calibri" panose="020F0502020204030204" pitchFamily="34" charset="0"/>
                <a:cs typeface="Traditional Arabic" panose="02020603050405020304" pitchFamily="18" charset="-78"/>
              </a:rPr>
              <a:t>The system must maintain the highest level of security, with robust measures in place to prevent any unauthorized access to the system and safeguard sensitive user data. It must comply with all pertinent data privacy regulations and guidelines.</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0" marR="0" lvl="0" indent="0">
              <a:lnSpc>
                <a:spcPct val="107000"/>
              </a:lnSpc>
              <a:spcBef>
                <a:spcPts val="0"/>
              </a:spcBef>
              <a:spcAft>
                <a:spcPts val="0"/>
              </a:spcAft>
              <a:buNone/>
            </a:pPr>
            <a:r>
              <a:rPr lang="en-CA" sz="2900" b="1" dirty="0">
                <a:effectLst/>
                <a:latin typeface="Segoe UI" panose="020B0502040204020203" pitchFamily="34" charset="0"/>
                <a:ea typeface="Calibri" panose="020F0502020204030204" pitchFamily="34" charset="0"/>
                <a:cs typeface="Traditional Arabic" panose="02020603050405020304" pitchFamily="18" charset="-78"/>
              </a:rPr>
              <a:t>Usability</a:t>
            </a:r>
            <a:r>
              <a:rPr lang="en-CA" sz="2900" dirty="0">
                <a:effectLst/>
                <a:latin typeface="Segoe UI" panose="020B0502040204020203" pitchFamily="34" charset="0"/>
                <a:ea typeface="Calibri" panose="020F0502020204030204" pitchFamily="34" charset="0"/>
                <a:cs typeface="Traditional Arabic" panose="02020603050405020304" pitchFamily="18" charset="-78"/>
              </a:rPr>
              <a:t>: </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342900" marR="0" lvl="0" indent="-342900">
              <a:lnSpc>
                <a:spcPct val="107000"/>
              </a:lnSpc>
              <a:spcBef>
                <a:spcPts val="0"/>
              </a:spcBef>
              <a:spcAft>
                <a:spcPts val="0"/>
              </a:spcAft>
              <a:buFont typeface="Courier New" panose="02070309020205020404" pitchFamily="49" charset="0"/>
              <a:buChar char="o"/>
            </a:pPr>
            <a:r>
              <a:rPr lang="en-CA" sz="2900" dirty="0">
                <a:effectLst/>
                <a:latin typeface="Segoe UI" panose="020B0502040204020203" pitchFamily="34" charset="0"/>
                <a:ea typeface="Calibri" panose="020F0502020204030204" pitchFamily="34" charset="0"/>
                <a:cs typeface="Traditional Arabic" panose="02020603050405020304" pitchFamily="18" charset="-78"/>
              </a:rPr>
              <a:t>The system must be exceedingly user-friendly and intuitive, with clear, concise, and user-friendly instructions on how to use it, regardless of the user's technical skill level.</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0" marR="0" lvl="0" indent="0">
              <a:lnSpc>
                <a:spcPct val="107000"/>
              </a:lnSpc>
              <a:spcBef>
                <a:spcPts val="0"/>
              </a:spcBef>
              <a:spcAft>
                <a:spcPts val="0"/>
              </a:spcAft>
              <a:buNone/>
            </a:pPr>
            <a:r>
              <a:rPr lang="en-CA" sz="2900" b="1" dirty="0">
                <a:effectLst/>
                <a:latin typeface="Segoe UI" panose="020B0502040204020203" pitchFamily="34" charset="0"/>
                <a:ea typeface="Calibri" panose="020F0502020204030204" pitchFamily="34" charset="0"/>
                <a:cs typeface="Traditional Arabic" panose="02020603050405020304" pitchFamily="18" charset="-78"/>
              </a:rPr>
              <a:t>Scalability</a:t>
            </a:r>
            <a:r>
              <a:rPr lang="en-CA" sz="2900" dirty="0">
                <a:effectLst/>
                <a:latin typeface="Segoe UI" panose="020B0502040204020203" pitchFamily="34" charset="0"/>
                <a:ea typeface="Calibri" panose="020F0502020204030204" pitchFamily="34" charset="0"/>
                <a:cs typeface="Traditional Arabic" panose="02020603050405020304" pitchFamily="18" charset="-78"/>
              </a:rPr>
              <a:t>: </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342900" marR="0" lvl="0" indent="-342900">
              <a:lnSpc>
                <a:spcPct val="107000"/>
              </a:lnSpc>
              <a:spcBef>
                <a:spcPts val="0"/>
              </a:spcBef>
              <a:spcAft>
                <a:spcPts val="0"/>
              </a:spcAft>
              <a:buFont typeface="Courier New" panose="02070309020205020404" pitchFamily="49" charset="0"/>
              <a:buChar char="o"/>
            </a:pPr>
            <a:r>
              <a:rPr lang="en-CA" sz="2900" dirty="0">
                <a:effectLst/>
                <a:latin typeface="Segoe UI" panose="020B0502040204020203" pitchFamily="34" charset="0"/>
                <a:ea typeface="Calibri" panose="020F0502020204030204" pitchFamily="34" charset="0"/>
                <a:cs typeface="Traditional Arabic" panose="02020603050405020304" pitchFamily="18" charset="-78"/>
              </a:rPr>
              <a:t>The system must be scalable and designed to handle rapid growth in user numbers and changing demand levels. It must be able to adjust to changing usage patterns and capacity requirements, without any interruptions or disruption to its service.</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0" marR="0" lvl="0" indent="0">
              <a:lnSpc>
                <a:spcPct val="107000"/>
              </a:lnSpc>
              <a:spcBef>
                <a:spcPts val="0"/>
              </a:spcBef>
              <a:spcAft>
                <a:spcPts val="0"/>
              </a:spcAft>
              <a:buNone/>
            </a:pPr>
            <a:r>
              <a:rPr lang="en-CA" sz="2900" b="1" dirty="0">
                <a:effectLst/>
                <a:latin typeface="Segoe UI" panose="020B0502040204020203" pitchFamily="34" charset="0"/>
                <a:ea typeface="Calibri" panose="020F0502020204030204" pitchFamily="34" charset="0"/>
                <a:cs typeface="Traditional Arabic" panose="02020603050405020304" pitchFamily="18" charset="-78"/>
              </a:rPr>
              <a:t>Compatibility</a:t>
            </a:r>
            <a:r>
              <a:rPr lang="en-CA" sz="2900" dirty="0">
                <a:effectLst/>
                <a:latin typeface="Segoe UI" panose="020B0502040204020203" pitchFamily="34" charset="0"/>
                <a:ea typeface="Calibri" panose="020F0502020204030204" pitchFamily="34" charset="0"/>
                <a:cs typeface="Traditional Arabic" panose="02020603050405020304" pitchFamily="18" charset="-78"/>
              </a:rPr>
              <a:t>: </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pPr marL="342900" marR="0" lvl="0" indent="-342900">
              <a:lnSpc>
                <a:spcPct val="107000"/>
              </a:lnSpc>
              <a:spcBef>
                <a:spcPts val="0"/>
              </a:spcBef>
              <a:spcAft>
                <a:spcPts val="800"/>
              </a:spcAft>
              <a:buFont typeface="Courier New" panose="02070309020205020404" pitchFamily="49" charset="0"/>
              <a:buChar char="o"/>
            </a:pPr>
            <a:r>
              <a:rPr lang="en-CA" sz="2900" dirty="0">
                <a:effectLst/>
                <a:latin typeface="Segoe UI" panose="020B0502040204020203" pitchFamily="34" charset="0"/>
                <a:ea typeface="Calibri" panose="020F0502020204030204" pitchFamily="34" charset="0"/>
                <a:cs typeface="Traditional Arabic" panose="02020603050405020304" pitchFamily="18" charset="-78"/>
              </a:rPr>
              <a:t>The system must be compatible with a wide range of devices, to ensure that users can access it from any platform, device, or operating system, without any compatibility issues.</a:t>
            </a:r>
            <a:endParaRPr lang="en-US" sz="2900" dirty="0">
              <a:effectLst/>
              <a:latin typeface="Times New Roman" panose="02020603050405020304" pitchFamily="18" charset="0"/>
              <a:ea typeface="Calibri" panose="020F0502020204030204" pitchFamily="34" charset="0"/>
              <a:cs typeface="Traditional Arabic" panose="02020603050405020304" pitchFamily="18" charset="-78"/>
            </a:endParaRPr>
          </a:p>
          <a:p>
            <a:endParaRPr lang="en-US" dirty="0"/>
          </a:p>
        </p:txBody>
      </p:sp>
    </p:spTree>
    <p:extLst>
      <p:ext uri="{BB962C8B-B14F-4D97-AF65-F5344CB8AC3E}">
        <p14:creationId xmlns:p14="http://schemas.microsoft.com/office/powerpoint/2010/main" val="589593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F772-1D84-7AA2-5893-194DF2D3F275}"/>
              </a:ext>
            </a:extLst>
          </p:cNvPr>
          <p:cNvSpPr>
            <a:spLocks noGrp="1"/>
          </p:cNvSpPr>
          <p:nvPr>
            <p:ph type="title"/>
          </p:nvPr>
        </p:nvSpPr>
        <p:spPr>
          <a:xfrm>
            <a:off x="457200" y="0"/>
            <a:ext cx="8229600" cy="1143000"/>
          </a:xfrm>
        </p:spPr>
        <p:txBody>
          <a:bodyPr/>
          <a:lstStyle/>
          <a:p>
            <a:r>
              <a:rPr lang="en-US" dirty="0"/>
              <a:t>Functional Requirements</a:t>
            </a:r>
          </a:p>
        </p:txBody>
      </p:sp>
      <p:sp>
        <p:nvSpPr>
          <p:cNvPr id="3" name="Content Placeholder 2">
            <a:extLst>
              <a:ext uri="{FF2B5EF4-FFF2-40B4-BE49-F238E27FC236}">
                <a16:creationId xmlns:a16="http://schemas.microsoft.com/office/drawing/2014/main" id="{2613C7BC-8CE0-ABF9-BE66-F3249BC76027}"/>
              </a:ext>
            </a:extLst>
          </p:cNvPr>
          <p:cNvSpPr>
            <a:spLocks noGrp="1"/>
          </p:cNvSpPr>
          <p:nvPr>
            <p:ph idx="1"/>
          </p:nvPr>
        </p:nvSpPr>
        <p:spPr>
          <a:xfrm>
            <a:off x="457200" y="1140041"/>
            <a:ext cx="8229600" cy="5943600"/>
          </a:xfrm>
        </p:spPr>
        <p:txBody>
          <a:bodyPr>
            <a:normAutofit fontScale="62500" lnSpcReduction="20000"/>
          </a:bodyPr>
          <a:lstStyle/>
          <a:p>
            <a:pPr marL="0" indent="0">
              <a:buNone/>
            </a:pPr>
            <a:r>
              <a:rPr lang="en-US" dirty="0"/>
              <a:t>A. User Requirements:</a:t>
            </a:r>
          </a:p>
          <a:p>
            <a:r>
              <a:rPr lang="en-US" dirty="0"/>
              <a:t>Users will be able to create an account through credentials.</a:t>
            </a:r>
          </a:p>
          <a:p>
            <a:r>
              <a:rPr lang="en-US" dirty="0"/>
              <a:t>Users will be able to enter their credit card information to book a ticket seamlessly.</a:t>
            </a:r>
          </a:p>
          <a:p>
            <a:r>
              <a:rPr lang="en-US" dirty="0"/>
              <a:t>A narrow window of 12 hours will be provided for users to initiate a refund for their ticket, with an assured refund of 80% of the initial ticket price</a:t>
            </a:r>
          </a:p>
          <a:p>
            <a:r>
              <a:rPr lang="en-US" dirty="0"/>
              <a:t>Users will be able use his points to get special offers</a:t>
            </a:r>
          </a:p>
          <a:p>
            <a:r>
              <a:rPr lang="en-US" dirty="0"/>
              <a:t>Users will be able to search for movies currently available</a:t>
            </a:r>
          </a:p>
          <a:p>
            <a:r>
              <a:rPr lang="en-US" dirty="0"/>
              <a:t>Users will be able to write reviews on movies</a:t>
            </a:r>
          </a:p>
          <a:p>
            <a:r>
              <a:rPr lang="en-US" dirty="0"/>
              <a:t>Users will be able to rate the movie on a scale</a:t>
            </a:r>
          </a:p>
          <a:p>
            <a:r>
              <a:rPr lang="en-US" dirty="0"/>
              <a:t>Users will be able to create an account through emails.</a:t>
            </a:r>
          </a:p>
          <a:p>
            <a:r>
              <a:rPr lang="en-US" dirty="0"/>
              <a:t>Users will be able to update account info</a:t>
            </a:r>
          </a:p>
          <a:p>
            <a:pPr marL="0" indent="0">
              <a:buNone/>
            </a:pPr>
            <a:r>
              <a:rPr lang="en-US" dirty="0"/>
              <a:t>B. System Requirements:</a:t>
            </a:r>
          </a:p>
          <a:p>
            <a:r>
              <a:rPr lang="en-US" dirty="0"/>
              <a:t>The system should provide a secure user registration process and enable users to log in using their credentials.</a:t>
            </a:r>
          </a:p>
          <a:p>
            <a:r>
              <a:rPr lang="en-US" dirty="0"/>
              <a:t>The system should display a comprehensive list of movies, along with their details, such as genre, rating, and reviews</a:t>
            </a:r>
          </a:p>
          <a:p>
            <a:r>
              <a:rPr lang="en-US" dirty="0"/>
              <a:t>The system should allow users to book tickets for movies and reserve their desired seats at their desired Theaters.</a:t>
            </a:r>
          </a:p>
          <a:p>
            <a:r>
              <a:rPr lang="en-US" dirty="0"/>
              <a:t>The system should have a refund policy that enables users to cancel their bookings and receive refunds if necessary.</a:t>
            </a:r>
          </a:p>
          <a:p>
            <a:r>
              <a:rPr lang="en-US" dirty="0"/>
              <a:t>The system should provide a platform for users to share their reviews and ratings for movies they have watched.</a:t>
            </a:r>
          </a:p>
          <a:p>
            <a:r>
              <a:rPr lang="en-US" dirty="0"/>
              <a:t>The system should ensure that user data is secure and protected against potential threats, such as hacking and data breaches.</a:t>
            </a:r>
          </a:p>
          <a:p>
            <a:endParaRPr lang="en-US" dirty="0"/>
          </a:p>
        </p:txBody>
      </p:sp>
    </p:spTree>
    <p:extLst>
      <p:ext uri="{BB962C8B-B14F-4D97-AF65-F5344CB8AC3E}">
        <p14:creationId xmlns:p14="http://schemas.microsoft.com/office/powerpoint/2010/main" val="335610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5181600" cy="533400"/>
          </a:xfrm>
        </p:spPr>
        <p:txBody>
          <a:bodyPr/>
          <a:lstStyle/>
          <a:p>
            <a:pPr algn="l"/>
            <a:r>
              <a:rPr lang="en-US" sz="2800" dirty="0">
                <a:latin typeface="Times New Roman" panose="02020603050405020304" pitchFamily="18" charset="0"/>
                <a:cs typeface="Times New Roman" panose="02020603050405020304" pitchFamily="18" charset="0"/>
              </a:rPr>
              <a:t>Use Case Description:</a:t>
            </a:r>
          </a:p>
        </p:txBody>
      </p:sp>
      <p:sp>
        <p:nvSpPr>
          <p:cNvPr id="3" name="Content Placeholder 2"/>
          <p:cNvSpPr>
            <a:spLocks noGrp="1"/>
          </p:cNvSpPr>
          <p:nvPr>
            <p:ph idx="1"/>
          </p:nvPr>
        </p:nvSpPr>
        <p:spPr>
          <a:xfrm>
            <a:off x="457200" y="609600"/>
            <a:ext cx="8229600" cy="5516563"/>
          </a:xfrm>
        </p:spPr>
        <p:txBody>
          <a:bodyPr>
            <a:normAutofit/>
          </a:bodyPr>
          <a:lstStyle/>
          <a:p>
            <a:r>
              <a:rPr lang="en-US" sz="2000"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We converted all of the user requirements into use cases in order to capture the functional needs of the system from the viewpoint of the user. The following use cases were used to generate a use case diagram. The relevant use case details were provided for each: sign in, sign out, update info, buy tickets, write review, give rating, and earn points.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12" y="2247363"/>
            <a:ext cx="8586988" cy="4458237"/>
          </a:xfrm>
          <a:prstGeom prst="rect">
            <a:avLst/>
          </a:prstGeom>
        </p:spPr>
      </p:pic>
    </p:spTree>
    <p:extLst>
      <p:ext uri="{BB962C8B-B14F-4D97-AF65-F5344CB8AC3E}">
        <p14:creationId xmlns:p14="http://schemas.microsoft.com/office/powerpoint/2010/main" val="3731097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9D9A9-6800-C8CF-7407-2062C25E0ACE}"/>
              </a:ext>
            </a:extLst>
          </p:cNvPr>
          <p:cNvSpPr>
            <a:spLocks noGrp="1"/>
          </p:cNvSpPr>
          <p:nvPr>
            <p:ph idx="1"/>
          </p:nvPr>
        </p:nvSpPr>
        <p:spPr>
          <a:xfrm>
            <a:off x="304800" y="92303"/>
            <a:ext cx="5638800" cy="2590800"/>
          </a:xfrm>
        </p:spPr>
        <p:txBody>
          <a:bodyPr>
            <a:noAutofit/>
          </a:bodyPr>
          <a:lstStyle/>
          <a:p>
            <a:pPr marL="0" marR="0"/>
            <a:r>
              <a:rPr lang="en-US" sz="80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342900" marR="0" lvl="0" indent="-342900">
              <a:buSzPts val="1200"/>
              <a:buFont typeface="Times New Roman" panose="02020603050405020304" pitchFamily="18" charset="0"/>
              <a:buAutoNum type="alphaLcParenR"/>
              <a:tabLst>
                <a:tab pos="457200" algn="l"/>
              </a:tabLst>
            </a:pPr>
            <a:r>
              <a:rPr lang="en-US" sz="850" spc="-1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Times New Roman" panose="02020603050405020304" pitchFamily="18" charset="0"/>
              </a:rPr>
              <a:t>Use case Name: Sign in</a:t>
            </a:r>
            <a:endParaRPr lang="en-US" sz="850" spc="-10" dirty="0">
              <a:effectLst/>
              <a:latin typeface="Times New Roman" panose="02020603050405020304" pitchFamily="18" charset="0"/>
              <a:ea typeface="Times New Roman" panose="02020603050405020304" pitchFamily="18" charset="0"/>
            </a:endParaRPr>
          </a:p>
          <a:p>
            <a:pPr marL="342900" marR="0" lvl="0" indent="-342900">
              <a:buSzPts val="1200"/>
              <a:buFont typeface="Times New Roman" panose="02020603050405020304" pitchFamily="18" charset="0"/>
              <a:buChar char="-"/>
              <a:tabLst>
                <a:tab pos="457200" algn="l"/>
              </a:tabLst>
            </a:pPr>
            <a:r>
              <a:rPr lang="en-US" sz="850" spc="-1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Related Use Cases: </a:t>
            </a:r>
            <a:endParaRPr lang="en-US" sz="850" spc="-10" dirty="0">
              <a:effectLst/>
              <a:latin typeface="Times New Roman" panose="02020603050405020304" pitchFamily="18" charset="0"/>
              <a:ea typeface="Calibri" panose="020F0502020204030204" pitchFamily="34" charset="0"/>
            </a:endParaRPr>
          </a:p>
          <a:p>
            <a:pPr marL="342900" marR="0" lvl="0" indent="-342900">
              <a:buSzPts val="1200"/>
              <a:buFont typeface="Times New Roman" panose="02020603050405020304" pitchFamily="18" charset="0"/>
              <a:buChar char="-"/>
              <a:tabLst>
                <a:tab pos="457200" algn="l"/>
              </a:tabLst>
            </a:pPr>
            <a:r>
              <a:rPr lang="en-US" sz="850" spc="-1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Generalization of: Through Credentials, Through Email, includes buy ticket, get points, write reviews, give rating and Sign out.</a:t>
            </a:r>
            <a:endParaRPr lang="en-US" sz="850" spc="-10" dirty="0">
              <a:effectLst/>
              <a:latin typeface="Times New Roman" panose="02020603050405020304" pitchFamily="18" charset="0"/>
              <a:ea typeface="Calibri" panose="020F0502020204030204" pitchFamily="34" charset="0"/>
            </a:endParaRPr>
          </a:p>
          <a:p>
            <a:pPr marL="342900" marR="0" lvl="0" indent="-342900">
              <a:buSzPts val="1200"/>
              <a:buFont typeface="Times New Roman" panose="02020603050405020304" pitchFamily="18" charset="0"/>
              <a:buChar char="-"/>
              <a:tabLst>
                <a:tab pos="457200" algn="l"/>
              </a:tabLst>
            </a:pPr>
            <a:r>
              <a:rPr lang="en-US" sz="850" spc="-1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Actor: User</a:t>
            </a:r>
            <a:endParaRPr lang="en-US" sz="850" spc="-10" dirty="0">
              <a:effectLst/>
              <a:latin typeface="Times New Roman" panose="02020603050405020304" pitchFamily="18" charset="0"/>
              <a:ea typeface="Calibri" panose="020F0502020204030204" pitchFamily="34" charset="0"/>
            </a:endParaRPr>
          </a:p>
          <a:p>
            <a:pPr marL="342900" marR="0" lvl="0" indent="-342900">
              <a:buSzPts val="1200"/>
              <a:buFont typeface="Times New Roman" panose="02020603050405020304" pitchFamily="18" charset="0"/>
              <a:buChar char="-"/>
              <a:tabLst>
                <a:tab pos="457200" algn="l"/>
              </a:tabLst>
            </a:pPr>
            <a:r>
              <a:rPr lang="en-US" sz="850" spc="-1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Actor Actions:</a:t>
            </a:r>
            <a:endParaRPr lang="en-US" sz="850" spc="-10" dirty="0">
              <a:effectLst/>
              <a:latin typeface="Times New Roman" panose="02020603050405020304" pitchFamily="18" charset="0"/>
              <a:ea typeface="Calibri" panose="020F0502020204030204" pitchFamily="34" charset="0"/>
            </a:endParaRPr>
          </a:p>
          <a:p>
            <a:pPr marL="342900" marR="0" lvl="0" indent="-342900">
              <a:buSzPts val="1200"/>
              <a:buFont typeface="Times New Roman" panose="02020603050405020304" pitchFamily="18" charset="0"/>
              <a:buChar char="-"/>
              <a:tabLst>
                <a:tab pos="457200" algn="l"/>
              </a:tabLst>
            </a:pPr>
            <a:r>
              <a:rPr lang="en-US" sz="850" spc="-1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1. Press on sign in method</a:t>
            </a:r>
            <a:endParaRPr lang="en-US" sz="850" spc="-10" dirty="0">
              <a:effectLst/>
              <a:latin typeface="Times New Roman" panose="02020603050405020304" pitchFamily="18" charset="0"/>
              <a:ea typeface="Calibri" panose="020F0502020204030204" pitchFamily="34" charset="0"/>
            </a:endParaRPr>
          </a:p>
          <a:p>
            <a:pPr marL="342900" marR="0" lvl="0" indent="-342900">
              <a:buSzPts val="1200"/>
              <a:buFont typeface="Times New Roman" panose="02020603050405020304" pitchFamily="18" charset="0"/>
              <a:buChar char="-"/>
              <a:tabLst>
                <a:tab pos="457200" algn="l"/>
              </a:tabLst>
            </a:pPr>
            <a:r>
              <a:rPr lang="en-US" sz="850" spc="-1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2.Enter required fields</a:t>
            </a:r>
            <a:endParaRPr lang="en-US" sz="850" spc="-10" dirty="0">
              <a:effectLst/>
              <a:latin typeface="Times New Roman" panose="02020603050405020304" pitchFamily="18" charset="0"/>
              <a:ea typeface="Calibri" panose="020F0502020204030204" pitchFamily="34" charset="0"/>
            </a:endParaRPr>
          </a:p>
          <a:p>
            <a:pPr marL="342900" marR="0" lvl="0" indent="-342900">
              <a:buSzPts val="1200"/>
              <a:buFont typeface="Times New Roman" panose="02020603050405020304" pitchFamily="18" charset="0"/>
              <a:buChar char="-"/>
              <a:tabLst>
                <a:tab pos="457200" algn="l"/>
              </a:tabLst>
            </a:pPr>
            <a:r>
              <a:rPr lang="en-US" sz="850" spc="-1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System Response:</a:t>
            </a:r>
            <a:endParaRPr lang="en-US" sz="850" spc="-10" dirty="0">
              <a:effectLst/>
              <a:latin typeface="Times New Roman" panose="02020603050405020304" pitchFamily="18" charset="0"/>
              <a:ea typeface="Calibri" panose="020F0502020204030204" pitchFamily="34" charset="0"/>
            </a:endParaRPr>
          </a:p>
          <a:p>
            <a:pPr marL="342900" marR="0" lvl="0" indent="-342900">
              <a:buSzPts val="1200"/>
              <a:buFont typeface="Times New Roman" panose="02020603050405020304" pitchFamily="18" charset="0"/>
              <a:buChar char="-"/>
              <a:tabLst>
                <a:tab pos="457200" algn="l"/>
              </a:tabLst>
            </a:pPr>
            <a:r>
              <a:rPr lang="en-US" sz="850" spc="-1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1.Sign in successful or sign in failed.</a:t>
            </a:r>
            <a:endParaRPr lang="en-US" sz="850" spc="-10" dirty="0">
              <a:effectLst/>
              <a:latin typeface="Times New Roman" panose="02020603050405020304" pitchFamily="18" charset="0"/>
              <a:ea typeface="Calibri" panose="020F0502020204030204" pitchFamily="34" charset="0"/>
            </a:endParaRPr>
          </a:p>
          <a:p>
            <a:pPr marL="0" marR="0"/>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Times New Roman" panose="02020603050405020304" pitchFamily="18" charset="0"/>
              </a:rPr>
              <a:t>      b) Use Case Name: Sign Out</a:t>
            </a:r>
            <a:endParaRPr lang="en-US" sz="850" dirty="0">
              <a:effectLst/>
              <a:latin typeface="Times New Roman" panose="02020603050405020304" pitchFamily="18" charset="0"/>
              <a:ea typeface="Times New Roman" panose="02020603050405020304" pitchFamily="18"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Related Use Cases: (inclusion)</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Actor: User</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Actor Actions:</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1.Request log out</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 System Response:</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1.Redirect to homepage</a:t>
            </a:r>
            <a:endParaRPr lang="en-US" sz="850" dirty="0">
              <a:effectLst/>
              <a:latin typeface="Times New Roman" panose="02020603050405020304" pitchFamily="18" charset="0"/>
              <a:ea typeface="Calibri" panose="020F0502020204030204" pitchFamily="34" charset="0"/>
            </a:endParaRPr>
          </a:p>
          <a:p>
            <a:pPr marL="228600" marR="3676015">
              <a:lnSpc>
                <a:spcPct val="115000"/>
              </a:lnSpc>
              <a:spcBef>
                <a:spcPts val="0"/>
              </a:spcBef>
              <a:spcAft>
                <a:spcPts val="0"/>
              </a:spcAft>
              <a:tabLst>
                <a:tab pos="1384300" algn="l"/>
                <a:tab pos="1384935" algn="l"/>
              </a:tabLst>
            </a:pPr>
            <a:r>
              <a:rPr lang="en-US" sz="850" dirty="0">
                <a:solidFill>
                  <a:schemeClr val="tx1">
                    <a:lumMod val="95000"/>
                    <a:lumOff val="5000"/>
                  </a:schemeClr>
                </a:solidFill>
                <a:effectLst/>
                <a:latin typeface="Segoe UI" panose="020B0502040204020203" pitchFamily="34" charset="0"/>
                <a:ea typeface="Calibri" panose="020F0502020204030204" pitchFamily="34" charset="0"/>
                <a:cs typeface="Arial" panose="020B0604020202020204" pitchFamily="34" charset="0"/>
              </a:rPr>
              <a:t>C) Use Case Name: Update account info</a:t>
            </a:r>
            <a:endParaRPr lang="en-US" sz="85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342900" marR="3676015" lvl="0" indent="-342900">
              <a:lnSpc>
                <a:spcPct val="115000"/>
              </a:lnSpc>
              <a:spcBef>
                <a:spcPts val="0"/>
              </a:spcBef>
              <a:spcAft>
                <a:spcPts val="0"/>
              </a:spcAft>
              <a:buFont typeface="Times New Roman" panose="02020603050405020304" pitchFamily="18" charset="0"/>
              <a:buChar char="-"/>
              <a:tabLst>
                <a:tab pos="1384300" algn="l"/>
                <a:tab pos="1384935" algn="l"/>
              </a:tabLst>
            </a:pP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Related</a:t>
            </a:r>
            <a:r>
              <a:rPr lang="en-CA" sz="850" spc="-3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Use</a:t>
            </a:r>
            <a:r>
              <a:rPr lang="en-CA" sz="850" spc="-4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Cases: (inclusion)</a:t>
            </a:r>
            <a:r>
              <a:rPr lang="en-CA" sz="850" spc="-285"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endParaRPr lang="en-US" sz="850" dirty="0">
              <a:solidFill>
                <a:schemeClr val="tx1">
                  <a:lumMod val="95000"/>
                  <a:lumOff val="5000"/>
                </a:schemeClr>
              </a:solidFill>
              <a:effectLst/>
              <a:latin typeface="Times New Roman" panose="02020603050405020304" pitchFamily="18" charset="0"/>
              <a:ea typeface="Calibri" panose="020F0502020204030204" pitchFamily="34" charset="0"/>
              <a:cs typeface="Traditional Arabic" panose="02020603050405020304" pitchFamily="18" charset="-78"/>
            </a:endParaRPr>
          </a:p>
          <a:p>
            <a:pPr marL="342900" marR="3676015" lvl="0" indent="-342900">
              <a:lnSpc>
                <a:spcPct val="115000"/>
              </a:lnSpc>
              <a:spcBef>
                <a:spcPts val="0"/>
              </a:spcBef>
              <a:spcAft>
                <a:spcPts val="0"/>
              </a:spcAft>
              <a:buFont typeface="Times New Roman" panose="02020603050405020304" pitchFamily="18" charset="0"/>
              <a:buChar char="-"/>
              <a:tabLst>
                <a:tab pos="1384300" algn="l"/>
                <a:tab pos="1384935" algn="l"/>
              </a:tabLst>
            </a:pP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Actor:</a:t>
            </a:r>
            <a:r>
              <a:rPr lang="en-CA" sz="850" spc="-15"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User</a:t>
            </a:r>
            <a:endParaRPr lang="en-US" sz="850" dirty="0">
              <a:solidFill>
                <a:schemeClr val="tx1">
                  <a:lumMod val="95000"/>
                  <a:lumOff val="5000"/>
                </a:schemeClr>
              </a:solidFill>
              <a:effectLst/>
              <a:latin typeface="Times New Roman" panose="02020603050405020304" pitchFamily="18" charset="0"/>
              <a:ea typeface="Calibri" panose="020F0502020204030204" pitchFamily="34" charset="0"/>
              <a:cs typeface="Traditional Arabic" panose="02020603050405020304" pitchFamily="18" charset="-78"/>
            </a:endParaRPr>
          </a:p>
          <a:p>
            <a:pPr marL="342900" marR="0" lvl="0" indent="-342900">
              <a:spcBef>
                <a:spcPts val="15"/>
              </a:spcBef>
              <a:spcAft>
                <a:spcPts val="0"/>
              </a:spcAft>
              <a:buFont typeface="Times New Roman" panose="02020603050405020304" pitchFamily="18" charset="0"/>
              <a:buChar char="-"/>
            </a:pPr>
            <a:r>
              <a:rPr lang="en-US" sz="850" dirty="0">
                <a:solidFill>
                  <a:schemeClr val="tx1">
                    <a:lumMod val="95000"/>
                    <a:lumOff val="5000"/>
                  </a:schemeClr>
                </a:solidFill>
                <a:effectLst/>
                <a:latin typeface="Segoe UI" panose="020B0502040204020203" pitchFamily="34" charset="0"/>
                <a:ea typeface="Calibri" panose="020F0502020204030204" pitchFamily="34" charset="0"/>
              </a:rPr>
              <a:t>Actor</a:t>
            </a:r>
            <a:r>
              <a:rPr lang="en-US" sz="850" spc="-20" dirty="0">
                <a:solidFill>
                  <a:schemeClr val="tx1">
                    <a:lumMod val="95000"/>
                    <a:lumOff val="5000"/>
                  </a:schemeClr>
                </a:solidFill>
                <a:effectLst/>
                <a:latin typeface="Segoe UI" panose="020B0502040204020203" pitchFamily="34" charset="0"/>
                <a:ea typeface="Calibri" panose="020F0502020204030204" pitchFamily="34" charset="0"/>
              </a:rPr>
              <a:t> </a:t>
            </a:r>
            <a:r>
              <a:rPr lang="en-US" sz="850" dirty="0">
                <a:solidFill>
                  <a:schemeClr val="tx1">
                    <a:lumMod val="95000"/>
                    <a:lumOff val="5000"/>
                  </a:schemeClr>
                </a:solidFill>
                <a:effectLst/>
                <a:latin typeface="Segoe UI" panose="020B0502040204020203" pitchFamily="34" charset="0"/>
                <a:ea typeface="Calibri" panose="020F0502020204030204" pitchFamily="34" charset="0"/>
              </a:rPr>
              <a:t>Actions:</a:t>
            </a:r>
            <a:endParaRPr lang="en-US" sz="85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742950" marR="0" lvl="1" indent="-285750">
              <a:lnSpc>
                <a:spcPct val="107000"/>
              </a:lnSpc>
              <a:spcBef>
                <a:spcPts val="195"/>
              </a:spcBef>
              <a:spcAft>
                <a:spcPts val="0"/>
              </a:spcAft>
              <a:buFont typeface="Times New Roman" panose="02020603050405020304" pitchFamily="18" charset="0"/>
              <a:buChar char="-"/>
              <a:tabLst>
                <a:tab pos="1575435" algn="l"/>
              </a:tabLst>
            </a:pP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1.Enter</a:t>
            </a:r>
            <a:r>
              <a:rPr lang="en-CA" sz="850" spc="-15"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new</a:t>
            </a:r>
            <a:r>
              <a:rPr lang="en-CA" sz="850" spc="-5"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data</a:t>
            </a:r>
            <a:endParaRPr lang="en-US" sz="850" dirty="0">
              <a:solidFill>
                <a:schemeClr val="tx1">
                  <a:lumMod val="95000"/>
                  <a:lumOff val="5000"/>
                </a:schemeClr>
              </a:solidFill>
              <a:effectLst/>
              <a:latin typeface="Times New Roman" panose="02020603050405020304" pitchFamily="18" charset="0"/>
              <a:ea typeface="Calibri" panose="020F0502020204030204" pitchFamily="34" charset="0"/>
              <a:cs typeface="Traditional Arabic" panose="02020603050405020304" pitchFamily="18" charset="-78"/>
            </a:endParaRPr>
          </a:p>
          <a:p>
            <a:pPr marL="742950" marR="4112260" lvl="1" indent="-285750">
              <a:lnSpc>
                <a:spcPct val="113000"/>
              </a:lnSpc>
              <a:spcBef>
                <a:spcPts val="225"/>
              </a:spcBef>
              <a:spcAft>
                <a:spcPts val="0"/>
              </a:spcAft>
              <a:buFont typeface="Times New Roman" panose="02020603050405020304" pitchFamily="18" charset="0"/>
              <a:buChar char="-"/>
              <a:tabLst>
                <a:tab pos="1575435" algn="l"/>
              </a:tabLst>
            </a:pP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2.Press</a:t>
            </a:r>
            <a:r>
              <a:rPr lang="en-CA" sz="850" spc="-3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on</a:t>
            </a:r>
            <a:r>
              <a:rPr lang="en-CA" sz="850" spc="-35"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update</a:t>
            </a:r>
            <a:r>
              <a:rPr lang="en-CA" sz="850" spc="-4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account info</a:t>
            </a:r>
            <a:r>
              <a:rPr lang="en-CA" sz="850" spc="-285"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endParaRPr lang="en-US" sz="850" dirty="0">
              <a:solidFill>
                <a:schemeClr val="tx1">
                  <a:lumMod val="95000"/>
                  <a:lumOff val="5000"/>
                </a:schemeClr>
              </a:solidFill>
              <a:effectLst/>
              <a:latin typeface="Times New Roman" panose="02020603050405020304" pitchFamily="18" charset="0"/>
              <a:ea typeface="Calibri" panose="020F0502020204030204" pitchFamily="34" charset="0"/>
              <a:cs typeface="Traditional Arabic" panose="02020603050405020304" pitchFamily="18" charset="-78"/>
            </a:endParaRPr>
          </a:p>
          <a:p>
            <a:pPr marL="742950" marR="4112260" lvl="1" indent="-285750">
              <a:lnSpc>
                <a:spcPct val="113000"/>
              </a:lnSpc>
              <a:spcBef>
                <a:spcPts val="225"/>
              </a:spcBef>
              <a:spcAft>
                <a:spcPts val="0"/>
              </a:spcAft>
              <a:buFont typeface="Times New Roman" panose="02020603050405020304" pitchFamily="18" charset="0"/>
              <a:buChar char="-"/>
              <a:tabLst>
                <a:tab pos="1575435" algn="l"/>
              </a:tabLst>
            </a:pP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Response:</a:t>
            </a:r>
          </a:p>
          <a:p>
            <a:pPr marL="742950" marR="4112260" lvl="1" indent="-285750">
              <a:lnSpc>
                <a:spcPct val="113000"/>
              </a:lnSpc>
              <a:spcBef>
                <a:spcPts val="225"/>
              </a:spcBef>
              <a:spcAft>
                <a:spcPts val="0"/>
              </a:spcAft>
              <a:buFont typeface="Times New Roman" panose="02020603050405020304" pitchFamily="18" charset="0"/>
              <a:buChar char="-"/>
              <a:tabLst>
                <a:tab pos="1575435" algn="l"/>
              </a:tabLst>
            </a:pP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Redirect</a:t>
            </a:r>
            <a:r>
              <a:rPr lang="en-CA" sz="850" spc="-15"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to</a:t>
            </a:r>
            <a:r>
              <a:rPr lang="en-CA" sz="850" spc="-1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 </a:t>
            </a:r>
            <a:r>
              <a:rPr lang="en-CA" sz="850" dirty="0">
                <a:solidFill>
                  <a:schemeClr val="tx1">
                    <a:lumMod val="95000"/>
                    <a:lumOff val="5000"/>
                  </a:schemeClr>
                </a:solidFill>
                <a:effectLst/>
                <a:latin typeface="Segoe UI" panose="020B0502040204020203" pitchFamily="34" charset="0"/>
                <a:ea typeface="Calibri" panose="020F0502020204030204" pitchFamily="34" charset="0"/>
                <a:cs typeface="Traditional Arabic" panose="02020603050405020304" pitchFamily="18" charset="-78"/>
              </a:rPr>
              <a:t>homepage</a:t>
            </a:r>
          </a:p>
          <a:p>
            <a:pPr marL="0" marR="0"/>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Times New Roman" panose="02020603050405020304" pitchFamily="18" charset="0"/>
              </a:rPr>
              <a:t> D) Use case Name: buy ticket</a:t>
            </a:r>
            <a:endParaRPr lang="en-US" sz="850" dirty="0">
              <a:effectLst/>
              <a:latin typeface="Times New Roman" panose="02020603050405020304" pitchFamily="18" charset="0"/>
              <a:ea typeface="Times New Roman" panose="02020603050405020304" pitchFamily="18"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Related Use Cases: refund ticket, get points.</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Actor: User</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Actor Actions:</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1.choose a cinema</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2.choose a movie</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3.choose a seat </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4.press on buy ticket</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5.Add credit card info</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System Response:</a:t>
            </a:r>
            <a:endParaRPr lang="en-US" sz="850" dirty="0">
              <a:effectLst/>
              <a:latin typeface="Times New Roman" panose="02020603050405020304" pitchFamily="18" charset="0"/>
              <a:ea typeface="Calibri" panose="020F0502020204030204" pitchFamily="34" charset="0"/>
            </a:endParaRPr>
          </a:p>
          <a:p>
            <a:pPr marL="342900" marR="0" lvl="0" indent="-342900">
              <a:buFont typeface="Times New Roman" panose="02020603050405020304" pitchFamily="18" charset="0"/>
              <a:buChar char="-"/>
            </a:pPr>
            <a:r>
              <a:rPr lang="en-US" sz="850" dirty="0">
                <a:ln>
                  <a:noFill/>
                </a:ln>
                <a:solidFill>
                  <a:srgbClr val="000000"/>
                </a:solidFill>
                <a:effectLst>
                  <a:outerShdw blurRad="38100" dist="19050" dir="2700000" algn="tl">
                    <a:schemeClr val="dk1">
                      <a:alpha val="40000"/>
                    </a:schemeClr>
                  </a:outerShdw>
                </a:effectLst>
                <a:latin typeface="Segoe UI" panose="020B0502040204020203" pitchFamily="34" charset="0"/>
                <a:ea typeface="Calibri" panose="020F0502020204030204" pitchFamily="34" charset="0"/>
              </a:rPr>
              <a:t>1.Reserve seat</a:t>
            </a:r>
            <a:endParaRPr lang="en-US" sz="850" dirty="0">
              <a:effectLst/>
              <a:latin typeface="Times New Roman" panose="02020603050405020304" pitchFamily="18" charset="0"/>
              <a:ea typeface="Calibri" panose="020F0502020204030204" pitchFamily="34" charset="0"/>
              <a:cs typeface="Traditional Arabic" panose="02020603050405020304" pitchFamily="18" charset="-78"/>
            </a:endParaRPr>
          </a:p>
        </p:txBody>
      </p:sp>
      <p:sp>
        <p:nvSpPr>
          <p:cNvPr id="4" name="TextBox 3">
            <a:extLst>
              <a:ext uri="{FF2B5EF4-FFF2-40B4-BE49-F238E27FC236}">
                <a16:creationId xmlns:a16="http://schemas.microsoft.com/office/drawing/2014/main" id="{356B7679-BB82-73DE-0441-9EA2BFDD73C7}"/>
              </a:ext>
            </a:extLst>
          </p:cNvPr>
          <p:cNvSpPr txBox="1"/>
          <p:nvPr/>
        </p:nvSpPr>
        <p:spPr>
          <a:xfrm>
            <a:off x="6096000" y="1066800"/>
            <a:ext cx="4724400" cy="5013680"/>
          </a:xfrm>
          <a:prstGeom prst="rect">
            <a:avLst/>
          </a:prstGeom>
          <a:noFill/>
        </p:spPr>
        <p:txBody>
          <a:bodyPr wrap="square" rtlCol="0">
            <a:spAutoFit/>
          </a:body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Times New Roman" panose="02020603050405020304" pitchFamily="18" charset="0"/>
                <a:cs typeface="+mn-cs"/>
              </a:rPr>
              <a:t> E) Use case Name: Refund ticket</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Times New Roman" panose="02020603050405020304" pitchFamily="18"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Related Use Cases: Buy ticket</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Actor User</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Actor Actions:</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1.press on refund ticket</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System Response:</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1. Refund 80 percent of the ticket price.</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2.remove reserved seat</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Times New Roman" panose="02020603050405020304" pitchFamily="18" charset="0"/>
                <a:cs typeface="+mn-cs"/>
              </a:rPr>
              <a:t>     F) Use case name: Write reviews</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Times New Roman" panose="02020603050405020304" pitchFamily="18"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Actor: User</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Actor Actions:</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1.press on write reviews</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2.type in your review</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System Response:</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1.Upload review to the public</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Times New Roman" panose="02020603050405020304" pitchFamily="18" charset="0"/>
                <a:cs typeface="+mn-cs"/>
              </a:rPr>
              <a:t>    G) Use case name: Give rating</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Times New Roman" panose="02020603050405020304" pitchFamily="18"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Related Use Cases(inclusion)</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err="1">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Actor:User</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Actor Actions:</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1.Press on give rating</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2.choose from the rate scale</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Times New Roman" panose="02020603050405020304" pitchFamily="18" charset="0"/>
                <a:cs typeface="+mn-cs"/>
              </a:rPr>
              <a:t>   H) Use case name: View offers</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Times New Roman" panose="02020603050405020304" pitchFamily="18"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Related Use </a:t>
            </a:r>
            <a:r>
              <a:rPr kumimoji="0" lang="en-US" sz="900" b="0" i="0" u="none" strike="noStrike" kern="1200" cap="none" spc="0" normalizeH="0" baseline="0" noProof="0" dirty="0" err="1">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Cases:None</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err="1">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Actor:User</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Actor Actions:</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1.Press on View offers</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2. Choose desired offer.</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System Response</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1.Display New offers</a:t>
            </a:r>
            <a:endParaRPr kumimoji="0" lang="en-US" sz="1000" b="0" i="0" u="none" strike="noStrike" kern="1200" cap="none" spc="0" normalizeH="0" baseline="0" noProof="0" dirty="0">
              <a:ln>
                <a:noFill/>
              </a:ln>
              <a:solidFill>
                <a:prstClr val="black">
                  <a:lumMod val="50000"/>
                  <a:lumOff val="50000"/>
                </a:prstClr>
              </a:solidFill>
              <a:effectLst/>
              <a:uLnTx/>
              <a:uFillTx/>
              <a:latin typeface="Times New Roman" panose="02020603050405020304" pitchFamily="18" charset="0"/>
              <a:ea typeface="Calibri" panose="020F0502020204030204" pitchFamily="34"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anose="02020603050405020304" pitchFamily="18" charset="0"/>
              <a:buChar char="-"/>
              <a:tabLst/>
              <a:defRPr/>
            </a:pPr>
            <a:r>
              <a:rPr kumimoji="0" lang="en-US" sz="900" b="0" i="0" u="none" strike="noStrike" kern="1200" cap="none" spc="0" normalizeH="0" baseline="0" noProof="0" dirty="0">
                <a:ln>
                  <a:noFill/>
                </a:ln>
                <a:solidFill>
                  <a:srgbClr val="000000"/>
                </a:solidFill>
                <a:effectLst>
                  <a:outerShdw blurRad="38100" dist="19050" dir="2700000" algn="tl">
                    <a:prstClr val="black">
                      <a:alpha val="40000"/>
                    </a:prstClr>
                  </a:outerShdw>
                </a:effectLst>
                <a:uLnTx/>
                <a:uFillTx/>
                <a:latin typeface="Segoe UI" panose="020B0502040204020203" pitchFamily="34" charset="0"/>
                <a:ea typeface="Calibri" panose="020F0502020204030204" pitchFamily="34" charset="0"/>
                <a:cs typeface="+mn-cs"/>
              </a:rPr>
              <a:t>Apply the offer on the users account.</a:t>
            </a:r>
            <a:endParaRPr lang="en-US" sz="3600" dirty="0"/>
          </a:p>
        </p:txBody>
      </p:sp>
    </p:spTree>
    <p:extLst>
      <p:ext uri="{BB962C8B-B14F-4D97-AF65-F5344CB8AC3E}">
        <p14:creationId xmlns:p14="http://schemas.microsoft.com/office/powerpoint/2010/main" val="376712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B0A3-2F71-6B41-2668-342A72A27A7B}"/>
              </a:ext>
            </a:extLst>
          </p:cNvPr>
          <p:cNvSpPr>
            <a:spLocks noGrp="1"/>
          </p:cNvSpPr>
          <p:nvPr>
            <p:ph type="title"/>
          </p:nvPr>
        </p:nvSpPr>
        <p:spPr>
          <a:xfrm>
            <a:off x="757084" y="288601"/>
            <a:ext cx="7772400" cy="2505075"/>
          </a:xfrm>
        </p:spPr>
        <p:txBody>
          <a:bodyPr anchor="b">
            <a:normAutofit/>
          </a:bodyPr>
          <a:lstStyle/>
          <a:p>
            <a:r>
              <a:rPr lang="en-US" dirty="0"/>
              <a:t>Prototype</a:t>
            </a:r>
          </a:p>
        </p:txBody>
      </p:sp>
      <p:sp>
        <p:nvSpPr>
          <p:cNvPr id="3" name="Content Placeholder 2">
            <a:extLst>
              <a:ext uri="{FF2B5EF4-FFF2-40B4-BE49-F238E27FC236}">
                <a16:creationId xmlns:a16="http://schemas.microsoft.com/office/drawing/2014/main" id="{59A2BEF9-2D44-EE2A-D7A8-A24476783094}"/>
              </a:ext>
            </a:extLst>
          </p:cNvPr>
          <p:cNvSpPr>
            <a:spLocks noGrp="1"/>
          </p:cNvSpPr>
          <p:nvPr>
            <p:ph type="body" idx="1"/>
          </p:nvPr>
        </p:nvSpPr>
        <p:spPr>
          <a:xfrm>
            <a:off x="838200" y="2935397"/>
            <a:ext cx="7772400" cy="1131887"/>
          </a:xfrm>
        </p:spPr>
        <p:txBody>
          <a:bodyPr anchor="t">
            <a:normAutofit/>
          </a:bodyPr>
          <a:lstStyle/>
          <a:p>
            <a:pPr>
              <a:lnSpc>
                <a:spcPct val="90000"/>
              </a:lnSpc>
            </a:pPr>
            <a:r>
              <a:rPr lang="en-US" sz="1400" dirty="0"/>
              <a:t>The following slides will showcase the prototype design for our project. Our team has invested significant effort and time into designing the prototype, and we are excited to present it to you. Our objective is to provide you with a comprehensive understanding of the design and to gather feedback from you.</a:t>
            </a:r>
          </a:p>
        </p:txBody>
      </p:sp>
    </p:spTree>
    <p:extLst>
      <p:ext uri="{BB962C8B-B14F-4D97-AF65-F5344CB8AC3E}">
        <p14:creationId xmlns:p14="http://schemas.microsoft.com/office/powerpoint/2010/main" val="84326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0377-03BC-AD13-074B-45FC2A5BE67C}"/>
              </a:ext>
            </a:extLst>
          </p:cNvPr>
          <p:cNvSpPr>
            <a:spLocks noGrp="1"/>
          </p:cNvSpPr>
          <p:nvPr>
            <p:ph type="title"/>
          </p:nvPr>
        </p:nvSpPr>
        <p:spPr>
          <a:xfrm>
            <a:off x="457200" y="0"/>
            <a:ext cx="8229600" cy="1600200"/>
          </a:xfrm>
        </p:spPr>
        <p:txBody>
          <a:bodyPr vert="horz" lIns="91440" tIns="45720" rIns="91440" bIns="45720" rtlCol="0" anchor="b">
            <a:normAutofit/>
          </a:bodyPr>
          <a:lstStyle/>
          <a:p>
            <a:r>
              <a:rPr lang="en-US" kern="1200">
                <a:effectLst>
                  <a:outerShdw blurRad="63500" dist="38100" dir="5400000" algn="t" rotWithShape="0">
                    <a:prstClr val="black">
                      <a:alpha val="25000"/>
                    </a:prstClr>
                  </a:outerShdw>
                </a:effectLst>
                <a:latin typeface="+mn-lt"/>
                <a:ea typeface="+mj-ea"/>
                <a:cs typeface="+mj-cs"/>
              </a:rPr>
              <a:t>Start Up</a:t>
            </a:r>
          </a:p>
        </p:txBody>
      </p:sp>
      <p:sp>
        <p:nvSpPr>
          <p:cNvPr id="6" name="TextBox 5">
            <a:extLst>
              <a:ext uri="{FF2B5EF4-FFF2-40B4-BE49-F238E27FC236}">
                <a16:creationId xmlns:a16="http://schemas.microsoft.com/office/drawing/2014/main" id="{0D19AF79-E9A7-4FB8-C1BF-BE36F65312CE}"/>
              </a:ext>
            </a:extLst>
          </p:cNvPr>
          <p:cNvSpPr txBox="1"/>
          <p:nvPr/>
        </p:nvSpPr>
        <p:spPr>
          <a:xfrm>
            <a:off x="4419600" y="2590800"/>
            <a:ext cx="4038600" cy="4525963"/>
          </a:xfrm>
          <a:prstGeom prst="rect">
            <a:avLst/>
          </a:prstGeom>
        </p:spPr>
        <p:txBody>
          <a:bodyPr vert="horz" lIns="91440" tIns="45720" rIns="91440" bIns="45720" rtlCol="0">
            <a:normAutofit/>
          </a:bodyPr>
          <a:lstStyle/>
          <a:p>
            <a:pPr>
              <a:spcBef>
                <a:spcPct val="20000"/>
              </a:spcBef>
            </a:pPr>
            <a:r>
              <a:rPr lang="en-US" sz="2400" dirty="0">
                <a:solidFill>
                  <a:schemeClr val="tx1">
                    <a:lumMod val="50000"/>
                    <a:lumOff val="50000"/>
                  </a:schemeClr>
                </a:solidFill>
                <a:latin typeface="+mj-lt"/>
              </a:rPr>
              <a:t>This is what appears when the user first starts the application</a:t>
            </a:r>
          </a:p>
        </p:txBody>
      </p:sp>
      <p:pic>
        <p:nvPicPr>
          <p:cNvPr id="5" name="Content Placeholder 4" descr="Logo, company name">
            <a:extLst>
              <a:ext uri="{FF2B5EF4-FFF2-40B4-BE49-F238E27FC236}">
                <a16:creationId xmlns:a16="http://schemas.microsoft.com/office/drawing/2014/main" id="{38AC7ED4-FDA7-1D59-A16A-CCBF54BDD78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9226" y="1600200"/>
            <a:ext cx="2534716" cy="4526280"/>
          </a:xfrm>
          <a:noFill/>
        </p:spPr>
      </p:pic>
    </p:spTree>
    <p:extLst>
      <p:ext uri="{BB962C8B-B14F-4D97-AF65-F5344CB8AC3E}">
        <p14:creationId xmlns:p14="http://schemas.microsoft.com/office/powerpoint/2010/main" val="3408936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54DD-12AF-477D-914B-47D59DF379BB}"/>
              </a:ext>
            </a:extLst>
          </p:cNvPr>
          <p:cNvSpPr>
            <a:spLocks noGrp="1"/>
          </p:cNvSpPr>
          <p:nvPr>
            <p:ph type="title"/>
          </p:nvPr>
        </p:nvSpPr>
        <p:spPr>
          <a:xfrm>
            <a:off x="457200" y="0"/>
            <a:ext cx="8229600" cy="1600200"/>
          </a:xfrm>
        </p:spPr>
        <p:txBody>
          <a:bodyPr anchor="b">
            <a:normAutofit/>
          </a:bodyPr>
          <a:lstStyle/>
          <a:p>
            <a:r>
              <a:rPr lang="en-US" dirty="0"/>
              <a:t>Home Page</a:t>
            </a:r>
          </a:p>
        </p:txBody>
      </p:sp>
      <p:sp>
        <p:nvSpPr>
          <p:cNvPr id="3" name="Content Placeholder 2">
            <a:extLst>
              <a:ext uri="{FF2B5EF4-FFF2-40B4-BE49-F238E27FC236}">
                <a16:creationId xmlns:a16="http://schemas.microsoft.com/office/drawing/2014/main" id="{B30C678C-293D-1FAF-0FDE-182590C81D16}"/>
              </a:ext>
            </a:extLst>
          </p:cNvPr>
          <p:cNvSpPr>
            <a:spLocks noGrp="1"/>
          </p:cNvSpPr>
          <p:nvPr>
            <p:ph sz="half" idx="2"/>
          </p:nvPr>
        </p:nvSpPr>
        <p:spPr>
          <a:xfrm>
            <a:off x="4315968" y="1828800"/>
            <a:ext cx="4038600" cy="4525963"/>
          </a:xfrm>
        </p:spPr>
        <p:txBody>
          <a:bodyPr>
            <a:normAutofit/>
          </a:bodyPr>
          <a:lstStyle/>
          <a:p>
            <a:r>
              <a:rPr lang="en-US" dirty="0"/>
              <a:t>A comprehensive homepage that provides the user with a list of movies from each genre available in local cinema halls and an excellent UX.</a:t>
            </a:r>
          </a:p>
        </p:txBody>
      </p:sp>
      <p:pic>
        <p:nvPicPr>
          <p:cNvPr id="6" name="Content Placeholder 5" descr="Graphical user interface, application&#10;&#10;Description automatically generated">
            <a:extLst>
              <a:ext uri="{FF2B5EF4-FFF2-40B4-BE49-F238E27FC236}">
                <a16:creationId xmlns:a16="http://schemas.microsoft.com/office/drawing/2014/main" id="{1F8D9342-FA42-CF5A-5C16-2592D5C1F94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9226" y="1600200"/>
            <a:ext cx="2534716" cy="4526280"/>
          </a:xfrm>
          <a:noFill/>
        </p:spPr>
      </p:pic>
    </p:spTree>
    <p:extLst>
      <p:ext uri="{BB962C8B-B14F-4D97-AF65-F5344CB8AC3E}">
        <p14:creationId xmlns:p14="http://schemas.microsoft.com/office/powerpoint/2010/main" val="167162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1EA7-C5AD-F4E8-EDF3-67F2D7810014}"/>
              </a:ext>
            </a:extLst>
          </p:cNvPr>
          <p:cNvSpPr>
            <a:spLocks noGrp="1"/>
          </p:cNvSpPr>
          <p:nvPr>
            <p:ph type="title"/>
          </p:nvPr>
        </p:nvSpPr>
        <p:spPr>
          <a:xfrm>
            <a:off x="457200" y="0"/>
            <a:ext cx="8229600" cy="1600200"/>
          </a:xfrm>
        </p:spPr>
        <p:txBody>
          <a:bodyPr anchor="b">
            <a:normAutofit/>
          </a:bodyPr>
          <a:lstStyle/>
          <a:p>
            <a:r>
              <a:rPr lang="en-US" dirty="0"/>
              <a:t>Log In</a:t>
            </a:r>
          </a:p>
        </p:txBody>
      </p:sp>
      <p:sp>
        <p:nvSpPr>
          <p:cNvPr id="3" name="Content Placeholder 2">
            <a:extLst>
              <a:ext uri="{FF2B5EF4-FFF2-40B4-BE49-F238E27FC236}">
                <a16:creationId xmlns:a16="http://schemas.microsoft.com/office/drawing/2014/main" id="{190F95FB-6139-972A-3786-BB610D2893C6}"/>
              </a:ext>
            </a:extLst>
          </p:cNvPr>
          <p:cNvSpPr>
            <a:spLocks noGrp="1"/>
          </p:cNvSpPr>
          <p:nvPr>
            <p:ph sz="half" idx="2"/>
          </p:nvPr>
        </p:nvSpPr>
        <p:spPr>
          <a:xfrm>
            <a:off x="4281936" y="2438400"/>
            <a:ext cx="4038600" cy="4525963"/>
          </a:xfrm>
        </p:spPr>
        <p:txBody>
          <a:bodyPr>
            <a:normAutofit/>
          </a:bodyPr>
          <a:lstStyle/>
          <a:p>
            <a:r>
              <a:rPr lang="en-US" dirty="0"/>
              <a:t>In order to book a ticket, the user must sign in.</a:t>
            </a:r>
          </a:p>
        </p:txBody>
      </p:sp>
      <p:pic>
        <p:nvPicPr>
          <p:cNvPr id="6" name="Content Placeholder 5" descr="Graphical user interface">
            <a:extLst>
              <a:ext uri="{FF2B5EF4-FFF2-40B4-BE49-F238E27FC236}">
                <a16:creationId xmlns:a16="http://schemas.microsoft.com/office/drawing/2014/main" id="{E9085B9C-0ECC-2963-9DA9-2A2AE801F22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62647" y="1600200"/>
            <a:ext cx="2647873" cy="4526280"/>
          </a:xfrm>
          <a:noFill/>
        </p:spPr>
      </p:pic>
    </p:spTree>
    <p:extLst>
      <p:ext uri="{BB962C8B-B14F-4D97-AF65-F5344CB8AC3E}">
        <p14:creationId xmlns:p14="http://schemas.microsoft.com/office/powerpoint/2010/main" val="3690837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5901-CF9D-10A4-5A35-DB2CBC7E8945}"/>
              </a:ext>
            </a:extLst>
          </p:cNvPr>
          <p:cNvSpPr>
            <a:spLocks noGrp="1"/>
          </p:cNvSpPr>
          <p:nvPr>
            <p:ph type="title"/>
          </p:nvPr>
        </p:nvSpPr>
        <p:spPr>
          <a:xfrm>
            <a:off x="457200" y="0"/>
            <a:ext cx="8229600" cy="1600200"/>
          </a:xfrm>
        </p:spPr>
        <p:txBody>
          <a:bodyPr anchor="b">
            <a:normAutofit/>
          </a:bodyPr>
          <a:lstStyle/>
          <a:p>
            <a:r>
              <a:rPr lang="en-US" dirty="0"/>
              <a:t>Reservation</a:t>
            </a:r>
          </a:p>
        </p:txBody>
      </p:sp>
      <p:sp>
        <p:nvSpPr>
          <p:cNvPr id="3" name="Content Placeholder 2">
            <a:extLst>
              <a:ext uri="{FF2B5EF4-FFF2-40B4-BE49-F238E27FC236}">
                <a16:creationId xmlns:a16="http://schemas.microsoft.com/office/drawing/2014/main" id="{DDF84EA3-29C7-2245-2A47-562CFF76C2B0}"/>
              </a:ext>
            </a:extLst>
          </p:cNvPr>
          <p:cNvSpPr>
            <a:spLocks noGrp="1"/>
          </p:cNvSpPr>
          <p:nvPr>
            <p:ph sz="half" idx="2"/>
          </p:nvPr>
        </p:nvSpPr>
        <p:spPr>
          <a:xfrm>
            <a:off x="4153900" y="1905000"/>
            <a:ext cx="4038600" cy="4525963"/>
          </a:xfrm>
        </p:spPr>
        <p:txBody>
          <a:bodyPr>
            <a:normAutofit/>
          </a:bodyPr>
          <a:lstStyle/>
          <a:p>
            <a:r>
              <a:rPr lang="en-US" dirty="0"/>
              <a:t>Now that the user has logged into their account, they’ll be able to reserve any seat of choice if available.</a:t>
            </a:r>
          </a:p>
        </p:txBody>
      </p:sp>
      <p:pic>
        <p:nvPicPr>
          <p:cNvPr id="6" name="Content Placeholder 5" descr="A screenshot of a phone&#10;&#10;Description automatically generated with medium confidence">
            <a:extLst>
              <a:ext uri="{FF2B5EF4-FFF2-40B4-BE49-F238E27FC236}">
                <a16:creationId xmlns:a16="http://schemas.microsoft.com/office/drawing/2014/main" id="{3AC419CB-14EA-C052-3E21-FC169DDD197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3568" y="1600200"/>
            <a:ext cx="2546032" cy="4526280"/>
          </a:xfrm>
          <a:noFill/>
        </p:spPr>
      </p:pic>
    </p:spTree>
    <p:extLst>
      <p:ext uri="{BB962C8B-B14F-4D97-AF65-F5344CB8AC3E}">
        <p14:creationId xmlns:p14="http://schemas.microsoft.com/office/powerpoint/2010/main" val="329800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3900"/>
            <a:ext cx="8229600" cy="990600"/>
          </a:xfrm>
        </p:spPr>
        <p:txBody>
          <a:bodyPr/>
          <a:lstStyle/>
          <a:p>
            <a:pPr algn="l"/>
            <a:r>
              <a:rPr lang="en-US" sz="2800" b="1" i="1" dirty="0">
                <a:effectLst/>
              </a:rPr>
              <a:t>Main Project Description:</a:t>
            </a:r>
            <a:br>
              <a:rPr lang="en-US" sz="2800" dirty="0">
                <a:effectLst/>
              </a:rPr>
            </a:br>
            <a:endParaRPr lang="en-US" sz="2800" dirty="0"/>
          </a:p>
        </p:txBody>
      </p:sp>
      <p:sp>
        <p:nvSpPr>
          <p:cNvPr id="3" name="Content Placeholder 2"/>
          <p:cNvSpPr>
            <a:spLocks noGrp="1"/>
          </p:cNvSpPr>
          <p:nvPr>
            <p:ph idx="1"/>
          </p:nvPr>
        </p:nvSpPr>
        <p:spPr>
          <a:xfrm>
            <a:off x="457200" y="1219200"/>
            <a:ext cx="8229600" cy="5516563"/>
          </a:xfrm>
        </p:spPr>
        <p:txBody>
          <a:bodyPr>
            <a:normAutofit lnSpcReduction="10000"/>
          </a:bodyPr>
          <a:lstStyle/>
          <a:p>
            <a:r>
              <a:rPr lang="en-US" sz="2200" dirty="0">
                <a:latin typeface="Times New Roman" panose="02020603050405020304" pitchFamily="18" charset="0"/>
                <a:cs typeface="Times New Roman" panose="02020603050405020304" pitchFamily="18" charset="0"/>
              </a:rPr>
              <a:t>The idea of our project is to create an app where users can purchase movie tickets online and write reviews and give them a rating, rather than relying on a small group of professional critics. This approach aims to provide the Lebanese people an insight on price fluctuations and get their money’s worth through a fairer evaluation of movies, by considering the opinions of a larger and more diverse group of people.</a:t>
            </a:r>
          </a:p>
          <a:p>
            <a:r>
              <a:rPr lang="en-US" sz="2200" dirty="0">
                <a:latin typeface="Times New Roman" panose="02020603050405020304" pitchFamily="18" charset="0"/>
                <a:cs typeface="Times New Roman" panose="02020603050405020304" pitchFamily="18" charset="0"/>
              </a:rPr>
              <a:t>The app would likely allow users to search for movies and get their current prices, read reviews written by other users, and write their own reviews. Users could rate movies on a scale, such as 1-5 stars, and the app would aggregate these ratings to provide an overall score for each movie.</a:t>
            </a:r>
          </a:p>
          <a:p>
            <a:r>
              <a:rPr lang="en-US" sz="2200" dirty="0">
                <a:latin typeface="Times New Roman" panose="02020603050405020304" pitchFamily="18" charset="0"/>
                <a:cs typeface="Times New Roman" panose="02020603050405020304" pitchFamily="18" charset="0"/>
              </a:rPr>
              <a:t>Overall, our project aims to provide a way for people to know current prices, get discounts and give representative and accessible evaluation of movies, by giving everyone the opportunity to have their say.</a:t>
            </a:r>
          </a:p>
          <a:p>
            <a:endParaRPr lang="en-US" b="1" dirty="0"/>
          </a:p>
        </p:txBody>
      </p:sp>
    </p:spTree>
    <p:extLst>
      <p:ext uri="{BB962C8B-B14F-4D97-AF65-F5344CB8AC3E}">
        <p14:creationId xmlns:p14="http://schemas.microsoft.com/office/powerpoint/2010/main" val="391175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FF21-9E27-0E2A-4C71-A1247676EE01}"/>
              </a:ext>
            </a:extLst>
          </p:cNvPr>
          <p:cNvSpPr>
            <a:spLocks noGrp="1"/>
          </p:cNvSpPr>
          <p:nvPr>
            <p:ph type="title"/>
          </p:nvPr>
        </p:nvSpPr>
        <p:spPr>
          <a:xfrm>
            <a:off x="457200" y="0"/>
            <a:ext cx="8229600" cy="1600200"/>
          </a:xfrm>
        </p:spPr>
        <p:txBody>
          <a:bodyPr anchor="b">
            <a:normAutofit/>
          </a:bodyPr>
          <a:lstStyle/>
          <a:p>
            <a:r>
              <a:rPr lang="en-US" dirty="0"/>
              <a:t>Refund</a:t>
            </a:r>
          </a:p>
        </p:txBody>
      </p:sp>
      <p:sp>
        <p:nvSpPr>
          <p:cNvPr id="3" name="Content Placeholder 2">
            <a:extLst>
              <a:ext uri="{FF2B5EF4-FFF2-40B4-BE49-F238E27FC236}">
                <a16:creationId xmlns:a16="http://schemas.microsoft.com/office/drawing/2014/main" id="{190C99FE-8341-FE74-A70C-E3F410271071}"/>
              </a:ext>
            </a:extLst>
          </p:cNvPr>
          <p:cNvSpPr>
            <a:spLocks noGrp="1"/>
          </p:cNvSpPr>
          <p:nvPr>
            <p:ph sz="half" idx="2"/>
          </p:nvPr>
        </p:nvSpPr>
        <p:spPr>
          <a:xfrm>
            <a:off x="4191000" y="2057400"/>
            <a:ext cx="4038600" cy="4525963"/>
          </a:xfrm>
        </p:spPr>
        <p:txBody>
          <a:bodyPr>
            <a:normAutofit/>
          </a:bodyPr>
          <a:lstStyle/>
          <a:p>
            <a:r>
              <a:rPr lang="en-US" dirty="0"/>
              <a:t>Users also have the ability to refund their tickets in case of any complications.</a:t>
            </a:r>
          </a:p>
        </p:txBody>
      </p:sp>
      <p:pic>
        <p:nvPicPr>
          <p:cNvPr id="6" name="Content Placeholder 5" descr="A screenshot of a video game&#10;&#10;Description automatically generated with medium confidence">
            <a:extLst>
              <a:ext uri="{FF2B5EF4-FFF2-40B4-BE49-F238E27FC236}">
                <a16:creationId xmlns:a16="http://schemas.microsoft.com/office/drawing/2014/main" id="{ADE26F11-D3B4-A047-D62A-831E4DF24D6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83303" y="1600200"/>
            <a:ext cx="2206561" cy="4526280"/>
          </a:xfrm>
          <a:noFill/>
        </p:spPr>
      </p:pic>
    </p:spTree>
    <p:extLst>
      <p:ext uri="{BB962C8B-B14F-4D97-AF65-F5344CB8AC3E}">
        <p14:creationId xmlns:p14="http://schemas.microsoft.com/office/powerpoint/2010/main" val="265993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2846-BFA3-4C3A-1E46-1F0D0E12F96D}"/>
              </a:ext>
            </a:extLst>
          </p:cNvPr>
          <p:cNvSpPr>
            <a:spLocks noGrp="1"/>
          </p:cNvSpPr>
          <p:nvPr>
            <p:ph type="title"/>
          </p:nvPr>
        </p:nvSpPr>
        <p:spPr>
          <a:xfrm>
            <a:off x="457200" y="0"/>
            <a:ext cx="8229600" cy="1600200"/>
          </a:xfrm>
        </p:spPr>
        <p:txBody>
          <a:bodyPr anchor="b">
            <a:normAutofit/>
          </a:bodyPr>
          <a:lstStyle/>
          <a:p>
            <a:r>
              <a:rPr lang="en-US" dirty="0"/>
              <a:t>Review</a:t>
            </a:r>
          </a:p>
        </p:txBody>
      </p:sp>
      <p:sp>
        <p:nvSpPr>
          <p:cNvPr id="3" name="Content Placeholder 2">
            <a:extLst>
              <a:ext uri="{FF2B5EF4-FFF2-40B4-BE49-F238E27FC236}">
                <a16:creationId xmlns:a16="http://schemas.microsoft.com/office/drawing/2014/main" id="{C26FF94C-3BBB-13F5-6938-2E45340D3C2B}"/>
              </a:ext>
            </a:extLst>
          </p:cNvPr>
          <p:cNvSpPr>
            <a:spLocks noGrp="1"/>
          </p:cNvSpPr>
          <p:nvPr>
            <p:ph sz="half" idx="2"/>
          </p:nvPr>
        </p:nvSpPr>
        <p:spPr>
          <a:xfrm>
            <a:off x="4350336" y="1951037"/>
            <a:ext cx="4038600" cy="4525963"/>
          </a:xfrm>
        </p:spPr>
        <p:txBody>
          <a:bodyPr>
            <a:normAutofit/>
          </a:bodyPr>
          <a:lstStyle/>
          <a:p>
            <a:r>
              <a:rPr lang="en-US" dirty="0"/>
              <a:t>As our slogan says, “Discover, watch, rate.”, the user will be suggested to rate the movie watched.</a:t>
            </a:r>
          </a:p>
        </p:txBody>
      </p:sp>
      <p:pic>
        <p:nvPicPr>
          <p:cNvPr id="6" name="Content Placeholder 5" descr="Graphical user interface, application&#10;&#10;Description automatically generated">
            <a:extLst>
              <a:ext uri="{FF2B5EF4-FFF2-40B4-BE49-F238E27FC236}">
                <a16:creationId xmlns:a16="http://schemas.microsoft.com/office/drawing/2014/main" id="{0622E9F4-EBEE-D56A-FA3A-C383D16D832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2205" y="1600200"/>
            <a:ext cx="2547615" cy="4525963"/>
          </a:xfrm>
          <a:noFill/>
        </p:spPr>
      </p:pic>
    </p:spTree>
    <p:extLst>
      <p:ext uri="{BB962C8B-B14F-4D97-AF65-F5344CB8AC3E}">
        <p14:creationId xmlns:p14="http://schemas.microsoft.com/office/powerpoint/2010/main" val="284747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C84A-5110-7015-62F0-73B02B035E7B}"/>
              </a:ext>
            </a:extLst>
          </p:cNvPr>
          <p:cNvSpPr>
            <a:spLocks noGrp="1"/>
          </p:cNvSpPr>
          <p:nvPr>
            <p:ph type="title"/>
          </p:nvPr>
        </p:nvSpPr>
        <p:spPr>
          <a:xfrm>
            <a:off x="457200" y="0"/>
            <a:ext cx="8229600" cy="1600200"/>
          </a:xfrm>
        </p:spPr>
        <p:txBody>
          <a:bodyPr anchor="b">
            <a:normAutofit/>
          </a:bodyPr>
          <a:lstStyle/>
          <a:p>
            <a:r>
              <a:rPr lang="en-US" dirty="0"/>
              <a:t>Profile</a:t>
            </a:r>
          </a:p>
        </p:txBody>
      </p:sp>
      <p:sp>
        <p:nvSpPr>
          <p:cNvPr id="3" name="Content Placeholder 2">
            <a:extLst>
              <a:ext uri="{FF2B5EF4-FFF2-40B4-BE49-F238E27FC236}">
                <a16:creationId xmlns:a16="http://schemas.microsoft.com/office/drawing/2014/main" id="{EA24B848-5F4B-CF4D-A737-8FA4101A5EEB}"/>
              </a:ext>
            </a:extLst>
          </p:cNvPr>
          <p:cNvSpPr>
            <a:spLocks noGrp="1"/>
          </p:cNvSpPr>
          <p:nvPr>
            <p:ph sz="half" idx="2"/>
          </p:nvPr>
        </p:nvSpPr>
        <p:spPr>
          <a:xfrm>
            <a:off x="4191000" y="2332037"/>
            <a:ext cx="4038600" cy="4525963"/>
          </a:xfrm>
        </p:spPr>
        <p:txBody>
          <a:bodyPr>
            <a:normAutofit/>
          </a:bodyPr>
          <a:lstStyle/>
          <a:p>
            <a:r>
              <a:rPr lang="en-US" dirty="0"/>
              <a:t>Each user has their own profile in which they can check their credentials, points…</a:t>
            </a:r>
          </a:p>
        </p:txBody>
      </p:sp>
      <p:pic>
        <p:nvPicPr>
          <p:cNvPr id="6" name="Content Placeholder 5" descr="Graphical user interface, application&#10;&#10;Description automatically generated">
            <a:extLst>
              <a:ext uri="{FF2B5EF4-FFF2-40B4-BE49-F238E27FC236}">
                <a16:creationId xmlns:a16="http://schemas.microsoft.com/office/drawing/2014/main" id="{79345D80-D454-A01D-4AE3-539F46670A5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09751" y="1600200"/>
            <a:ext cx="2353665" cy="4526280"/>
          </a:xfrm>
          <a:noFill/>
        </p:spPr>
      </p:pic>
    </p:spTree>
    <p:extLst>
      <p:ext uri="{BB962C8B-B14F-4D97-AF65-F5344CB8AC3E}">
        <p14:creationId xmlns:p14="http://schemas.microsoft.com/office/powerpoint/2010/main" val="3905598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191000" cy="1219200"/>
          </a:xfrm>
        </p:spPr>
        <p:txBody>
          <a:bodyPr/>
          <a:lstStyle/>
          <a:p>
            <a:pPr algn="l"/>
            <a:br>
              <a:rPr lang="en-US" sz="2800" b="1"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br>
            <a:br>
              <a:rPr lang="en-US" sz="2800" b="1"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br>
            <a:br>
              <a:rPr lang="en-US" sz="2800" b="1"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br>
            <a:br>
              <a:rPr lang="en-US" sz="2800" b="1"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br>
            <a:r>
              <a:rPr lang="en-US" sz="2800"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Database Diagram: </a:t>
            </a:r>
            <a:br>
              <a:rPr lang="en-US" sz="2800" dirty="0">
                <a:effectLst/>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609600"/>
            <a:ext cx="8229600" cy="5516563"/>
          </a:xfrm>
        </p:spPr>
        <p:txBody>
          <a:bodyPr/>
          <a:lstStyle/>
          <a:p>
            <a:r>
              <a:rPr lang="en-US" sz="1800" dirty="0" err="1">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MovieCritic</a:t>
            </a:r>
            <a:r>
              <a:rPr lang="en-US" sz="1800"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requires a database to store our user’s data. Below is an EER Diagram of how the data is stored.</a:t>
            </a:r>
          </a:p>
          <a:p>
            <a:endParaRPr lang="en-US" sz="1800"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1295400"/>
            <a:ext cx="7772400" cy="5181600"/>
          </a:xfrm>
          <a:prstGeom prst="rect">
            <a:avLst/>
          </a:prstGeom>
        </p:spPr>
      </p:pic>
    </p:spTree>
    <p:extLst>
      <p:ext uri="{BB962C8B-B14F-4D97-AF65-F5344CB8AC3E}">
        <p14:creationId xmlns:p14="http://schemas.microsoft.com/office/powerpoint/2010/main" val="4252631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914400"/>
          </a:xfrm>
        </p:spPr>
        <p:txBody>
          <a:bodyPr/>
          <a:lstStyle/>
          <a:p>
            <a:pPr algn="l"/>
            <a:r>
              <a:rPr lang="en-US" sz="2800" dirty="0">
                <a:latin typeface="Times New Roman" panose="02020603050405020304" pitchFamily="18" charset="0"/>
                <a:cs typeface="Times New Roman" panose="02020603050405020304" pitchFamily="18" charset="0"/>
              </a:rPr>
              <a:t>Class Diagram:</a:t>
            </a:r>
          </a:p>
        </p:txBody>
      </p:sp>
      <p:sp>
        <p:nvSpPr>
          <p:cNvPr id="3" name="Content Placeholder 2"/>
          <p:cNvSpPr>
            <a:spLocks noGrp="1"/>
          </p:cNvSpPr>
          <p:nvPr>
            <p:ph idx="1"/>
          </p:nvPr>
        </p:nvSpPr>
        <p:spPr>
          <a:xfrm>
            <a:off x="457200" y="609600"/>
            <a:ext cx="8229600" cy="5516563"/>
          </a:xfrm>
        </p:spPr>
        <p:txBody>
          <a:bodyPr/>
          <a:lstStyle/>
          <a:p>
            <a:r>
              <a:rPr lang="en-US" sz="1800"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The class diagram is similar to the database diagram There are also twelve classes:User,Movie,MovieRating,Theater,SignIn,Halls,Payment,Permission,Login,Offers,Tickets,Showtime.The User has a one-to-man relationship with data just like in the database diagram.</a:t>
            </a:r>
            <a:endParaRPr lang="en-US" sz="18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828800"/>
            <a:ext cx="8572500" cy="4724400"/>
          </a:xfrm>
          <a:prstGeom prst="rect">
            <a:avLst/>
          </a:prstGeom>
        </p:spPr>
      </p:pic>
    </p:spTree>
    <p:extLst>
      <p:ext uri="{BB962C8B-B14F-4D97-AF65-F5344CB8AC3E}">
        <p14:creationId xmlns:p14="http://schemas.microsoft.com/office/powerpoint/2010/main" val="3523046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4267200"/>
          </a:xfrm>
        </p:spPr>
        <p:txBody>
          <a:bodyPr anchor="b">
            <a:normAutofit/>
          </a:bodyPr>
          <a:lstStyle/>
          <a:p>
            <a:r>
              <a:rPr lang="en-US" dirty="0"/>
              <a:t>Sequence Diagram:</a:t>
            </a:r>
          </a:p>
        </p:txBody>
      </p:sp>
      <p:sp>
        <p:nvSpPr>
          <p:cNvPr id="3" name="Content Placeholder 2"/>
          <p:cNvSpPr>
            <a:spLocks noGrp="1"/>
          </p:cNvSpPr>
          <p:nvPr>
            <p:ph type="subTitle" idx="1"/>
          </p:nvPr>
        </p:nvSpPr>
        <p:spPr>
          <a:xfrm>
            <a:off x="1524000" y="3962400"/>
            <a:ext cx="6400800" cy="1219200"/>
          </a:xfrm>
        </p:spPr>
        <p:txBody>
          <a:bodyPr>
            <a:normAutofit/>
          </a:bodyPr>
          <a:lstStyle/>
          <a:p>
            <a:pPr>
              <a:lnSpc>
                <a:spcPct val="90000"/>
              </a:lnSpc>
            </a:pPr>
            <a:r>
              <a:rPr lang="en-US" sz="1500" dirty="0" err="1"/>
              <a:t>MovieCritic</a:t>
            </a:r>
            <a:r>
              <a:rPr lang="en-US" sz="1500" dirty="0"/>
              <a:t> features a wide range of use cases, each of which has been thoroughly described before. During our lab sessions, we created a sequence diagram for each use case in order to clearly depict a user's progression through the system. </a:t>
            </a:r>
            <a:br>
              <a:rPr lang="en-US" sz="1500" dirty="0"/>
            </a:br>
            <a:endParaRPr lang="en-US" sz="1500" dirty="0"/>
          </a:p>
        </p:txBody>
      </p:sp>
    </p:spTree>
    <p:extLst>
      <p:ext uri="{BB962C8B-B14F-4D97-AF65-F5344CB8AC3E}">
        <p14:creationId xmlns:p14="http://schemas.microsoft.com/office/powerpoint/2010/main" val="3014252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7A2A-DE8D-0942-9AFE-6DE1A37BECD1}"/>
              </a:ext>
            </a:extLst>
          </p:cNvPr>
          <p:cNvSpPr>
            <a:spLocks noGrp="1"/>
          </p:cNvSpPr>
          <p:nvPr>
            <p:ph type="title"/>
          </p:nvPr>
        </p:nvSpPr>
        <p:spPr>
          <a:xfrm>
            <a:off x="457200" y="0"/>
            <a:ext cx="8229600" cy="1600200"/>
          </a:xfrm>
        </p:spPr>
        <p:txBody>
          <a:bodyPr anchor="b">
            <a:normAutofit/>
          </a:bodyPr>
          <a:lstStyle/>
          <a:p>
            <a:r>
              <a:rPr lang="en-US" sz="3800"/>
              <a:t>Sequence diagram for “Sign in” – through credentials or through email</a:t>
            </a:r>
          </a:p>
        </p:txBody>
      </p:sp>
      <p:pic>
        <p:nvPicPr>
          <p:cNvPr id="4" name="Content Placeholder 3" descr="Diagram, engineering drawing&#10;&#10;Description automatically generated">
            <a:extLst>
              <a:ext uri="{FF2B5EF4-FFF2-40B4-BE49-F238E27FC236}">
                <a16:creationId xmlns:a16="http://schemas.microsoft.com/office/drawing/2014/main" id="{CBDB99ED-47FB-BD7D-2CBA-26360506F3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992" y="1828800"/>
            <a:ext cx="5486015" cy="4525963"/>
          </a:xfrm>
          <a:prstGeom prst="rect">
            <a:avLst/>
          </a:prstGeom>
          <a:noFill/>
        </p:spPr>
      </p:pic>
    </p:spTree>
    <p:extLst>
      <p:ext uri="{BB962C8B-B14F-4D97-AF65-F5344CB8AC3E}">
        <p14:creationId xmlns:p14="http://schemas.microsoft.com/office/powerpoint/2010/main" val="1223466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075F-8052-333D-B6A9-29081DB1BD19}"/>
              </a:ext>
            </a:extLst>
          </p:cNvPr>
          <p:cNvSpPr>
            <a:spLocks noGrp="1"/>
          </p:cNvSpPr>
          <p:nvPr>
            <p:ph type="title"/>
          </p:nvPr>
        </p:nvSpPr>
        <p:spPr>
          <a:xfrm>
            <a:off x="457200" y="152400"/>
            <a:ext cx="8229600" cy="1600200"/>
          </a:xfrm>
        </p:spPr>
        <p:txBody>
          <a:bodyPr anchor="b">
            <a:normAutofit/>
          </a:bodyPr>
          <a:lstStyle/>
          <a:p>
            <a:r>
              <a:rPr lang="en-US" dirty="0">
                <a:effectLst/>
              </a:rPr>
              <a:t>Sequence</a:t>
            </a:r>
            <a:r>
              <a:rPr lang="en-US" spc="-20" dirty="0">
                <a:effectLst/>
              </a:rPr>
              <a:t> </a:t>
            </a:r>
            <a:r>
              <a:rPr lang="en-US" dirty="0">
                <a:effectLst/>
              </a:rPr>
              <a:t>diagram</a:t>
            </a:r>
            <a:r>
              <a:rPr lang="en-US" spc="-15" dirty="0">
                <a:effectLst/>
              </a:rPr>
              <a:t> </a:t>
            </a:r>
            <a:r>
              <a:rPr lang="en-US" dirty="0">
                <a:effectLst/>
              </a:rPr>
              <a:t>for</a:t>
            </a:r>
            <a:r>
              <a:rPr lang="en-US" spc="-5" dirty="0">
                <a:effectLst/>
              </a:rPr>
              <a:t> </a:t>
            </a:r>
            <a:r>
              <a:rPr lang="en-US" dirty="0">
                <a:effectLst/>
              </a:rPr>
              <a:t>“Update</a:t>
            </a:r>
            <a:r>
              <a:rPr lang="en-US" spc="-15" dirty="0">
                <a:effectLst/>
              </a:rPr>
              <a:t> </a:t>
            </a:r>
            <a:r>
              <a:rPr lang="en-US" dirty="0">
                <a:effectLst/>
              </a:rPr>
              <a:t>Info”</a:t>
            </a:r>
            <a:endParaRPr lang="en-US" dirty="0"/>
          </a:p>
        </p:txBody>
      </p:sp>
      <p:pic>
        <p:nvPicPr>
          <p:cNvPr id="4" name="Content Placeholder 3" descr="Diagram&#10;&#10;Description automatically generated">
            <a:extLst>
              <a:ext uri="{FF2B5EF4-FFF2-40B4-BE49-F238E27FC236}">
                <a16:creationId xmlns:a16="http://schemas.microsoft.com/office/drawing/2014/main" id="{93DDB165-0F37-639E-935C-9500334BB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413" y="1905000"/>
            <a:ext cx="5821174" cy="4525963"/>
          </a:xfrm>
          <a:prstGeom prst="rect">
            <a:avLst/>
          </a:prstGeom>
          <a:noFill/>
        </p:spPr>
      </p:pic>
    </p:spTree>
    <p:extLst>
      <p:ext uri="{BB962C8B-B14F-4D97-AF65-F5344CB8AC3E}">
        <p14:creationId xmlns:p14="http://schemas.microsoft.com/office/powerpoint/2010/main" val="3904362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EBA1-BCD6-0A37-61A1-5F695990E681}"/>
              </a:ext>
            </a:extLst>
          </p:cNvPr>
          <p:cNvSpPr>
            <a:spLocks noGrp="1"/>
          </p:cNvSpPr>
          <p:nvPr>
            <p:ph type="title"/>
          </p:nvPr>
        </p:nvSpPr>
        <p:spPr>
          <a:xfrm>
            <a:off x="457200" y="0"/>
            <a:ext cx="8229600" cy="1600200"/>
          </a:xfrm>
        </p:spPr>
        <p:txBody>
          <a:bodyPr anchor="b">
            <a:normAutofit/>
          </a:bodyPr>
          <a:lstStyle/>
          <a:p>
            <a:r>
              <a:rPr lang="en-US" dirty="0"/>
              <a:t>Sequence diagram for “Buy Ticket”</a:t>
            </a:r>
          </a:p>
        </p:txBody>
      </p:sp>
      <p:pic>
        <p:nvPicPr>
          <p:cNvPr id="4" name="Content Placeholder 3" descr="Table&#10;&#10;Description automatically generated">
            <a:extLst>
              <a:ext uri="{FF2B5EF4-FFF2-40B4-BE49-F238E27FC236}">
                <a16:creationId xmlns:a16="http://schemas.microsoft.com/office/drawing/2014/main" id="{E6BCC7E5-8D9B-742A-B9AE-39287109CF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063" y="1600200"/>
            <a:ext cx="5877874" cy="4525963"/>
          </a:xfrm>
          <a:prstGeom prst="rect">
            <a:avLst/>
          </a:prstGeom>
          <a:noFill/>
        </p:spPr>
      </p:pic>
    </p:spTree>
    <p:extLst>
      <p:ext uri="{BB962C8B-B14F-4D97-AF65-F5344CB8AC3E}">
        <p14:creationId xmlns:p14="http://schemas.microsoft.com/office/powerpoint/2010/main" val="147201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6263-A342-B80E-DBA4-F877221671AE}"/>
              </a:ext>
            </a:extLst>
          </p:cNvPr>
          <p:cNvSpPr>
            <a:spLocks noGrp="1"/>
          </p:cNvSpPr>
          <p:nvPr>
            <p:ph type="title"/>
          </p:nvPr>
        </p:nvSpPr>
        <p:spPr>
          <a:xfrm>
            <a:off x="533400" y="457200"/>
            <a:ext cx="8229600" cy="1600200"/>
          </a:xfrm>
        </p:spPr>
        <p:txBody>
          <a:bodyPr anchor="b">
            <a:normAutofit/>
          </a:bodyPr>
          <a:lstStyle/>
          <a:p>
            <a:r>
              <a:rPr lang="en-CA" sz="3400" dirty="0">
                <a:effectLst/>
              </a:rPr>
              <a:t>Sequence</a:t>
            </a:r>
            <a:r>
              <a:rPr lang="en-CA" sz="3400" spc="-20" dirty="0">
                <a:effectLst/>
              </a:rPr>
              <a:t> </a:t>
            </a:r>
            <a:r>
              <a:rPr lang="en-CA" sz="3400" dirty="0">
                <a:effectLst/>
              </a:rPr>
              <a:t>diagram</a:t>
            </a:r>
            <a:r>
              <a:rPr lang="en-CA" sz="3400" spc="-15" dirty="0">
                <a:effectLst/>
              </a:rPr>
              <a:t> </a:t>
            </a:r>
            <a:r>
              <a:rPr lang="en-CA" sz="3400" dirty="0">
                <a:effectLst/>
              </a:rPr>
              <a:t>for</a:t>
            </a:r>
            <a:r>
              <a:rPr lang="en-CA" sz="3400" spc="-5" dirty="0">
                <a:effectLst/>
              </a:rPr>
              <a:t> </a:t>
            </a:r>
            <a:r>
              <a:rPr lang="en-CA" sz="3400" dirty="0">
                <a:effectLst/>
              </a:rPr>
              <a:t>“Review and Rate”</a:t>
            </a:r>
            <a:br>
              <a:rPr lang="en-US" sz="3400" dirty="0">
                <a:effectLst/>
              </a:rPr>
            </a:br>
            <a:endParaRPr lang="en-US" sz="3400" dirty="0"/>
          </a:p>
        </p:txBody>
      </p:sp>
      <p:pic>
        <p:nvPicPr>
          <p:cNvPr id="4" name="Content Placeholder 3" descr="Diagram, timeline&#10;&#10;Description automatically generated">
            <a:extLst>
              <a:ext uri="{FF2B5EF4-FFF2-40B4-BE49-F238E27FC236}">
                <a16:creationId xmlns:a16="http://schemas.microsoft.com/office/drawing/2014/main" id="{20F13850-C6D8-6834-1EC9-966EE0B230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992" y="1600200"/>
            <a:ext cx="5486015" cy="4525963"/>
          </a:xfrm>
          <a:prstGeom prst="rect">
            <a:avLst/>
          </a:prstGeom>
          <a:noFill/>
        </p:spPr>
      </p:pic>
    </p:spTree>
    <p:extLst>
      <p:ext uri="{BB962C8B-B14F-4D97-AF65-F5344CB8AC3E}">
        <p14:creationId xmlns:p14="http://schemas.microsoft.com/office/powerpoint/2010/main" val="54327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705" y="762000"/>
            <a:ext cx="8229600" cy="5592763"/>
          </a:xfrm>
        </p:spPr>
        <p:txBody>
          <a:bodyPr>
            <a:normAutofit lnSpcReduction="10000"/>
          </a:bodyPr>
          <a:lstStyle/>
          <a:p>
            <a:r>
              <a:rPr lang="en-US" sz="2200" dirty="0">
                <a:latin typeface="Times New Roman" panose="02020603050405020304" pitchFamily="18" charset="0"/>
                <a:cs typeface="Times New Roman" panose="02020603050405020304" pitchFamily="18" charset="0"/>
              </a:rPr>
              <a:t>The problem for online ticket prices in Lebanon is that the economic challenges facing the country, such as high inflation rates, devaluation of the Lebanese pound, political instability, have led to a steady increase in the price of online movie tickets. This increase in ticket prices has made it difficult for many Lebanese people to afford or purchase movie tickets online, limiting their access to entertainment options. Additionally, the fluctuations in online ticket prices due to changes in demand, availability, and economic conditions have made it challenging for online ticket providers to maintain stable prices, leading to further frustration and confusion for consumers. Moreover, some people cannot afford this level of entertainment due to the outgoing economic challenges. Our app will feature family discounts and special offers to its customers. And lastly some consumers might not enjoy the movie they are watching and feel like they were robbed of their money and experience. To combat this problem, our app Movie Critic allows the people that have watched the movie to write reviews and rate the movie, to give a fairer insight.</a:t>
            </a:r>
          </a:p>
          <a:p>
            <a:endParaRPr lang="en-US" dirty="0"/>
          </a:p>
        </p:txBody>
      </p:sp>
      <p:sp>
        <p:nvSpPr>
          <p:cNvPr id="4" name="Title 3"/>
          <p:cNvSpPr>
            <a:spLocks noGrp="1"/>
          </p:cNvSpPr>
          <p:nvPr>
            <p:ph type="title"/>
          </p:nvPr>
        </p:nvSpPr>
        <p:spPr>
          <a:xfrm>
            <a:off x="475695" y="838200"/>
            <a:ext cx="7086600" cy="685800"/>
          </a:xfrm>
        </p:spPr>
        <p:txBody>
          <a:bodyPr/>
          <a:lstStyle/>
          <a:p>
            <a:pPr algn="l"/>
            <a:r>
              <a:rPr lang="en-US" sz="2800" b="1" i="1" dirty="0">
                <a:effectLst/>
                <a:latin typeface="Times New Roman" panose="02020603050405020304" pitchFamily="18" charset="0"/>
                <a:cs typeface="Times New Roman" panose="02020603050405020304" pitchFamily="18" charset="0"/>
              </a:rPr>
              <a:t>Problem Statement:</a:t>
            </a:r>
            <a:br>
              <a:rPr lang="en-US" dirty="0">
                <a:effectLst/>
              </a:rPr>
            </a:br>
            <a:endParaRPr lang="en-US" dirty="0"/>
          </a:p>
        </p:txBody>
      </p:sp>
    </p:spTree>
    <p:extLst>
      <p:ext uri="{BB962C8B-B14F-4D97-AF65-F5344CB8AC3E}">
        <p14:creationId xmlns:p14="http://schemas.microsoft.com/office/powerpoint/2010/main" val="1126607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715A-5B85-D903-9F35-0F40AA95D223}"/>
              </a:ext>
            </a:extLst>
          </p:cNvPr>
          <p:cNvSpPr>
            <a:spLocks noGrp="1"/>
          </p:cNvSpPr>
          <p:nvPr>
            <p:ph type="title"/>
          </p:nvPr>
        </p:nvSpPr>
        <p:spPr>
          <a:xfrm>
            <a:off x="457200" y="0"/>
            <a:ext cx="8229600" cy="1600200"/>
          </a:xfrm>
        </p:spPr>
        <p:txBody>
          <a:bodyPr anchor="b">
            <a:normAutofit/>
          </a:bodyPr>
          <a:lstStyle/>
          <a:p>
            <a:r>
              <a:rPr lang="en-US" dirty="0"/>
              <a:t>Sequence diagram for “refund”</a:t>
            </a:r>
          </a:p>
        </p:txBody>
      </p:sp>
      <p:pic>
        <p:nvPicPr>
          <p:cNvPr id="4" name="Content Placeholder 3">
            <a:extLst>
              <a:ext uri="{FF2B5EF4-FFF2-40B4-BE49-F238E27FC236}">
                <a16:creationId xmlns:a16="http://schemas.microsoft.com/office/drawing/2014/main" id="{29EE075A-A51B-244B-F079-6A741D89B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157" y="1600200"/>
            <a:ext cx="6535686" cy="4525963"/>
          </a:xfrm>
          <a:prstGeom prst="rect">
            <a:avLst/>
          </a:prstGeom>
          <a:noFill/>
        </p:spPr>
      </p:pic>
    </p:spTree>
    <p:extLst>
      <p:ext uri="{BB962C8B-B14F-4D97-AF65-F5344CB8AC3E}">
        <p14:creationId xmlns:p14="http://schemas.microsoft.com/office/powerpoint/2010/main" val="3995869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B5C9-62FE-7878-48A5-7A3CA20C71F1}"/>
              </a:ext>
            </a:extLst>
          </p:cNvPr>
          <p:cNvSpPr>
            <a:spLocks noGrp="1"/>
          </p:cNvSpPr>
          <p:nvPr>
            <p:ph type="title"/>
          </p:nvPr>
        </p:nvSpPr>
        <p:spPr>
          <a:xfrm>
            <a:off x="457200" y="0"/>
            <a:ext cx="8229600" cy="1600200"/>
          </a:xfrm>
        </p:spPr>
        <p:txBody>
          <a:bodyPr anchor="b">
            <a:normAutofit/>
          </a:bodyPr>
          <a:lstStyle/>
          <a:p>
            <a:r>
              <a:rPr lang="en-CA" dirty="0">
                <a:effectLst/>
              </a:rPr>
              <a:t>Sequence</a:t>
            </a:r>
            <a:r>
              <a:rPr lang="en-CA" spc="-20" dirty="0">
                <a:effectLst/>
              </a:rPr>
              <a:t> </a:t>
            </a:r>
            <a:r>
              <a:rPr lang="en-CA" dirty="0">
                <a:effectLst/>
              </a:rPr>
              <a:t>diagram</a:t>
            </a:r>
            <a:r>
              <a:rPr lang="en-CA" spc="-15" dirty="0">
                <a:effectLst/>
              </a:rPr>
              <a:t> </a:t>
            </a:r>
            <a:r>
              <a:rPr lang="en-CA" dirty="0">
                <a:effectLst/>
              </a:rPr>
              <a:t>for</a:t>
            </a:r>
            <a:r>
              <a:rPr lang="en-CA" spc="-5" dirty="0">
                <a:effectLst/>
              </a:rPr>
              <a:t> </a:t>
            </a:r>
            <a:r>
              <a:rPr lang="en-CA" dirty="0">
                <a:effectLst/>
              </a:rPr>
              <a:t>“Update Offers”</a:t>
            </a:r>
            <a:endParaRPr lang="en-US" dirty="0"/>
          </a:p>
        </p:txBody>
      </p:sp>
      <p:pic>
        <p:nvPicPr>
          <p:cNvPr id="4" name="Content Placeholder 3" descr="Chart, diagram&#10;&#10;Description automatically generated">
            <a:extLst>
              <a:ext uri="{FF2B5EF4-FFF2-40B4-BE49-F238E27FC236}">
                <a16:creationId xmlns:a16="http://schemas.microsoft.com/office/drawing/2014/main" id="{11539620-C621-D81B-56F9-076E423CE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523" y="1600200"/>
            <a:ext cx="6964954" cy="4525963"/>
          </a:xfrm>
          <a:prstGeom prst="rect">
            <a:avLst/>
          </a:prstGeom>
          <a:noFill/>
        </p:spPr>
      </p:pic>
    </p:spTree>
    <p:extLst>
      <p:ext uri="{BB962C8B-B14F-4D97-AF65-F5344CB8AC3E}">
        <p14:creationId xmlns:p14="http://schemas.microsoft.com/office/powerpoint/2010/main" val="2840887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19DB-EC3F-F093-79A3-ED77F8ADFB88}"/>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71504C60-2A3D-5FC9-A9F8-08FC4F78E84F}"/>
              </a:ext>
            </a:extLst>
          </p:cNvPr>
          <p:cNvSpPr>
            <a:spLocks noGrp="1"/>
          </p:cNvSpPr>
          <p:nvPr>
            <p:ph idx="1"/>
          </p:nvPr>
        </p:nvSpPr>
        <p:spPr>
          <a:xfrm>
            <a:off x="451282" y="1905000"/>
            <a:ext cx="8229600" cy="4525963"/>
          </a:xfrm>
        </p:spPr>
        <p:txBody>
          <a:bodyPr>
            <a:normAutofit fontScale="77500" lnSpcReduction="20000"/>
          </a:bodyPr>
          <a:lstStyle/>
          <a:p>
            <a:r>
              <a:rPr lang="en-US" dirty="0"/>
              <a:t>We will utilize Flutter to implement our application, as we already described in the Technical Feasibility section. We selected Flutter because it offers a wide variety of advantages for speedy development and more user-friendly mobile applications. We want to construct cross-platform mobile applications. Rather than using </a:t>
            </a:r>
            <a:r>
              <a:rPr lang="en-US" dirty="0" err="1"/>
              <a:t>kotlin</a:t>
            </a:r>
            <a:r>
              <a:rPr lang="en-US" dirty="0"/>
              <a:t> to develop our application on android and swift for </a:t>
            </a:r>
            <a:r>
              <a:rPr lang="en-US" dirty="0" err="1"/>
              <a:t>ios</a:t>
            </a:r>
            <a:endParaRPr lang="en-US" dirty="0"/>
          </a:p>
          <a:p>
            <a:r>
              <a:rPr lang="en-US" dirty="0"/>
              <a:t>Since Flutter was created using the Dart programming language, it enables native apps for iOS and Android to use the same scripts without any changes. </a:t>
            </a:r>
          </a:p>
          <a:p>
            <a:r>
              <a:rPr lang="en-US" dirty="0"/>
              <a:t> We will utilize VS code since it is free easy to use code editor that offers top-notch support.</a:t>
            </a:r>
          </a:p>
          <a:p>
            <a:r>
              <a:rPr lang="en-US" dirty="0"/>
              <a:t>We chose MySQL for our database since it has several benefits over other database management systems. It makes easier efficient database administration through software integration. It is a strong, dependable, and stable relational database system with cutting-edge capabilities including high performance, data security, and scalability.</a:t>
            </a:r>
          </a:p>
          <a:p>
            <a:endParaRPr lang="en-US" dirty="0"/>
          </a:p>
        </p:txBody>
      </p:sp>
    </p:spTree>
    <p:extLst>
      <p:ext uri="{BB962C8B-B14F-4D97-AF65-F5344CB8AC3E}">
        <p14:creationId xmlns:p14="http://schemas.microsoft.com/office/powerpoint/2010/main" val="4026269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AD56-7211-0155-4310-C8A608C77B29}"/>
              </a:ext>
            </a:extLst>
          </p:cNvPr>
          <p:cNvSpPr>
            <a:spLocks noGrp="1"/>
          </p:cNvSpPr>
          <p:nvPr>
            <p:ph type="title"/>
          </p:nvPr>
        </p:nvSpPr>
        <p:spPr>
          <a:xfrm>
            <a:off x="457200" y="-457200"/>
            <a:ext cx="8229600" cy="1600200"/>
          </a:xfrm>
        </p:spPr>
        <p:txBody>
          <a:bodyPr/>
          <a:lstStyle/>
          <a:p>
            <a:r>
              <a:rPr lang="en-US" dirty="0"/>
              <a:t>Testing</a:t>
            </a:r>
          </a:p>
        </p:txBody>
      </p:sp>
      <p:sp>
        <p:nvSpPr>
          <p:cNvPr id="3" name="Content Placeholder 2">
            <a:extLst>
              <a:ext uri="{FF2B5EF4-FFF2-40B4-BE49-F238E27FC236}">
                <a16:creationId xmlns:a16="http://schemas.microsoft.com/office/drawing/2014/main" id="{B6A4D6DA-A9E2-5977-367B-4D766D4F850A}"/>
              </a:ext>
            </a:extLst>
          </p:cNvPr>
          <p:cNvSpPr>
            <a:spLocks noGrp="1"/>
          </p:cNvSpPr>
          <p:nvPr>
            <p:ph idx="1"/>
          </p:nvPr>
        </p:nvSpPr>
        <p:spPr>
          <a:xfrm>
            <a:off x="457200" y="1143000"/>
            <a:ext cx="8229600" cy="4525963"/>
          </a:xfrm>
        </p:spPr>
        <p:txBody>
          <a:bodyPr>
            <a:noAutofit/>
          </a:bodyPr>
          <a:lstStyle/>
          <a:p>
            <a:r>
              <a:rPr lang="en-US" sz="1500" dirty="0"/>
              <a:t>After implementing a movie ticketing and rating system, it's essential to conduct thorough testing to ensure that the application works as expected and meets the requirements of its users. First Functional testing, Functional testing verifies that the application's primary features, such as purchasing cinema tickets, rating films, and posting reviews, are operating as intended. All conceivable situations should be included in test cases, including legitimate input, unsuccessful purchases, and handling of errors. Second, User experience testing, User experience testing focuses on how the application feels to use. This includes testing the application's responsiveness, ease of use, and overall usability. User testing can be conducted with real users or using simulated users to ensure that the application meets user expectations. Third Performance testing, this type of testing ensures that the application can handle the expected user load and that it performs optimally under various conditions, such as high traffic volumes or slow internet connections. Fourth Security testing, Security testing ensures that the application is secure from potential threats such as hacking, data breaches, and unauthorized access. This includes testing the application's authentication and authorization systems, encryption methods, and error handling. Fifth Compatibility testing, Compatibility testing ensures that the application works as expected across different devices, operating systems, and web browsers. This testing should cover a range of popular devices and configurations to ensure that the application works correctly on all platforms.</a:t>
            </a:r>
          </a:p>
          <a:p>
            <a:r>
              <a:rPr lang="en-US" sz="1500" dirty="0"/>
              <a:t>By accomplishing these testing goals, the movie ticketing and rating system can be validated as a reliable and high-quality application that meets the needs of its users.</a:t>
            </a:r>
          </a:p>
        </p:txBody>
      </p:sp>
    </p:spTree>
    <p:extLst>
      <p:ext uri="{BB962C8B-B14F-4D97-AF65-F5344CB8AC3E}">
        <p14:creationId xmlns:p14="http://schemas.microsoft.com/office/powerpoint/2010/main" val="2942887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09DC-25F7-1B5D-A602-76E734617408}"/>
              </a:ext>
            </a:extLst>
          </p:cNvPr>
          <p:cNvSpPr>
            <a:spLocks noGrp="1"/>
          </p:cNvSpPr>
          <p:nvPr>
            <p:ph type="title"/>
          </p:nvPr>
        </p:nvSpPr>
        <p:spPr>
          <a:xfrm>
            <a:off x="457200" y="-152400"/>
            <a:ext cx="8229600" cy="1600200"/>
          </a:xfrm>
        </p:spPr>
        <p:txBody>
          <a:bodyPr/>
          <a:lstStyle/>
          <a:p>
            <a:r>
              <a:rPr lang="en-US" dirty="0"/>
              <a:t>Maintenance</a:t>
            </a:r>
          </a:p>
        </p:txBody>
      </p:sp>
      <p:sp>
        <p:nvSpPr>
          <p:cNvPr id="3" name="Content Placeholder 2">
            <a:extLst>
              <a:ext uri="{FF2B5EF4-FFF2-40B4-BE49-F238E27FC236}">
                <a16:creationId xmlns:a16="http://schemas.microsoft.com/office/drawing/2014/main" id="{C56F5B6C-80D9-C239-2AE4-7FC539A3EB54}"/>
              </a:ext>
            </a:extLst>
          </p:cNvPr>
          <p:cNvSpPr>
            <a:spLocks noGrp="1"/>
          </p:cNvSpPr>
          <p:nvPr>
            <p:ph idx="1"/>
          </p:nvPr>
        </p:nvSpPr>
        <p:spPr/>
        <p:txBody>
          <a:bodyPr>
            <a:normAutofit lnSpcReduction="10000"/>
          </a:bodyPr>
          <a:lstStyle/>
          <a:p>
            <a:r>
              <a:rPr lang="en-US" dirty="0"/>
              <a:t>As previously mentioned, before we will be using </a:t>
            </a:r>
            <a:r>
              <a:rPr lang="en-US" dirty="0" err="1"/>
              <a:t>gitlab</a:t>
            </a:r>
            <a:r>
              <a:rPr lang="en-US" dirty="0"/>
              <a:t> for version control.</a:t>
            </a:r>
          </a:p>
          <a:p>
            <a:r>
              <a:rPr lang="en-US" dirty="0"/>
              <a:t>We will require a version control system to help us manage and to facilitate teamwork since our team consists of several people and we will all be working on each stage of the project at the same time. Gitlab was our choice because it helps us deal with the misunderstanding that frequently results when several members of our team are modifying the same files at once. It makes it easy to see any modifications that any team member made. In this manner, everyone on the team will constantly be informed.</a:t>
            </a:r>
          </a:p>
          <a:p>
            <a:endParaRPr lang="en-US" dirty="0"/>
          </a:p>
        </p:txBody>
      </p:sp>
    </p:spTree>
    <p:extLst>
      <p:ext uri="{BB962C8B-B14F-4D97-AF65-F5344CB8AC3E}">
        <p14:creationId xmlns:p14="http://schemas.microsoft.com/office/powerpoint/2010/main" val="528421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nchor="b">
            <a:normAutofit/>
          </a:bodyPr>
          <a:lstStyle/>
          <a:p>
            <a:r>
              <a:rPr lang="en-US" b="1" dirty="0">
                <a:effectLst>
                  <a:outerShdw blurRad="38100" dist="19050" dir="2700000" algn="tl">
                    <a:schemeClr val="dk1">
                      <a:alpha val="40000"/>
                    </a:schemeClr>
                  </a:outerShdw>
                </a:effectLst>
              </a:rPr>
              <a:t>Conclusion:</a:t>
            </a:r>
            <a:br>
              <a:rPr lang="en-US" dirty="0">
                <a:effectLst/>
              </a:rPr>
            </a:b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sz="2200"/>
              <a:t>In conclusion, we will go through a drawn-out process of gathering requirements and creating models in order to develop our application, </a:t>
            </a:r>
            <a:r>
              <a:rPr lang="en-US" sz="2200" err="1"/>
              <a:t>MovieCritic</a:t>
            </a:r>
            <a:r>
              <a:rPr lang="en-US" sz="2200"/>
              <a:t>. After that, </a:t>
            </a:r>
            <a:r>
              <a:rPr lang="en-US" sz="2200" err="1"/>
              <a:t>MovieCritic</a:t>
            </a:r>
            <a:r>
              <a:rPr lang="en-US" sz="2200"/>
              <a:t> will be applied to Flutter. We will test and maintain our application when everything is finished to ensure its security. </a:t>
            </a:r>
            <a:r>
              <a:rPr lang="en-US" sz="2200" err="1"/>
              <a:t>MovieCritic</a:t>
            </a:r>
            <a:r>
              <a:rPr lang="en-US" sz="2200"/>
              <a:t> will be prepared to launch on the market for our users after it has completed each step. To ensure that everyone has access to it, it will be available on both Android and iOS smartphones. We believe that by establishing </a:t>
            </a:r>
            <a:r>
              <a:rPr lang="en-US" sz="2200" err="1"/>
              <a:t>MovieCritic</a:t>
            </a:r>
            <a:r>
              <a:rPr lang="en-US" sz="2200"/>
              <a:t>, we will help family and friends to afford this level of entertainment and help cinemas to bounce back.</a:t>
            </a:r>
          </a:p>
          <a:p>
            <a:endParaRPr lang="en-US" sz="2200"/>
          </a:p>
        </p:txBody>
      </p:sp>
    </p:spTree>
    <p:extLst>
      <p:ext uri="{BB962C8B-B14F-4D97-AF65-F5344CB8AC3E}">
        <p14:creationId xmlns:p14="http://schemas.microsoft.com/office/powerpoint/2010/main" val="4127006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0A65-15BB-CB3B-1D53-F626E9CC9280}"/>
              </a:ext>
            </a:extLst>
          </p:cNvPr>
          <p:cNvSpPr>
            <a:spLocks noGrp="1"/>
          </p:cNvSpPr>
          <p:nvPr>
            <p:ph type="title"/>
          </p:nvPr>
        </p:nvSpPr>
        <p:spPr>
          <a:xfrm>
            <a:off x="722313" y="1371600"/>
            <a:ext cx="7772400" cy="2505075"/>
          </a:xfrm>
        </p:spPr>
        <p:txBody>
          <a:bodyPr anchor="b">
            <a:normAutofit/>
          </a:bodyPr>
          <a:lstStyle/>
          <a:p>
            <a:r>
              <a:rPr lang="en-US" dirty="0"/>
              <a:t>Thank you so much for your interest and attention.</a:t>
            </a:r>
          </a:p>
        </p:txBody>
      </p:sp>
    </p:spTree>
    <p:extLst>
      <p:ext uri="{BB962C8B-B14F-4D97-AF65-F5344CB8AC3E}">
        <p14:creationId xmlns:p14="http://schemas.microsoft.com/office/powerpoint/2010/main" val="49750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00"/>
            <a:ext cx="5741831" cy="762000"/>
          </a:xfrm>
        </p:spPr>
        <p:txBody>
          <a:bodyPr/>
          <a:lstStyle/>
          <a:p>
            <a:pPr algn="l"/>
            <a:r>
              <a:rPr lang="en-US" sz="2800" b="1" i="1" dirty="0">
                <a:effectLst/>
                <a:latin typeface="Times New Roman" panose="02020603050405020304" pitchFamily="18" charset="0"/>
                <a:cs typeface="Times New Roman" panose="02020603050405020304" pitchFamily="18" charset="0"/>
              </a:rPr>
              <a:t>Project Goal:</a:t>
            </a:r>
            <a:br>
              <a:rPr lang="en-US" dirty="0">
                <a:effectLst/>
              </a:rPr>
            </a:br>
            <a:endParaRPr lang="en-US" dirty="0"/>
          </a:p>
        </p:txBody>
      </p:sp>
      <p:sp>
        <p:nvSpPr>
          <p:cNvPr id="3" name="Content Placeholder 2"/>
          <p:cNvSpPr>
            <a:spLocks noGrp="1"/>
          </p:cNvSpPr>
          <p:nvPr>
            <p:ph idx="1"/>
          </p:nvPr>
        </p:nvSpPr>
        <p:spPr>
          <a:xfrm>
            <a:off x="457200" y="2133600"/>
            <a:ext cx="8229600" cy="5668963"/>
          </a:xfrm>
        </p:spPr>
        <p:txBody>
          <a:bodyPr/>
          <a:lstStyle/>
          <a:p>
            <a:r>
              <a:rPr lang="en-US" dirty="0">
                <a:latin typeface="Times New Roman" panose="02020603050405020304" pitchFamily="18" charset="0"/>
                <a:cs typeface="Times New Roman" panose="02020603050405020304" pitchFamily="18" charset="0"/>
              </a:rPr>
              <a:t>Our goal is to create an app for the Lebanese people to get access to movie tickets at their current prices with special offers and discounts meant for users to afford this level of entertainment. In addition to help the customer to choose which movie he/she wants to watch by looking at the consumer reviews and then writing their own after watching the movie.</a:t>
            </a:r>
          </a:p>
          <a:p>
            <a:endParaRPr lang="en-US" dirty="0"/>
          </a:p>
        </p:txBody>
      </p:sp>
    </p:spTree>
    <p:extLst>
      <p:ext uri="{BB962C8B-B14F-4D97-AF65-F5344CB8AC3E}">
        <p14:creationId xmlns:p14="http://schemas.microsoft.com/office/powerpoint/2010/main" val="410320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114800" cy="762000"/>
          </a:xfrm>
        </p:spPr>
        <p:txBody>
          <a:bodyPr/>
          <a:lstStyle/>
          <a:p>
            <a:pPr algn="l"/>
            <a:r>
              <a:rPr lang="en-US" sz="2800" dirty="0">
                <a:latin typeface="Times New Roman" panose="02020603050405020304" pitchFamily="18" charset="0"/>
                <a:cs typeface="Times New Roman" panose="02020603050405020304" pitchFamily="18" charset="0"/>
              </a:rPr>
              <a:t>Project Plan:</a:t>
            </a:r>
          </a:p>
        </p:txBody>
      </p:sp>
      <p:sp>
        <p:nvSpPr>
          <p:cNvPr id="3" name="Content Placeholder 2"/>
          <p:cNvSpPr>
            <a:spLocks noGrp="1"/>
          </p:cNvSpPr>
          <p:nvPr>
            <p:ph idx="1"/>
          </p:nvPr>
        </p:nvSpPr>
        <p:spPr>
          <a:xfrm>
            <a:off x="457200" y="1066800"/>
            <a:ext cx="8229600" cy="5364163"/>
          </a:xfrm>
        </p:spPr>
        <p:txBody>
          <a:bodyPr>
            <a:normAutofit lnSpcReduction="10000"/>
          </a:bodyPr>
          <a:lstStyle/>
          <a:p>
            <a:r>
              <a:rPr lang="en-US" sz="2000" i="1" dirty="0">
                <a:latin typeface="Times New Roman" panose="02020603050405020304" pitchFamily="18" charset="0"/>
                <a:cs typeface="Times New Roman" panose="02020603050405020304" pitchFamily="18" charset="0"/>
              </a:rPr>
              <a:t>SDLC Model</a:t>
            </a:r>
          </a:p>
          <a:p>
            <a:r>
              <a:rPr lang="en-US" sz="2000" dirty="0">
                <a:latin typeface="Times New Roman" panose="02020603050405020304" pitchFamily="18" charset="0"/>
                <a:cs typeface="Times New Roman" panose="02020603050405020304" pitchFamily="18" charset="0"/>
              </a:rPr>
              <a:t>Project Organization</a:t>
            </a:r>
          </a:p>
          <a:p>
            <a:r>
              <a:rPr lang="en-US" sz="2000" dirty="0">
                <a:latin typeface="Times New Roman" panose="02020603050405020304" pitchFamily="18" charset="0"/>
                <a:cs typeface="Times New Roman" panose="02020603050405020304" pitchFamily="18" charset="0"/>
              </a:rPr>
              <a:t>Ethical Standards and Guidelines</a:t>
            </a:r>
          </a:p>
          <a:p>
            <a:pPr marL="0" indent="0">
              <a:buNone/>
            </a:pPr>
            <a:r>
              <a:rPr lang="en-US" dirty="0">
                <a:solidFill>
                  <a:srgbClr val="2F5897"/>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Feasibility Study:</a:t>
            </a:r>
          </a:p>
          <a:p>
            <a:r>
              <a:rPr lang="en-US" sz="2000" dirty="0">
                <a:latin typeface="Times New Roman" panose="02020603050405020304" pitchFamily="18" charset="0"/>
                <a:cs typeface="Times New Roman" panose="02020603050405020304" pitchFamily="18" charset="0"/>
              </a:rPr>
              <a:t>Risk Management</a:t>
            </a:r>
          </a:p>
          <a:p>
            <a:r>
              <a:rPr lang="en-US" sz="2000" dirty="0">
                <a:latin typeface="Times New Roman" panose="02020603050405020304" pitchFamily="18" charset="0"/>
                <a:cs typeface="Times New Roman" panose="02020603050405020304" pitchFamily="18" charset="0"/>
              </a:rPr>
              <a:t>Technical Feasibility</a:t>
            </a:r>
          </a:p>
          <a:p>
            <a:r>
              <a:rPr lang="en-US" sz="2000" dirty="0">
                <a:latin typeface="Times New Roman" panose="02020603050405020304" pitchFamily="18" charset="0"/>
                <a:cs typeface="Times New Roman" panose="02020603050405020304" pitchFamily="18" charset="0"/>
              </a:rPr>
              <a:t>Economic Feasibility</a:t>
            </a:r>
          </a:p>
          <a:p>
            <a:r>
              <a:rPr lang="en-US" sz="2000" dirty="0">
                <a:latin typeface="Times New Roman" panose="02020603050405020304" pitchFamily="18" charset="0"/>
                <a:cs typeface="Times New Roman" panose="02020603050405020304" pitchFamily="18" charset="0"/>
              </a:rPr>
              <a:t>Delivery</a:t>
            </a:r>
          </a:p>
          <a:p>
            <a:pPr marL="0" indent="0">
              <a:buNone/>
            </a:pPr>
            <a:endParaRPr lang="en-US" sz="2000" b="1" dirty="0">
              <a:latin typeface="Times New Roman" panose="02020603050405020304" pitchFamily="18" charset="0"/>
              <a:cs typeface="Times New Roman" panose="02020603050405020304" pitchFamily="18" charset="0"/>
            </a:endParaRPr>
          </a:p>
          <a:p>
            <a:pPr marL="0" lvl="0" indent="0">
              <a:buNone/>
            </a:pPr>
            <a:r>
              <a:rPr lang="en-US" dirty="0">
                <a:solidFill>
                  <a:srgbClr val="2F5897"/>
                </a:solidFill>
                <a:effectLst>
                  <a:outerShdw blurRad="63500" dist="38100" dir="5400000" algn="t" rotWithShape="0">
                    <a:prstClr val="black">
                      <a:alpha val="25000"/>
                    </a:prstClr>
                  </a:outerShdw>
                </a:effectLst>
                <a:latin typeface="Times New Roman" panose="02020603050405020304" pitchFamily="18" charset="0"/>
                <a:cs typeface="Times New Roman" panose="02020603050405020304" pitchFamily="18" charset="0"/>
              </a:rPr>
              <a:t>Software Requirement Specifications:</a:t>
            </a:r>
          </a:p>
          <a:p>
            <a:pPr lvl="0"/>
            <a:r>
              <a:rPr lang="en-US" sz="2000" dirty="0">
                <a:latin typeface="Times New Roman" panose="02020603050405020304" pitchFamily="18" charset="0"/>
                <a:cs typeface="Times New Roman" panose="02020603050405020304" pitchFamily="18" charset="0"/>
              </a:rPr>
              <a:t>Product Function</a:t>
            </a:r>
          </a:p>
          <a:p>
            <a:pPr lvl="0"/>
            <a:r>
              <a:rPr lang="en-US" sz="2000" dirty="0">
                <a:latin typeface="Times New Roman" panose="02020603050405020304" pitchFamily="18" charset="0"/>
                <a:cs typeface="Times New Roman" panose="02020603050405020304" pitchFamily="18" charset="0"/>
              </a:rPr>
              <a:t>User Characteristics</a:t>
            </a:r>
          </a:p>
          <a:p>
            <a:r>
              <a:rPr lang="en-US" sz="2000" dirty="0">
                <a:latin typeface="Times New Roman" panose="02020603050405020304" pitchFamily="18" charset="0"/>
                <a:cs typeface="Times New Roman" panose="02020603050405020304" pitchFamily="18" charset="0"/>
              </a:rPr>
              <a:t>Non-Functional Requirements</a:t>
            </a:r>
          </a:p>
          <a:p>
            <a:r>
              <a:rPr lang="en-US" sz="2000" dirty="0">
                <a:latin typeface="Times New Roman" panose="02020603050405020304" pitchFamily="18" charset="0"/>
                <a:cs typeface="Times New Roman" panose="02020603050405020304" pitchFamily="18" charset="0"/>
              </a:rPr>
              <a:t>Functional Requirements</a:t>
            </a:r>
          </a:p>
          <a:p>
            <a:r>
              <a:rPr lang="en-US" sz="2000" dirty="0">
                <a:latin typeface="Times New Roman" panose="02020603050405020304" pitchFamily="18" charset="0"/>
                <a:cs typeface="Times New Roman" panose="02020603050405020304" pitchFamily="18" charset="0"/>
              </a:rPr>
              <a:t>System Requirements</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4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CCCA-F750-676A-4A4B-A56B33E922DA}"/>
              </a:ext>
            </a:extLst>
          </p:cNvPr>
          <p:cNvSpPr>
            <a:spLocks noGrp="1"/>
          </p:cNvSpPr>
          <p:nvPr>
            <p:ph type="title"/>
          </p:nvPr>
        </p:nvSpPr>
        <p:spPr/>
        <p:txBody>
          <a:bodyPr/>
          <a:lstStyle/>
          <a:p>
            <a:r>
              <a:rPr lang="en-US" dirty="0"/>
              <a:t>SDLC Model</a:t>
            </a:r>
          </a:p>
        </p:txBody>
      </p:sp>
      <p:sp>
        <p:nvSpPr>
          <p:cNvPr id="3" name="Content Placeholder 2">
            <a:extLst>
              <a:ext uri="{FF2B5EF4-FFF2-40B4-BE49-F238E27FC236}">
                <a16:creationId xmlns:a16="http://schemas.microsoft.com/office/drawing/2014/main" id="{CB764310-0A3A-8E32-91BF-98C1554079C7}"/>
              </a:ext>
            </a:extLst>
          </p:cNvPr>
          <p:cNvSpPr>
            <a:spLocks noGrp="1"/>
          </p:cNvSpPr>
          <p:nvPr>
            <p:ph idx="1"/>
          </p:nvPr>
        </p:nvSpPr>
        <p:spPr/>
        <p:txBody>
          <a:bodyPr>
            <a:normAutofit fontScale="92500" lnSpcReduction="20000"/>
          </a:bodyPr>
          <a:lstStyle/>
          <a:p>
            <a:r>
              <a:rPr lang="en-US" dirty="0"/>
              <a:t>A software development life cycle (SDLC) model is a conceptual framework describing all activities in a software development project from planning to maintenance. To implement our application making sure it’s foolproof, we will use the waterfall model. After numerous meetings and discussions, we have concluded that the waterfall model is the best approach towards building our project. Firstly, all the milestones we have set are well understood. Our project is not flexible and the probability of any changes throughout the project is almost non-existent. Second, similar apps already exist on the market, however they lack the features that our application Movie Critic provides. Finally, the waterfall approach has several benefits, such as predictability, explicit stage and task definitions, and simplicity and ease of use. </a:t>
            </a:r>
          </a:p>
        </p:txBody>
      </p:sp>
    </p:spTree>
    <p:extLst>
      <p:ext uri="{BB962C8B-B14F-4D97-AF65-F5344CB8AC3E}">
        <p14:creationId xmlns:p14="http://schemas.microsoft.com/office/powerpoint/2010/main" val="361428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8609-192D-B755-FD7D-746B3DEEF644}"/>
              </a:ext>
            </a:extLst>
          </p:cNvPr>
          <p:cNvSpPr>
            <a:spLocks noGrp="1"/>
          </p:cNvSpPr>
          <p:nvPr>
            <p:ph type="title"/>
          </p:nvPr>
        </p:nvSpPr>
        <p:spPr/>
        <p:txBody>
          <a:bodyPr/>
          <a:lstStyle/>
          <a:p>
            <a:r>
              <a:rPr lang="en-US" dirty="0"/>
              <a:t>Project Organization</a:t>
            </a:r>
          </a:p>
        </p:txBody>
      </p:sp>
      <p:sp>
        <p:nvSpPr>
          <p:cNvPr id="3" name="Content Placeholder 2">
            <a:extLst>
              <a:ext uri="{FF2B5EF4-FFF2-40B4-BE49-F238E27FC236}">
                <a16:creationId xmlns:a16="http://schemas.microsoft.com/office/drawing/2014/main" id="{17F93C83-B11D-9B48-EBBD-AD4C9CF7DCB1}"/>
              </a:ext>
            </a:extLst>
          </p:cNvPr>
          <p:cNvSpPr>
            <a:spLocks noGrp="1"/>
          </p:cNvSpPr>
          <p:nvPr>
            <p:ph idx="1"/>
          </p:nvPr>
        </p:nvSpPr>
        <p:spPr/>
        <p:txBody>
          <a:bodyPr/>
          <a:lstStyle/>
          <a:p>
            <a:r>
              <a:rPr lang="en-US" dirty="0"/>
              <a:t>We chose to work concurrently on each step because the waterfall model is a sequential approach, which means we couldn't enter one phase until fully completing the preceding one. With the help of our team, we were able to acquire requirements, analyze them, create one stage at a time, jointly, with testing and maintenance. This, in our opinion, would expedite and improve the efficiency of each stage. Additionally, every team member is free to contribute their own ideas, which helps us diversify the project and ensures that everyone is maximizing their potential.</a:t>
            </a:r>
          </a:p>
        </p:txBody>
      </p:sp>
    </p:spTree>
    <p:extLst>
      <p:ext uri="{BB962C8B-B14F-4D97-AF65-F5344CB8AC3E}">
        <p14:creationId xmlns:p14="http://schemas.microsoft.com/office/powerpoint/2010/main" val="320019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45EF-B722-151C-4E20-A0FD09FC92FD}"/>
              </a:ext>
            </a:extLst>
          </p:cNvPr>
          <p:cNvSpPr>
            <a:spLocks noGrp="1"/>
          </p:cNvSpPr>
          <p:nvPr>
            <p:ph type="title"/>
          </p:nvPr>
        </p:nvSpPr>
        <p:spPr/>
        <p:txBody>
          <a:bodyPr/>
          <a:lstStyle/>
          <a:p>
            <a:r>
              <a:rPr lang="en-US" dirty="0"/>
              <a:t>Ethical Standards and Guidelines:</a:t>
            </a:r>
          </a:p>
        </p:txBody>
      </p:sp>
      <p:sp>
        <p:nvSpPr>
          <p:cNvPr id="3" name="Content Placeholder 2">
            <a:extLst>
              <a:ext uri="{FF2B5EF4-FFF2-40B4-BE49-F238E27FC236}">
                <a16:creationId xmlns:a16="http://schemas.microsoft.com/office/drawing/2014/main" id="{FAC906D3-68E7-689B-828A-03034B044772}"/>
              </a:ext>
            </a:extLst>
          </p:cNvPr>
          <p:cNvSpPr>
            <a:spLocks noGrp="1"/>
          </p:cNvSpPr>
          <p:nvPr>
            <p:ph idx="1"/>
          </p:nvPr>
        </p:nvSpPr>
        <p:spPr>
          <a:xfrm>
            <a:off x="457200" y="1600200"/>
            <a:ext cx="8229600" cy="5562600"/>
          </a:xfrm>
        </p:spPr>
        <p:txBody>
          <a:bodyPr>
            <a:normAutofit fontScale="70000" lnSpcReduction="20000"/>
          </a:bodyPr>
          <a:lstStyle/>
          <a:p>
            <a:r>
              <a:rPr lang="en-US" dirty="0"/>
              <a:t>As a movie ticketing system, there are several ethical standards and guidelines that we should adhere to in order to ensure that our system is fair, transparent, and respects the privacy and security of our customers. </a:t>
            </a:r>
          </a:p>
          <a:p>
            <a:r>
              <a:rPr lang="en-US" dirty="0"/>
              <a:t>Here are some key considerations:</a:t>
            </a:r>
          </a:p>
          <a:p>
            <a:pPr marL="0" indent="0">
              <a:buNone/>
            </a:pPr>
            <a:r>
              <a:rPr lang="en-US" dirty="0"/>
              <a:t>•	Transparency: our movie ticketing system should be transparent in 	terms of how it operates, what fees and charges are levied, and 	how user data is collected and used. Our customers should be able 	to easily understand how our system works and what their 	obligations are.</a:t>
            </a:r>
          </a:p>
          <a:p>
            <a:pPr marL="0" indent="0">
              <a:buNone/>
            </a:pPr>
            <a:r>
              <a:rPr lang="en-US" dirty="0"/>
              <a:t>•	Fairness: our movie ticketing system should treat all customers fairly, 	without discrimination based on factors such as race, gender, age, 	or socioeconomic status. This means ensuring that ticket prices are 	reasonable and that everyone has equal access to tickets.</a:t>
            </a:r>
          </a:p>
          <a:p>
            <a:pPr marL="0" indent="0">
              <a:buNone/>
            </a:pPr>
            <a:r>
              <a:rPr lang="en-US" dirty="0"/>
              <a:t>•	Privacy: our movie ticketing system should respect the privacy of 	our customers, and collect and use their personal information only 	for the purposes of providing the service they have requested. We 	should also ensure that user data is stored securely and protected 	against unauthorized access.</a:t>
            </a:r>
          </a:p>
          <a:p>
            <a:pPr marL="0" indent="0">
              <a:buNone/>
            </a:pPr>
            <a:r>
              <a:rPr lang="en-US" dirty="0"/>
              <a:t>•	Security: Our movie ticketing system should be secure and 	protected against fraud, hacking, and other forms of malicious 	activity. This includes implementing strong passwords, encryption, 	and other security measures to prevent unauthorized access.</a:t>
            </a:r>
          </a:p>
          <a:p>
            <a:endParaRPr lang="en-US" dirty="0"/>
          </a:p>
        </p:txBody>
      </p:sp>
    </p:spTree>
    <p:extLst>
      <p:ext uri="{BB962C8B-B14F-4D97-AF65-F5344CB8AC3E}">
        <p14:creationId xmlns:p14="http://schemas.microsoft.com/office/powerpoint/2010/main" val="208086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256F-5155-6639-FA17-AACD51293770}"/>
              </a:ext>
            </a:extLst>
          </p:cNvPr>
          <p:cNvSpPr>
            <a:spLocks noGrp="1"/>
          </p:cNvSpPr>
          <p:nvPr>
            <p:ph type="title"/>
          </p:nvPr>
        </p:nvSpPr>
        <p:spPr>
          <a:xfrm>
            <a:off x="457200" y="0"/>
            <a:ext cx="8229600" cy="990600"/>
          </a:xfrm>
        </p:spPr>
        <p:txBody>
          <a:bodyPr/>
          <a:lstStyle/>
          <a:p>
            <a:r>
              <a:rPr lang="en-US" dirty="0"/>
              <a:t>Economic Feasibility</a:t>
            </a:r>
          </a:p>
        </p:txBody>
      </p:sp>
      <p:sp>
        <p:nvSpPr>
          <p:cNvPr id="3" name="Content Placeholder 2">
            <a:extLst>
              <a:ext uri="{FF2B5EF4-FFF2-40B4-BE49-F238E27FC236}">
                <a16:creationId xmlns:a16="http://schemas.microsoft.com/office/drawing/2014/main" id="{99739B13-2B22-BE9D-9593-432E3EA6ABB9}"/>
              </a:ext>
            </a:extLst>
          </p:cNvPr>
          <p:cNvSpPr>
            <a:spLocks noGrp="1"/>
          </p:cNvSpPr>
          <p:nvPr>
            <p:ph idx="1"/>
          </p:nvPr>
        </p:nvSpPr>
        <p:spPr>
          <a:xfrm>
            <a:off x="457200" y="990600"/>
            <a:ext cx="8229600" cy="5410200"/>
          </a:xfrm>
        </p:spPr>
        <p:txBody>
          <a:bodyPr>
            <a:normAutofit fontScale="62500" lnSpcReduction="20000"/>
          </a:bodyPr>
          <a:lstStyle/>
          <a:p>
            <a:r>
              <a:rPr lang="en-US" dirty="0"/>
              <a:t>Since it is crucial for us to complete this project on schedule, we will outline the anticipated time frame for constructing Movie Critic. We want to spend as much time as we can making sure the waterfall model we're using is as accurate as possible.</a:t>
            </a:r>
          </a:p>
          <a:p>
            <a:r>
              <a:rPr lang="en-US" dirty="0"/>
              <a:t>With all the requirements gathered, the schedule will look like this:</a:t>
            </a:r>
          </a:p>
          <a:p>
            <a:r>
              <a:rPr lang="en-US" dirty="0"/>
              <a:t>Requirements Gathering &amp; Analysis: 3-4 weeks.</a:t>
            </a:r>
          </a:p>
          <a:p>
            <a:r>
              <a:rPr lang="en-US" dirty="0"/>
              <a:t>Design: 2 weeks.</a:t>
            </a:r>
          </a:p>
          <a:p>
            <a:r>
              <a:rPr lang="en-US" dirty="0"/>
              <a:t>Implementation: 1 month.</a:t>
            </a:r>
          </a:p>
          <a:p>
            <a:r>
              <a:rPr lang="en-US" dirty="0"/>
              <a:t>Testing: 2-3 weeks.</a:t>
            </a:r>
          </a:p>
          <a:p>
            <a:r>
              <a:rPr lang="en-US" dirty="0"/>
              <a:t>Maintenance: 2 weeks.</a:t>
            </a:r>
          </a:p>
          <a:p>
            <a:r>
              <a:rPr lang="en-US" dirty="0"/>
              <a:t>In summary, Movie Critic shouldn't take more than 4 months. Implementation, testing, and maintenance shouldn't take long if the earlier phases are done well. When it comes to the cost of developing our application, it won't be very expensive. We will have to pay for a variety of expenses in order to create this application from start to finish. They are listed below:</a:t>
            </a:r>
          </a:p>
          <a:p>
            <a:r>
              <a:rPr lang="en-US" dirty="0"/>
              <a:t>Rent an office to work from: $200/month</a:t>
            </a:r>
          </a:p>
          <a:p>
            <a:r>
              <a:rPr lang="en-US" dirty="0"/>
              <a:t>Hardware (laptops): $2400</a:t>
            </a:r>
          </a:p>
          <a:p>
            <a:r>
              <a:rPr lang="en-US" dirty="0"/>
              <a:t>Subscriptions: $30/month</a:t>
            </a:r>
          </a:p>
          <a:p>
            <a:r>
              <a:rPr lang="en-US" dirty="0"/>
              <a:t>Graphic designer: $280</a:t>
            </a:r>
          </a:p>
          <a:p>
            <a:r>
              <a:rPr lang="en-US" dirty="0"/>
              <a:t>Server maintenance: $150/month</a:t>
            </a:r>
          </a:p>
          <a:p>
            <a:endParaRPr lang="en-US" dirty="0"/>
          </a:p>
          <a:p>
            <a:r>
              <a:rPr lang="en-US" dirty="0"/>
              <a:t>According to the calculations above, we would need a budget of about 4200$ to achieve our objectives in the span of 4 months for our app to be ready. Remember that the costs in this budget were determined based on what is typically expected in Lebanon.</a:t>
            </a:r>
          </a:p>
          <a:p>
            <a:endParaRPr lang="en-US" dirty="0"/>
          </a:p>
        </p:txBody>
      </p:sp>
    </p:spTree>
    <p:extLst>
      <p:ext uri="{BB962C8B-B14F-4D97-AF65-F5344CB8AC3E}">
        <p14:creationId xmlns:p14="http://schemas.microsoft.com/office/powerpoint/2010/main" val="3829902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168</TotalTime>
  <Words>3347</Words>
  <Application>Microsoft Office PowerPoint</Application>
  <PresentationFormat>On-screen Show (4:3)</PresentationFormat>
  <Paragraphs>200</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Century Gothic</vt:lpstr>
      <vt:lpstr>Courier New</vt:lpstr>
      <vt:lpstr>Palatino Linotype</vt:lpstr>
      <vt:lpstr>Segoe UI</vt:lpstr>
      <vt:lpstr>Times New Roman</vt:lpstr>
      <vt:lpstr>Executive</vt:lpstr>
      <vt:lpstr>PowerPoint Presentation</vt:lpstr>
      <vt:lpstr>Main Project Description: </vt:lpstr>
      <vt:lpstr>Problem Statement: </vt:lpstr>
      <vt:lpstr>Project Goal: </vt:lpstr>
      <vt:lpstr>Project Plan:</vt:lpstr>
      <vt:lpstr>SDLC Model</vt:lpstr>
      <vt:lpstr>Project Organization</vt:lpstr>
      <vt:lpstr>Ethical Standards and Guidelines:</vt:lpstr>
      <vt:lpstr>Economic Feasibility</vt:lpstr>
      <vt:lpstr>Delivery</vt:lpstr>
      <vt:lpstr>Non-Functional Requirements</vt:lpstr>
      <vt:lpstr>Functional Requirements</vt:lpstr>
      <vt:lpstr>Use Case Description:</vt:lpstr>
      <vt:lpstr>PowerPoint Presentation</vt:lpstr>
      <vt:lpstr>Prototype</vt:lpstr>
      <vt:lpstr>Start Up</vt:lpstr>
      <vt:lpstr>Home Page</vt:lpstr>
      <vt:lpstr>Log In</vt:lpstr>
      <vt:lpstr>Reservation</vt:lpstr>
      <vt:lpstr>Refund</vt:lpstr>
      <vt:lpstr>Review</vt:lpstr>
      <vt:lpstr>Profile</vt:lpstr>
      <vt:lpstr>    Database Diagram:  </vt:lpstr>
      <vt:lpstr>Class Diagram:</vt:lpstr>
      <vt:lpstr>Sequence Diagram:</vt:lpstr>
      <vt:lpstr>Sequence diagram for “Sign in” – through credentials or through email</vt:lpstr>
      <vt:lpstr>Sequence diagram for “Update Info”</vt:lpstr>
      <vt:lpstr>Sequence diagram for “Buy Ticket”</vt:lpstr>
      <vt:lpstr>Sequence diagram for “Review and Rate” </vt:lpstr>
      <vt:lpstr>Sequence diagram for “refund”</vt:lpstr>
      <vt:lpstr>Sequence diagram for “Update Offers”</vt:lpstr>
      <vt:lpstr>Implementation</vt:lpstr>
      <vt:lpstr>Testing</vt:lpstr>
      <vt:lpstr>Maintenance</vt:lpstr>
      <vt:lpstr>Conclusion: </vt:lpstr>
      <vt:lpstr>Thank you so much for your interest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Tamer Fadi Rifai</cp:lastModifiedBy>
  <cp:revision>15</cp:revision>
  <dcterms:created xsi:type="dcterms:W3CDTF">2023-05-09T21:11:01Z</dcterms:created>
  <dcterms:modified xsi:type="dcterms:W3CDTF">2023-05-10T07:29:35Z</dcterms:modified>
</cp:coreProperties>
</file>