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3" r:id="rId6"/>
    <p:sldId id="264" r:id="rId7"/>
    <p:sldId id="265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>
      <p:cViewPr varScale="1">
        <p:scale>
          <a:sx n="74" d="100"/>
          <a:sy n="74" d="100"/>
        </p:scale>
        <p:origin x="498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Infrastructure as a Service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Mohammad Basmalah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C7DD2A-06C6-42E4-B39E-ED07D289BFCB}"/>
              </a:ext>
            </a:extLst>
          </p:cNvPr>
          <p:cNvSpPr txBox="1"/>
          <p:nvPr/>
        </p:nvSpPr>
        <p:spPr>
          <a:xfrm>
            <a:off x="815194" y="188640"/>
            <a:ext cx="610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dirty="0" err="1"/>
              <a:t>Pengertian</a:t>
            </a:r>
            <a:r>
              <a:rPr lang="en-ID" sz="4400" dirty="0"/>
              <a:t> IaaS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AF5E9-9AA8-4249-AA9A-B1F574691951}"/>
              </a:ext>
            </a:extLst>
          </p:cNvPr>
          <p:cNvSpPr txBox="1"/>
          <p:nvPr/>
        </p:nvSpPr>
        <p:spPr>
          <a:xfrm>
            <a:off x="815194" y="958081"/>
            <a:ext cx="110892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Infrastructure as a Service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awan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cloud computing. </a:t>
            </a:r>
            <a:r>
              <a:rPr lang="en-ID" dirty="0" err="1"/>
              <a:t>Dalam</a:t>
            </a:r>
            <a:r>
              <a:rPr lang="en-ID" dirty="0"/>
              <a:t> arti lain IaaS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cloud computing yang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hardware </a:t>
            </a:r>
            <a:r>
              <a:rPr lang="en-ID" dirty="0" err="1"/>
              <a:t>komputer</a:t>
            </a:r>
            <a:r>
              <a:rPr lang="en-ID" dirty="0"/>
              <a:t> yang </a:t>
            </a:r>
            <a:r>
              <a:rPr lang="en-ID" dirty="0" err="1"/>
              <a:t>berupa</a:t>
            </a:r>
            <a:r>
              <a:rPr lang="en-ID" dirty="0"/>
              <a:t> “</a:t>
            </a:r>
            <a:r>
              <a:rPr lang="en-ID" dirty="0" err="1"/>
              <a:t>virtualisasi</a:t>
            </a:r>
            <a:r>
              <a:rPr lang="en-ID" dirty="0"/>
              <a:t>”,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internet, </a:t>
            </a:r>
            <a:r>
              <a:rPr lang="en-ID" dirty="0" err="1"/>
              <a:t>bandwith</a:t>
            </a:r>
            <a:r>
              <a:rPr lang="en-ID" dirty="0"/>
              <a:t>,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IP, </a:t>
            </a:r>
            <a:r>
              <a:rPr lang="en-ID" dirty="0" err="1"/>
              <a:t>keseimbangan</a:t>
            </a:r>
            <a:r>
              <a:rPr lang="en-ID" dirty="0"/>
              <a:t> </a:t>
            </a:r>
            <a:r>
              <a:rPr lang="en-ID" dirty="0" err="1"/>
              <a:t>beban</a:t>
            </a:r>
            <a:r>
              <a:rPr lang="en-ID" dirty="0"/>
              <a:t>, </a:t>
            </a:r>
            <a:r>
              <a:rPr lang="en-ID" dirty="0" err="1"/>
              <a:t>jaminan</a:t>
            </a:r>
            <a:r>
              <a:rPr lang="en-ID" dirty="0"/>
              <a:t> online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realtime</a:t>
            </a:r>
            <a:r>
              <a:rPr lang="en-ID" dirty="0"/>
              <a:t> (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internet) dan </a:t>
            </a:r>
            <a:r>
              <a:rPr lang="en-ID" dirty="0" err="1"/>
              <a:t>keamanan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“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” </a:t>
            </a:r>
            <a:r>
              <a:rPr lang="en-ID" dirty="0" err="1"/>
              <a:t>satu</a:t>
            </a:r>
            <a:r>
              <a:rPr lang="en-ID" dirty="0"/>
              <a:t> unit </a:t>
            </a:r>
            <a:r>
              <a:rPr lang="en-ID" dirty="0" err="1"/>
              <a:t>layanan</a:t>
            </a:r>
            <a:r>
              <a:rPr lang="en-ID" dirty="0"/>
              <a:t> IaaS.</a:t>
            </a:r>
            <a:r>
              <a:rPr lang="id-ID" dirty="0"/>
              <a:t> </a:t>
            </a:r>
            <a:r>
              <a:rPr lang="en-ID" dirty="0"/>
              <a:t>IaaS </a:t>
            </a:r>
            <a:r>
              <a:rPr lang="en-ID" dirty="0" err="1"/>
              <a:t>mengacu</a:t>
            </a:r>
            <a:r>
              <a:rPr lang="en-ID" dirty="0"/>
              <a:t> pada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cloud yang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virtualisasi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server, </a:t>
            </a:r>
            <a:r>
              <a:rPr lang="en-ID" dirty="0" err="1"/>
              <a:t>jaringan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, dan </a:t>
            </a:r>
            <a:r>
              <a:rPr lang="en-ID" dirty="0" err="1"/>
              <a:t>penyimpanan</a:t>
            </a:r>
            <a:r>
              <a:rPr lang="en-ID" dirty="0"/>
              <a:t> data.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dan </a:t>
            </a:r>
            <a:r>
              <a:rPr lang="en-ID" dirty="0" err="1"/>
              <a:t>menyimpan</a:t>
            </a:r>
            <a:r>
              <a:rPr lang="en-ID" dirty="0"/>
              <a:t> data pada server </a:t>
            </a:r>
            <a:r>
              <a:rPr lang="en-ID" dirty="0" err="1"/>
              <a:t>melalui</a:t>
            </a:r>
            <a:r>
              <a:rPr lang="en-ID" dirty="0"/>
              <a:t> dashboard </a:t>
            </a:r>
            <a:r>
              <a:rPr lang="en-ID" dirty="0" err="1"/>
              <a:t>atau</a:t>
            </a:r>
            <a:r>
              <a:rPr lang="en-ID" dirty="0"/>
              <a:t> API (application programming interface).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bertumbuhnya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, IaaS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data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Infrastruktur</a:t>
            </a:r>
            <a:r>
              <a:rPr lang="en-ID" dirty="0"/>
              <a:t> cloud IaaS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dan </a:t>
            </a:r>
            <a:r>
              <a:rPr lang="en-ID" dirty="0" err="1"/>
              <a:t>kekuatan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dan administrator. IaaS juga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dan </a:t>
            </a:r>
            <a:r>
              <a:rPr lang="en-ID" dirty="0" err="1"/>
              <a:t>pengoperasian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pemadaman</a:t>
            </a:r>
            <a:r>
              <a:rPr lang="en-ID" dirty="0"/>
              <a:t> di </a:t>
            </a:r>
            <a:r>
              <a:rPr lang="en-ID" dirty="0" err="1"/>
              <a:t>bagian-bagian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B9F1E4-C14F-4175-B5F8-A5E9985CE327}"/>
              </a:ext>
            </a:extLst>
          </p:cNvPr>
          <p:cNvSpPr txBox="1"/>
          <p:nvPr/>
        </p:nvSpPr>
        <p:spPr>
          <a:xfrm>
            <a:off x="815194" y="188640"/>
            <a:ext cx="610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dirty="0"/>
              <a:t>Contoh</a:t>
            </a:r>
            <a:r>
              <a:rPr lang="en-ID" sz="4400" dirty="0"/>
              <a:t> IaaS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37DFB-D514-4CE5-8083-8B56C739445C}"/>
              </a:ext>
            </a:extLst>
          </p:cNvPr>
          <p:cNvSpPr txBox="1"/>
          <p:nvPr/>
        </p:nvSpPr>
        <p:spPr>
          <a:xfrm>
            <a:off x="815194" y="985396"/>
            <a:ext cx="111118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1. Amazon Web Services (AWS)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AWS </a:t>
            </a:r>
            <a:r>
              <a:rPr lang="en-ID" dirty="0" err="1"/>
              <a:t>diawasi</a:t>
            </a:r>
            <a:r>
              <a:rPr lang="en-ID" dirty="0"/>
              <a:t> oleh Amazon dan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komputasi</a:t>
            </a:r>
            <a:r>
              <a:rPr lang="en-ID" dirty="0"/>
              <a:t> </a:t>
            </a:r>
            <a:r>
              <a:rPr lang="en-ID" dirty="0" err="1"/>
              <a:t>awan</a:t>
            </a:r>
            <a:r>
              <a:rPr lang="en-ID" dirty="0"/>
              <a:t> on-demand (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berlangganan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dan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2. Microsoft Azure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Microsoft Azure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IaaS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, </a:t>
            </a:r>
            <a:r>
              <a:rPr lang="en-ID" dirty="0" err="1"/>
              <a:t>menguji</a:t>
            </a:r>
            <a:r>
              <a:rPr lang="en-ID" dirty="0"/>
              <a:t>,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data Microsoft</a:t>
            </a:r>
          </a:p>
        </p:txBody>
      </p:sp>
    </p:spTree>
    <p:extLst>
      <p:ext uri="{BB962C8B-B14F-4D97-AF65-F5344CB8AC3E}">
        <p14:creationId xmlns:p14="http://schemas.microsoft.com/office/powerpoint/2010/main" val="14270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5B15A-B67D-4909-A5F9-B6313A35EF8B}"/>
              </a:ext>
            </a:extLst>
          </p:cNvPr>
          <p:cNvSpPr txBox="1"/>
          <p:nvPr/>
        </p:nvSpPr>
        <p:spPr>
          <a:xfrm>
            <a:off x="815194" y="188640"/>
            <a:ext cx="610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dirty="0"/>
              <a:t>Manfaat</a:t>
            </a:r>
            <a:r>
              <a:rPr lang="en-ID" sz="4400" dirty="0"/>
              <a:t> IaaS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92675-D6C7-474E-BE79-71902429B10F}"/>
              </a:ext>
            </a:extLst>
          </p:cNvPr>
          <p:cNvSpPr txBox="1"/>
          <p:nvPr/>
        </p:nvSpPr>
        <p:spPr>
          <a:xfrm>
            <a:off x="815194" y="958081"/>
            <a:ext cx="1118387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Mudah</a:t>
            </a:r>
            <a:r>
              <a:rPr lang="en-ID" dirty="0"/>
              <a:t> dan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tersedia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ketersediaan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dipesan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beli</a:t>
            </a:r>
            <a:r>
              <a:rPr lang="en-ID" dirty="0"/>
              <a:t> </a:t>
            </a:r>
            <a:r>
              <a:rPr lang="en-ID" dirty="0" err="1"/>
              <a:t>pernagkat</a:t>
            </a:r>
            <a:r>
              <a:rPr lang="en-ID" dirty="0"/>
              <a:t> IT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menguras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modal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dan </a:t>
            </a:r>
            <a:r>
              <a:rPr lang="en-ID" dirty="0" err="1"/>
              <a:t>memakan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instalasi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konfigurasi</a:t>
            </a:r>
            <a:r>
              <a:rPr lang="en-ID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penyedia</a:t>
            </a:r>
            <a:r>
              <a:rPr lang="en-ID" dirty="0"/>
              <a:t> IaaS,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hemat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profesional</a:t>
            </a:r>
            <a:r>
              <a:rPr lang="en-ID" dirty="0"/>
              <a:t> IT yang </a:t>
            </a:r>
            <a:r>
              <a:rPr lang="en-ID" dirty="0" err="1"/>
              <a:t>tergolong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mahal.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(IaaS)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memperbesar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server </a:t>
            </a:r>
            <a:r>
              <a:rPr lang="en-ID" dirty="0" err="1"/>
              <a:t>atau</a:t>
            </a:r>
            <a:r>
              <a:rPr lang="en-ID" dirty="0"/>
              <a:t> storage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cadangan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disamping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id-ID" dirty="0"/>
              <a:t>.</a:t>
            </a:r>
            <a:r>
              <a:rPr lang="en-ID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 err="1"/>
              <a:t>Hemat</a:t>
            </a:r>
            <a:r>
              <a:rPr lang="en-ID" dirty="0"/>
              <a:t> </a:t>
            </a:r>
            <a:r>
              <a:rPr lang="en-ID" dirty="0" err="1"/>
              <a:t>investasi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startup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para developer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dioperasikan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normal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memperkecil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pra-operasional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456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52B25-B0C9-42F4-AC8E-A359600DAD14}"/>
              </a:ext>
            </a:extLst>
          </p:cNvPr>
          <p:cNvSpPr txBox="1"/>
          <p:nvPr/>
        </p:nvSpPr>
        <p:spPr>
          <a:xfrm>
            <a:off x="815194" y="188640"/>
            <a:ext cx="610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dirty="0"/>
              <a:t>Karakteristik</a:t>
            </a:r>
            <a:r>
              <a:rPr lang="en-ID" sz="4400" dirty="0"/>
              <a:t> IaaS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ED11F-E586-4580-B80B-C41388FF0A2D}"/>
              </a:ext>
            </a:extLst>
          </p:cNvPr>
          <p:cNvSpPr txBox="1"/>
          <p:nvPr/>
        </p:nvSpPr>
        <p:spPr>
          <a:xfrm>
            <a:off x="791424" y="958081"/>
            <a:ext cx="111838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D</a:t>
            </a:r>
            <a:r>
              <a:rPr lang="en-ID" dirty="0" err="1"/>
              <a:t>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pengguna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H</a:t>
            </a:r>
            <a:r>
              <a:rPr lang="en-ID" dirty="0" err="1"/>
              <a:t>emat</a:t>
            </a:r>
            <a:r>
              <a:rPr lang="en-ID" dirty="0"/>
              <a:t> </a:t>
            </a:r>
            <a:r>
              <a:rPr lang="en-ID" dirty="0" err="1"/>
              <a:t>biaya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B</a:t>
            </a:r>
            <a:r>
              <a:rPr lang="en-ID" dirty="0" err="1"/>
              <a:t>iaya</a:t>
            </a:r>
            <a:r>
              <a:rPr lang="en-ID" dirty="0"/>
              <a:t> </a:t>
            </a:r>
            <a:r>
              <a:rPr lang="en-ID" dirty="0" err="1"/>
              <a:t>bervariasi</a:t>
            </a:r>
            <a:r>
              <a:rPr lang="en-ID" dirty="0"/>
              <a:t>, </a:t>
            </a:r>
            <a:r>
              <a:rPr lang="en-ID" dirty="0" err="1"/>
              <a:t>tergantung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L</a:t>
            </a:r>
            <a:r>
              <a:rPr lang="en-ID" dirty="0" err="1"/>
              <a:t>ayanan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scalable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B</a:t>
            </a:r>
            <a:r>
              <a:rPr lang="en-ID" dirty="0" err="1"/>
              <a:t>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hardware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P</a:t>
            </a:r>
            <a:r>
              <a:rPr lang="en-ID" dirty="0" err="1"/>
              <a:t>erusahaan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punya </a:t>
            </a:r>
            <a:r>
              <a:rPr lang="en-ID" dirty="0" err="1"/>
              <a:t>kendali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infrastrukturnya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d-ID" dirty="0"/>
              <a:t>F</a:t>
            </a:r>
            <a:r>
              <a:rPr lang="en-ID" dirty="0" err="1"/>
              <a:t>leksibel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406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A92A7-F20C-48D9-985C-1E06BA4A8B35}"/>
              </a:ext>
            </a:extLst>
          </p:cNvPr>
          <p:cNvSpPr txBox="1"/>
          <p:nvPr/>
        </p:nvSpPr>
        <p:spPr>
          <a:xfrm>
            <a:off x="815194" y="188640"/>
            <a:ext cx="112558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4400" dirty="0"/>
              <a:t>Kelebihan dan Kekurangan</a:t>
            </a:r>
            <a:r>
              <a:rPr lang="en-ID" sz="4400" dirty="0"/>
              <a:t> IaaS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A64C6-FD47-4BC1-A620-D5B805DCE656}"/>
              </a:ext>
            </a:extLst>
          </p:cNvPr>
          <p:cNvSpPr txBox="1"/>
          <p:nvPr/>
        </p:nvSpPr>
        <p:spPr>
          <a:xfrm>
            <a:off x="801954" y="1596281"/>
            <a:ext cx="11255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biaya</a:t>
            </a:r>
            <a:r>
              <a:rPr lang="en-ID" dirty="0"/>
              <a:t> modal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diandalkan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15626-99AD-41D1-ADD0-A2A6E1272C58}"/>
              </a:ext>
            </a:extLst>
          </p:cNvPr>
          <p:cNvSpPr txBox="1"/>
          <p:nvPr/>
        </p:nvSpPr>
        <p:spPr>
          <a:xfrm>
            <a:off x="801954" y="1134616"/>
            <a:ext cx="11255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Kelebihan Iaas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81750-739C-491F-926B-7EAD8009D93D}"/>
              </a:ext>
            </a:extLst>
          </p:cNvPr>
          <p:cNvSpPr txBox="1"/>
          <p:nvPr/>
        </p:nvSpPr>
        <p:spPr>
          <a:xfrm>
            <a:off x="801954" y="3396773"/>
            <a:ext cx="11255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Kekurangan Iaas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D198E-E260-4DFF-BF15-29199B41DC94}"/>
              </a:ext>
            </a:extLst>
          </p:cNvPr>
          <p:cNvSpPr txBox="1"/>
          <p:nvPr/>
        </p:nvSpPr>
        <p:spPr>
          <a:xfrm>
            <a:off x="818961" y="3841322"/>
            <a:ext cx="6104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pelatihan</a:t>
            </a:r>
            <a:r>
              <a:rPr lang="en-ID" dirty="0"/>
              <a:t> internal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en-ID" dirty="0" err="1"/>
              <a:t>Keamanan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Sistem lama yang beroperasi di cloud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96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103</TotalTime>
  <Words>415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Infrastructure as a Service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a Service</dc:title>
  <dc:creator>RYZEN 3</dc:creator>
  <cp:lastModifiedBy>RYZEN 3</cp:lastModifiedBy>
  <cp:revision>6</cp:revision>
  <dcterms:created xsi:type="dcterms:W3CDTF">2021-05-01T15:30:03Z</dcterms:created>
  <dcterms:modified xsi:type="dcterms:W3CDTF">2021-05-02T14:20:41Z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