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5420"/>
    <a:srgbClr val="AEA79F"/>
    <a:srgbClr val="772953"/>
    <a:srgbClr val="56334B"/>
    <a:srgbClr val="7721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guide orient="horz" pos="21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8CC14-04D7-4D93-A4F4-6DE0D1EE5A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C9725813-B907-42F3-AB5F-00F1FE5D48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30F783C4-631D-477C-878E-7B1E3B61F953}"/>
              </a:ext>
            </a:extLst>
          </p:cNvPr>
          <p:cNvSpPr>
            <a:spLocks noGrp="1"/>
          </p:cNvSpPr>
          <p:nvPr>
            <p:ph type="dt" sz="half" idx="10"/>
          </p:nvPr>
        </p:nvSpPr>
        <p:spPr/>
        <p:txBody>
          <a:bodyPr/>
          <a:lstStyle/>
          <a:p>
            <a:fld id="{971B3580-9EBB-4050-A2C6-DF52FDAA9835}" type="datetimeFigureOut">
              <a:rPr lang="en-ID" smtClean="0"/>
              <a:t>07/04/2021</a:t>
            </a:fld>
            <a:endParaRPr lang="en-ID"/>
          </a:p>
        </p:txBody>
      </p:sp>
      <p:sp>
        <p:nvSpPr>
          <p:cNvPr id="5" name="Footer Placeholder 4">
            <a:extLst>
              <a:ext uri="{FF2B5EF4-FFF2-40B4-BE49-F238E27FC236}">
                <a16:creationId xmlns:a16="http://schemas.microsoft.com/office/drawing/2014/main" id="{27CF64D3-35C8-4F78-9C17-B90456E2829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90EFAE6-9F04-4A71-A232-A3B93C086551}"/>
              </a:ext>
            </a:extLst>
          </p:cNvPr>
          <p:cNvSpPr>
            <a:spLocks noGrp="1"/>
          </p:cNvSpPr>
          <p:nvPr>
            <p:ph type="sldNum" sz="quarter" idx="12"/>
          </p:nvPr>
        </p:nvSpPr>
        <p:spPr/>
        <p:txBody>
          <a:bodyPr/>
          <a:lstStyle/>
          <a:p>
            <a:fld id="{88C6EE83-1F0E-465E-A036-102822899E39}" type="slidenum">
              <a:rPr lang="en-ID" smtClean="0"/>
              <a:t>‹#›</a:t>
            </a:fld>
            <a:endParaRPr lang="en-ID"/>
          </a:p>
        </p:txBody>
      </p:sp>
    </p:spTree>
    <p:extLst>
      <p:ext uri="{BB962C8B-B14F-4D97-AF65-F5344CB8AC3E}">
        <p14:creationId xmlns:p14="http://schemas.microsoft.com/office/powerpoint/2010/main" val="4273696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AD31E-CB1F-4769-BB9A-166DADA1E159}"/>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8F205394-B9AC-4CF0-8EFA-19347792FF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35EAABAE-E6D2-41E6-888C-CE23BEEC932D}"/>
              </a:ext>
            </a:extLst>
          </p:cNvPr>
          <p:cNvSpPr>
            <a:spLocks noGrp="1"/>
          </p:cNvSpPr>
          <p:nvPr>
            <p:ph type="dt" sz="half" idx="10"/>
          </p:nvPr>
        </p:nvSpPr>
        <p:spPr/>
        <p:txBody>
          <a:bodyPr/>
          <a:lstStyle/>
          <a:p>
            <a:fld id="{971B3580-9EBB-4050-A2C6-DF52FDAA9835}" type="datetimeFigureOut">
              <a:rPr lang="en-ID" smtClean="0"/>
              <a:t>07/04/2021</a:t>
            </a:fld>
            <a:endParaRPr lang="en-ID"/>
          </a:p>
        </p:txBody>
      </p:sp>
      <p:sp>
        <p:nvSpPr>
          <p:cNvPr id="5" name="Footer Placeholder 4">
            <a:extLst>
              <a:ext uri="{FF2B5EF4-FFF2-40B4-BE49-F238E27FC236}">
                <a16:creationId xmlns:a16="http://schemas.microsoft.com/office/drawing/2014/main" id="{13C1E903-DD63-40D8-B687-462BA1898A8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56787EB-2C64-4A62-BD47-61BB74190F06}"/>
              </a:ext>
            </a:extLst>
          </p:cNvPr>
          <p:cNvSpPr>
            <a:spLocks noGrp="1"/>
          </p:cNvSpPr>
          <p:nvPr>
            <p:ph type="sldNum" sz="quarter" idx="12"/>
          </p:nvPr>
        </p:nvSpPr>
        <p:spPr/>
        <p:txBody>
          <a:bodyPr/>
          <a:lstStyle/>
          <a:p>
            <a:fld id="{88C6EE83-1F0E-465E-A036-102822899E39}" type="slidenum">
              <a:rPr lang="en-ID" smtClean="0"/>
              <a:t>‹#›</a:t>
            </a:fld>
            <a:endParaRPr lang="en-ID"/>
          </a:p>
        </p:txBody>
      </p:sp>
    </p:spTree>
    <p:extLst>
      <p:ext uri="{BB962C8B-B14F-4D97-AF65-F5344CB8AC3E}">
        <p14:creationId xmlns:p14="http://schemas.microsoft.com/office/powerpoint/2010/main" val="813270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815B7A-174A-477C-9F0C-F6DF98CCEE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37BF2C27-931C-40EC-8426-F36194F1BB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9031D36-D521-4CBA-9BE7-AA3C4385850B}"/>
              </a:ext>
            </a:extLst>
          </p:cNvPr>
          <p:cNvSpPr>
            <a:spLocks noGrp="1"/>
          </p:cNvSpPr>
          <p:nvPr>
            <p:ph type="dt" sz="half" idx="10"/>
          </p:nvPr>
        </p:nvSpPr>
        <p:spPr/>
        <p:txBody>
          <a:bodyPr/>
          <a:lstStyle/>
          <a:p>
            <a:fld id="{971B3580-9EBB-4050-A2C6-DF52FDAA9835}" type="datetimeFigureOut">
              <a:rPr lang="en-ID" smtClean="0"/>
              <a:t>07/04/2021</a:t>
            </a:fld>
            <a:endParaRPr lang="en-ID"/>
          </a:p>
        </p:txBody>
      </p:sp>
      <p:sp>
        <p:nvSpPr>
          <p:cNvPr id="5" name="Footer Placeholder 4">
            <a:extLst>
              <a:ext uri="{FF2B5EF4-FFF2-40B4-BE49-F238E27FC236}">
                <a16:creationId xmlns:a16="http://schemas.microsoft.com/office/drawing/2014/main" id="{A90DBA27-4027-4D26-B0F8-28BE2D96B73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CE79F7F-B3AD-4240-8C1E-C687F3C131C6}"/>
              </a:ext>
            </a:extLst>
          </p:cNvPr>
          <p:cNvSpPr>
            <a:spLocks noGrp="1"/>
          </p:cNvSpPr>
          <p:nvPr>
            <p:ph type="sldNum" sz="quarter" idx="12"/>
          </p:nvPr>
        </p:nvSpPr>
        <p:spPr/>
        <p:txBody>
          <a:bodyPr/>
          <a:lstStyle/>
          <a:p>
            <a:fld id="{88C6EE83-1F0E-465E-A036-102822899E39}" type="slidenum">
              <a:rPr lang="en-ID" smtClean="0"/>
              <a:t>‹#›</a:t>
            </a:fld>
            <a:endParaRPr lang="en-ID"/>
          </a:p>
        </p:txBody>
      </p:sp>
    </p:spTree>
    <p:extLst>
      <p:ext uri="{BB962C8B-B14F-4D97-AF65-F5344CB8AC3E}">
        <p14:creationId xmlns:p14="http://schemas.microsoft.com/office/powerpoint/2010/main" val="3120734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1871C-FCEC-4954-91FE-CBF4F3F0685D}"/>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48294984-E36A-43B4-A173-DC78C96DC9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FFD08B4-ED46-467E-9BAD-ADE576C3CEE2}"/>
              </a:ext>
            </a:extLst>
          </p:cNvPr>
          <p:cNvSpPr>
            <a:spLocks noGrp="1"/>
          </p:cNvSpPr>
          <p:nvPr>
            <p:ph type="dt" sz="half" idx="10"/>
          </p:nvPr>
        </p:nvSpPr>
        <p:spPr/>
        <p:txBody>
          <a:bodyPr/>
          <a:lstStyle/>
          <a:p>
            <a:fld id="{971B3580-9EBB-4050-A2C6-DF52FDAA9835}" type="datetimeFigureOut">
              <a:rPr lang="en-ID" smtClean="0"/>
              <a:t>07/04/2021</a:t>
            </a:fld>
            <a:endParaRPr lang="en-ID"/>
          </a:p>
        </p:txBody>
      </p:sp>
      <p:sp>
        <p:nvSpPr>
          <p:cNvPr id="5" name="Footer Placeholder 4">
            <a:extLst>
              <a:ext uri="{FF2B5EF4-FFF2-40B4-BE49-F238E27FC236}">
                <a16:creationId xmlns:a16="http://schemas.microsoft.com/office/drawing/2014/main" id="{3AFB9009-0A96-4347-892A-DFE1181DBD9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12A0BAA-E737-4B7E-A375-AAAD8B6E9FC2}"/>
              </a:ext>
            </a:extLst>
          </p:cNvPr>
          <p:cNvSpPr>
            <a:spLocks noGrp="1"/>
          </p:cNvSpPr>
          <p:nvPr>
            <p:ph type="sldNum" sz="quarter" idx="12"/>
          </p:nvPr>
        </p:nvSpPr>
        <p:spPr/>
        <p:txBody>
          <a:bodyPr/>
          <a:lstStyle/>
          <a:p>
            <a:fld id="{88C6EE83-1F0E-465E-A036-102822899E39}" type="slidenum">
              <a:rPr lang="en-ID" smtClean="0"/>
              <a:t>‹#›</a:t>
            </a:fld>
            <a:endParaRPr lang="en-ID"/>
          </a:p>
        </p:txBody>
      </p:sp>
    </p:spTree>
    <p:extLst>
      <p:ext uri="{BB962C8B-B14F-4D97-AF65-F5344CB8AC3E}">
        <p14:creationId xmlns:p14="http://schemas.microsoft.com/office/powerpoint/2010/main" val="488532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27ACC-3ED2-4337-9CC6-ACBC047B73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1E540C4F-4644-4FFC-9266-6A12FAF5E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CC781C-6000-4D8A-9C2E-02027A123033}"/>
              </a:ext>
            </a:extLst>
          </p:cNvPr>
          <p:cNvSpPr>
            <a:spLocks noGrp="1"/>
          </p:cNvSpPr>
          <p:nvPr>
            <p:ph type="dt" sz="half" idx="10"/>
          </p:nvPr>
        </p:nvSpPr>
        <p:spPr/>
        <p:txBody>
          <a:bodyPr/>
          <a:lstStyle/>
          <a:p>
            <a:fld id="{971B3580-9EBB-4050-A2C6-DF52FDAA9835}" type="datetimeFigureOut">
              <a:rPr lang="en-ID" smtClean="0"/>
              <a:t>07/04/2021</a:t>
            </a:fld>
            <a:endParaRPr lang="en-ID"/>
          </a:p>
        </p:txBody>
      </p:sp>
      <p:sp>
        <p:nvSpPr>
          <p:cNvPr id="5" name="Footer Placeholder 4">
            <a:extLst>
              <a:ext uri="{FF2B5EF4-FFF2-40B4-BE49-F238E27FC236}">
                <a16:creationId xmlns:a16="http://schemas.microsoft.com/office/drawing/2014/main" id="{E40914AD-3F8A-4869-A9AC-5AFC367DF27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1993D51-9B9F-48FC-A8B3-1211A011EFEB}"/>
              </a:ext>
            </a:extLst>
          </p:cNvPr>
          <p:cNvSpPr>
            <a:spLocks noGrp="1"/>
          </p:cNvSpPr>
          <p:nvPr>
            <p:ph type="sldNum" sz="quarter" idx="12"/>
          </p:nvPr>
        </p:nvSpPr>
        <p:spPr/>
        <p:txBody>
          <a:bodyPr/>
          <a:lstStyle/>
          <a:p>
            <a:fld id="{88C6EE83-1F0E-465E-A036-102822899E39}" type="slidenum">
              <a:rPr lang="en-ID" smtClean="0"/>
              <a:t>‹#›</a:t>
            </a:fld>
            <a:endParaRPr lang="en-ID"/>
          </a:p>
        </p:txBody>
      </p:sp>
    </p:spTree>
    <p:extLst>
      <p:ext uri="{BB962C8B-B14F-4D97-AF65-F5344CB8AC3E}">
        <p14:creationId xmlns:p14="http://schemas.microsoft.com/office/powerpoint/2010/main" val="10634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46869-31DE-401A-87BE-B5151097206A}"/>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F2C8A2DA-B503-48FD-B261-E4FDCADC50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146AA440-7FAD-4222-A28E-C22B7D5736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395B3A8B-01F3-409C-9A2E-F55358547DC7}"/>
              </a:ext>
            </a:extLst>
          </p:cNvPr>
          <p:cNvSpPr>
            <a:spLocks noGrp="1"/>
          </p:cNvSpPr>
          <p:nvPr>
            <p:ph type="dt" sz="half" idx="10"/>
          </p:nvPr>
        </p:nvSpPr>
        <p:spPr/>
        <p:txBody>
          <a:bodyPr/>
          <a:lstStyle/>
          <a:p>
            <a:fld id="{971B3580-9EBB-4050-A2C6-DF52FDAA9835}" type="datetimeFigureOut">
              <a:rPr lang="en-ID" smtClean="0"/>
              <a:t>07/04/2021</a:t>
            </a:fld>
            <a:endParaRPr lang="en-ID"/>
          </a:p>
        </p:txBody>
      </p:sp>
      <p:sp>
        <p:nvSpPr>
          <p:cNvPr id="6" name="Footer Placeholder 5">
            <a:extLst>
              <a:ext uri="{FF2B5EF4-FFF2-40B4-BE49-F238E27FC236}">
                <a16:creationId xmlns:a16="http://schemas.microsoft.com/office/drawing/2014/main" id="{B4410154-0993-4555-90D9-EBB8E61816A9}"/>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FA0C1DF7-5680-4270-8BF1-1C01639D0864}"/>
              </a:ext>
            </a:extLst>
          </p:cNvPr>
          <p:cNvSpPr>
            <a:spLocks noGrp="1"/>
          </p:cNvSpPr>
          <p:nvPr>
            <p:ph type="sldNum" sz="quarter" idx="12"/>
          </p:nvPr>
        </p:nvSpPr>
        <p:spPr/>
        <p:txBody>
          <a:bodyPr/>
          <a:lstStyle/>
          <a:p>
            <a:fld id="{88C6EE83-1F0E-465E-A036-102822899E39}" type="slidenum">
              <a:rPr lang="en-ID" smtClean="0"/>
              <a:t>‹#›</a:t>
            </a:fld>
            <a:endParaRPr lang="en-ID"/>
          </a:p>
        </p:txBody>
      </p:sp>
    </p:spTree>
    <p:extLst>
      <p:ext uri="{BB962C8B-B14F-4D97-AF65-F5344CB8AC3E}">
        <p14:creationId xmlns:p14="http://schemas.microsoft.com/office/powerpoint/2010/main" val="662124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7020D-B38E-42F4-9166-312E58DE5978}"/>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D1F80A71-4877-4A61-8FF8-C9A4260DE7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45991B-8ABF-4A11-BAB1-32ABD83D89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80C74A4E-2507-46E2-A9B8-304871E299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255CF6-0F85-4E85-9A50-00F9D64FB3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693DCCC2-447E-4B0B-8233-2544BAED384F}"/>
              </a:ext>
            </a:extLst>
          </p:cNvPr>
          <p:cNvSpPr>
            <a:spLocks noGrp="1"/>
          </p:cNvSpPr>
          <p:nvPr>
            <p:ph type="dt" sz="half" idx="10"/>
          </p:nvPr>
        </p:nvSpPr>
        <p:spPr/>
        <p:txBody>
          <a:bodyPr/>
          <a:lstStyle/>
          <a:p>
            <a:fld id="{971B3580-9EBB-4050-A2C6-DF52FDAA9835}" type="datetimeFigureOut">
              <a:rPr lang="en-ID" smtClean="0"/>
              <a:t>07/04/2021</a:t>
            </a:fld>
            <a:endParaRPr lang="en-ID"/>
          </a:p>
        </p:txBody>
      </p:sp>
      <p:sp>
        <p:nvSpPr>
          <p:cNvPr id="8" name="Footer Placeholder 7">
            <a:extLst>
              <a:ext uri="{FF2B5EF4-FFF2-40B4-BE49-F238E27FC236}">
                <a16:creationId xmlns:a16="http://schemas.microsoft.com/office/drawing/2014/main" id="{DB706777-9C60-4ECF-B258-6D8C32831EE0}"/>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288F4BE5-E145-4431-8E9C-A586017B42D5}"/>
              </a:ext>
            </a:extLst>
          </p:cNvPr>
          <p:cNvSpPr>
            <a:spLocks noGrp="1"/>
          </p:cNvSpPr>
          <p:nvPr>
            <p:ph type="sldNum" sz="quarter" idx="12"/>
          </p:nvPr>
        </p:nvSpPr>
        <p:spPr/>
        <p:txBody>
          <a:bodyPr/>
          <a:lstStyle/>
          <a:p>
            <a:fld id="{88C6EE83-1F0E-465E-A036-102822899E39}" type="slidenum">
              <a:rPr lang="en-ID" smtClean="0"/>
              <a:t>‹#›</a:t>
            </a:fld>
            <a:endParaRPr lang="en-ID"/>
          </a:p>
        </p:txBody>
      </p:sp>
    </p:spTree>
    <p:extLst>
      <p:ext uri="{BB962C8B-B14F-4D97-AF65-F5344CB8AC3E}">
        <p14:creationId xmlns:p14="http://schemas.microsoft.com/office/powerpoint/2010/main" val="477293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2E14-6C65-4623-A186-EA622B9E95CF}"/>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AD8B0921-052A-44F3-A3E5-B35CB02B4BCB}"/>
              </a:ext>
            </a:extLst>
          </p:cNvPr>
          <p:cNvSpPr>
            <a:spLocks noGrp="1"/>
          </p:cNvSpPr>
          <p:nvPr>
            <p:ph type="dt" sz="half" idx="10"/>
          </p:nvPr>
        </p:nvSpPr>
        <p:spPr/>
        <p:txBody>
          <a:bodyPr/>
          <a:lstStyle/>
          <a:p>
            <a:fld id="{971B3580-9EBB-4050-A2C6-DF52FDAA9835}" type="datetimeFigureOut">
              <a:rPr lang="en-ID" smtClean="0"/>
              <a:t>07/04/2021</a:t>
            </a:fld>
            <a:endParaRPr lang="en-ID"/>
          </a:p>
        </p:txBody>
      </p:sp>
      <p:sp>
        <p:nvSpPr>
          <p:cNvPr id="4" name="Footer Placeholder 3">
            <a:extLst>
              <a:ext uri="{FF2B5EF4-FFF2-40B4-BE49-F238E27FC236}">
                <a16:creationId xmlns:a16="http://schemas.microsoft.com/office/drawing/2014/main" id="{2238DBCB-44BD-4F71-A4D1-95FBEC94C524}"/>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D5537FA4-06A8-4F8A-A293-4DBD5A73FBE0}"/>
              </a:ext>
            </a:extLst>
          </p:cNvPr>
          <p:cNvSpPr>
            <a:spLocks noGrp="1"/>
          </p:cNvSpPr>
          <p:nvPr>
            <p:ph type="sldNum" sz="quarter" idx="12"/>
          </p:nvPr>
        </p:nvSpPr>
        <p:spPr/>
        <p:txBody>
          <a:bodyPr/>
          <a:lstStyle/>
          <a:p>
            <a:fld id="{88C6EE83-1F0E-465E-A036-102822899E39}" type="slidenum">
              <a:rPr lang="en-ID" smtClean="0"/>
              <a:t>‹#›</a:t>
            </a:fld>
            <a:endParaRPr lang="en-ID"/>
          </a:p>
        </p:txBody>
      </p:sp>
    </p:spTree>
    <p:extLst>
      <p:ext uri="{BB962C8B-B14F-4D97-AF65-F5344CB8AC3E}">
        <p14:creationId xmlns:p14="http://schemas.microsoft.com/office/powerpoint/2010/main" val="3898437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A5D207-654A-4EB6-89D1-3FDBCCE0A462}"/>
              </a:ext>
            </a:extLst>
          </p:cNvPr>
          <p:cNvSpPr>
            <a:spLocks noGrp="1"/>
          </p:cNvSpPr>
          <p:nvPr>
            <p:ph type="dt" sz="half" idx="10"/>
          </p:nvPr>
        </p:nvSpPr>
        <p:spPr/>
        <p:txBody>
          <a:bodyPr/>
          <a:lstStyle/>
          <a:p>
            <a:fld id="{971B3580-9EBB-4050-A2C6-DF52FDAA9835}" type="datetimeFigureOut">
              <a:rPr lang="en-ID" smtClean="0"/>
              <a:t>07/04/2021</a:t>
            </a:fld>
            <a:endParaRPr lang="en-ID"/>
          </a:p>
        </p:txBody>
      </p:sp>
      <p:sp>
        <p:nvSpPr>
          <p:cNvPr id="3" name="Footer Placeholder 2">
            <a:extLst>
              <a:ext uri="{FF2B5EF4-FFF2-40B4-BE49-F238E27FC236}">
                <a16:creationId xmlns:a16="http://schemas.microsoft.com/office/drawing/2014/main" id="{AA57AD25-EC82-4ED8-9E23-1D13C060B739}"/>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C6C90FE6-9D69-4285-95CF-0C204B8AEB07}"/>
              </a:ext>
            </a:extLst>
          </p:cNvPr>
          <p:cNvSpPr>
            <a:spLocks noGrp="1"/>
          </p:cNvSpPr>
          <p:nvPr>
            <p:ph type="sldNum" sz="quarter" idx="12"/>
          </p:nvPr>
        </p:nvSpPr>
        <p:spPr/>
        <p:txBody>
          <a:bodyPr/>
          <a:lstStyle/>
          <a:p>
            <a:fld id="{88C6EE83-1F0E-465E-A036-102822899E39}" type="slidenum">
              <a:rPr lang="en-ID" smtClean="0"/>
              <a:t>‹#›</a:t>
            </a:fld>
            <a:endParaRPr lang="en-ID"/>
          </a:p>
        </p:txBody>
      </p:sp>
    </p:spTree>
    <p:extLst>
      <p:ext uri="{BB962C8B-B14F-4D97-AF65-F5344CB8AC3E}">
        <p14:creationId xmlns:p14="http://schemas.microsoft.com/office/powerpoint/2010/main" val="3937630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F30D5-A410-453A-9FC4-6DD98FAA85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7C4E3DAB-BA50-4E91-BE1D-BB22B82F6B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B2B854CB-DAB4-4B88-837D-2CAB088D32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824D92-282C-41B0-AF7B-3B25E0501D40}"/>
              </a:ext>
            </a:extLst>
          </p:cNvPr>
          <p:cNvSpPr>
            <a:spLocks noGrp="1"/>
          </p:cNvSpPr>
          <p:nvPr>
            <p:ph type="dt" sz="half" idx="10"/>
          </p:nvPr>
        </p:nvSpPr>
        <p:spPr/>
        <p:txBody>
          <a:bodyPr/>
          <a:lstStyle/>
          <a:p>
            <a:fld id="{971B3580-9EBB-4050-A2C6-DF52FDAA9835}" type="datetimeFigureOut">
              <a:rPr lang="en-ID" smtClean="0"/>
              <a:t>07/04/2021</a:t>
            </a:fld>
            <a:endParaRPr lang="en-ID"/>
          </a:p>
        </p:txBody>
      </p:sp>
      <p:sp>
        <p:nvSpPr>
          <p:cNvPr id="6" name="Footer Placeholder 5">
            <a:extLst>
              <a:ext uri="{FF2B5EF4-FFF2-40B4-BE49-F238E27FC236}">
                <a16:creationId xmlns:a16="http://schemas.microsoft.com/office/drawing/2014/main" id="{B573146D-932A-4982-9548-5A8EB13DBF54}"/>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C6E92DD6-BC69-4CC9-9927-973F94AC32C7}"/>
              </a:ext>
            </a:extLst>
          </p:cNvPr>
          <p:cNvSpPr>
            <a:spLocks noGrp="1"/>
          </p:cNvSpPr>
          <p:nvPr>
            <p:ph type="sldNum" sz="quarter" idx="12"/>
          </p:nvPr>
        </p:nvSpPr>
        <p:spPr/>
        <p:txBody>
          <a:bodyPr/>
          <a:lstStyle/>
          <a:p>
            <a:fld id="{88C6EE83-1F0E-465E-A036-102822899E39}" type="slidenum">
              <a:rPr lang="en-ID" smtClean="0"/>
              <a:t>‹#›</a:t>
            </a:fld>
            <a:endParaRPr lang="en-ID"/>
          </a:p>
        </p:txBody>
      </p:sp>
    </p:spTree>
    <p:extLst>
      <p:ext uri="{BB962C8B-B14F-4D97-AF65-F5344CB8AC3E}">
        <p14:creationId xmlns:p14="http://schemas.microsoft.com/office/powerpoint/2010/main" val="1177882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ADC87-ACB3-4A05-8948-C3ECFD1EE8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049A8438-11F1-44E7-B91C-23216FE928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02FEB9BB-84D4-4019-A23E-92DC09AFC1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B27009-6948-4D04-86F4-F6828CA5E7A4}"/>
              </a:ext>
            </a:extLst>
          </p:cNvPr>
          <p:cNvSpPr>
            <a:spLocks noGrp="1"/>
          </p:cNvSpPr>
          <p:nvPr>
            <p:ph type="dt" sz="half" idx="10"/>
          </p:nvPr>
        </p:nvSpPr>
        <p:spPr/>
        <p:txBody>
          <a:bodyPr/>
          <a:lstStyle/>
          <a:p>
            <a:fld id="{971B3580-9EBB-4050-A2C6-DF52FDAA9835}" type="datetimeFigureOut">
              <a:rPr lang="en-ID" smtClean="0"/>
              <a:t>07/04/2021</a:t>
            </a:fld>
            <a:endParaRPr lang="en-ID"/>
          </a:p>
        </p:txBody>
      </p:sp>
      <p:sp>
        <p:nvSpPr>
          <p:cNvPr id="6" name="Footer Placeholder 5">
            <a:extLst>
              <a:ext uri="{FF2B5EF4-FFF2-40B4-BE49-F238E27FC236}">
                <a16:creationId xmlns:a16="http://schemas.microsoft.com/office/drawing/2014/main" id="{486EAF4B-9856-45E1-B681-F78AF7E6C707}"/>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D54FE0E2-C381-449C-BE5E-8606AAA7C998}"/>
              </a:ext>
            </a:extLst>
          </p:cNvPr>
          <p:cNvSpPr>
            <a:spLocks noGrp="1"/>
          </p:cNvSpPr>
          <p:nvPr>
            <p:ph type="sldNum" sz="quarter" idx="12"/>
          </p:nvPr>
        </p:nvSpPr>
        <p:spPr/>
        <p:txBody>
          <a:bodyPr/>
          <a:lstStyle/>
          <a:p>
            <a:fld id="{88C6EE83-1F0E-465E-A036-102822899E39}" type="slidenum">
              <a:rPr lang="en-ID" smtClean="0"/>
              <a:t>‹#›</a:t>
            </a:fld>
            <a:endParaRPr lang="en-ID"/>
          </a:p>
        </p:txBody>
      </p:sp>
    </p:spTree>
    <p:extLst>
      <p:ext uri="{BB962C8B-B14F-4D97-AF65-F5344CB8AC3E}">
        <p14:creationId xmlns:p14="http://schemas.microsoft.com/office/powerpoint/2010/main" val="3146398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0000">
              <a:srgbClr val="77216F"/>
            </a:gs>
            <a:gs pos="60000">
              <a:srgbClr val="56334B"/>
            </a:gs>
            <a:gs pos="40000">
              <a:srgbClr val="E95420"/>
            </a:gs>
            <a:gs pos="80000">
              <a:srgbClr val="772953"/>
            </a:gs>
          </a:gsLst>
          <a:lin ang="27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5EF4D4-ACF3-4796-9FD4-03D4E64CD0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C6356D44-33E2-44C0-80AF-80BB340755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F24A337-93CC-4850-BB62-FBC6124703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1B3580-9EBB-4050-A2C6-DF52FDAA9835}" type="datetimeFigureOut">
              <a:rPr lang="en-ID" smtClean="0"/>
              <a:t>07/04/2021</a:t>
            </a:fld>
            <a:endParaRPr lang="en-ID"/>
          </a:p>
        </p:txBody>
      </p:sp>
      <p:sp>
        <p:nvSpPr>
          <p:cNvPr id="5" name="Footer Placeholder 4">
            <a:extLst>
              <a:ext uri="{FF2B5EF4-FFF2-40B4-BE49-F238E27FC236}">
                <a16:creationId xmlns:a16="http://schemas.microsoft.com/office/drawing/2014/main" id="{C157966F-B5B7-4D20-8CD8-0480652DE8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C8D3A6E2-94F4-40EC-A1DA-96CF09FB01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C6EE83-1F0E-465E-A036-102822899E39}" type="slidenum">
              <a:rPr lang="en-ID" smtClean="0"/>
              <a:t>‹#›</a:t>
            </a:fld>
            <a:endParaRPr lang="en-ID"/>
          </a:p>
        </p:txBody>
      </p:sp>
    </p:spTree>
    <p:extLst>
      <p:ext uri="{BB962C8B-B14F-4D97-AF65-F5344CB8AC3E}">
        <p14:creationId xmlns:p14="http://schemas.microsoft.com/office/powerpoint/2010/main" val="1544334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9.sv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1.sv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9CFDFE-57EB-4004-B58C-3F8A10A58787}"/>
              </a:ext>
            </a:extLst>
          </p:cNvPr>
          <p:cNvSpPr txBox="1"/>
          <p:nvPr/>
        </p:nvSpPr>
        <p:spPr>
          <a:xfrm>
            <a:off x="655336" y="2828835"/>
            <a:ext cx="10658622" cy="1200329"/>
          </a:xfrm>
          <a:prstGeom prst="rect">
            <a:avLst/>
          </a:prstGeom>
          <a:noFill/>
        </p:spPr>
        <p:txBody>
          <a:bodyPr wrap="square" rtlCol="0">
            <a:spAutoFit/>
          </a:bodyPr>
          <a:lstStyle/>
          <a:p>
            <a:pPr algn="ctr"/>
            <a:r>
              <a:rPr lang="id-ID" sz="7200" dirty="0">
                <a:solidFill>
                  <a:schemeClr val="bg1"/>
                </a:solidFill>
              </a:rPr>
              <a:t>SISTEM OPERASI “UBUNTU”</a:t>
            </a:r>
            <a:endParaRPr lang="en-ID" sz="7200" dirty="0">
              <a:solidFill>
                <a:schemeClr val="bg1"/>
              </a:solidFill>
            </a:endParaRPr>
          </a:p>
        </p:txBody>
      </p:sp>
      <p:sp>
        <p:nvSpPr>
          <p:cNvPr id="5" name="TextBox 4">
            <a:extLst>
              <a:ext uri="{FF2B5EF4-FFF2-40B4-BE49-F238E27FC236}">
                <a16:creationId xmlns:a16="http://schemas.microsoft.com/office/drawing/2014/main" id="{D6B506DA-C967-491F-9F35-0EC973659B18}"/>
              </a:ext>
            </a:extLst>
          </p:cNvPr>
          <p:cNvSpPr txBox="1"/>
          <p:nvPr/>
        </p:nvSpPr>
        <p:spPr>
          <a:xfrm>
            <a:off x="6096000" y="4690149"/>
            <a:ext cx="5969391" cy="707886"/>
          </a:xfrm>
          <a:prstGeom prst="rect">
            <a:avLst/>
          </a:prstGeom>
          <a:noFill/>
        </p:spPr>
        <p:txBody>
          <a:bodyPr wrap="square" rtlCol="0">
            <a:spAutoFit/>
          </a:bodyPr>
          <a:lstStyle/>
          <a:p>
            <a:pPr algn="r"/>
            <a:r>
              <a:rPr lang="id-ID" sz="4000" dirty="0"/>
              <a:t>MOHAMMAD BASMALAH</a:t>
            </a:r>
            <a:endParaRPr lang="en-ID" sz="4000" dirty="0"/>
          </a:p>
        </p:txBody>
      </p:sp>
      <p:pic>
        <p:nvPicPr>
          <p:cNvPr id="11" name="Picture 10">
            <a:extLst>
              <a:ext uri="{FF2B5EF4-FFF2-40B4-BE49-F238E27FC236}">
                <a16:creationId xmlns:a16="http://schemas.microsoft.com/office/drawing/2014/main" id="{4F6F979C-EA24-45A7-9843-69268A047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3806" y="276472"/>
            <a:ext cx="1080000" cy="1080000"/>
          </a:xfrm>
          <a:prstGeom prst="rect">
            <a:avLst/>
          </a:prstGeom>
        </p:spPr>
      </p:pic>
      <p:pic>
        <p:nvPicPr>
          <p:cNvPr id="15" name="Picture 14">
            <a:extLst>
              <a:ext uri="{FF2B5EF4-FFF2-40B4-BE49-F238E27FC236}">
                <a16:creationId xmlns:a16="http://schemas.microsoft.com/office/drawing/2014/main" id="{9DEE1792-9F04-4F25-9BB9-02B0FB7B3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397" y="357633"/>
            <a:ext cx="1080000" cy="1080000"/>
          </a:xfrm>
          <a:prstGeom prst="rect">
            <a:avLst/>
          </a:prstGeom>
        </p:spPr>
      </p:pic>
      <p:pic>
        <p:nvPicPr>
          <p:cNvPr id="19" name="Picture 18">
            <a:extLst>
              <a:ext uri="{FF2B5EF4-FFF2-40B4-BE49-F238E27FC236}">
                <a16:creationId xmlns:a16="http://schemas.microsoft.com/office/drawing/2014/main" id="{5E44A305-3B47-42C0-A2B4-317EC2D562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084" y="357633"/>
            <a:ext cx="1271904" cy="1080000"/>
          </a:xfrm>
          <a:prstGeom prst="rect">
            <a:avLst/>
          </a:prstGeom>
        </p:spPr>
      </p:pic>
    </p:spTree>
    <p:extLst>
      <p:ext uri="{BB962C8B-B14F-4D97-AF65-F5344CB8AC3E}">
        <p14:creationId xmlns:p14="http://schemas.microsoft.com/office/powerpoint/2010/main" val="881960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A8B162-22C4-4662-85E5-EEDA93D4F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2855" y="185668"/>
            <a:ext cx="5974065" cy="1347711"/>
          </a:xfrm>
          <a:prstGeom prst="rect">
            <a:avLst/>
          </a:prstGeom>
        </p:spPr>
      </p:pic>
      <p:pic>
        <p:nvPicPr>
          <p:cNvPr id="3" name="Picture 2">
            <a:extLst>
              <a:ext uri="{FF2B5EF4-FFF2-40B4-BE49-F238E27FC236}">
                <a16:creationId xmlns:a16="http://schemas.microsoft.com/office/drawing/2014/main" id="{E4A63D69-8F05-4BA6-889E-DD5448D49A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3549" y="6152576"/>
            <a:ext cx="3916184" cy="519756"/>
          </a:xfrm>
          <a:prstGeom prst="rect">
            <a:avLst/>
          </a:prstGeom>
        </p:spPr>
      </p:pic>
      <p:sp>
        <p:nvSpPr>
          <p:cNvPr id="4" name="TextBox 3">
            <a:extLst>
              <a:ext uri="{FF2B5EF4-FFF2-40B4-BE49-F238E27FC236}">
                <a16:creationId xmlns:a16="http://schemas.microsoft.com/office/drawing/2014/main" id="{F5DBF666-C1C1-4A95-863C-A65FDF382143}"/>
              </a:ext>
            </a:extLst>
          </p:cNvPr>
          <p:cNvSpPr txBox="1"/>
          <p:nvPr/>
        </p:nvSpPr>
        <p:spPr>
          <a:xfrm>
            <a:off x="391741" y="2081322"/>
            <a:ext cx="6098146" cy="707886"/>
          </a:xfrm>
          <a:prstGeom prst="rect">
            <a:avLst/>
          </a:prstGeom>
          <a:noFill/>
        </p:spPr>
        <p:txBody>
          <a:bodyPr wrap="square">
            <a:spAutoFit/>
          </a:bodyPr>
          <a:lstStyle/>
          <a:p>
            <a:r>
              <a:rPr lang="en-ID" sz="4000" dirty="0" err="1"/>
              <a:t>Jenis-Jenis</a:t>
            </a:r>
            <a:r>
              <a:rPr lang="en-ID" sz="4000" dirty="0"/>
              <a:t> Ubuntu</a:t>
            </a:r>
          </a:p>
        </p:txBody>
      </p:sp>
      <p:sp>
        <p:nvSpPr>
          <p:cNvPr id="6" name="TextBox 5">
            <a:extLst>
              <a:ext uri="{FF2B5EF4-FFF2-40B4-BE49-F238E27FC236}">
                <a16:creationId xmlns:a16="http://schemas.microsoft.com/office/drawing/2014/main" id="{1A1F1B1D-55CD-45CE-A486-AB39CB2893AF}"/>
              </a:ext>
            </a:extLst>
          </p:cNvPr>
          <p:cNvSpPr txBox="1"/>
          <p:nvPr/>
        </p:nvSpPr>
        <p:spPr>
          <a:xfrm>
            <a:off x="391741" y="3039185"/>
            <a:ext cx="6098146" cy="595932"/>
          </a:xfrm>
          <a:prstGeom prst="rect">
            <a:avLst/>
          </a:prstGeom>
          <a:noFill/>
        </p:spPr>
        <p:txBody>
          <a:bodyPr wrap="square">
            <a:spAutoFit/>
          </a:bodyPr>
          <a:lstStyle/>
          <a:p>
            <a:pPr>
              <a:lnSpc>
                <a:spcPct val="107000"/>
              </a:lnSpc>
              <a:spcAft>
                <a:spcPts val="800"/>
              </a:spcAft>
            </a:pPr>
            <a:r>
              <a:rPr lang="id-ID" sz="3200" dirty="0">
                <a:effectLst/>
                <a:latin typeface="Calibri" panose="020F0502020204030204" pitchFamily="34" charset="0"/>
                <a:ea typeface="Yu Mincho" panose="02020400000000000000" pitchFamily="18" charset="-128"/>
                <a:cs typeface="Arial" panose="020B0604020202020204" pitchFamily="34" charset="0"/>
              </a:rPr>
              <a:t>5. Ubuntu Studio</a:t>
            </a:r>
            <a:endParaRPr lang="en-ID" sz="3200" dirty="0">
              <a:effectLst/>
              <a:latin typeface="Calibri" panose="020F0502020204030204" pitchFamily="34" charset="0"/>
              <a:ea typeface="Yu Mincho" panose="02020400000000000000" pitchFamily="18" charset="-128"/>
              <a:cs typeface="Arial" panose="020B0604020202020204" pitchFamily="34" charset="0"/>
            </a:endParaRPr>
          </a:p>
        </p:txBody>
      </p:sp>
      <p:sp>
        <p:nvSpPr>
          <p:cNvPr id="8" name="TextBox 7">
            <a:extLst>
              <a:ext uri="{FF2B5EF4-FFF2-40B4-BE49-F238E27FC236}">
                <a16:creationId xmlns:a16="http://schemas.microsoft.com/office/drawing/2014/main" id="{433995C6-AC64-42B2-B510-460AF1FD91B5}"/>
              </a:ext>
            </a:extLst>
          </p:cNvPr>
          <p:cNvSpPr txBox="1"/>
          <p:nvPr/>
        </p:nvSpPr>
        <p:spPr>
          <a:xfrm>
            <a:off x="391742" y="3885094"/>
            <a:ext cx="7381808" cy="1260345"/>
          </a:xfrm>
          <a:prstGeom prst="rect">
            <a:avLst/>
          </a:prstGeom>
          <a:noFill/>
        </p:spPr>
        <p:txBody>
          <a:bodyPr wrap="square">
            <a:spAutoFit/>
          </a:bodyPr>
          <a:lstStyle/>
          <a:p>
            <a:pPr>
              <a:lnSpc>
                <a:spcPct val="107000"/>
              </a:lnSpc>
              <a:spcAft>
                <a:spcPts val="800"/>
              </a:spcAft>
            </a:pPr>
            <a:r>
              <a:rPr lang="id-ID" sz="24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Ubuntu Studio menggunakan desktop environment Xfce, tetapi kita akan langsung mendapatkan tools audio video yang sudah terinstall.</a:t>
            </a:r>
            <a:endParaRPr lang="en-ID" sz="24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p:txBody>
      </p:sp>
      <p:pic>
        <p:nvPicPr>
          <p:cNvPr id="12" name="Picture 11">
            <a:extLst>
              <a:ext uri="{FF2B5EF4-FFF2-40B4-BE49-F238E27FC236}">
                <a16:creationId xmlns:a16="http://schemas.microsoft.com/office/drawing/2014/main" id="{8B7CDBB6-86EA-4FB2-9632-413B1470CE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6187" y="2354111"/>
            <a:ext cx="3254071" cy="3260165"/>
          </a:xfrm>
          <a:prstGeom prst="rect">
            <a:avLst/>
          </a:prstGeom>
          <a:ln>
            <a:noFill/>
          </a:ln>
        </p:spPr>
      </p:pic>
    </p:spTree>
    <p:extLst>
      <p:ext uri="{BB962C8B-B14F-4D97-AF65-F5344CB8AC3E}">
        <p14:creationId xmlns:p14="http://schemas.microsoft.com/office/powerpoint/2010/main" val="3886775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A8B162-22C4-4662-85E5-EEDA93D4F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2855" y="185668"/>
            <a:ext cx="5974065" cy="1347711"/>
          </a:xfrm>
          <a:prstGeom prst="rect">
            <a:avLst/>
          </a:prstGeom>
        </p:spPr>
      </p:pic>
      <p:pic>
        <p:nvPicPr>
          <p:cNvPr id="3" name="Picture 2">
            <a:extLst>
              <a:ext uri="{FF2B5EF4-FFF2-40B4-BE49-F238E27FC236}">
                <a16:creationId xmlns:a16="http://schemas.microsoft.com/office/drawing/2014/main" id="{E4A63D69-8F05-4BA6-889E-DD5448D49A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3549" y="6152576"/>
            <a:ext cx="3916184" cy="519756"/>
          </a:xfrm>
          <a:prstGeom prst="rect">
            <a:avLst/>
          </a:prstGeom>
        </p:spPr>
      </p:pic>
      <p:sp>
        <p:nvSpPr>
          <p:cNvPr id="4" name="TextBox 3">
            <a:extLst>
              <a:ext uri="{FF2B5EF4-FFF2-40B4-BE49-F238E27FC236}">
                <a16:creationId xmlns:a16="http://schemas.microsoft.com/office/drawing/2014/main" id="{F5DBF666-C1C1-4A95-863C-A65FDF382143}"/>
              </a:ext>
            </a:extLst>
          </p:cNvPr>
          <p:cNvSpPr txBox="1"/>
          <p:nvPr/>
        </p:nvSpPr>
        <p:spPr>
          <a:xfrm>
            <a:off x="391741" y="2081322"/>
            <a:ext cx="6098146" cy="707886"/>
          </a:xfrm>
          <a:prstGeom prst="rect">
            <a:avLst/>
          </a:prstGeom>
          <a:noFill/>
        </p:spPr>
        <p:txBody>
          <a:bodyPr wrap="square">
            <a:spAutoFit/>
          </a:bodyPr>
          <a:lstStyle/>
          <a:p>
            <a:r>
              <a:rPr lang="en-ID" sz="4000" dirty="0" err="1"/>
              <a:t>Jenis-Jenis</a:t>
            </a:r>
            <a:r>
              <a:rPr lang="en-ID" sz="4000" dirty="0"/>
              <a:t> Ubuntu</a:t>
            </a:r>
          </a:p>
        </p:txBody>
      </p:sp>
      <p:sp>
        <p:nvSpPr>
          <p:cNvPr id="6" name="TextBox 5">
            <a:extLst>
              <a:ext uri="{FF2B5EF4-FFF2-40B4-BE49-F238E27FC236}">
                <a16:creationId xmlns:a16="http://schemas.microsoft.com/office/drawing/2014/main" id="{2B18CFCD-CAB0-4640-AE88-7622492344CE}"/>
              </a:ext>
            </a:extLst>
          </p:cNvPr>
          <p:cNvSpPr txBox="1"/>
          <p:nvPr/>
        </p:nvSpPr>
        <p:spPr>
          <a:xfrm>
            <a:off x="391741" y="3039185"/>
            <a:ext cx="6098146" cy="595932"/>
          </a:xfrm>
          <a:prstGeom prst="rect">
            <a:avLst/>
          </a:prstGeom>
          <a:noFill/>
        </p:spPr>
        <p:txBody>
          <a:bodyPr wrap="square">
            <a:spAutoFit/>
          </a:bodyPr>
          <a:lstStyle/>
          <a:p>
            <a:pPr>
              <a:lnSpc>
                <a:spcPct val="107000"/>
              </a:lnSpc>
              <a:spcAft>
                <a:spcPts val="800"/>
              </a:spcAft>
            </a:pPr>
            <a:r>
              <a:rPr lang="id-ID" sz="3200" dirty="0">
                <a:effectLst/>
                <a:latin typeface="Calibri" panose="020F0502020204030204" pitchFamily="34" charset="0"/>
                <a:ea typeface="Yu Mincho" panose="02020400000000000000" pitchFamily="18" charset="-128"/>
                <a:cs typeface="Arial" panose="020B0604020202020204" pitchFamily="34" charset="0"/>
              </a:rPr>
              <a:t>6. Lubuntu</a:t>
            </a:r>
            <a:endParaRPr lang="en-ID" sz="3200" dirty="0">
              <a:effectLst/>
              <a:latin typeface="Calibri" panose="020F0502020204030204" pitchFamily="34" charset="0"/>
              <a:ea typeface="Yu Mincho" panose="02020400000000000000" pitchFamily="18" charset="-128"/>
              <a:cs typeface="Arial" panose="020B0604020202020204" pitchFamily="34" charset="0"/>
            </a:endParaRPr>
          </a:p>
        </p:txBody>
      </p:sp>
      <p:sp>
        <p:nvSpPr>
          <p:cNvPr id="8" name="TextBox 7">
            <a:extLst>
              <a:ext uri="{FF2B5EF4-FFF2-40B4-BE49-F238E27FC236}">
                <a16:creationId xmlns:a16="http://schemas.microsoft.com/office/drawing/2014/main" id="{309B9934-1ED0-4A8F-955D-B4E67909479D}"/>
              </a:ext>
            </a:extLst>
          </p:cNvPr>
          <p:cNvSpPr txBox="1"/>
          <p:nvPr/>
        </p:nvSpPr>
        <p:spPr>
          <a:xfrm>
            <a:off x="391741" y="3738148"/>
            <a:ext cx="7381808" cy="2308324"/>
          </a:xfrm>
          <a:prstGeom prst="rect">
            <a:avLst/>
          </a:prstGeom>
          <a:noFill/>
        </p:spPr>
        <p:txBody>
          <a:bodyPr wrap="square">
            <a:spAutoFit/>
          </a:bodyPr>
          <a:lstStyle/>
          <a:p>
            <a:pPr algn="just"/>
            <a:r>
              <a:rPr lang="id-ID" sz="24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Seperti Xubuntu, Lubuntu juga dibuat khusus untuk sistem yang lebih kecil. Versi ini menggunakan LXDE yang ringan. LXDE adalah proyek desktop environment yang bertujuan untuk membuat desktop yang cepat dan hemat energi. Lubuntu memiliki tampilan yang mirip dengan Windows XP.</a:t>
            </a:r>
            <a:endParaRPr lang="en-ID" sz="2400" dirty="0">
              <a:solidFill>
                <a:schemeClr val="bg1"/>
              </a:solidFill>
            </a:endParaRPr>
          </a:p>
        </p:txBody>
      </p:sp>
      <p:pic>
        <p:nvPicPr>
          <p:cNvPr id="10" name="Picture 9">
            <a:extLst>
              <a:ext uri="{FF2B5EF4-FFF2-40B4-BE49-F238E27FC236}">
                <a16:creationId xmlns:a16="http://schemas.microsoft.com/office/drawing/2014/main" id="{8155B39A-83B5-415C-8C29-B353701D39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2418" y="2219320"/>
            <a:ext cx="3247315" cy="3247315"/>
          </a:xfrm>
          <a:prstGeom prst="rect">
            <a:avLst/>
          </a:prstGeom>
        </p:spPr>
      </p:pic>
    </p:spTree>
    <p:extLst>
      <p:ext uri="{BB962C8B-B14F-4D97-AF65-F5344CB8AC3E}">
        <p14:creationId xmlns:p14="http://schemas.microsoft.com/office/powerpoint/2010/main" val="1167529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A8B162-22C4-4662-85E5-EEDA93D4F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2855" y="185668"/>
            <a:ext cx="5974065" cy="1347711"/>
          </a:xfrm>
          <a:prstGeom prst="rect">
            <a:avLst/>
          </a:prstGeom>
        </p:spPr>
      </p:pic>
      <p:pic>
        <p:nvPicPr>
          <p:cNvPr id="3" name="Picture 2">
            <a:extLst>
              <a:ext uri="{FF2B5EF4-FFF2-40B4-BE49-F238E27FC236}">
                <a16:creationId xmlns:a16="http://schemas.microsoft.com/office/drawing/2014/main" id="{E4A63D69-8F05-4BA6-889E-DD5448D49A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3549" y="6152576"/>
            <a:ext cx="3916184" cy="519756"/>
          </a:xfrm>
          <a:prstGeom prst="rect">
            <a:avLst/>
          </a:prstGeom>
        </p:spPr>
      </p:pic>
      <p:sp>
        <p:nvSpPr>
          <p:cNvPr id="4" name="TextBox 3">
            <a:extLst>
              <a:ext uri="{FF2B5EF4-FFF2-40B4-BE49-F238E27FC236}">
                <a16:creationId xmlns:a16="http://schemas.microsoft.com/office/drawing/2014/main" id="{F5DBF666-C1C1-4A95-863C-A65FDF382143}"/>
              </a:ext>
            </a:extLst>
          </p:cNvPr>
          <p:cNvSpPr txBox="1"/>
          <p:nvPr/>
        </p:nvSpPr>
        <p:spPr>
          <a:xfrm>
            <a:off x="391741" y="2081322"/>
            <a:ext cx="6098146" cy="707886"/>
          </a:xfrm>
          <a:prstGeom prst="rect">
            <a:avLst/>
          </a:prstGeom>
          <a:noFill/>
        </p:spPr>
        <p:txBody>
          <a:bodyPr wrap="square">
            <a:spAutoFit/>
          </a:bodyPr>
          <a:lstStyle/>
          <a:p>
            <a:r>
              <a:rPr lang="en-ID" sz="4000" dirty="0" err="1"/>
              <a:t>Jenis-Jenis</a:t>
            </a:r>
            <a:r>
              <a:rPr lang="en-ID" sz="4000" dirty="0"/>
              <a:t> Ubuntu</a:t>
            </a:r>
          </a:p>
        </p:txBody>
      </p:sp>
      <p:sp>
        <p:nvSpPr>
          <p:cNvPr id="6" name="TextBox 5">
            <a:extLst>
              <a:ext uri="{FF2B5EF4-FFF2-40B4-BE49-F238E27FC236}">
                <a16:creationId xmlns:a16="http://schemas.microsoft.com/office/drawing/2014/main" id="{59AE09D9-7189-4E8A-96D7-171ED9537367}"/>
              </a:ext>
            </a:extLst>
          </p:cNvPr>
          <p:cNvSpPr txBox="1"/>
          <p:nvPr/>
        </p:nvSpPr>
        <p:spPr>
          <a:xfrm>
            <a:off x="327148" y="3039185"/>
            <a:ext cx="6098146" cy="595932"/>
          </a:xfrm>
          <a:prstGeom prst="rect">
            <a:avLst/>
          </a:prstGeom>
          <a:noFill/>
        </p:spPr>
        <p:txBody>
          <a:bodyPr wrap="square">
            <a:spAutoFit/>
          </a:bodyPr>
          <a:lstStyle/>
          <a:p>
            <a:pPr>
              <a:lnSpc>
                <a:spcPct val="107000"/>
              </a:lnSpc>
              <a:spcAft>
                <a:spcPts val="800"/>
              </a:spcAft>
            </a:pPr>
            <a:r>
              <a:rPr lang="id-ID" sz="3200" dirty="0">
                <a:effectLst/>
                <a:latin typeface="Calibri" panose="020F0502020204030204" pitchFamily="34" charset="0"/>
                <a:ea typeface="Yu Mincho" panose="02020400000000000000" pitchFamily="18" charset="-128"/>
                <a:cs typeface="Arial" panose="020B0604020202020204" pitchFamily="34" charset="0"/>
              </a:rPr>
              <a:t>7. Ubuntu Kylin</a:t>
            </a:r>
            <a:endParaRPr lang="en-ID" sz="3200" dirty="0">
              <a:effectLst/>
              <a:latin typeface="Calibri" panose="020F0502020204030204" pitchFamily="34" charset="0"/>
              <a:ea typeface="Yu Mincho" panose="02020400000000000000" pitchFamily="18" charset="-128"/>
              <a:cs typeface="Arial" panose="020B0604020202020204" pitchFamily="34" charset="0"/>
            </a:endParaRPr>
          </a:p>
        </p:txBody>
      </p:sp>
      <p:sp>
        <p:nvSpPr>
          <p:cNvPr id="8" name="TextBox 7">
            <a:extLst>
              <a:ext uri="{FF2B5EF4-FFF2-40B4-BE49-F238E27FC236}">
                <a16:creationId xmlns:a16="http://schemas.microsoft.com/office/drawing/2014/main" id="{543743CE-328A-4668-93E0-7302FC32DFD9}"/>
              </a:ext>
            </a:extLst>
          </p:cNvPr>
          <p:cNvSpPr txBox="1"/>
          <p:nvPr/>
        </p:nvSpPr>
        <p:spPr>
          <a:xfrm>
            <a:off x="391741" y="3848665"/>
            <a:ext cx="7381808" cy="1655518"/>
          </a:xfrm>
          <a:prstGeom prst="rect">
            <a:avLst/>
          </a:prstGeom>
          <a:noFill/>
        </p:spPr>
        <p:txBody>
          <a:bodyPr wrap="square">
            <a:spAutoFit/>
          </a:bodyPr>
          <a:lstStyle/>
          <a:p>
            <a:pPr algn="just">
              <a:lnSpc>
                <a:spcPct val="107000"/>
              </a:lnSpc>
              <a:spcAft>
                <a:spcPts val="800"/>
              </a:spcAft>
            </a:pPr>
            <a:r>
              <a:rPr lang="id-ID" sz="2400" dirty="0">
                <a:solidFill>
                  <a:schemeClr val="bg1"/>
                </a:solidFill>
                <a:latin typeface="Calibri" panose="020F0502020204030204" pitchFamily="34" charset="0"/>
                <a:ea typeface="Yu Mincho" panose="02020400000000000000" pitchFamily="18" charset="-128"/>
                <a:cs typeface="Arial" panose="020B0604020202020204" pitchFamily="34" charset="0"/>
              </a:rPr>
              <a:t>J</a:t>
            </a:r>
            <a:r>
              <a:rPr lang="id-ID" sz="24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enis ini diperuntukan bagi pengguna di negara Cina. Di varian ini, kita dapat menggunakan bahasa Mandarin dan beberapa fiturnya disesuaikan dengan kebutuhan pengguna di negara Cina</a:t>
            </a:r>
            <a:endParaRPr lang="en-ID" sz="24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p:txBody>
      </p:sp>
      <p:pic>
        <p:nvPicPr>
          <p:cNvPr id="12" name="Picture 11">
            <a:extLst>
              <a:ext uri="{FF2B5EF4-FFF2-40B4-BE49-F238E27FC236}">
                <a16:creationId xmlns:a16="http://schemas.microsoft.com/office/drawing/2014/main" id="{073BE40A-7DBA-443D-AD0C-D5D99FC4DD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046" y="2081322"/>
            <a:ext cx="3534687" cy="3534687"/>
          </a:xfrm>
          <a:prstGeom prst="rect">
            <a:avLst/>
          </a:prstGeom>
          <a:ln>
            <a:noFill/>
          </a:ln>
        </p:spPr>
      </p:pic>
    </p:spTree>
    <p:extLst>
      <p:ext uri="{BB962C8B-B14F-4D97-AF65-F5344CB8AC3E}">
        <p14:creationId xmlns:p14="http://schemas.microsoft.com/office/powerpoint/2010/main" val="3711902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A8B162-22C4-4662-85E5-EEDA93D4F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2855" y="185668"/>
            <a:ext cx="5974065" cy="1347711"/>
          </a:xfrm>
          <a:prstGeom prst="rect">
            <a:avLst/>
          </a:prstGeom>
        </p:spPr>
      </p:pic>
      <p:pic>
        <p:nvPicPr>
          <p:cNvPr id="3" name="Picture 2">
            <a:extLst>
              <a:ext uri="{FF2B5EF4-FFF2-40B4-BE49-F238E27FC236}">
                <a16:creationId xmlns:a16="http://schemas.microsoft.com/office/drawing/2014/main" id="{E4A63D69-8F05-4BA6-889E-DD5448D49A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3549" y="6152576"/>
            <a:ext cx="3916184" cy="519756"/>
          </a:xfrm>
          <a:prstGeom prst="rect">
            <a:avLst/>
          </a:prstGeom>
        </p:spPr>
      </p:pic>
      <p:sp>
        <p:nvSpPr>
          <p:cNvPr id="4" name="TextBox 3">
            <a:extLst>
              <a:ext uri="{FF2B5EF4-FFF2-40B4-BE49-F238E27FC236}">
                <a16:creationId xmlns:a16="http://schemas.microsoft.com/office/drawing/2014/main" id="{F5DBF666-C1C1-4A95-863C-A65FDF382143}"/>
              </a:ext>
            </a:extLst>
          </p:cNvPr>
          <p:cNvSpPr txBox="1"/>
          <p:nvPr/>
        </p:nvSpPr>
        <p:spPr>
          <a:xfrm>
            <a:off x="391741" y="2081322"/>
            <a:ext cx="6098146" cy="707886"/>
          </a:xfrm>
          <a:prstGeom prst="rect">
            <a:avLst/>
          </a:prstGeom>
          <a:noFill/>
        </p:spPr>
        <p:txBody>
          <a:bodyPr wrap="square">
            <a:spAutoFit/>
          </a:bodyPr>
          <a:lstStyle/>
          <a:p>
            <a:r>
              <a:rPr lang="en-ID" sz="4000" dirty="0" err="1"/>
              <a:t>Jenis-Jenis</a:t>
            </a:r>
            <a:r>
              <a:rPr lang="en-ID" sz="4000" dirty="0"/>
              <a:t> Ubuntu</a:t>
            </a:r>
          </a:p>
        </p:txBody>
      </p:sp>
      <p:sp>
        <p:nvSpPr>
          <p:cNvPr id="6" name="TextBox 5">
            <a:extLst>
              <a:ext uri="{FF2B5EF4-FFF2-40B4-BE49-F238E27FC236}">
                <a16:creationId xmlns:a16="http://schemas.microsoft.com/office/drawing/2014/main" id="{517B165E-1131-4B1A-9F4C-EFD0205F7DC0}"/>
              </a:ext>
            </a:extLst>
          </p:cNvPr>
          <p:cNvSpPr txBox="1"/>
          <p:nvPr/>
        </p:nvSpPr>
        <p:spPr>
          <a:xfrm>
            <a:off x="391741" y="3044763"/>
            <a:ext cx="6098146" cy="584775"/>
          </a:xfrm>
          <a:prstGeom prst="rect">
            <a:avLst/>
          </a:prstGeom>
          <a:noFill/>
        </p:spPr>
        <p:txBody>
          <a:bodyPr wrap="square">
            <a:spAutoFit/>
          </a:bodyPr>
          <a:lstStyle/>
          <a:p>
            <a:r>
              <a:rPr lang="id-ID" sz="3200" dirty="0">
                <a:effectLst/>
                <a:latin typeface="Calibri" panose="020F0502020204030204" pitchFamily="34" charset="0"/>
                <a:ea typeface="Yu Mincho" panose="02020400000000000000" pitchFamily="18" charset="-128"/>
                <a:cs typeface="Arial" panose="020B0604020202020204" pitchFamily="34" charset="0"/>
              </a:rPr>
              <a:t>8. Ubuntu MATE</a:t>
            </a:r>
            <a:endParaRPr lang="en-ID" sz="3200" dirty="0"/>
          </a:p>
        </p:txBody>
      </p:sp>
      <p:sp>
        <p:nvSpPr>
          <p:cNvPr id="8" name="TextBox 7">
            <a:extLst>
              <a:ext uri="{FF2B5EF4-FFF2-40B4-BE49-F238E27FC236}">
                <a16:creationId xmlns:a16="http://schemas.microsoft.com/office/drawing/2014/main" id="{940475A1-76C0-4C13-A2A7-39D1C9AEF8B9}"/>
              </a:ext>
            </a:extLst>
          </p:cNvPr>
          <p:cNvSpPr txBox="1"/>
          <p:nvPr/>
        </p:nvSpPr>
        <p:spPr>
          <a:xfrm>
            <a:off x="391741" y="3701059"/>
            <a:ext cx="7381808" cy="1260345"/>
          </a:xfrm>
          <a:prstGeom prst="rect">
            <a:avLst/>
          </a:prstGeom>
          <a:noFill/>
        </p:spPr>
        <p:txBody>
          <a:bodyPr wrap="square">
            <a:spAutoFit/>
          </a:bodyPr>
          <a:lstStyle/>
          <a:p>
            <a:pPr algn="just">
              <a:lnSpc>
                <a:spcPct val="107000"/>
              </a:lnSpc>
              <a:spcAft>
                <a:spcPts val="800"/>
              </a:spcAft>
            </a:pPr>
            <a:r>
              <a:rPr lang="id-ID" sz="24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Ubuntu MATE menggunakan desktop environmet MATE yang bercabang dari GNOME 2. Versi ini memiliki tampilan yang lebih tradisional dibandingkan versi lain.</a:t>
            </a:r>
            <a:endParaRPr lang="en-ID" sz="24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p:txBody>
      </p:sp>
      <p:pic>
        <p:nvPicPr>
          <p:cNvPr id="16" name="Graphic 15">
            <a:extLst>
              <a:ext uri="{FF2B5EF4-FFF2-40B4-BE49-F238E27FC236}">
                <a16:creationId xmlns:a16="http://schemas.microsoft.com/office/drawing/2014/main" id="{78A5892C-14D5-471B-B88C-BA88DA62E6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11627" y="2098662"/>
            <a:ext cx="3488632" cy="3488630"/>
          </a:xfrm>
          <a:prstGeom prst="rect">
            <a:avLst/>
          </a:prstGeom>
        </p:spPr>
      </p:pic>
    </p:spTree>
    <p:extLst>
      <p:ext uri="{BB962C8B-B14F-4D97-AF65-F5344CB8AC3E}">
        <p14:creationId xmlns:p14="http://schemas.microsoft.com/office/powerpoint/2010/main" val="3870159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A8B162-22C4-4662-85E5-EEDA93D4F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2855" y="185668"/>
            <a:ext cx="5974065" cy="1347711"/>
          </a:xfrm>
          <a:prstGeom prst="rect">
            <a:avLst/>
          </a:prstGeom>
        </p:spPr>
      </p:pic>
      <p:pic>
        <p:nvPicPr>
          <p:cNvPr id="3" name="Picture 2">
            <a:extLst>
              <a:ext uri="{FF2B5EF4-FFF2-40B4-BE49-F238E27FC236}">
                <a16:creationId xmlns:a16="http://schemas.microsoft.com/office/drawing/2014/main" id="{E4A63D69-8F05-4BA6-889E-DD5448D49A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3549" y="6152576"/>
            <a:ext cx="3916184" cy="519756"/>
          </a:xfrm>
          <a:prstGeom prst="rect">
            <a:avLst/>
          </a:prstGeom>
        </p:spPr>
      </p:pic>
      <p:sp>
        <p:nvSpPr>
          <p:cNvPr id="4" name="TextBox 3">
            <a:extLst>
              <a:ext uri="{FF2B5EF4-FFF2-40B4-BE49-F238E27FC236}">
                <a16:creationId xmlns:a16="http://schemas.microsoft.com/office/drawing/2014/main" id="{F5DBF666-C1C1-4A95-863C-A65FDF382143}"/>
              </a:ext>
            </a:extLst>
          </p:cNvPr>
          <p:cNvSpPr txBox="1"/>
          <p:nvPr/>
        </p:nvSpPr>
        <p:spPr>
          <a:xfrm>
            <a:off x="391741" y="2081322"/>
            <a:ext cx="6098146" cy="707886"/>
          </a:xfrm>
          <a:prstGeom prst="rect">
            <a:avLst/>
          </a:prstGeom>
          <a:noFill/>
        </p:spPr>
        <p:txBody>
          <a:bodyPr wrap="square">
            <a:spAutoFit/>
          </a:bodyPr>
          <a:lstStyle/>
          <a:p>
            <a:r>
              <a:rPr lang="en-ID" sz="4000" dirty="0" err="1"/>
              <a:t>Jenis-Jenis</a:t>
            </a:r>
            <a:r>
              <a:rPr lang="en-ID" sz="4000" dirty="0"/>
              <a:t> Ubuntu</a:t>
            </a:r>
          </a:p>
        </p:txBody>
      </p:sp>
      <p:sp>
        <p:nvSpPr>
          <p:cNvPr id="8" name="TextBox 7">
            <a:extLst>
              <a:ext uri="{FF2B5EF4-FFF2-40B4-BE49-F238E27FC236}">
                <a16:creationId xmlns:a16="http://schemas.microsoft.com/office/drawing/2014/main" id="{95B5B880-2ED9-44B5-BDDE-79DAE91F50FE}"/>
              </a:ext>
            </a:extLst>
          </p:cNvPr>
          <p:cNvSpPr txBox="1"/>
          <p:nvPr/>
        </p:nvSpPr>
        <p:spPr>
          <a:xfrm>
            <a:off x="391741" y="3039185"/>
            <a:ext cx="6098146" cy="595932"/>
          </a:xfrm>
          <a:prstGeom prst="rect">
            <a:avLst/>
          </a:prstGeom>
          <a:noFill/>
        </p:spPr>
        <p:txBody>
          <a:bodyPr wrap="square">
            <a:spAutoFit/>
          </a:bodyPr>
          <a:lstStyle/>
          <a:p>
            <a:pPr>
              <a:lnSpc>
                <a:spcPct val="107000"/>
              </a:lnSpc>
              <a:spcAft>
                <a:spcPts val="800"/>
              </a:spcAft>
            </a:pPr>
            <a:r>
              <a:rPr lang="id-ID" sz="3200" dirty="0">
                <a:effectLst/>
                <a:latin typeface="Calibri" panose="020F0502020204030204" pitchFamily="34" charset="0"/>
                <a:ea typeface="Yu Mincho" panose="02020400000000000000" pitchFamily="18" charset="-128"/>
                <a:cs typeface="Arial" panose="020B0604020202020204" pitchFamily="34" charset="0"/>
              </a:rPr>
              <a:t>9. Ubuntu Budgie</a:t>
            </a:r>
            <a:endParaRPr lang="en-ID" sz="3200" dirty="0">
              <a:effectLst/>
              <a:latin typeface="Calibri" panose="020F0502020204030204" pitchFamily="34" charset="0"/>
              <a:ea typeface="Yu Mincho" panose="02020400000000000000" pitchFamily="18" charset="-128"/>
              <a:cs typeface="Arial" panose="020B0604020202020204" pitchFamily="34" charset="0"/>
            </a:endParaRPr>
          </a:p>
        </p:txBody>
      </p:sp>
      <p:sp>
        <p:nvSpPr>
          <p:cNvPr id="10" name="TextBox 9">
            <a:extLst>
              <a:ext uri="{FF2B5EF4-FFF2-40B4-BE49-F238E27FC236}">
                <a16:creationId xmlns:a16="http://schemas.microsoft.com/office/drawing/2014/main" id="{A3B8C028-49F6-48B2-99F9-80A74799D251}"/>
              </a:ext>
            </a:extLst>
          </p:cNvPr>
          <p:cNvSpPr txBox="1"/>
          <p:nvPr/>
        </p:nvSpPr>
        <p:spPr>
          <a:xfrm>
            <a:off x="391741" y="3642488"/>
            <a:ext cx="7381808" cy="1655518"/>
          </a:xfrm>
          <a:prstGeom prst="rect">
            <a:avLst/>
          </a:prstGeom>
          <a:noFill/>
        </p:spPr>
        <p:txBody>
          <a:bodyPr wrap="square">
            <a:spAutoFit/>
          </a:bodyPr>
          <a:lstStyle/>
          <a:p>
            <a:pPr algn="just">
              <a:lnSpc>
                <a:spcPct val="107000"/>
              </a:lnSpc>
              <a:spcAft>
                <a:spcPts val="800"/>
              </a:spcAft>
            </a:pPr>
            <a:r>
              <a:rPr lang="id-ID" sz="24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Ini adalah varian yang paling baru. Seperti yang terlihat dari namanya, varian ini menggunakan Budgie untuk desktopnya. Environment nya dikembangkan oleh Solus Linux, memiliki tampilan modern dan elegan.</a:t>
            </a:r>
            <a:endParaRPr lang="en-ID" sz="24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p:txBody>
      </p:sp>
      <p:pic>
        <p:nvPicPr>
          <p:cNvPr id="12" name="Picture 11">
            <a:extLst>
              <a:ext uri="{FF2B5EF4-FFF2-40B4-BE49-F238E27FC236}">
                <a16:creationId xmlns:a16="http://schemas.microsoft.com/office/drawing/2014/main" id="{B8FBC20A-D6ED-41F1-AC74-AD21993FF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8007" y="2081322"/>
            <a:ext cx="3523310" cy="3523310"/>
          </a:xfrm>
          <a:prstGeom prst="rect">
            <a:avLst/>
          </a:prstGeom>
        </p:spPr>
      </p:pic>
    </p:spTree>
    <p:extLst>
      <p:ext uri="{BB962C8B-B14F-4D97-AF65-F5344CB8AC3E}">
        <p14:creationId xmlns:p14="http://schemas.microsoft.com/office/powerpoint/2010/main" val="3338081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A8B162-22C4-4662-85E5-EEDA93D4F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2855" y="185668"/>
            <a:ext cx="5974065" cy="1347711"/>
          </a:xfrm>
          <a:prstGeom prst="rect">
            <a:avLst/>
          </a:prstGeom>
        </p:spPr>
      </p:pic>
      <p:pic>
        <p:nvPicPr>
          <p:cNvPr id="3" name="Picture 2">
            <a:extLst>
              <a:ext uri="{FF2B5EF4-FFF2-40B4-BE49-F238E27FC236}">
                <a16:creationId xmlns:a16="http://schemas.microsoft.com/office/drawing/2014/main" id="{E4A63D69-8F05-4BA6-889E-DD5448D49A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3549" y="6152576"/>
            <a:ext cx="3916184" cy="519756"/>
          </a:xfrm>
          <a:prstGeom prst="rect">
            <a:avLst/>
          </a:prstGeom>
        </p:spPr>
      </p:pic>
      <p:sp>
        <p:nvSpPr>
          <p:cNvPr id="4" name="TextBox 3">
            <a:extLst>
              <a:ext uri="{FF2B5EF4-FFF2-40B4-BE49-F238E27FC236}">
                <a16:creationId xmlns:a16="http://schemas.microsoft.com/office/drawing/2014/main" id="{F5DBF666-C1C1-4A95-863C-A65FDF382143}"/>
              </a:ext>
            </a:extLst>
          </p:cNvPr>
          <p:cNvSpPr txBox="1"/>
          <p:nvPr/>
        </p:nvSpPr>
        <p:spPr>
          <a:xfrm>
            <a:off x="391741" y="2081322"/>
            <a:ext cx="6098146" cy="707886"/>
          </a:xfrm>
          <a:prstGeom prst="rect">
            <a:avLst/>
          </a:prstGeom>
          <a:noFill/>
        </p:spPr>
        <p:txBody>
          <a:bodyPr wrap="square">
            <a:spAutoFit/>
          </a:bodyPr>
          <a:lstStyle/>
          <a:p>
            <a:r>
              <a:rPr lang="en-ID" sz="4000" dirty="0" err="1"/>
              <a:t>Jenis-Jenis</a:t>
            </a:r>
            <a:r>
              <a:rPr lang="en-ID" sz="4000" dirty="0"/>
              <a:t> Ubuntu</a:t>
            </a:r>
          </a:p>
        </p:txBody>
      </p:sp>
      <p:sp>
        <p:nvSpPr>
          <p:cNvPr id="6" name="TextBox 5">
            <a:extLst>
              <a:ext uri="{FF2B5EF4-FFF2-40B4-BE49-F238E27FC236}">
                <a16:creationId xmlns:a16="http://schemas.microsoft.com/office/drawing/2014/main" id="{B13CBE71-0208-46AF-B50C-FD8D05C4D802}"/>
              </a:ext>
            </a:extLst>
          </p:cNvPr>
          <p:cNvSpPr txBox="1"/>
          <p:nvPr/>
        </p:nvSpPr>
        <p:spPr>
          <a:xfrm>
            <a:off x="391741" y="3039185"/>
            <a:ext cx="6098146" cy="595932"/>
          </a:xfrm>
          <a:prstGeom prst="rect">
            <a:avLst/>
          </a:prstGeom>
          <a:noFill/>
        </p:spPr>
        <p:txBody>
          <a:bodyPr wrap="square">
            <a:spAutoFit/>
          </a:bodyPr>
          <a:lstStyle/>
          <a:p>
            <a:pPr>
              <a:lnSpc>
                <a:spcPct val="107000"/>
              </a:lnSpc>
              <a:spcAft>
                <a:spcPts val="800"/>
              </a:spcAft>
            </a:pPr>
            <a:r>
              <a:rPr lang="id-ID" sz="3200" dirty="0">
                <a:effectLst/>
                <a:latin typeface="Calibri" panose="020F0502020204030204" pitchFamily="34" charset="0"/>
                <a:ea typeface="Yu Mincho" panose="02020400000000000000" pitchFamily="18" charset="-128"/>
                <a:cs typeface="Arial" panose="020B0604020202020204" pitchFamily="34" charset="0"/>
              </a:rPr>
              <a:t>10. Edubuntu</a:t>
            </a:r>
            <a:endParaRPr lang="en-ID" sz="3200" dirty="0">
              <a:effectLst/>
              <a:latin typeface="Calibri" panose="020F0502020204030204" pitchFamily="34" charset="0"/>
              <a:ea typeface="Yu Mincho" panose="02020400000000000000" pitchFamily="18" charset="-128"/>
              <a:cs typeface="Arial" panose="020B0604020202020204" pitchFamily="34" charset="0"/>
            </a:endParaRPr>
          </a:p>
        </p:txBody>
      </p:sp>
      <p:sp>
        <p:nvSpPr>
          <p:cNvPr id="8" name="TextBox 7">
            <a:extLst>
              <a:ext uri="{FF2B5EF4-FFF2-40B4-BE49-F238E27FC236}">
                <a16:creationId xmlns:a16="http://schemas.microsoft.com/office/drawing/2014/main" id="{F1FEAD72-AA7E-48DD-A0C4-B1A272BB9FCC}"/>
              </a:ext>
            </a:extLst>
          </p:cNvPr>
          <p:cNvSpPr txBox="1"/>
          <p:nvPr/>
        </p:nvSpPr>
        <p:spPr>
          <a:xfrm>
            <a:off x="391741" y="3885094"/>
            <a:ext cx="7381808" cy="1260345"/>
          </a:xfrm>
          <a:prstGeom prst="rect">
            <a:avLst/>
          </a:prstGeom>
          <a:noFill/>
        </p:spPr>
        <p:txBody>
          <a:bodyPr wrap="square">
            <a:spAutoFit/>
          </a:bodyPr>
          <a:lstStyle/>
          <a:p>
            <a:pPr algn="just">
              <a:lnSpc>
                <a:spcPct val="107000"/>
              </a:lnSpc>
              <a:spcAft>
                <a:spcPts val="800"/>
              </a:spcAft>
            </a:pPr>
            <a:r>
              <a:rPr lang="id-ID" sz="24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Edubuntu adalah singkata dari Education dan Ubuntu. Ini merupakan GNOME yang dibuat khusus untuk sekolah dan instansi pendidikan.</a:t>
            </a:r>
            <a:endParaRPr lang="en-ID" sz="24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p:txBody>
      </p:sp>
      <p:pic>
        <p:nvPicPr>
          <p:cNvPr id="12" name="Graphic 11">
            <a:extLst>
              <a:ext uri="{FF2B5EF4-FFF2-40B4-BE49-F238E27FC236}">
                <a16:creationId xmlns:a16="http://schemas.microsoft.com/office/drawing/2014/main" id="{09F7100A-624D-4ACC-9762-DBDFD6A7C4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33220" y="2164508"/>
            <a:ext cx="2709108" cy="3356938"/>
          </a:xfrm>
          <a:prstGeom prst="rect">
            <a:avLst/>
          </a:prstGeom>
        </p:spPr>
      </p:pic>
    </p:spTree>
    <p:extLst>
      <p:ext uri="{BB962C8B-B14F-4D97-AF65-F5344CB8AC3E}">
        <p14:creationId xmlns:p14="http://schemas.microsoft.com/office/powerpoint/2010/main" val="819050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A8B162-22C4-4662-85E5-EEDA93D4F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2855" y="185668"/>
            <a:ext cx="5974065" cy="1347711"/>
          </a:xfrm>
          <a:prstGeom prst="rect">
            <a:avLst/>
          </a:prstGeom>
        </p:spPr>
      </p:pic>
      <p:pic>
        <p:nvPicPr>
          <p:cNvPr id="3" name="Picture 2">
            <a:extLst>
              <a:ext uri="{FF2B5EF4-FFF2-40B4-BE49-F238E27FC236}">
                <a16:creationId xmlns:a16="http://schemas.microsoft.com/office/drawing/2014/main" id="{E4A63D69-8F05-4BA6-889E-DD5448D49A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3549" y="6152576"/>
            <a:ext cx="3916184" cy="519756"/>
          </a:xfrm>
          <a:prstGeom prst="rect">
            <a:avLst/>
          </a:prstGeom>
        </p:spPr>
      </p:pic>
      <p:sp>
        <p:nvSpPr>
          <p:cNvPr id="4" name="TextBox 3">
            <a:extLst>
              <a:ext uri="{FF2B5EF4-FFF2-40B4-BE49-F238E27FC236}">
                <a16:creationId xmlns:a16="http://schemas.microsoft.com/office/drawing/2014/main" id="{F5DBF666-C1C1-4A95-863C-A65FDF382143}"/>
              </a:ext>
            </a:extLst>
          </p:cNvPr>
          <p:cNvSpPr txBox="1"/>
          <p:nvPr/>
        </p:nvSpPr>
        <p:spPr>
          <a:xfrm>
            <a:off x="391741" y="2081322"/>
            <a:ext cx="6098146" cy="707886"/>
          </a:xfrm>
          <a:prstGeom prst="rect">
            <a:avLst/>
          </a:prstGeom>
          <a:noFill/>
        </p:spPr>
        <p:txBody>
          <a:bodyPr wrap="square">
            <a:spAutoFit/>
          </a:bodyPr>
          <a:lstStyle/>
          <a:p>
            <a:r>
              <a:rPr lang="en-ID" sz="4000" dirty="0" err="1"/>
              <a:t>Jenis-Jenis</a:t>
            </a:r>
            <a:r>
              <a:rPr lang="en-ID" sz="4000" dirty="0"/>
              <a:t> Ubuntu</a:t>
            </a:r>
          </a:p>
        </p:txBody>
      </p:sp>
      <p:sp>
        <p:nvSpPr>
          <p:cNvPr id="6" name="TextBox 5">
            <a:extLst>
              <a:ext uri="{FF2B5EF4-FFF2-40B4-BE49-F238E27FC236}">
                <a16:creationId xmlns:a16="http://schemas.microsoft.com/office/drawing/2014/main" id="{2DFDB8F2-AB7E-41DB-A107-3178AF10E98D}"/>
              </a:ext>
            </a:extLst>
          </p:cNvPr>
          <p:cNvSpPr txBox="1"/>
          <p:nvPr/>
        </p:nvSpPr>
        <p:spPr>
          <a:xfrm>
            <a:off x="391741" y="3039185"/>
            <a:ext cx="6098146" cy="595932"/>
          </a:xfrm>
          <a:prstGeom prst="rect">
            <a:avLst/>
          </a:prstGeom>
          <a:noFill/>
        </p:spPr>
        <p:txBody>
          <a:bodyPr wrap="square">
            <a:spAutoFit/>
          </a:bodyPr>
          <a:lstStyle/>
          <a:p>
            <a:pPr>
              <a:lnSpc>
                <a:spcPct val="107000"/>
              </a:lnSpc>
              <a:spcAft>
                <a:spcPts val="800"/>
              </a:spcAft>
            </a:pPr>
            <a:r>
              <a:rPr lang="id-ID" sz="3200" dirty="0">
                <a:effectLst/>
                <a:latin typeface="Calibri" panose="020F0502020204030204" pitchFamily="34" charset="0"/>
                <a:ea typeface="Yu Mincho" panose="02020400000000000000" pitchFamily="18" charset="-128"/>
                <a:cs typeface="Arial" panose="020B0604020202020204" pitchFamily="34" charset="0"/>
              </a:rPr>
              <a:t>11. Gobuntu</a:t>
            </a:r>
            <a:endParaRPr lang="en-ID" sz="3200" dirty="0">
              <a:effectLst/>
              <a:latin typeface="Calibri" panose="020F0502020204030204" pitchFamily="34" charset="0"/>
              <a:ea typeface="Yu Mincho" panose="02020400000000000000" pitchFamily="18" charset="-128"/>
              <a:cs typeface="Arial" panose="020B0604020202020204" pitchFamily="34" charset="0"/>
            </a:endParaRPr>
          </a:p>
        </p:txBody>
      </p:sp>
      <p:sp>
        <p:nvSpPr>
          <p:cNvPr id="8" name="TextBox 7">
            <a:extLst>
              <a:ext uri="{FF2B5EF4-FFF2-40B4-BE49-F238E27FC236}">
                <a16:creationId xmlns:a16="http://schemas.microsoft.com/office/drawing/2014/main" id="{42D62728-D4A0-48C2-9B87-CF82CC130110}"/>
              </a:ext>
            </a:extLst>
          </p:cNvPr>
          <p:cNvSpPr txBox="1"/>
          <p:nvPr/>
        </p:nvSpPr>
        <p:spPr>
          <a:xfrm>
            <a:off x="352906" y="3809425"/>
            <a:ext cx="7381808" cy="1260345"/>
          </a:xfrm>
          <a:prstGeom prst="rect">
            <a:avLst/>
          </a:prstGeom>
          <a:noFill/>
        </p:spPr>
        <p:txBody>
          <a:bodyPr wrap="square">
            <a:spAutoFit/>
          </a:bodyPr>
          <a:lstStyle/>
          <a:p>
            <a:pPr algn="just">
              <a:lnSpc>
                <a:spcPct val="107000"/>
              </a:lnSpc>
              <a:spcAft>
                <a:spcPts val="800"/>
              </a:spcAft>
            </a:pPr>
            <a:r>
              <a:rPr lang="id-ID" sz="24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Gobuntu merupakan turunan resmi dari sistem operasi Ubuntu yang dikandung untuk memberikan distribusi yang terdiri sepenuhnya dari perangkat lunak bebas.</a:t>
            </a:r>
            <a:endParaRPr lang="en-ID" sz="24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p:txBody>
      </p:sp>
      <p:pic>
        <p:nvPicPr>
          <p:cNvPr id="10" name="Graphic 9">
            <a:extLst>
              <a:ext uri="{FF2B5EF4-FFF2-40B4-BE49-F238E27FC236}">
                <a16:creationId xmlns:a16="http://schemas.microsoft.com/office/drawing/2014/main" id="{A960AA0F-2D0F-4D28-B575-9D63967036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34635" y="2165428"/>
            <a:ext cx="3355098" cy="3355098"/>
          </a:xfrm>
          <a:prstGeom prst="rect">
            <a:avLst/>
          </a:prstGeom>
        </p:spPr>
      </p:pic>
    </p:spTree>
    <p:extLst>
      <p:ext uri="{BB962C8B-B14F-4D97-AF65-F5344CB8AC3E}">
        <p14:creationId xmlns:p14="http://schemas.microsoft.com/office/powerpoint/2010/main" val="2667853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A8B162-22C4-4662-85E5-EEDA93D4F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2855" y="185668"/>
            <a:ext cx="5974065" cy="1347711"/>
          </a:xfrm>
          <a:prstGeom prst="rect">
            <a:avLst/>
          </a:prstGeom>
        </p:spPr>
      </p:pic>
      <p:pic>
        <p:nvPicPr>
          <p:cNvPr id="3" name="Picture 2">
            <a:extLst>
              <a:ext uri="{FF2B5EF4-FFF2-40B4-BE49-F238E27FC236}">
                <a16:creationId xmlns:a16="http://schemas.microsoft.com/office/drawing/2014/main" id="{E4A63D69-8F05-4BA6-889E-DD5448D49A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3549" y="6152576"/>
            <a:ext cx="3916184" cy="519756"/>
          </a:xfrm>
          <a:prstGeom prst="rect">
            <a:avLst/>
          </a:prstGeom>
        </p:spPr>
      </p:pic>
      <p:sp>
        <p:nvSpPr>
          <p:cNvPr id="4" name="TextBox 3">
            <a:extLst>
              <a:ext uri="{FF2B5EF4-FFF2-40B4-BE49-F238E27FC236}">
                <a16:creationId xmlns:a16="http://schemas.microsoft.com/office/drawing/2014/main" id="{F5DBF666-C1C1-4A95-863C-A65FDF382143}"/>
              </a:ext>
            </a:extLst>
          </p:cNvPr>
          <p:cNvSpPr txBox="1"/>
          <p:nvPr/>
        </p:nvSpPr>
        <p:spPr>
          <a:xfrm>
            <a:off x="391741" y="2081322"/>
            <a:ext cx="6098146" cy="707886"/>
          </a:xfrm>
          <a:prstGeom prst="rect">
            <a:avLst/>
          </a:prstGeom>
          <a:noFill/>
        </p:spPr>
        <p:txBody>
          <a:bodyPr wrap="square">
            <a:spAutoFit/>
          </a:bodyPr>
          <a:lstStyle/>
          <a:p>
            <a:r>
              <a:rPr lang="en-ID" sz="4000" dirty="0" err="1"/>
              <a:t>Jenis-Jenis</a:t>
            </a:r>
            <a:r>
              <a:rPr lang="en-ID" sz="4000" dirty="0"/>
              <a:t> Ubuntu</a:t>
            </a:r>
          </a:p>
        </p:txBody>
      </p:sp>
      <p:sp>
        <p:nvSpPr>
          <p:cNvPr id="6" name="TextBox 5">
            <a:extLst>
              <a:ext uri="{FF2B5EF4-FFF2-40B4-BE49-F238E27FC236}">
                <a16:creationId xmlns:a16="http://schemas.microsoft.com/office/drawing/2014/main" id="{6869A417-54F9-49C8-9607-93BBC3DEEE3F}"/>
              </a:ext>
            </a:extLst>
          </p:cNvPr>
          <p:cNvSpPr txBox="1"/>
          <p:nvPr/>
        </p:nvSpPr>
        <p:spPr>
          <a:xfrm>
            <a:off x="453782" y="3039185"/>
            <a:ext cx="6098146" cy="595932"/>
          </a:xfrm>
          <a:prstGeom prst="rect">
            <a:avLst/>
          </a:prstGeom>
          <a:noFill/>
        </p:spPr>
        <p:txBody>
          <a:bodyPr wrap="square">
            <a:spAutoFit/>
          </a:bodyPr>
          <a:lstStyle/>
          <a:p>
            <a:pPr>
              <a:lnSpc>
                <a:spcPct val="107000"/>
              </a:lnSpc>
              <a:spcAft>
                <a:spcPts val="800"/>
              </a:spcAft>
            </a:pPr>
            <a:r>
              <a:rPr lang="id-ID" sz="3200" dirty="0">
                <a:effectLst/>
                <a:latin typeface="Calibri" panose="020F0502020204030204" pitchFamily="34" charset="0"/>
                <a:ea typeface="Yu Mincho" panose="02020400000000000000" pitchFamily="18" charset="-128"/>
                <a:cs typeface="Arial" panose="020B0604020202020204" pitchFamily="34" charset="0"/>
              </a:rPr>
              <a:t>12. Kubuntu Netbook Remix</a:t>
            </a:r>
            <a:endParaRPr lang="en-ID" sz="3200" dirty="0">
              <a:effectLst/>
              <a:latin typeface="Calibri" panose="020F0502020204030204" pitchFamily="34" charset="0"/>
              <a:ea typeface="Yu Mincho" panose="02020400000000000000" pitchFamily="18" charset="-128"/>
              <a:cs typeface="Arial" panose="020B0604020202020204" pitchFamily="34" charset="0"/>
            </a:endParaRPr>
          </a:p>
        </p:txBody>
      </p:sp>
      <p:sp>
        <p:nvSpPr>
          <p:cNvPr id="8" name="TextBox 7">
            <a:extLst>
              <a:ext uri="{FF2B5EF4-FFF2-40B4-BE49-F238E27FC236}">
                <a16:creationId xmlns:a16="http://schemas.microsoft.com/office/drawing/2014/main" id="{7F7044DE-C98A-4560-A683-4C004694EE00}"/>
              </a:ext>
            </a:extLst>
          </p:cNvPr>
          <p:cNvSpPr txBox="1"/>
          <p:nvPr/>
        </p:nvSpPr>
        <p:spPr>
          <a:xfrm>
            <a:off x="453782" y="3862427"/>
            <a:ext cx="7319767" cy="865173"/>
          </a:xfrm>
          <a:prstGeom prst="rect">
            <a:avLst/>
          </a:prstGeom>
          <a:noFill/>
        </p:spPr>
        <p:txBody>
          <a:bodyPr wrap="square">
            <a:spAutoFit/>
          </a:bodyPr>
          <a:lstStyle/>
          <a:p>
            <a:pPr algn="just">
              <a:lnSpc>
                <a:spcPct val="107000"/>
              </a:lnSpc>
              <a:spcAft>
                <a:spcPts val="800"/>
              </a:spcAft>
            </a:pPr>
            <a:r>
              <a:rPr lang="id-ID" sz="24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adalah varian Ubuntu dengan tata letak lingkungan desktop KDE Plasma 4 yang dioptimalkan untuk netbook.</a:t>
            </a:r>
            <a:endParaRPr lang="en-ID" sz="24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p:txBody>
      </p:sp>
      <p:pic>
        <p:nvPicPr>
          <p:cNvPr id="9" name="Picture 8">
            <a:extLst>
              <a:ext uri="{FF2B5EF4-FFF2-40B4-BE49-F238E27FC236}">
                <a16:creationId xmlns:a16="http://schemas.microsoft.com/office/drawing/2014/main" id="{F0C97613-A4D4-4A06-AB73-CC0A67FE5F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4872" y="1759413"/>
            <a:ext cx="4167128" cy="4167128"/>
          </a:xfrm>
          <a:prstGeom prst="rect">
            <a:avLst/>
          </a:prstGeom>
        </p:spPr>
      </p:pic>
    </p:spTree>
    <p:extLst>
      <p:ext uri="{BB962C8B-B14F-4D97-AF65-F5344CB8AC3E}">
        <p14:creationId xmlns:p14="http://schemas.microsoft.com/office/powerpoint/2010/main" val="2740463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A8B162-22C4-4662-85E5-EEDA93D4F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2855" y="185668"/>
            <a:ext cx="5974065" cy="1347711"/>
          </a:xfrm>
          <a:prstGeom prst="rect">
            <a:avLst/>
          </a:prstGeom>
        </p:spPr>
      </p:pic>
      <p:pic>
        <p:nvPicPr>
          <p:cNvPr id="3" name="Picture 2">
            <a:extLst>
              <a:ext uri="{FF2B5EF4-FFF2-40B4-BE49-F238E27FC236}">
                <a16:creationId xmlns:a16="http://schemas.microsoft.com/office/drawing/2014/main" id="{E4A63D69-8F05-4BA6-889E-DD5448D49A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3549" y="6152576"/>
            <a:ext cx="3916184" cy="519756"/>
          </a:xfrm>
          <a:prstGeom prst="rect">
            <a:avLst/>
          </a:prstGeom>
        </p:spPr>
      </p:pic>
      <p:sp>
        <p:nvSpPr>
          <p:cNvPr id="4" name="TextBox 3">
            <a:extLst>
              <a:ext uri="{FF2B5EF4-FFF2-40B4-BE49-F238E27FC236}">
                <a16:creationId xmlns:a16="http://schemas.microsoft.com/office/drawing/2014/main" id="{F5DBF666-C1C1-4A95-863C-A65FDF382143}"/>
              </a:ext>
            </a:extLst>
          </p:cNvPr>
          <p:cNvSpPr txBox="1"/>
          <p:nvPr/>
        </p:nvSpPr>
        <p:spPr>
          <a:xfrm>
            <a:off x="391741" y="2081322"/>
            <a:ext cx="6098146" cy="707886"/>
          </a:xfrm>
          <a:prstGeom prst="rect">
            <a:avLst/>
          </a:prstGeom>
          <a:noFill/>
        </p:spPr>
        <p:txBody>
          <a:bodyPr wrap="square">
            <a:spAutoFit/>
          </a:bodyPr>
          <a:lstStyle/>
          <a:p>
            <a:r>
              <a:rPr lang="en-ID" sz="4000" dirty="0" err="1"/>
              <a:t>Jenis-Jenis</a:t>
            </a:r>
            <a:r>
              <a:rPr lang="en-ID" sz="4000" dirty="0"/>
              <a:t> Ubuntu</a:t>
            </a:r>
          </a:p>
        </p:txBody>
      </p:sp>
      <p:sp>
        <p:nvSpPr>
          <p:cNvPr id="6" name="TextBox 5">
            <a:extLst>
              <a:ext uri="{FF2B5EF4-FFF2-40B4-BE49-F238E27FC236}">
                <a16:creationId xmlns:a16="http://schemas.microsoft.com/office/drawing/2014/main" id="{4D8CA40F-079C-41B5-8EE6-A8550BB474DC}"/>
              </a:ext>
            </a:extLst>
          </p:cNvPr>
          <p:cNvSpPr txBox="1"/>
          <p:nvPr/>
        </p:nvSpPr>
        <p:spPr>
          <a:xfrm>
            <a:off x="365785" y="3044763"/>
            <a:ext cx="6098146" cy="584775"/>
          </a:xfrm>
          <a:prstGeom prst="rect">
            <a:avLst/>
          </a:prstGeom>
          <a:noFill/>
        </p:spPr>
        <p:txBody>
          <a:bodyPr wrap="square">
            <a:spAutoFit/>
          </a:bodyPr>
          <a:lstStyle/>
          <a:p>
            <a:r>
              <a:rPr lang="id-ID" sz="3200" dirty="0"/>
              <a:t>13. </a:t>
            </a:r>
            <a:r>
              <a:rPr lang="en-ID" sz="3200" dirty="0" err="1"/>
              <a:t>Mythbuntu</a:t>
            </a:r>
            <a:endParaRPr lang="en-ID" sz="3200" dirty="0"/>
          </a:p>
        </p:txBody>
      </p:sp>
      <p:sp>
        <p:nvSpPr>
          <p:cNvPr id="8" name="TextBox 7">
            <a:extLst>
              <a:ext uri="{FF2B5EF4-FFF2-40B4-BE49-F238E27FC236}">
                <a16:creationId xmlns:a16="http://schemas.microsoft.com/office/drawing/2014/main" id="{A7CB9C0D-1091-40CA-9A1F-A3002C71A4E0}"/>
              </a:ext>
            </a:extLst>
          </p:cNvPr>
          <p:cNvSpPr txBox="1"/>
          <p:nvPr/>
        </p:nvSpPr>
        <p:spPr>
          <a:xfrm>
            <a:off x="365785" y="3796545"/>
            <a:ext cx="7381808" cy="1260345"/>
          </a:xfrm>
          <a:prstGeom prst="rect">
            <a:avLst/>
          </a:prstGeom>
          <a:noFill/>
        </p:spPr>
        <p:txBody>
          <a:bodyPr wrap="square">
            <a:spAutoFit/>
          </a:bodyPr>
          <a:lstStyle/>
          <a:p>
            <a:pPr algn="just">
              <a:lnSpc>
                <a:spcPct val="107000"/>
              </a:lnSpc>
              <a:spcAft>
                <a:spcPts val="800"/>
              </a:spcAft>
            </a:pPr>
            <a:r>
              <a:rPr lang="id-ID" sz="24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Mythbuntu adalah instalasi minimal yang ditujukan khusus untuk MythTV. MythTV adalah software open-source untuk multimedia dan home theater pada PC.</a:t>
            </a:r>
            <a:endParaRPr lang="en-ID" sz="24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p:txBody>
      </p:sp>
    </p:spTree>
    <p:extLst>
      <p:ext uri="{BB962C8B-B14F-4D97-AF65-F5344CB8AC3E}">
        <p14:creationId xmlns:p14="http://schemas.microsoft.com/office/powerpoint/2010/main" val="750720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A8B162-22C4-4662-85E5-EEDA93D4F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2855" y="185668"/>
            <a:ext cx="5974065" cy="1347711"/>
          </a:xfrm>
          <a:prstGeom prst="rect">
            <a:avLst/>
          </a:prstGeom>
        </p:spPr>
      </p:pic>
      <p:pic>
        <p:nvPicPr>
          <p:cNvPr id="3" name="Picture 2">
            <a:extLst>
              <a:ext uri="{FF2B5EF4-FFF2-40B4-BE49-F238E27FC236}">
                <a16:creationId xmlns:a16="http://schemas.microsoft.com/office/drawing/2014/main" id="{E4A63D69-8F05-4BA6-889E-DD5448D49A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3549" y="6152576"/>
            <a:ext cx="3916184" cy="519756"/>
          </a:xfrm>
          <a:prstGeom prst="rect">
            <a:avLst/>
          </a:prstGeom>
        </p:spPr>
      </p:pic>
      <p:sp>
        <p:nvSpPr>
          <p:cNvPr id="4" name="TextBox 3">
            <a:extLst>
              <a:ext uri="{FF2B5EF4-FFF2-40B4-BE49-F238E27FC236}">
                <a16:creationId xmlns:a16="http://schemas.microsoft.com/office/drawing/2014/main" id="{F5DBF666-C1C1-4A95-863C-A65FDF382143}"/>
              </a:ext>
            </a:extLst>
          </p:cNvPr>
          <p:cNvSpPr txBox="1"/>
          <p:nvPr/>
        </p:nvSpPr>
        <p:spPr>
          <a:xfrm>
            <a:off x="391741" y="2081322"/>
            <a:ext cx="6098146" cy="707886"/>
          </a:xfrm>
          <a:prstGeom prst="rect">
            <a:avLst/>
          </a:prstGeom>
          <a:noFill/>
        </p:spPr>
        <p:txBody>
          <a:bodyPr wrap="square">
            <a:spAutoFit/>
          </a:bodyPr>
          <a:lstStyle/>
          <a:p>
            <a:r>
              <a:rPr lang="en-ID" sz="4000" dirty="0" err="1"/>
              <a:t>Jenis-Jenis</a:t>
            </a:r>
            <a:r>
              <a:rPr lang="en-ID" sz="4000" dirty="0"/>
              <a:t> Ubuntu</a:t>
            </a:r>
          </a:p>
        </p:txBody>
      </p:sp>
      <p:sp>
        <p:nvSpPr>
          <p:cNvPr id="6" name="TextBox 5">
            <a:extLst>
              <a:ext uri="{FF2B5EF4-FFF2-40B4-BE49-F238E27FC236}">
                <a16:creationId xmlns:a16="http://schemas.microsoft.com/office/drawing/2014/main" id="{BB5AE3C5-EBE9-4B91-816C-F327D92AAF87}"/>
              </a:ext>
            </a:extLst>
          </p:cNvPr>
          <p:cNvSpPr txBox="1"/>
          <p:nvPr/>
        </p:nvSpPr>
        <p:spPr>
          <a:xfrm>
            <a:off x="391741" y="2949079"/>
            <a:ext cx="6098146" cy="595932"/>
          </a:xfrm>
          <a:prstGeom prst="rect">
            <a:avLst/>
          </a:prstGeom>
          <a:noFill/>
        </p:spPr>
        <p:txBody>
          <a:bodyPr wrap="square">
            <a:spAutoFit/>
          </a:bodyPr>
          <a:lstStyle/>
          <a:p>
            <a:pPr>
              <a:lnSpc>
                <a:spcPct val="107000"/>
              </a:lnSpc>
              <a:spcAft>
                <a:spcPts val="800"/>
              </a:spcAft>
            </a:pPr>
            <a:r>
              <a:rPr lang="id-ID" sz="3200" dirty="0">
                <a:effectLst/>
                <a:latin typeface="Calibri" panose="020F0502020204030204" pitchFamily="34" charset="0"/>
                <a:ea typeface="Yu Mincho" panose="02020400000000000000" pitchFamily="18" charset="-128"/>
                <a:cs typeface="Arial" panose="020B0604020202020204" pitchFamily="34" charset="0"/>
              </a:rPr>
              <a:t>14. Kubuntu Mobile</a:t>
            </a:r>
            <a:endParaRPr lang="en-ID" sz="3200" dirty="0">
              <a:effectLst/>
              <a:latin typeface="Calibri" panose="020F0502020204030204" pitchFamily="34" charset="0"/>
              <a:ea typeface="Yu Mincho" panose="02020400000000000000" pitchFamily="18" charset="-128"/>
              <a:cs typeface="Arial" panose="020B0604020202020204" pitchFamily="34" charset="0"/>
            </a:endParaRPr>
          </a:p>
        </p:txBody>
      </p:sp>
      <p:sp>
        <p:nvSpPr>
          <p:cNvPr id="8" name="TextBox 7">
            <a:extLst>
              <a:ext uri="{FF2B5EF4-FFF2-40B4-BE49-F238E27FC236}">
                <a16:creationId xmlns:a16="http://schemas.microsoft.com/office/drawing/2014/main" id="{B239ECEC-1A25-4C02-866E-EF1A59AD612F}"/>
              </a:ext>
            </a:extLst>
          </p:cNvPr>
          <p:cNvSpPr txBox="1"/>
          <p:nvPr/>
        </p:nvSpPr>
        <p:spPr>
          <a:xfrm>
            <a:off x="391741" y="3636206"/>
            <a:ext cx="7381808" cy="865173"/>
          </a:xfrm>
          <a:prstGeom prst="rect">
            <a:avLst/>
          </a:prstGeom>
          <a:noFill/>
        </p:spPr>
        <p:txBody>
          <a:bodyPr wrap="square">
            <a:spAutoFit/>
          </a:bodyPr>
          <a:lstStyle/>
          <a:p>
            <a:pPr>
              <a:lnSpc>
                <a:spcPct val="107000"/>
              </a:lnSpc>
              <a:spcAft>
                <a:spcPts val="800"/>
              </a:spcAft>
            </a:pPr>
            <a:r>
              <a:rPr lang="id-ID" sz="24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adalah varian Ubuntu dengan desktop KDE untuk perangkat seluler (mobile).</a:t>
            </a:r>
            <a:endParaRPr lang="en-ID" sz="24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p:txBody>
      </p:sp>
      <p:pic>
        <p:nvPicPr>
          <p:cNvPr id="10" name="Picture 9">
            <a:extLst>
              <a:ext uri="{FF2B5EF4-FFF2-40B4-BE49-F238E27FC236}">
                <a16:creationId xmlns:a16="http://schemas.microsoft.com/office/drawing/2014/main" id="{13B698EF-1E38-4B22-9CD3-F3D7B3198B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764" y="1793421"/>
            <a:ext cx="2172734" cy="4099112"/>
          </a:xfrm>
          <a:prstGeom prst="rect">
            <a:avLst/>
          </a:prstGeom>
        </p:spPr>
      </p:pic>
      <p:pic>
        <p:nvPicPr>
          <p:cNvPr id="12" name="Picture 11">
            <a:extLst>
              <a:ext uri="{FF2B5EF4-FFF2-40B4-BE49-F238E27FC236}">
                <a16:creationId xmlns:a16="http://schemas.microsoft.com/office/drawing/2014/main" id="{FC52827B-AF4A-412B-98C4-0D3F2BF3EF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0264" y="1792133"/>
            <a:ext cx="2169995" cy="4100400"/>
          </a:xfrm>
          <a:prstGeom prst="rect">
            <a:avLst/>
          </a:prstGeom>
        </p:spPr>
      </p:pic>
    </p:spTree>
    <p:extLst>
      <p:ext uri="{BB962C8B-B14F-4D97-AF65-F5344CB8AC3E}">
        <p14:creationId xmlns:p14="http://schemas.microsoft.com/office/powerpoint/2010/main" val="506919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20000">
              <a:srgbClr val="77216F"/>
            </a:gs>
            <a:gs pos="60000">
              <a:srgbClr val="56334B"/>
            </a:gs>
            <a:gs pos="40000">
              <a:srgbClr val="E95420"/>
            </a:gs>
            <a:gs pos="80000">
              <a:srgbClr val="772953"/>
            </a:gs>
          </a:gsLst>
          <a:lin ang="27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DB90D4-74B2-4088-82F7-C62F540C3354}"/>
              </a:ext>
            </a:extLst>
          </p:cNvPr>
          <p:cNvSpPr txBox="1"/>
          <p:nvPr/>
        </p:nvSpPr>
        <p:spPr>
          <a:xfrm>
            <a:off x="3214352" y="335734"/>
            <a:ext cx="6098146" cy="1015663"/>
          </a:xfrm>
          <a:prstGeom prst="rect">
            <a:avLst/>
          </a:prstGeom>
          <a:noFill/>
        </p:spPr>
        <p:txBody>
          <a:bodyPr wrap="square">
            <a:spAutoFit/>
          </a:bodyPr>
          <a:lstStyle/>
          <a:p>
            <a:r>
              <a:rPr lang="en-ID" sz="6000" dirty="0" err="1"/>
              <a:t>Sistem</a:t>
            </a:r>
            <a:r>
              <a:rPr lang="en-ID" sz="6000" dirty="0"/>
              <a:t> </a:t>
            </a:r>
            <a:r>
              <a:rPr lang="en-ID" sz="6000" dirty="0" err="1"/>
              <a:t>Operasi</a:t>
            </a:r>
            <a:r>
              <a:rPr lang="en-ID" sz="6000" dirty="0"/>
              <a:t> </a:t>
            </a:r>
          </a:p>
        </p:txBody>
      </p:sp>
      <p:sp>
        <p:nvSpPr>
          <p:cNvPr id="7" name="TextBox 6">
            <a:extLst>
              <a:ext uri="{FF2B5EF4-FFF2-40B4-BE49-F238E27FC236}">
                <a16:creationId xmlns:a16="http://schemas.microsoft.com/office/drawing/2014/main" id="{BE453344-16DC-4393-B97A-A7B634324566}"/>
              </a:ext>
            </a:extLst>
          </p:cNvPr>
          <p:cNvSpPr txBox="1"/>
          <p:nvPr/>
        </p:nvSpPr>
        <p:spPr>
          <a:xfrm>
            <a:off x="2014612" y="1674494"/>
            <a:ext cx="8162776" cy="4154984"/>
          </a:xfrm>
          <a:prstGeom prst="rect">
            <a:avLst/>
          </a:prstGeom>
          <a:noFill/>
        </p:spPr>
        <p:txBody>
          <a:bodyPr wrap="square">
            <a:spAutoFit/>
          </a:bodyPr>
          <a:lstStyle/>
          <a:p>
            <a:pPr algn="justLow"/>
            <a:r>
              <a:rPr lang="en-ID" sz="2400" dirty="0" err="1">
                <a:solidFill>
                  <a:schemeClr val="bg1"/>
                </a:solidFill>
              </a:rPr>
              <a:t>Sistem</a:t>
            </a:r>
            <a:r>
              <a:rPr lang="en-ID" sz="2400" dirty="0">
                <a:solidFill>
                  <a:schemeClr val="bg1"/>
                </a:solidFill>
              </a:rPr>
              <a:t> </a:t>
            </a:r>
            <a:r>
              <a:rPr lang="en-ID" sz="2400" dirty="0" err="1">
                <a:solidFill>
                  <a:schemeClr val="bg1"/>
                </a:solidFill>
              </a:rPr>
              <a:t>Operasi</a:t>
            </a:r>
            <a:r>
              <a:rPr lang="en-ID" sz="2400" dirty="0">
                <a:solidFill>
                  <a:schemeClr val="bg1"/>
                </a:solidFill>
              </a:rPr>
              <a:t> </a:t>
            </a:r>
            <a:r>
              <a:rPr lang="en-ID" sz="2400" dirty="0" err="1">
                <a:solidFill>
                  <a:schemeClr val="bg1"/>
                </a:solidFill>
              </a:rPr>
              <a:t>adalah</a:t>
            </a:r>
            <a:r>
              <a:rPr lang="en-ID" sz="2400" dirty="0">
                <a:solidFill>
                  <a:schemeClr val="bg1"/>
                </a:solidFill>
              </a:rPr>
              <a:t> </a:t>
            </a:r>
            <a:r>
              <a:rPr lang="en-ID" sz="2400" dirty="0" err="1">
                <a:solidFill>
                  <a:schemeClr val="bg1"/>
                </a:solidFill>
              </a:rPr>
              <a:t>perangkat</a:t>
            </a:r>
            <a:r>
              <a:rPr lang="en-ID" sz="2400" dirty="0">
                <a:solidFill>
                  <a:schemeClr val="bg1"/>
                </a:solidFill>
              </a:rPr>
              <a:t> </a:t>
            </a:r>
            <a:r>
              <a:rPr lang="en-ID" sz="2400" dirty="0" err="1">
                <a:solidFill>
                  <a:schemeClr val="bg1"/>
                </a:solidFill>
              </a:rPr>
              <a:t>lunak</a:t>
            </a:r>
            <a:r>
              <a:rPr lang="en-ID" sz="2400" dirty="0">
                <a:solidFill>
                  <a:schemeClr val="bg1"/>
                </a:solidFill>
              </a:rPr>
              <a:t> </a:t>
            </a:r>
            <a:r>
              <a:rPr lang="en-ID" sz="2400" dirty="0" err="1">
                <a:solidFill>
                  <a:schemeClr val="bg1"/>
                </a:solidFill>
              </a:rPr>
              <a:t>sistem</a:t>
            </a:r>
            <a:r>
              <a:rPr lang="en-ID" sz="2400" dirty="0">
                <a:solidFill>
                  <a:schemeClr val="bg1"/>
                </a:solidFill>
              </a:rPr>
              <a:t> yang </a:t>
            </a:r>
            <a:r>
              <a:rPr lang="en-ID" sz="2400" dirty="0" err="1">
                <a:solidFill>
                  <a:schemeClr val="bg1"/>
                </a:solidFill>
              </a:rPr>
              <a:t>mengatur</a:t>
            </a:r>
            <a:r>
              <a:rPr lang="en-ID" sz="2400" dirty="0">
                <a:solidFill>
                  <a:schemeClr val="bg1"/>
                </a:solidFill>
              </a:rPr>
              <a:t> </a:t>
            </a:r>
            <a:r>
              <a:rPr lang="en-ID" sz="2400" dirty="0" err="1">
                <a:solidFill>
                  <a:schemeClr val="bg1"/>
                </a:solidFill>
              </a:rPr>
              <a:t>sumber</a:t>
            </a:r>
            <a:r>
              <a:rPr lang="en-ID" sz="2400" dirty="0">
                <a:solidFill>
                  <a:schemeClr val="bg1"/>
                </a:solidFill>
              </a:rPr>
              <a:t> </a:t>
            </a:r>
            <a:r>
              <a:rPr lang="en-ID" sz="2400" dirty="0" err="1">
                <a:solidFill>
                  <a:schemeClr val="bg1"/>
                </a:solidFill>
              </a:rPr>
              <a:t>daya</a:t>
            </a:r>
            <a:r>
              <a:rPr lang="en-ID" sz="2400" dirty="0">
                <a:solidFill>
                  <a:schemeClr val="bg1"/>
                </a:solidFill>
              </a:rPr>
              <a:t> </a:t>
            </a:r>
            <a:r>
              <a:rPr lang="en-ID" sz="2400" dirty="0" err="1">
                <a:solidFill>
                  <a:schemeClr val="bg1"/>
                </a:solidFill>
              </a:rPr>
              <a:t>dari</a:t>
            </a:r>
            <a:r>
              <a:rPr lang="en-ID" sz="2400" dirty="0">
                <a:solidFill>
                  <a:schemeClr val="bg1"/>
                </a:solidFill>
              </a:rPr>
              <a:t> </a:t>
            </a:r>
            <a:r>
              <a:rPr lang="en-ID" sz="2400" dirty="0" err="1">
                <a:solidFill>
                  <a:schemeClr val="bg1"/>
                </a:solidFill>
              </a:rPr>
              <a:t>perangkat</a:t>
            </a:r>
            <a:r>
              <a:rPr lang="en-ID" sz="2400" dirty="0">
                <a:solidFill>
                  <a:schemeClr val="bg1"/>
                </a:solidFill>
              </a:rPr>
              <a:t> </a:t>
            </a:r>
            <a:r>
              <a:rPr lang="en-ID" sz="2400" dirty="0" err="1">
                <a:solidFill>
                  <a:schemeClr val="bg1"/>
                </a:solidFill>
              </a:rPr>
              <a:t>keras</a:t>
            </a:r>
            <a:r>
              <a:rPr lang="en-ID" sz="2400" dirty="0">
                <a:solidFill>
                  <a:schemeClr val="bg1"/>
                </a:solidFill>
              </a:rPr>
              <a:t>(Hardware) dan </a:t>
            </a:r>
            <a:r>
              <a:rPr lang="en-ID" sz="2400" dirty="0" err="1">
                <a:solidFill>
                  <a:schemeClr val="bg1"/>
                </a:solidFill>
              </a:rPr>
              <a:t>perangkat</a:t>
            </a:r>
            <a:r>
              <a:rPr lang="en-ID" sz="2400" dirty="0">
                <a:solidFill>
                  <a:schemeClr val="bg1"/>
                </a:solidFill>
              </a:rPr>
              <a:t> </a:t>
            </a:r>
            <a:r>
              <a:rPr lang="en-ID" sz="2400" dirty="0" err="1">
                <a:solidFill>
                  <a:schemeClr val="bg1"/>
                </a:solidFill>
              </a:rPr>
              <a:t>lunak</a:t>
            </a:r>
            <a:r>
              <a:rPr lang="en-ID" sz="2400" dirty="0">
                <a:solidFill>
                  <a:schemeClr val="bg1"/>
                </a:solidFill>
              </a:rPr>
              <a:t>(Software), </a:t>
            </a:r>
            <a:r>
              <a:rPr lang="en-ID" sz="2400" dirty="0" err="1">
                <a:solidFill>
                  <a:schemeClr val="bg1"/>
                </a:solidFill>
              </a:rPr>
              <a:t>serta</a:t>
            </a:r>
            <a:r>
              <a:rPr lang="en-ID" sz="2400" dirty="0">
                <a:solidFill>
                  <a:schemeClr val="bg1"/>
                </a:solidFill>
              </a:rPr>
              <a:t> </a:t>
            </a:r>
            <a:r>
              <a:rPr lang="en-ID" sz="2400" dirty="0" err="1">
                <a:solidFill>
                  <a:schemeClr val="bg1"/>
                </a:solidFill>
              </a:rPr>
              <a:t>sebagai</a:t>
            </a:r>
            <a:r>
              <a:rPr lang="en-ID" sz="2400" dirty="0">
                <a:solidFill>
                  <a:schemeClr val="bg1"/>
                </a:solidFill>
              </a:rPr>
              <a:t> </a:t>
            </a:r>
            <a:r>
              <a:rPr lang="en-ID" sz="2400" dirty="0" err="1">
                <a:solidFill>
                  <a:schemeClr val="bg1"/>
                </a:solidFill>
              </a:rPr>
              <a:t>jurik</a:t>
            </a:r>
            <a:r>
              <a:rPr lang="en-ID" sz="2400" dirty="0">
                <a:solidFill>
                  <a:schemeClr val="bg1"/>
                </a:solidFill>
              </a:rPr>
              <a:t> (daemon) </a:t>
            </a:r>
            <a:r>
              <a:rPr lang="en-ID" sz="2400" dirty="0" err="1">
                <a:solidFill>
                  <a:schemeClr val="bg1"/>
                </a:solidFill>
              </a:rPr>
              <a:t>untuk</a:t>
            </a:r>
            <a:r>
              <a:rPr lang="en-ID" sz="2400" dirty="0">
                <a:solidFill>
                  <a:schemeClr val="bg1"/>
                </a:solidFill>
              </a:rPr>
              <a:t> program </a:t>
            </a:r>
            <a:r>
              <a:rPr lang="en-ID" sz="2400" dirty="0" err="1">
                <a:solidFill>
                  <a:schemeClr val="bg1"/>
                </a:solidFill>
              </a:rPr>
              <a:t>komputer</a:t>
            </a:r>
            <a:r>
              <a:rPr lang="en-ID" sz="2400" dirty="0">
                <a:solidFill>
                  <a:schemeClr val="bg1"/>
                </a:solidFill>
              </a:rPr>
              <a:t>. </a:t>
            </a:r>
            <a:r>
              <a:rPr lang="en-ID" sz="2400" dirty="0" err="1">
                <a:solidFill>
                  <a:schemeClr val="bg1"/>
                </a:solidFill>
              </a:rPr>
              <a:t>Tanpa</a:t>
            </a:r>
            <a:r>
              <a:rPr lang="en-ID" sz="2400" dirty="0">
                <a:solidFill>
                  <a:schemeClr val="bg1"/>
                </a:solidFill>
              </a:rPr>
              <a:t> </a:t>
            </a:r>
            <a:r>
              <a:rPr lang="en-ID" sz="2400" dirty="0" err="1">
                <a:solidFill>
                  <a:schemeClr val="bg1"/>
                </a:solidFill>
              </a:rPr>
              <a:t>sistem</a:t>
            </a:r>
            <a:r>
              <a:rPr lang="en-ID" sz="2400" dirty="0">
                <a:solidFill>
                  <a:schemeClr val="bg1"/>
                </a:solidFill>
              </a:rPr>
              <a:t> </a:t>
            </a:r>
            <a:r>
              <a:rPr lang="en-ID" sz="2400" dirty="0" err="1">
                <a:solidFill>
                  <a:schemeClr val="bg1"/>
                </a:solidFill>
              </a:rPr>
              <a:t>operasi</a:t>
            </a:r>
            <a:r>
              <a:rPr lang="en-ID" sz="2400" dirty="0">
                <a:solidFill>
                  <a:schemeClr val="bg1"/>
                </a:solidFill>
              </a:rPr>
              <a:t>, </a:t>
            </a:r>
            <a:r>
              <a:rPr lang="en-ID" sz="2400" dirty="0" err="1">
                <a:solidFill>
                  <a:schemeClr val="bg1"/>
                </a:solidFill>
              </a:rPr>
              <a:t>pengguna</a:t>
            </a:r>
            <a:r>
              <a:rPr lang="en-ID" sz="2400" dirty="0">
                <a:solidFill>
                  <a:schemeClr val="bg1"/>
                </a:solidFill>
              </a:rPr>
              <a:t> </a:t>
            </a:r>
            <a:r>
              <a:rPr lang="en-ID" sz="2400" dirty="0" err="1">
                <a:solidFill>
                  <a:schemeClr val="bg1"/>
                </a:solidFill>
              </a:rPr>
              <a:t>tidak</a:t>
            </a:r>
            <a:r>
              <a:rPr lang="en-ID" sz="2400" dirty="0">
                <a:solidFill>
                  <a:schemeClr val="bg1"/>
                </a:solidFill>
              </a:rPr>
              <a:t> </a:t>
            </a:r>
            <a:r>
              <a:rPr lang="en-ID" sz="2400" dirty="0" err="1">
                <a:solidFill>
                  <a:schemeClr val="bg1"/>
                </a:solidFill>
              </a:rPr>
              <a:t>dapat</a:t>
            </a:r>
            <a:r>
              <a:rPr lang="en-ID" sz="2400" dirty="0">
                <a:solidFill>
                  <a:schemeClr val="bg1"/>
                </a:solidFill>
              </a:rPr>
              <a:t> </a:t>
            </a:r>
            <a:r>
              <a:rPr lang="en-ID" sz="2400" dirty="0" err="1">
                <a:solidFill>
                  <a:schemeClr val="bg1"/>
                </a:solidFill>
              </a:rPr>
              <a:t>menjalankan</a:t>
            </a:r>
            <a:r>
              <a:rPr lang="en-ID" sz="2400" dirty="0">
                <a:solidFill>
                  <a:schemeClr val="bg1"/>
                </a:solidFill>
              </a:rPr>
              <a:t> program </a:t>
            </a:r>
            <a:r>
              <a:rPr lang="en-ID" sz="2400" dirty="0" err="1">
                <a:solidFill>
                  <a:schemeClr val="bg1"/>
                </a:solidFill>
              </a:rPr>
              <a:t>aplikasi</a:t>
            </a:r>
            <a:r>
              <a:rPr lang="en-ID" sz="2400" dirty="0">
                <a:solidFill>
                  <a:schemeClr val="bg1"/>
                </a:solidFill>
              </a:rPr>
              <a:t> pada </a:t>
            </a:r>
            <a:r>
              <a:rPr lang="en-ID" sz="2400" dirty="0" err="1">
                <a:solidFill>
                  <a:schemeClr val="bg1"/>
                </a:solidFill>
              </a:rPr>
              <a:t>komputer</a:t>
            </a:r>
            <a:r>
              <a:rPr lang="en-ID" sz="2400" dirty="0">
                <a:solidFill>
                  <a:schemeClr val="bg1"/>
                </a:solidFill>
              </a:rPr>
              <a:t> </a:t>
            </a:r>
            <a:r>
              <a:rPr lang="en-ID" sz="2400" dirty="0" err="1">
                <a:solidFill>
                  <a:schemeClr val="bg1"/>
                </a:solidFill>
              </a:rPr>
              <a:t>mereka</a:t>
            </a:r>
            <a:r>
              <a:rPr lang="en-ID" sz="2400" dirty="0">
                <a:solidFill>
                  <a:schemeClr val="bg1"/>
                </a:solidFill>
              </a:rPr>
              <a:t>, </a:t>
            </a:r>
            <a:r>
              <a:rPr lang="en-ID" sz="2400" dirty="0" err="1">
                <a:solidFill>
                  <a:schemeClr val="bg1"/>
                </a:solidFill>
              </a:rPr>
              <a:t>kecuali</a:t>
            </a:r>
            <a:r>
              <a:rPr lang="en-ID" sz="2400" dirty="0">
                <a:solidFill>
                  <a:schemeClr val="bg1"/>
                </a:solidFill>
              </a:rPr>
              <a:t> program booting.</a:t>
            </a:r>
            <a:r>
              <a:rPr lang="id-ID" sz="2400" dirty="0">
                <a:solidFill>
                  <a:schemeClr val="bg1"/>
                </a:solidFill>
              </a:rPr>
              <a:t> </a:t>
            </a:r>
            <a:r>
              <a:rPr lang="en-ID" sz="2400" dirty="0" err="1">
                <a:solidFill>
                  <a:schemeClr val="bg1"/>
                </a:solidFill>
              </a:rPr>
              <a:t>Sistem</a:t>
            </a:r>
            <a:r>
              <a:rPr lang="en-ID" sz="2400" dirty="0">
                <a:solidFill>
                  <a:schemeClr val="bg1"/>
                </a:solidFill>
              </a:rPr>
              <a:t> </a:t>
            </a:r>
            <a:r>
              <a:rPr lang="en-ID" sz="2400" dirty="0" err="1">
                <a:solidFill>
                  <a:schemeClr val="bg1"/>
                </a:solidFill>
              </a:rPr>
              <a:t>operasi</a:t>
            </a:r>
            <a:r>
              <a:rPr lang="en-ID" sz="2400" dirty="0">
                <a:solidFill>
                  <a:schemeClr val="bg1"/>
                </a:solidFill>
              </a:rPr>
              <a:t> </a:t>
            </a:r>
            <a:r>
              <a:rPr lang="en-ID" sz="2400" dirty="0" err="1">
                <a:solidFill>
                  <a:schemeClr val="bg1"/>
                </a:solidFill>
              </a:rPr>
              <a:t>mempunyai</a:t>
            </a:r>
            <a:r>
              <a:rPr lang="en-ID" sz="2400" dirty="0">
                <a:solidFill>
                  <a:schemeClr val="bg1"/>
                </a:solidFill>
              </a:rPr>
              <a:t> </a:t>
            </a:r>
            <a:r>
              <a:rPr lang="en-ID" sz="2400" dirty="0" err="1">
                <a:solidFill>
                  <a:schemeClr val="bg1"/>
                </a:solidFill>
              </a:rPr>
              <a:t>penjadwalan</a:t>
            </a:r>
            <a:r>
              <a:rPr lang="en-ID" sz="2400" dirty="0">
                <a:solidFill>
                  <a:schemeClr val="bg1"/>
                </a:solidFill>
              </a:rPr>
              <a:t> yang </a:t>
            </a:r>
            <a:r>
              <a:rPr lang="en-ID" sz="2400" dirty="0" err="1">
                <a:solidFill>
                  <a:schemeClr val="bg1"/>
                </a:solidFill>
              </a:rPr>
              <a:t>sistematis</a:t>
            </a:r>
            <a:r>
              <a:rPr lang="en-ID" sz="2400" dirty="0">
                <a:solidFill>
                  <a:schemeClr val="bg1"/>
                </a:solidFill>
              </a:rPr>
              <a:t> </a:t>
            </a:r>
            <a:r>
              <a:rPr lang="en-ID" sz="2400" dirty="0" err="1">
                <a:solidFill>
                  <a:schemeClr val="bg1"/>
                </a:solidFill>
              </a:rPr>
              <a:t>mencakup</a:t>
            </a:r>
            <a:r>
              <a:rPr lang="en-ID" sz="2400" dirty="0">
                <a:solidFill>
                  <a:schemeClr val="bg1"/>
                </a:solidFill>
              </a:rPr>
              <a:t> </a:t>
            </a:r>
            <a:r>
              <a:rPr lang="en-ID" sz="2400" dirty="0" err="1">
                <a:solidFill>
                  <a:schemeClr val="bg1"/>
                </a:solidFill>
              </a:rPr>
              <a:t>perhitungan</a:t>
            </a:r>
            <a:r>
              <a:rPr lang="en-ID" sz="2400" dirty="0">
                <a:solidFill>
                  <a:schemeClr val="bg1"/>
                </a:solidFill>
              </a:rPr>
              <a:t> </a:t>
            </a:r>
            <a:r>
              <a:rPr lang="en-ID" sz="2400" dirty="0" err="1">
                <a:solidFill>
                  <a:schemeClr val="bg1"/>
                </a:solidFill>
              </a:rPr>
              <a:t>penggunaan</a:t>
            </a:r>
            <a:r>
              <a:rPr lang="en-ID" sz="2400" dirty="0">
                <a:solidFill>
                  <a:schemeClr val="bg1"/>
                </a:solidFill>
              </a:rPr>
              <a:t> </a:t>
            </a:r>
            <a:r>
              <a:rPr lang="en-ID" sz="2400" dirty="0" err="1">
                <a:solidFill>
                  <a:schemeClr val="bg1"/>
                </a:solidFill>
              </a:rPr>
              <a:t>memori</a:t>
            </a:r>
            <a:r>
              <a:rPr lang="en-ID" sz="2400" dirty="0">
                <a:solidFill>
                  <a:schemeClr val="bg1"/>
                </a:solidFill>
              </a:rPr>
              <a:t>, </a:t>
            </a:r>
            <a:r>
              <a:rPr lang="en-ID" sz="2400" dirty="0" err="1">
                <a:solidFill>
                  <a:schemeClr val="bg1"/>
                </a:solidFill>
              </a:rPr>
              <a:t>pemrosesan</a:t>
            </a:r>
            <a:r>
              <a:rPr lang="en-ID" sz="2400" dirty="0">
                <a:solidFill>
                  <a:schemeClr val="bg1"/>
                </a:solidFill>
              </a:rPr>
              <a:t> data, </a:t>
            </a:r>
            <a:r>
              <a:rPr lang="en-ID" sz="2400" dirty="0" err="1">
                <a:solidFill>
                  <a:schemeClr val="bg1"/>
                </a:solidFill>
              </a:rPr>
              <a:t>penyimpanan</a:t>
            </a:r>
            <a:r>
              <a:rPr lang="en-ID" sz="2400" dirty="0">
                <a:solidFill>
                  <a:schemeClr val="bg1"/>
                </a:solidFill>
              </a:rPr>
              <a:t> data, dan </a:t>
            </a:r>
            <a:r>
              <a:rPr lang="en-ID" sz="2400" dirty="0" err="1">
                <a:solidFill>
                  <a:schemeClr val="bg1"/>
                </a:solidFill>
              </a:rPr>
              <a:t>sumber</a:t>
            </a:r>
            <a:r>
              <a:rPr lang="en-ID" sz="2400" dirty="0">
                <a:solidFill>
                  <a:schemeClr val="bg1"/>
                </a:solidFill>
              </a:rPr>
              <a:t> </a:t>
            </a:r>
            <a:r>
              <a:rPr lang="en-ID" sz="2400" dirty="0" err="1">
                <a:solidFill>
                  <a:schemeClr val="bg1"/>
                </a:solidFill>
              </a:rPr>
              <a:t>daya</a:t>
            </a:r>
            <a:r>
              <a:rPr lang="en-ID" sz="2400" dirty="0">
                <a:solidFill>
                  <a:schemeClr val="bg1"/>
                </a:solidFill>
              </a:rPr>
              <a:t> </a:t>
            </a:r>
            <a:r>
              <a:rPr lang="en-ID" sz="2400" dirty="0" err="1">
                <a:solidFill>
                  <a:schemeClr val="bg1"/>
                </a:solidFill>
              </a:rPr>
              <a:t>lainnya</a:t>
            </a:r>
            <a:r>
              <a:rPr lang="en-ID" sz="2400" dirty="0">
                <a:solidFill>
                  <a:schemeClr val="bg1"/>
                </a:solidFill>
              </a:rPr>
              <a:t>.</a:t>
            </a:r>
            <a:r>
              <a:rPr lang="id-ID" sz="2400" dirty="0">
                <a:solidFill>
                  <a:schemeClr val="bg1"/>
                </a:solidFill>
              </a:rPr>
              <a:t> </a:t>
            </a:r>
          </a:p>
          <a:p>
            <a:pPr algn="justLow"/>
            <a:endParaRPr lang="id-ID" sz="2400" b="0" i="0" dirty="0">
              <a:solidFill>
                <a:schemeClr val="bg1"/>
              </a:solidFill>
              <a:effectLst/>
              <a:latin typeface="charter"/>
            </a:endParaRPr>
          </a:p>
          <a:p>
            <a:pPr algn="justLow"/>
            <a:r>
              <a:rPr lang="en-ID" sz="2400" b="0" i="0" dirty="0" err="1">
                <a:solidFill>
                  <a:schemeClr val="bg1"/>
                </a:solidFill>
                <a:effectLst/>
                <a:latin typeface="charter"/>
              </a:rPr>
              <a:t>Contoh</a:t>
            </a:r>
            <a:r>
              <a:rPr lang="en-ID" sz="2400" b="0" i="0" dirty="0">
                <a:solidFill>
                  <a:schemeClr val="bg1"/>
                </a:solidFill>
                <a:effectLst/>
                <a:latin typeface="charter"/>
              </a:rPr>
              <a:t> </a:t>
            </a:r>
            <a:r>
              <a:rPr lang="en-ID" sz="2400" b="0" i="0" dirty="0" err="1">
                <a:solidFill>
                  <a:schemeClr val="bg1"/>
                </a:solidFill>
                <a:effectLst/>
                <a:latin typeface="charter"/>
              </a:rPr>
              <a:t>sistem</a:t>
            </a:r>
            <a:r>
              <a:rPr lang="en-ID" sz="2400" b="0" i="0" dirty="0">
                <a:solidFill>
                  <a:schemeClr val="bg1"/>
                </a:solidFill>
                <a:effectLst/>
                <a:latin typeface="charter"/>
              </a:rPr>
              <a:t> </a:t>
            </a:r>
            <a:r>
              <a:rPr lang="en-ID" sz="2400" b="0" i="0" dirty="0" err="1">
                <a:solidFill>
                  <a:schemeClr val="bg1"/>
                </a:solidFill>
                <a:effectLst/>
                <a:latin typeface="charter"/>
              </a:rPr>
              <a:t>operasi</a:t>
            </a:r>
            <a:r>
              <a:rPr lang="en-ID" sz="2400" b="0" i="0" dirty="0">
                <a:solidFill>
                  <a:schemeClr val="bg1"/>
                </a:solidFill>
                <a:effectLst/>
                <a:latin typeface="charter"/>
              </a:rPr>
              <a:t> modern </a:t>
            </a:r>
            <a:r>
              <a:rPr lang="en-ID" sz="2400" b="0" i="0" dirty="0" err="1">
                <a:solidFill>
                  <a:schemeClr val="bg1"/>
                </a:solidFill>
                <a:effectLst/>
                <a:latin typeface="charter"/>
              </a:rPr>
              <a:t>adalah</a:t>
            </a:r>
            <a:r>
              <a:rPr lang="en-ID" sz="2400" b="0" i="0" dirty="0">
                <a:solidFill>
                  <a:schemeClr val="bg1"/>
                </a:solidFill>
                <a:effectLst/>
                <a:latin typeface="charter"/>
              </a:rPr>
              <a:t> Linux, Android, iOS, Mac OS X, Microsoft Windows</a:t>
            </a:r>
            <a:r>
              <a:rPr lang="id-ID" sz="2400" b="0" i="0" dirty="0">
                <a:solidFill>
                  <a:schemeClr val="bg1"/>
                </a:solidFill>
                <a:effectLst/>
                <a:latin typeface="charter"/>
              </a:rPr>
              <a:t>, Ubuntu, dll</a:t>
            </a:r>
            <a:r>
              <a:rPr lang="en-ID" sz="2400" b="0" i="0" dirty="0">
                <a:solidFill>
                  <a:schemeClr val="bg1"/>
                </a:solidFill>
                <a:effectLst/>
                <a:latin typeface="charter"/>
              </a:rPr>
              <a:t>.</a:t>
            </a:r>
            <a:endParaRPr lang="en-ID" sz="2400" dirty="0">
              <a:solidFill>
                <a:schemeClr val="bg1"/>
              </a:solidFill>
            </a:endParaRPr>
          </a:p>
        </p:txBody>
      </p:sp>
    </p:spTree>
    <p:extLst>
      <p:ext uri="{BB962C8B-B14F-4D97-AF65-F5344CB8AC3E}">
        <p14:creationId xmlns:p14="http://schemas.microsoft.com/office/powerpoint/2010/main" val="3655192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C4BFE6-8C3C-451B-B0E9-690F8E74975B}"/>
              </a:ext>
            </a:extLst>
          </p:cNvPr>
          <p:cNvSpPr txBox="1"/>
          <p:nvPr/>
        </p:nvSpPr>
        <p:spPr>
          <a:xfrm>
            <a:off x="176010" y="1735246"/>
            <a:ext cx="6098146" cy="721736"/>
          </a:xfrm>
          <a:prstGeom prst="rect">
            <a:avLst/>
          </a:prstGeom>
          <a:noFill/>
        </p:spPr>
        <p:txBody>
          <a:bodyPr wrap="square">
            <a:spAutoFit/>
          </a:bodyPr>
          <a:lstStyle/>
          <a:p>
            <a:pPr>
              <a:lnSpc>
                <a:spcPct val="107000"/>
              </a:lnSpc>
              <a:spcAft>
                <a:spcPts val="800"/>
              </a:spcAft>
            </a:pPr>
            <a:r>
              <a:rPr lang="id-ID" sz="4000" dirty="0">
                <a:effectLst/>
                <a:latin typeface="Calibri" panose="020F0502020204030204" pitchFamily="34" charset="0"/>
                <a:ea typeface="Yu Mincho" panose="02020400000000000000" pitchFamily="18" charset="-128"/>
                <a:cs typeface="Arial" panose="020B0604020202020204" pitchFamily="34" charset="0"/>
              </a:rPr>
              <a:t>Keunggulan Ubuntu</a:t>
            </a:r>
            <a:endParaRPr lang="en-ID" sz="4000" dirty="0">
              <a:effectLst/>
              <a:latin typeface="Calibri" panose="020F0502020204030204" pitchFamily="34" charset="0"/>
              <a:ea typeface="Yu Mincho" panose="02020400000000000000" pitchFamily="18" charset="-128"/>
              <a:cs typeface="Arial" panose="020B0604020202020204" pitchFamily="34" charset="0"/>
            </a:endParaRPr>
          </a:p>
        </p:txBody>
      </p:sp>
      <p:sp>
        <p:nvSpPr>
          <p:cNvPr id="7" name="TextBox 6">
            <a:extLst>
              <a:ext uri="{FF2B5EF4-FFF2-40B4-BE49-F238E27FC236}">
                <a16:creationId xmlns:a16="http://schemas.microsoft.com/office/drawing/2014/main" id="{6CD8AA28-9578-4BE9-B6D4-8BCE9D9837BA}"/>
              </a:ext>
            </a:extLst>
          </p:cNvPr>
          <p:cNvSpPr txBox="1"/>
          <p:nvPr/>
        </p:nvSpPr>
        <p:spPr>
          <a:xfrm>
            <a:off x="176010" y="2456982"/>
            <a:ext cx="11917251" cy="3384901"/>
          </a:xfrm>
          <a:prstGeom prst="rect">
            <a:avLst/>
          </a:prstGeom>
          <a:noFill/>
        </p:spPr>
        <p:txBody>
          <a:bodyPr wrap="square">
            <a:spAutoFit/>
          </a:bodyPr>
          <a:lstStyle/>
          <a:p>
            <a:pPr marL="342900" lvl="0" indent="-342900" algn="just" rtl="0">
              <a:lnSpc>
                <a:spcPct val="107000"/>
              </a:lnSpc>
              <a:spcAft>
                <a:spcPts val="800"/>
              </a:spcAft>
              <a:buSzPts val="1000"/>
              <a:buFont typeface="Symbol" panose="05050102010706020507" pitchFamily="18" charset="2"/>
              <a:buChar char=""/>
              <a:tabLst>
                <a:tab pos="228600" algn="l"/>
              </a:tabLst>
            </a:pP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Ubuntu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adalah</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sistem</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operasi</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200" i="1"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free</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bebas</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karena</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penggunanya</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bebas</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untuk</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mempergunakan</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mempelajari</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mengubah</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dan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menggandakannya</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sesuai</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keinginan</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pengguna</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baik</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secara</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gratis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maupun</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berbayar</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a:t>
            </a:r>
          </a:p>
          <a:p>
            <a:pPr marL="342900" lvl="0" indent="-342900" algn="just">
              <a:lnSpc>
                <a:spcPct val="107000"/>
              </a:lnSpc>
              <a:spcAft>
                <a:spcPts val="800"/>
              </a:spcAft>
              <a:buSzPts val="1000"/>
              <a:buFont typeface="Symbol" panose="05050102010706020507" pitchFamily="18" charset="2"/>
              <a:buChar char=""/>
              <a:tabLst>
                <a:tab pos="228600" algn="l"/>
              </a:tabLst>
            </a:pP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Instalasi</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sistem</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Ubuntu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ke</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komputer</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hanya</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15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menitan</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dan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sudah</a:t>
            </a:r>
            <a:r>
              <a:rPr lang="id-ID" sz="2200" dirty="0">
                <a:solidFill>
                  <a:schemeClr val="bg1"/>
                </a:solidFill>
                <a:latin typeface="Calibri" panose="020F0502020204030204" pitchFamily="34" charset="0"/>
                <a:ea typeface="Yu Mincho" panose="02020400000000000000" pitchFamily="18" charset="-128"/>
                <a:cs typeface="Arial" panose="020B0604020202020204" pitchFamily="34" charset="0"/>
              </a:rPr>
              <a:t>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termasuk</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200" i="1"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firmware</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dan </a:t>
            </a:r>
            <a:r>
              <a:rPr lang="en-ID" sz="2200" i="1"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drivers</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a:t>
            </a:r>
          </a:p>
          <a:p>
            <a:pPr marL="342900" lvl="0" indent="-342900" algn="just">
              <a:lnSpc>
                <a:spcPct val="107000"/>
              </a:lnSpc>
              <a:spcAft>
                <a:spcPts val="800"/>
              </a:spcAft>
              <a:buSzPts val="1000"/>
              <a:buFont typeface="Symbol" panose="05050102010706020507" pitchFamily="18" charset="2"/>
              <a:buChar char=""/>
              <a:tabLst>
                <a:tab pos="228600" algn="l"/>
              </a:tabLst>
            </a:pP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Pengguna</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Ubuntu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tidak</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memerlukan</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antivirus,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tidak</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terkena</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virus.</a:t>
            </a:r>
          </a:p>
          <a:p>
            <a:pPr marL="342900" lvl="0" indent="-342900" algn="just">
              <a:lnSpc>
                <a:spcPct val="107000"/>
              </a:lnSpc>
              <a:spcAft>
                <a:spcPts val="800"/>
              </a:spcAft>
              <a:buSzPts val="1000"/>
              <a:buFont typeface="Symbol" panose="05050102010706020507" pitchFamily="18" charset="2"/>
              <a:buChar char=""/>
              <a:tabLst>
                <a:tab pos="228600" algn="l"/>
              </a:tabLst>
            </a:pP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Pengguna</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Ubuntu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tidak</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pernah</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instal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ulang</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sistem</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sebab</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virus.</a:t>
            </a:r>
          </a:p>
          <a:p>
            <a:pPr marL="342900" lvl="0" indent="-342900" algn="just">
              <a:lnSpc>
                <a:spcPct val="107000"/>
              </a:lnSpc>
              <a:spcAft>
                <a:spcPts val="800"/>
              </a:spcAft>
              <a:buSzPts val="1000"/>
              <a:buFont typeface="Symbol" panose="05050102010706020507" pitchFamily="18" charset="2"/>
              <a:buChar char=""/>
              <a:tabLst>
                <a:tab pos="228600" algn="l"/>
              </a:tabLst>
            </a:pP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Pengguna</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Ubuntu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boleh</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menggandakan</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&amp;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memperjualbelikan</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Ubuntu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berikut</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software yang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dibawanya</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tidak</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dikriminalkan</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untuk</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itu</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juga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tidak</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dituduh</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pembajak</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2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karenanya</a:t>
            </a:r>
            <a:r>
              <a:rPr lang="en-ID" sz="22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a:t>
            </a:r>
          </a:p>
        </p:txBody>
      </p:sp>
      <p:pic>
        <p:nvPicPr>
          <p:cNvPr id="10" name="Picture 9">
            <a:extLst>
              <a:ext uri="{FF2B5EF4-FFF2-40B4-BE49-F238E27FC236}">
                <a16:creationId xmlns:a16="http://schemas.microsoft.com/office/drawing/2014/main" id="{C0F85F76-28AC-4F0F-8144-37EADA1CC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2855" y="185668"/>
            <a:ext cx="5974065" cy="1347711"/>
          </a:xfrm>
          <a:prstGeom prst="rect">
            <a:avLst/>
          </a:prstGeom>
        </p:spPr>
      </p:pic>
      <p:pic>
        <p:nvPicPr>
          <p:cNvPr id="11" name="Picture 10">
            <a:extLst>
              <a:ext uri="{FF2B5EF4-FFF2-40B4-BE49-F238E27FC236}">
                <a16:creationId xmlns:a16="http://schemas.microsoft.com/office/drawing/2014/main" id="{F759C78C-2409-4716-8117-DB80BAB320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3549" y="6152576"/>
            <a:ext cx="3916184" cy="519756"/>
          </a:xfrm>
          <a:prstGeom prst="rect">
            <a:avLst/>
          </a:prstGeom>
        </p:spPr>
      </p:pic>
    </p:spTree>
    <p:extLst>
      <p:ext uri="{BB962C8B-B14F-4D97-AF65-F5344CB8AC3E}">
        <p14:creationId xmlns:p14="http://schemas.microsoft.com/office/powerpoint/2010/main" val="1446040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97D761-09E3-41EF-A3E7-D6C01FB065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2855" y="185668"/>
            <a:ext cx="5974065" cy="1347711"/>
          </a:xfrm>
          <a:prstGeom prst="rect">
            <a:avLst/>
          </a:prstGeom>
        </p:spPr>
      </p:pic>
      <p:pic>
        <p:nvPicPr>
          <p:cNvPr id="3" name="Picture 2">
            <a:extLst>
              <a:ext uri="{FF2B5EF4-FFF2-40B4-BE49-F238E27FC236}">
                <a16:creationId xmlns:a16="http://schemas.microsoft.com/office/drawing/2014/main" id="{62BBE0D6-9ACF-431A-A448-E479D41C1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3549" y="6152576"/>
            <a:ext cx="3916184" cy="519756"/>
          </a:xfrm>
          <a:prstGeom prst="rect">
            <a:avLst/>
          </a:prstGeom>
        </p:spPr>
      </p:pic>
      <p:sp>
        <p:nvSpPr>
          <p:cNvPr id="4" name="TextBox 3">
            <a:extLst>
              <a:ext uri="{FF2B5EF4-FFF2-40B4-BE49-F238E27FC236}">
                <a16:creationId xmlns:a16="http://schemas.microsoft.com/office/drawing/2014/main" id="{AA2A9A0F-181C-4044-8BA9-953C4A41A077}"/>
              </a:ext>
            </a:extLst>
          </p:cNvPr>
          <p:cNvSpPr txBox="1"/>
          <p:nvPr/>
        </p:nvSpPr>
        <p:spPr>
          <a:xfrm>
            <a:off x="176010" y="1612561"/>
            <a:ext cx="6098146" cy="721736"/>
          </a:xfrm>
          <a:prstGeom prst="rect">
            <a:avLst/>
          </a:prstGeom>
          <a:noFill/>
        </p:spPr>
        <p:txBody>
          <a:bodyPr wrap="square">
            <a:spAutoFit/>
          </a:bodyPr>
          <a:lstStyle/>
          <a:p>
            <a:pPr>
              <a:lnSpc>
                <a:spcPct val="107000"/>
              </a:lnSpc>
              <a:spcAft>
                <a:spcPts val="800"/>
              </a:spcAft>
            </a:pPr>
            <a:r>
              <a:rPr lang="id-ID" sz="4000" dirty="0">
                <a:effectLst/>
                <a:latin typeface="Calibri" panose="020F0502020204030204" pitchFamily="34" charset="0"/>
                <a:ea typeface="Yu Mincho" panose="02020400000000000000" pitchFamily="18" charset="-128"/>
                <a:cs typeface="Arial" panose="020B0604020202020204" pitchFamily="34" charset="0"/>
              </a:rPr>
              <a:t>Keunggulan Ubuntu</a:t>
            </a:r>
            <a:endParaRPr lang="en-ID" sz="4000" dirty="0">
              <a:effectLst/>
              <a:latin typeface="Calibri" panose="020F0502020204030204" pitchFamily="34" charset="0"/>
              <a:ea typeface="Yu Mincho" panose="02020400000000000000" pitchFamily="18" charset="-128"/>
              <a:cs typeface="Arial" panose="020B0604020202020204" pitchFamily="34" charset="0"/>
            </a:endParaRPr>
          </a:p>
        </p:txBody>
      </p:sp>
      <p:sp>
        <p:nvSpPr>
          <p:cNvPr id="6" name="TextBox 5">
            <a:extLst>
              <a:ext uri="{FF2B5EF4-FFF2-40B4-BE49-F238E27FC236}">
                <a16:creationId xmlns:a16="http://schemas.microsoft.com/office/drawing/2014/main" id="{46BF8046-53E3-41B0-8C3C-EDC91DF75449}"/>
              </a:ext>
            </a:extLst>
          </p:cNvPr>
          <p:cNvSpPr txBox="1"/>
          <p:nvPr/>
        </p:nvSpPr>
        <p:spPr>
          <a:xfrm>
            <a:off x="176010" y="2413479"/>
            <a:ext cx="11839980" cy="3599575"/>
          </a:xfrm>
          <a:prstGeom prst="rect">
            <a:avLst/>
          </a:prstGeom>
          <a:noFill/>
        </p:spPr>
        <p:txBody>
          <a:bodyPr wrap="square">
            <a:spAutoFit/>
          </a:bodyPr>
          <a:lstStyle/>
          <a:p>
            <a:pPr marL="342900" lvl="0" indent="-342900" rtl="0">
              <a:lnSpc>
                <a:spcPct val="107000"/>
              </a:lnSpc>
              <a:spcAft>
                <a:spcPts val="800"/>
              </a:spcAft>
              <a:buSzPts val="1000"/>
              <a:buFont typeface="Symbol" panose="05050102010706020507" pitchFamily="18" charset="2"/>
              <a:buChar char=""/>
              <a:tabLst>
                <a:tab pos="228600" algn="l"/>
              </a:tabLst>
            </a:pP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Ubuntu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menyediakan</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puluhan</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ribu</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i="1"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free software</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perangkat</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lunak</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bebas</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di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satu</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tempat</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yang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disebut</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repositori</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yang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kesemuanya</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(1)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bisa</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diperoleh</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gratis, (2)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memenuhi</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semua</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kebutuhan</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perkomputeran</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manusia</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yang (3)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bisa</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diubah</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sesuai</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keperluan</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pengguna</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dan (4)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bisa</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didistribusikan</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ulang</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a:t>
            </a:r>
          </a:p>
          <a:p>
            <a:pPr marL="342900" lvl="0" indent="-342900">
              <a:lnSpc>
                <a:spcPct val="107000"/>
              </a:lnSpc>
              <a:spcAft>
                <a:spcPts val="800"/>
              </a:spcAft>
              <a:buSzPts val="1000"/>
              <a:buFont typeface="Symbol" panose="05050102010706020507" pitchFamily="18" charset="2"/>
              <a:buChar char=""/>
              <a:tabLst>
                <a:tab pos="228600" algn="l"/>
              </a:tabLst>
            </a:pP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Ubuntu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memiliki</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komunitas</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pengguna</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dalam</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jumlah</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terbesar</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di Indonesia, paling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mudah</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ditemukan</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a:t>
            </a:r>
          </a:p>
          <a:p>
            <a:pPr marL="342900" lvl="0" indent="-342900">
              <a:lnSpc>
                <a:spcPct val="107000"/>
              </a:lnSpc>
              <a:spcAft>
                <a:spcPts val="800"/>
              </a:spcAft>
              <a:buSzPts val="1000"/>
              <a:buFont typeface="Symbol" panose="05050102010706020507" pitchFamily="18" charset="2"/>
              <a:buChar char=""/>
              <a:tabLst>
                <a:tab pos="228600" algn="l"/>
              </a:tabLst>
            </a:pP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Server </a:t>
            </a:r>
            <a:r>
              <a:rPr lang="en-ID" sz="2100" i="1"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mirror</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repositori</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Ubuntu paling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banyak</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tersedia</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di Indonesia di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berbagai</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kota</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contohnya</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dari</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Universitas Indonesia (Jakarta)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maupun</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dari</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PT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Datautama</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(Surabaya)).</a:t>
            </a:r>
          </a:p>
          <a:p>
            <a:pPr marL="342900" lvl="0" indent="-342900">
              <a:lnSpc>
                <a:spcPct val="107000"/>
              </a:lnSpc>
              <a:spcAft>
                <a:spcPts val="800"/>
              </a:spcAft>
              <a:buSzPts val="1000"/>
              <a:buFont typeface="Symbol" panose="05050102010706020507" pitchFamily="18" charset="2"/>
              <a:buChar char=""/>
              <a:tabLst>
                <a:tab pos="228600" algn="l"/>
              </a:tabLst>
            </a:pP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Ubuntu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bisa</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dipasang</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berdampingan</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diistilahkan</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i="1"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dualboot</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dengan</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sistem</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operasi</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lain di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komputer</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yang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sama</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Ubuntu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tidak</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memblokir</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sistem</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operasi</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lain.</a:t>
            </a:r>
          </a:p>
          <a:p>
            <a:pPr marL="342900" lvl="0" indent="-342900">
              <a:lnSpc>
                <a:spcPct val="107000"/>
              </a:lnSpc>
              <a:spcAft>
                <a:spcPts val="800"/>
              </a:spcAft>
              <a:buSzPts val="1000"/>
              <a:buFont typeface="Symbol" panose="05050102010706020507" pitchFamily="18" charset="2"/>
              <a:buChar char=""/>
              <a:tabLst>
                <a:tab pos="228600" algn="l"/>
              </a:tabLst>
            </a:pP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Ubuntu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mampu</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membaca</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partisi</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Windows,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tetapi</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Windows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tidak</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mampu</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membaca</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a:t>
            </a:r>
            <a:r>
              <a:rPr lang="en-ID" sz="2100" dirty="0" err="1">
                <a:solidFill>
                  <a:schemeClr val="bg1"/>
                </a:solidFill>
                <a:effectLst/>
                <a:latin typeface="Calibri" panose="020F0502020204030204" pitchFamily="34" charset="0"/>
                <a:ea typeface="Yu Mincho" panose="02020400000000000000" pitchFamily="18" charset="-128"/>
                <a:cs typeface="Arial" panose="020B0604020202020204" pitchFamily="34" charset="0"/>
              </a:rPr>
              <a:t>partisi</a:t>
            </a:r>
            <a:r>
              <a:rPr lang="en-ID" sz="21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Ubuntu.</a:t>
            </a:r>
          </a:p>
        </p:txBody>
      </p:sp>
    </p:spTree>
    <p:extLst>
      <p:ext uri="{BB962C8B-B14F-4D97-AF65-F5344CB8AC3E}">
        <p14:creationId xmlns:p14="http://schemas.microsoft.com/office/powerpoint/2010/main" val="3718585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a:extLst>
              <a:ext uri="{FF2B5EF4-FFF2-40B4-BE49-F238E27FC236}">
                <a16:creationId xmlns:a16="http://schemas.microsoft.com/office/drawing/2014/main" id="{97BD2E58-A52B-4999-99BF-D8A3AD80AA98}"/>
              </a:ext>
            </a:extLst>
          </p:cNvPr>
          <p:cNvGraphicFramePr>
            <a:graphicFrameLocks noGrp="1"/>
          </p:cNvGraphicFramePr>
          <p:nvPr>
            <p:extLst>
              <p:ext uri="{D42A27DB-BD31-4B8C-83A1-F6EECF244321}">
                <p14:modId xmlns:p14="http://schemas.microsoft.com/office/powerpoint/2010/main" val="2287937659"/>
              </p:ext>
            </p:extLst>
          </p:nvPr>
        </p:nvGraphicFramePr>
        <p:xfrm>
          <a:off x="3709116" y="257578"/>
          <a:ext cx="8289701" cy="6276594"/>
        </p:xfrm>
        <a:graphic>
          <a:graphicData uri="http://schemas.openxmlformats.org/drawingml/2006/table">
            <a:tbl>
              <a:tblPr firstRow="1" firstCol="1" bandRow="1"/>
              <a:tblGrid>
                <a:gridCol w="1458190">
                  <a:extLst>
                    <a:ext uri="{9D8B030D-6E8A-4147-A177-3AD203B41FA5}">
                      <a16:colId xmlns:a16="http://schemas.microsoft.com/office/drawing/2014/main" val="489054384"/>
                    </a:ext>
                  </a:extLst>
                </a:gridCol>
                <a:gridCol w="2416998">
                  <a:extLst>
                    <a:ext uri="{9D8B030D-6E8A-4147-A177-3AD203B41FA5}">
                      <a16:colId xmlns:a16="http://schemas.microsoft.com/office/drawing/2014/main" val="2085515836"/>
                    </a:ext>
                  </a:extLst>
                </a:gridCol>
                <a:gridCol w="1917617">
                  <a:extLst>
                    <a:ext uri="{9D8B030D-6E8A-4147-A177-3AD203B41FA5}">
                      <a16:colId xmlns:a16="http://schemas.microsoft.com/office/drawing/2014/main" val="3256880819"/>
                    </a:ext>
                  </a:extLst>
                </a:gridCol>
                <a:gridCol w="2496896">
                  <a:extLst>
                    <a:ext uri="{9D8B030D-6E8A-4147-A177-3AD203B41FA5}">
                      <a16:colId xmlns:a16="http://schemas.microsoft.com/office/drawing/2014/main" val="4102690620"/>
                    </a:ext>
                  </a:extLst>
                </a:gridCol>
              </a:tblGrid>
              <a:tr h="88803">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Version</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Code name</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Release</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End of Life</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3381473"/>
                  </a:ext>
                </a:extLst>
              </a:tr>
              <a:tr h="88803">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9499817"/>
                  </a:ext>
                </a:extLst>
              </a:tr>
              <a:tr h="88803">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4.10</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Warty Warthog</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October 26, 2004</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April 30, 2006</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4740618"/>
                  </a:ext>
                </a:extLst>
              </a:tr>
              <a:tr h="88803">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5.04</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Hoary Hedgehog</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April 8, 2005</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October 31, 2006</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4436708"/>
                  </a:ext>
                </a:extLst>
              </a:tr>
              <a:tr h="88803">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5.10</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Breezy Badger</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October 12, 2005</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April 13, 2007</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4786522"/>
                  </a:ext>
                </a:extLst>
              </a:tr>
              <a:tr h="88803">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6.06</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Dapper Drake (Desktop)</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June 1, 2006</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July 14, 2009</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7178716"/>
                  </a:ext>
                </a:extLst>
              </a:tr>
              <a:tr h="88803">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6.06.2 LTS</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Dapper Drake (Server)</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January 21, 2008</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June 1, 2011</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940008"/>
                  </a:ext>
                </a:extLst>
              </a:tr>
              <a:tr h="88803">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6.10</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Edgy Eft</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October 26, 2006</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April 26, 2008</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1853391"/>
                  </a:ext>
                </a:extLst>
              </a:tr>
              <a:tr h="88803">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7.04</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Feisty Fawn</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April 19, 2007</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October 19, 2008</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8590875"/>
                  </a:ext>
                </a:extLst>
              </a:tr>
              <a:tr h="88803">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7.10</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Gutsy Gibbon</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October 18, 2007</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April 18th, 2009</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9591833"/>
                  </a:ext>
                </a:extLst>
              </a:tr>
              <a:tr h="88803">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8.04</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Hardy Heron (Desktop)</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April 24, 2008</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May 12, 2011</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1069019"/>
                  </a:ext>
                </a:extLst>
              </a:tr>
              <a:tr h="88803">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8.04.4 LTS</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Hardy Heron (Server)</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January 28, 2010</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May 9, 2013</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5460076"/>
                  </a:ext>
                </a:extLst>
              </a:tr>
              <a:tr h="88803">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8.10</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Intrepid Ibex</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October 30, 2008</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April 30, 2010</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4566903"/>
                  </a:ext>
                </a:extLst>
              </a:tr>
              <a:tr h="88803">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9.04</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Jaunty Jackalope</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April 23, 2009</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October 23, 2010</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332331"/>
                  </a:ext>
                </a:extLst>
              </a:tr>
              <a:tr h="88803">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9.10</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Karmic Koala</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October 29, 2009</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April 30, 2011</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5565927"/>
                  </a:ext>
                </a:extLst>
              </a:tr>
              <a:tr h="88803">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10.04</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Lucid Lynx (Desktop)</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February 16, 2012</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May 9, 2013</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0122877"/>
                  </a:ext>
                </a:extLst>
              </a:tr>
              <a:tr h="88803">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10.04 LTS</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Lucid Lynx</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April 29, 2010</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3064750"/>
                  </a:ext>
                </a:extLst>
              </a:tr>
            </a:tbl>
          </a:graphicData>
        </a:graphic>
      </p:graphicFrame>
      <p:sp>
        <p:nvSpPr>
          <p:cNvPr id="19" name="TextBox 18">
            <a:extLst>
              <a:ext uri="{FF2B5EF4-FFF2-40B4-BE49-F238E27FC236}">
                <a16:creationId xmlns:a16="http://schemas.microsoft.com/office/drawing/2014/main" id="{B99A3D09-CA9C-4854-A227-C956BF7A7C70}"/>
              </a:ext>
            </a:extLst>
          </p:cNvPr>
          <p:cNvSpPr txBox="1"/>
          <p:nvPr/>
        </p:nvSpPr>
        <p:spPr>
          <a:xfrm>
            <a:off x="193183" y="488363"/>
            <a:ext cx="3515933" cy="721736"/>
          </a:xfrm>
          <a:prstGeom prst="rect">
            <a:avLst/>
          </a:prstGeom>
          <a:noFill/>
        </p:spPr>
        <p:txBody>
          <a:bodyPr wrap="square">
            <a:spAutoFit/>
          </a:bodyPr>
          <a:lstStyle/>
          <a:p>
            <a:pPr>
              <a:lnSpc>
                <a:spcPct val="107000"/>
              </a:lnSpc>
              <a:spcAft>
                <a:spcPts val="800"/>
              </a:spcAft>
            </a:pPr>
            <a:r>
              <a:rPr lang="id-ID" sz="4000" dirty="0">
                <a:effectLst/>
                <a:latin typeface="Calibri" panose="020F0502020204030204" pitchFamily="34" charset="0"/>
                <a:ea typeface="Yu Mincho" panose="02020400000000000000" pitchFamily="18" charset="-128"/>
                <a:cs typeface="Arial" panose="020B0604020202020204" pitchFamily="34" charset="0"/>
              </a:rPr>
              <a:t>Versi Ubuntu</a:t>
            </a:r>
            <a:endParaRPr lang="en-ID" sz="4000" dirty="0">
              <a:effectLst/>
              <a:latin typeface="Calibri" panose="020F0502020204030204" pitchFamily="34" charset="0"/>
              <a:ea typeface="Yu Mincho" panose="02020400000000000000" pitchFamily="18" charset="-128"/>
              <a:cs typeface="Arial" panose="020B0604020202020204" pitchFamily="34" charset="0"/>
            </a:endParaRPr>
          </a:p>
        </p:txBody>
      </p:sp>
      <p:sp>
        <p:nvSpPr>
          <p:cNvPr id="21" name="TextBox 20">
            <a:extLst>
              <a:ext uri="{FF2B5EF4-FFF2-40B4-BE49-F238E27FC236}">
                <a16:creationId xmlns:a16="http://schemas.microsoft.com/office/drawing/2014/main" id="{2DFB7CA0-29F8-4752-B0D2-716BF8B0C554}"/>
              </a:ext>
            </a:extLst>
          </p:cNvPr>
          <p:cNvSpPr txBox="1"/>
          <p:nvPr/>
        </p:nvSpPr>
        <p:spPr>
          <a:xfrm>
            <a:off x="1206321" y="1210099"/>
            <a:ext cx="1489655" cy="470000"/>
          </a:xfrm>
          <a:prstGeom prst="rect">
            <a:avLst/>
          </a:prstGeom>
          <a:noFill/>
        </p:spPr>
        <p:txBody>
          <a:bodyPr wrap="square">
            <a:spAutoFit/>
          </a:bodyPr>
          <a:lstStyle/>
          <a:p>
            <a:pPr algn="ctr">
              <a:lnSpc>
                <a:spcPct val="107000"/>
              </a:lnSpc>
              <a:spcAft>
                <a:spcPts val="800"/>
              </a:spcAft>
            </a:pPr>
            <a:r>
              <a:rPr lang="id-ID" sz="2400" dirty="0">
                <a:effectLst/>
                <a:latin typeface="Calibri" panose="020F0502020204030204" pitchFamily="34" charset="0"/>
                <a:ea typeface="Yu Mincho" panose="02020400000000000000" pitchFamily="18" charset="-128"/>
                <a:cs typeface="Arial" panose="020B0604020202020204" pitchFamily="34" charset="0"/>
              </a:rPr>
              <a:t>End of life</a:t>
            </a:r>
            <a:endParaRPr lang="en-ID" sz="2400" dirty="0">
              <a:effectLst/>
              <a:latin typeface="Calibri" panose="020F0502020204030204" pitchFamily="34" charset="0"/>
              <a:ea typeface="Yu Mincho" panose="02020400000000000000" pitchFamily="18" charset="-128"/>
              <a:cs typeface="Arial" panose="020B0604020202020204" pitchFamily="34" charset="0"/>
            </a:endParaRPr>
          </a:p>
        </p:txBody>
      </p:sp>
    </p:spTree>
    <p:extLst>
      <p:ext uri="{BB962C8B-B14F-4D97-AF65-F5344CB8AC3E}">
        <p14:creationId xmlns:p14="http://schemas.microsoft.com/office/powerpoint/2010/main" val="4285776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CA9F6A0-477E-4430-8573-151509D0CB97}"/>
              </a:ext>
            </a:extLst>
          </p:cNvPr>
          <p:cNvGraphicFramePr>
            <a:graphicFrameLocks noGrp="1"/>
          </p:cNvGraphicFramePr>
          <p:nvPr>
            <p:extLst>
              <p:ext uri="{D42A27DB-BD31-4B8C-83A1-F6EECF244321}">
                <p14:modId xmlns:p14="http://schemas.microsoft.com/office/powerpoint/2010/main" val="1544199101"/>
              </p:ext>
            </p:extLst>
          </p:nvPr>
        </p:nvGraphicFramePr>
        <p:xfrm>
          <a:off x="3709114" y="334850"/>
          <a:ext cx="8290776" cy="6220489"/>
        </p:xfrm>
        <a:graphic>
          <a:graphicData uri="http://schemas.openxmlformats.org/drawingml/2006/table">
            <a:tbl>
              <a:tblPr firstRow="1" firstCol="1" bandRow="1"/>
              <a:tblGrid>
                <a:gridCol w="1458379">
                  <a:extLst>
                    <a:ext uri="{9D8B030D-6E8A-4147-A177-3AD203B41FA5}">
                      <a16:colId xmlns:a16="http://schemas.microsoft.com/office/drawing/2014/main" val="3900490215"/>
                    </a:ext>
                  </a:extLst>
                </a:gridCol>
                <a:gridCol w="2417311">
                  <a:extLst>
                    <a:ext uri="{9D8B030D-6E8A-4147-A177-3AD203B41FA5}">
                      <a16:colId xmlns:a16="http://schemas.microsoft.com/office/drawing/2014/main" val="3306986450"/>
                    </a:ext>
                  </a:extLst>
                </a:gridCol>
                <a:gridCol w="1917866">
                  <a:extLst>
                    <a:ext uri="{9D8B030D-6E8A-4147-A177-3AD203B41FA5}">
                      <a16:colId xmlns:a16="http://schemas.microsoft.com/office/drawing/2014/main" val="2541056307"/>
                    </a:ext>
                  </a:extLst>
                </a:gridCol>
                <a:gridCol w="2497220">
                  <a:extLst>
                    <a:ext uri="{9D8B030D-6E8A-4147-A177-3AD203B41FA5}">
                      <a16:colId xmlns:a16="http://schemas.microsoft.com/office/drawing/2014/main" val="1403392708"/>
                    </a:ext>
                  </a:extLst>
                </a:gridCol>
              </a:tblGrid>
              <a:tr h="470413">
                <a:tc rowSpan="2">
                  <a:txBody>
                    <a:bodyPr/>
                    <a:lstStyle/>
                    <a:p>
                      <a:pPr algn="ctr">
                        <a:lnSpc>
                          <a:spcPct val="107000"/>
                        </a:lnSpc>
                        <a:spcAft>
                          <a:spcPts val="800"/>
                        </a:spcAft>
                      </a:pPr>
                      <a:r>
                        <a:rPr lang="en-ID" sz="2000" dirty="0">
                          <a:solidFill>
                            <a:schemeClr val="bg1"/>
                          </a:solidFill>
                          <a:effectLst/>
                          <a:latin typeface="Calibri" panose="020F0502020204030204" pitchFamily="34" charset="0"/>
                          <a:cs typeface="Calibri" panose="020F0502020204030204" pitchFamily="34" charset="0"/>
                        </a:rPr>
                        <a:t>10.04.4 LTS</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ID" sz="2000" dirty="0">
                          <a:solidFill>
                            <a:schemeClr val="bg1"/>
                          </a:solidFill>
                          <a:effectLst/>
                          <a:latin typeface="Calibri" panose="020F0502020204030204" pitchFamily="34" charset="0"/>
                          <a:cs typeface="Calibri" panose="020F0502020204030204" pitchFamily="34" charset="0"/>
                        </a:rPr>
                        <a:t>Lucid Lynx</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07000"/>
                        </a:lnSpc>
                        <a:spcAft>
                          <a:spcPts val="800"/>
                        </a:spcAft>
                      </a:pPr>
                      <a:r>
                        <a:rPr lang="en-ID" sz="2000" dirty="0">
                          <a:solidFill>
                            <a:schemeClr val="bg1"/>
                          </a:solidFill>
                          <a:effectLst/>
                          <a:latin typeface="Calibri" panose="020F0502020204030204" pitchFamily="34" charset="0"/>
                          <a:cs typeface="Calibri" panose="020F0502020204030204" pitchFamily="34" charset="0"/>
                        </a:rPr>
                        <a:t>February 16, 2012</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May 9, 2013 (Desktop)</a:t>
                      </a: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1274318"/>
                  </a:ext>
                </a:extLst>
              </a:tr>
              <a:tr h="369151">
                <a:tc vMerge="1">
                  <a:txBody>
                    <a:bodyPr/>
                    <a:lstStyle/>
                    <a:p>
                      <a:pPr>
                        <a:lnSpc>
                          <a:spcPct val="107000"/>
                        </a:lnSpc>
                        <a:spcAft>
                          <a:spcPts val="800"/>
                        </a:spcAft>
                      </a:pPr>
                      <a:r>
                        <a:rPr lang="en-ID"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10.04.4 LTS</a:t>
                      </a:r>
                      <a:endParaRPr lang="en-ID" sz="2000" dirty="0">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nSpc>
                          <a:spcPct val="107000"/>
                        </a:lnSpc>
                        <a:spcAft>
                          <a:spcPts val="800"/>
                        </a:spcAft>
                      </a:pPr>
                      <a:r>
                        <a:rPr lang="en-ID"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Lucid Lynx</a:t>
                      </a:r>
                      <a:endParaRPr lang="en-ID" sz="2000" dirty="0">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nSpc>
                          <a:spcPct val="107000"/>
                        </a:lnSpc>
                        <a:spcAft>
                          <a:spcPts val="800"/>
                        </a:spcAft>
                      </a:pPr>
                      <a:r>
                        <a:rPr lang="en-ID"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February 16, 2012</a:t>
                      </a:r>
                      <a:endParaRPr lang="en-ID" sz="2000" dirty="0">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April 30, 2015 (Server)</a:t>
                      </a: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560954"/>
                  </a:ext>
                </a:extLst>
              </a:tr>
              <a:tr h="316525">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10.10</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Maverick Meerkat</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October 10, 2010</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April 10, 2012</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2959642"/>
                  </a:ext>
                </a:extLst>
              </a:tr>
              <a:tr h="316525">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11.04</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Natty Narwhal</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April 28, 2011</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October 28, 2012</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1821844"/>
                  </a:ext>
                </a:extLst>
              </a:tr>
              <a:tr h="316525">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11.10</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Oneiric Ocelot</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October 13, 2011</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May 9, 2013</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1058628"/>
                  </a:ext>
                </a:extLst>
              </a:tr>
              <a:tr h="316525">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12.04 LTS</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Precise Pangolin</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April 26, 2012</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April 28, 2017</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2857137"/>
                  </a:ext>
                </a:extLst>
              </a:tr>
              <a:tr h="316525">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12.04.5 LTS</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Precise Pangolin</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August 7, 2014</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April 28, 2017</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5590279"/>
                  </a:ext>
                </a:extLst>
              </a:tr>
              <a:tr h="316525">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12.10</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Quantal Quetzal</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October 18, 2012</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May 16, 2014</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0531471"/>
                  </a:ext>
                </a:extLst>
              </a:tr>
              <a:tr h="316525">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13.04</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Raring Ringtail</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April 25, 2013</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January 27, 2014</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5548066"/>
                  </a:ext>
                </a:extLst>
              </a:tr>
              <a:tr h="316525">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13.10</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Saucy Salamander</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October 17, 2013</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July 17, 2014</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6192524"/>
                  </a:ext>
                </a:extLst>
              </a:tr>
              <a:tr h="316525">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14.10</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Utopic Unicorn</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October 23, 2014</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July 23, 2015</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6422951"/>
                  </a:ext>
                </a:extLst>
              </a:tr>
              <a:tr h="316525">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15.04</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Vivid Vervet</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April 23, 2015</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February 4, 2016</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933597"/>
                  </a:ext>
                </a:extLst>
              </a:tr>
              <a:tr h="316525">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15.10</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Wily Werewolf</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October 22, 2015</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July 28, 2016</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129888"/>
                  </a:ext>
                </a:extLst>
              </a:tr>
              <a:tr h="316525">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16.10</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Yakkety Yak</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October 13, 2016</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July 20, 2017</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6166371"/>
                  </a:ext>
                </a:extLst>
              </a:tr>
              <a:tr h="316525">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17.04</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Zesty Zapus</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April 13, 2017</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January 13, 2018</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9537666"/>
                  </a:ext>
                </a:extLst>
              </a:tr>
              <a:tr h="316525">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17.10</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Artful Aardvark</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October 19, 2017</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July 19 2018</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0657386"/>
                  </a:ext>
                </a:extLst>
              </a:tr>
              <a:tr h="316525">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18.10</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Cosmic Cuttlefish</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October 18, 2018</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July 18, 2019</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0164287"/>
                  </a:ext>
                </a:extLst>
              </a:tr>
              <a:tr h="316525">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19.04</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Disco Dingo</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April 18, 2019</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January 23, 2020</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7127616"/>
                  </a:ext>
                </a:extLst>
              </a:tr>
              <a:tr h="316525">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19.10</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Eoan Ermine</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October 17, 2019</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July 17, 2020</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31969" marR="31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9950541"/>
                  </a:ext>
                </a:extLst>
              </a:tr>
            </a:tbl>
          </a:graphicData>
        </a:graphic>
      </p:graphicFrame>
      <p:sp>
        <p:nvSpPr>
          <p:cNvPr id="5" name="TextBox 4">
            <a:extLst>
              <a:ext uri="{FF2B5EF4-FFF2-40B4-BE49-F238E27FC236}">
                <a16:creationId xmlns:a16="http://schemas.microsoft.com/office/drawing/2014/main" id="{C7EC3746-F743-46A5-AFA9-95648C37B376}"/>
              </a:ext>
            </a:extLst>
          </p:cNvPr>
          <p:cNvSpPr txBox="1"/>
          <p:nvPr/>
        </p:nvSpPr>
        <p:spPr>
          <a:xfrm>
            <a:off x="193183" y="488363"/>
            <a:ext cx="3515933" cy="721736"/>
          </a:xfrm>
          <a:prstGeom prst="rect">
            <a:avLst/>
          </a:prstGeom>
          <a:noFill/>
        </p:spPr>
        <p:txBody>
          <a:bodyPr wrap="square">
            <a:spAutoFit/>
          </a:bodyPr>
          <a:lstStyle/>
          <a:p>
            <a:pPr>
              <a:lnSpc>
                <a:spcPct val="107000"/>
              </a:lnSpc>
              <a:spcAft>
                <a:spcPts val="800"/>
              </a:spcAft>
            </a:pPr>
            <a:r>
              <a:rPr lang="id-ID" sz="4000" dirty="0">
                <a:effectLst/>
                <a:latin typeface="Calibri" panose="020F0502020204030204" pitchFamily="34" charset="0"/>
                <a:ea typeface="Yu Mincho" panose="02020400000000000000" pitchFamily="18" charset="-128"/>
                <a:cs typeface="Arial" panose="020B0604020202020204" pitchFamily="34" charset="0"/>
              </a:rPr>
              <a:t>Versi Ubuntu</a:t>
            </a:r>
            <a:endParaRPr lang="en-ID" sz="4000" dirty="0">
              <a:effectLst/>
              <a:latin typeface="Calibri" panose="020F0502020204030204" pitchFamily="34" charset="0"/>
              <a:ea typeface="Yu Mincho" panose="02020400000000000000" pitchFamily="18" charset="-128"/>
              <a:cs typeface="Arial" panose="020B0604020202020204" pitchFamily="34" charset="0"/>
            </a:endParaRPr>
          </a:p>
        </p:txBody>
      </p:sp>
      <p:sp>
        <p:nvSpPr>
          <p:cNvPr id="6" name="TextBox 5">
            <a:extLst>
              <a:ext uri="{FF2B5EF4-FFF2-40B4-BE49-F238E27FC236}">
                <a16:creationId xmlns:a16="http://schemas.microsoft.com/office/drawing/2014/main" id="{8020660E-6190-4AE1-A697-0358C3911B9A}"/>
              </a:ext>
            </a:extLst>
          </p:cNvPr>
          <p:cNvSpPr txBox="1"/>
          <p:nvPr/>
        </p:nvSpPr>
        <p:spPr>
          <a:xfrm>
            <a:off x="1206321" y="1210099"/>
            <a:ext cx="1489655" cy="470000"/>
          </a:xfrm>
          <a:prstGeom prst="rect">
            <a:avLst/>
          </a:prstGeom>
          <a:noFill/>
        </p:spPr>
        <p:txBody>
          <a:bodyPr wrap="square">
            <a:spAutoFit/>
          </a:bodyPr>
          <a:lstStyle/>
          <a:p>
            <a:pPr algn="ctr">
              <a:lnSpc>
                <a:spcPct val="107000"/>
              </a:lnSpc>
              <a:spcAft>
                <a:spcPts val="800"/>
              </a:spcAft>
            </a:pPr>
            <a:r>
              <a:rPr lang="id-ID" sz="2400" dirty="0">
                <a:effectLst/>
                <a:latin typeface="Calibri" panose="020F0502020204030204" pitchFamily="34" charset="0"/>
                <a:ea typeface="Yu Mincho" panose="02020400000000000000" pitchFamily="18" charset="-128"/>
                <a:cs typeface="Arial" panose="020B0604020202020204" pitchFamily="34" charset="0"/>
              </a:rPr>
              <a:t>End of life</a:t>
            </a:r>
            <a:endParaRPr lang="en-ID" sz="2400" dirty="0">
              <a:effectLst/>
              <a:latin typeface="Calibri" panose="020F0502020204030204" pitchFamily="34" charset="0"/>
              <a:ea typeface="Yu Mincho" panose="02020400000000000000" pitchFamily="18" charset="-128"/>
              <a:cs typeface="Arial" panose="020B0604020202020204" pitchFamily="34" charset="0"/>
            </a:endParaRPr>
          </a:p>
        </p:txBody>
      </p:sp>
    </p:spTree>
    <p:extLst>
      <p:ext uri="{BB962C8B-B14F-4D97-AF65-F5344CB8AC3E}">
        <p14:creationId xmlns:p14="http://schemas.microsoft.com/office/powerpoint/2010/main" val="1909607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8EEE7A4-9772-4514-96AB-21F423342A35}"/>
              </a:ext>
            </a:extLst>
          </p:cNvPr>
          <p:cNvGraphicFramePr>
            <a:graphicFrameLocks noGrp="1"/>
          </p:cNvGraphicFramePr>
          <p:nvPr>
            <p:extLst>
              <p:ext uri="{D42A27DB-BD31-4B8C-83A1-F6EECF244321}">
                <p14:modId xmlns:p14="http://schemas.microsoft.com/office/powerpoint/2010/main" val="1309763541"/>
              </p:ext>
            </p:extLst>
          </p:nvPr>
        </p:nvGraphicFramePr>
        <p:xfrm>
          <a:off x="193183" y="2797008"/>
          <a:ext cx="5718219" cy="3867810"/>
        </p:xfrm>
        <a:graphic>
          <a:graphicData uri="http://schemas.openxmlformats.org/drawingml/2006/table">
            <a:tbl>
              <a:tblPr firstRow="1" firstCol="1" bandRow="1"/>
              <a:tblGrid>
                <a:gridCol w="1005856">
                  <a:extLst>
                    <a:ext uri="{9D8B030D-6E8A-4147-A177-3AD203B41FA5}">
                      <a16:colId xmlns:a16="http://schemas.microsoft.com/office/drawing/2014/main" val="2597424962"/>
                    </a:ext>
                  </a:extLst>
                </a:gridCol>
                <a:gridCol w="1667240">
                  <a:extLst>
                    <a:ext uri="{9D8B030D-6E8A-4147-A177-3AD203B41FA5}">
                      <a16:colId xmlns:a16="http://schemas.microsoft.com/office/drawing/2014/main" val="3881829597"/>
                    </a:ext>
                  </a:extLst>
                </a:gridCol>
                <a:gridCol w="1322768">
                  <a:extLst>
                    <a:ext uri="{9D8B030D-6E8A-4147-A177-3AD203B41FA5}">
                      <a16:colId xmlns:a16="http://schemas.microsoft.com/office/drawing/2014/main" val="1294470721"/>
                    </a:ext>
                  </a:extLst>
                </a:gridCol>
                <a:gridCol w="1722355">
                  <a:extLst>
                    <a:ext uri="{9D8B030D-6E8A-4147-A177-3AD203B41FA5}">
                      <a16:colId xmlns:a16="http://schemas.microsoft.com/office/drawing/2014/main" val="2251446439"/>
                    </a:ext>
                  </a:extLst>
                </a:gridCol>
              </a:tblGrid>
              <a:tr h="379725">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Version</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Start of ESM</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of Years</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End of Life</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5322682"/>
                  </a:ext>
                </a:extLst>
              </a:tr>
              <a:tr h="379725">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endPar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0968812"/>
                  </a:ext>
                </a:extLst>
              </a:tr>
              <a:tr h="777090">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18.04 ESM</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Apr-23</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5 years</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Apr-28</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5518784"/>
                  </a:ext>
                </a:extLst>
              </a:tr>
              <a:tr h="777090">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16.04 ESM</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Apr-21</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3 years</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Apr-24</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2508304"/>
                  </a:ext>
                </a:extLst>
              </a:tr>
              <a:tr h="777090">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14.04 ESM</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April 25, 2019</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3 years</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Apr-22</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9948389"/>
                  </a:ext>
                </a:extLst>
              </a:tr>
              <a:tr h="777090">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12.04 ESM</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April 28, 2017</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2 years</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Apr-19</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6476943"/>
                  </a:ext>
                </a:extLst>
              </a:tr>
            </a:tbl>
          </a:graphicData>
        </a:graphic>
      </p:graphicFrame>
      <p:sp>
        <p:nvSpPr>
          <p:cNvPr id="6" name="TextBox 5">
            <a:extLst>
              <a:ext uri="{FF2B5EF4-FFF2-40B4-BE49-F238E27FC236}">
                <a16:creationId xmlns:a16="http://schemas.microsoft.com/office/drawing/2014/main" id="{6DC4199A-BA05-46A6-B8DC-1DF664F37FBE}"/>
              </a:ext>
            </a:extLst>
          </p:cNvPr>
          <p:cNvSpPr txBox="1"/>
          <p:nvPr/>
        </p:nvSpPr>
        <p:spPr>
          <a:xfrm>
            <a:off x="193183" y="1931574"/>
            <a:ext cx="5718218" cy="470000"/>
          </a:xfrm>
          <a:prstGeom prst="rect">
            <a:avLst/>
          </a:prstGeom>
          <a:noFill/>
        </p:spPr>
        <p:txBody>
          <a:bodyPr wrap="square">
            <a:spAutoFit/>
          </a:bodyPr>
          <a:lstStyle/>
          <a:p>
            <a:pPr algn="ctr">
              <a:lnSpc>
                <a:spcPct val="107000"/>
              </a:lnSpc>
              <a:spcAft>
                <a:spcPts val="800"/>
              </a:spcAft>
            </a:pPr>
            <a:r>
              <a:rPr lang="id-ID" sz="2400" dirty="0">
                <a:effectLst/>
                <a:latin typeface="Calibri" panose="020F0502020204030204" pitchFamily="34" charset="0"/>
                <a:ea typeface="Yu Mincho" panose="02020400000000000000" pitchFamily="18" charset="-128"/>
                <a:cs typeface="Arial" panose="020B0604020202020204" pitchFamily="34" charset="0"/>
              </a:rPr>
              <a:t>Extended Security Maintenance</a:t>
            </a:r>
            <a:endParaRPr lang="en-ID" sz="2400" dirty="0">
              <a:effectLst/>
              <a:latin typeface="Calibri" panose="020F0502020204030204" pitchFamily="34" charset="0"/>
              <a:ea typeface="Yu Mincho" panose="02020400000000000000" pitchFamily="18" charset="-128"/>
              <a:cs typeface="Arial" panose="020B0604020202020204" pitchFamily="34" charset="0"/>
            </a:endParaRPr>
          </a:p>
        </p:txBody>
      </p:sp>
      <p:graphicFrame>
        <p:nvGraphicFramePr>
          <p:cNvPr id="9" name="Table 8">
            <a:extLst>
              <a:ext uri="{FF2B5EF4-FFF2-40B4-BE49-F238E27FC236}">
                <a16:creationId xmlns:a16="http://schemas.microsoft.com/office/drawing/2014/main" id="{9BD51043-01CB-42F7-B71B-07D6EF2B0E39}"/>
              </a:ext>
            </a:extLst>
          </p:cNvPr>
          <p:cNvGraphicFramePr>
            <a:graphicFrameLocks noGrp="1"/>
          </p:cNvGraphicFramePr>
          <p:nvPr>
            <p:extLst>
              <p:ext uri="{D42A27DB-BD31-4B8C-83A1-F6EECF244321}">
                <p14:modId xmlns:p14="http://schemas.microsoft.com/office/powerpoint/2010/main" val="1666681807"/>
              </p:ext>
            </p:extLst>
          </p:nvPr>
        </p:nvGraphicFramePr>
        <p:xfrm>
          <a:off x="6284891" y="2797007"/>
          <a:ext cx="5718214" cy="3867808"/>
        </p:xfrm>
        <a:graphic>
          <a:graphicData uri="http://schemas.openxmlformats.org/drawingml/2006/table">
            <a:tbl>
              <a:tblPr firstRow="1" firstCol="1" bandRow="1"/>
              <a:tblGrid>
                <a:gridCol w="1005855">
                  <a:extLst>
                    <a:ext uri="{9D8B030D-6E8A-4147-A177-3AD203B41FA5}">
                      <a16:colId xmlns:a16="http://schemas.microsoft.com/office/drawing/2014/main" val="1557256118"/>
                    </a:ext>
                  </a:extLst>
                </a:gridCol>
                <a:gridCol w="1667239">
                  <a:extLst>
                    <a:ext uri="{9D8B030D-6E8A-4147-A177-3AD203B41FA5}">
                      <a16:colId xmlns:a16="http://schemas.microsoft.com/office/drawing/2014/main" val="978999063"/>
                    </a:ext>
                  </a:extLst>
                </a:gridCol>
                <a:gridCol w="1322767">
                  <a:extLst>
                    <a:ext uri="{9D8B030D-6E8A-4147-A177-3AD203B41FA5}">
                      <a16:colId xmlns:a16="http://schemas.microsoft.com/office/drawing/2014/main" val="4099154053"/>
                    </a:ext>
                  </a:extLst>
                </a:gridCol>
                <a:gridCol w="1722353">
                  <a:extLst>
                    <a:ext uri="{9D8B030D-6E8A-4147-A177-3AD203B41FA5}">
                      <a16:colId xmlns:a16="http://schemas.microsoft.com/office/drawing/2014/main" val="2162938321"/>
                    </a:ext>
                  </a:extLst>
                </a:gridCol>
              </a:tblGrid>
              <a:tr h="966952">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Version</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Code name</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Release</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End of Life</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4259715"/>
                  </a:ext>
                </a:extLst>
              </a:tr>
              <a:tr h="966952">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1604143"/>
                  </a:ext>
                </a:extLst>
              </a:tr>
              <a:tr h="966952">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21.04</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Hirsute Hippo</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April 22, 2021</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Jan-22</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258932"/>
                  </a:ext>
                </a:extLst>
              </a:tr>
              <a:tr h="966952">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21.10</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II</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October 14, 2021</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Jul-22</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7287265"/>
                  </a:ext>
                </a:extLst>
              </a:tr>
            </a:tbl>
          </a:graphicData>
        </a:graphic>
      </p:graphicFrame>
      <p:sp>
        <p:nvSpPr>
          <p:cNvPr id="11" name="TextBox 10">
            <a:extLst>
              <a:ext uri="{FF2B5EF4-FFF2-40B4-BE49-F238E27FC236}">
                <a16:creationId xmlns:a16="http://schemas.microsoft.com/office/drawing/2014/main" id="{17667CB5-1A51-4D8D-93F1-41357995C59D}"/>
              </a:ext>
            </a:extLst>
          </p:cNvPr>
          <p:cNvSpPr txBox="1"/>
          <p:nvPr/>
        </p:nvSpPr>
        <p:spPr>
          <a:xfrm>
            <a:off x="6280601" y="1931574"/>
            <a:ext cx="5718214" cy="470000"/>
          </a:xfrm>
          <a:prstGeom prst="rect">
            <a:avLst/>
          </a:prstGeom>
          <a:noFill/>
        </p:spPr>
        <p:txBody>
          <a:bodyPr wrap="square">
            <a:spAutoFit/>
          </a:bodyPr>
          <a:lstStyle/>
          <a:p>
            <a:pPr algn="ctr">
              <a:lnSpc>
                <a:spcPct val="107000"/>
              </a:lnSpc>
              <a:spcAft>
                <a:spcPts val="800"/>
              </a:spcAft>
            </a:pPr>
            <a:r>
              <a:rPr lang="id-ID" sz="2400" dirty="0">
                <a:effectLst/>
                <a:latin typeface="Calibri" panose="020F0502020204030204" pitchFamily="34" charset="0"/>
                <a:ea typeface="Yu Mincho" panose="02020400000000000000" pitchFamily="18" charset="-128"/>
                <a:cs typeface="Arial" panose="020B0604020202020204" pitchFamily="34" charset="0"/>
              </a:rPr>
              <a:t>Future</a:t>
            </a:r>
            <a:endParaRPr lang="en-ID" sz="2400" dirty="0">
              <a:effectLst/>
              <a:latin typeface="Calibri" panose="020F0502020204030204" pitchFamily="34" charset="0"/>
              <a:ea typeface="Yu Mincho" panose="02020400000000000000" pitchFamily="18" charset="-128"/>
              <a:cs typeface="Arial" panose="020B0604020202020204" pitchFamily="34" charset="0"/>
            </a:endParaRPr>
          </a:p>
        </p:txBody>
      </p:sp>
      <p:sp>
        <p:nvSpPr>
          <p:cNvPr id="12" name="TextBox 11">
            <a:extLst>
              <a:ext uri="{FF2B5EF4-FFF2-40B4-BE49-F238E27FC236}">
                <a16:creationId xmlns:a16="http://schemas.microsoft.com/office/drawing/2014/main" id="{964228E7-78DF-4F74-B700-B5AF385F33D2}"/>
              </a:ext>
            </a:extLst>
          </p:cNvPr>
          <p:cNvSpPr txBox="1"/>
          <p:nvPr/>
        </p:nvSpPr>
        <p:spPr>
          <a:xfrm>
            <a:off x="4338033" y="651253"/>
            <a:ext cx="3515933" cy="721736"/>
          </a:xfrm>
          <a:prstGeom prst="rect">
            <a:avLst/>
          </a:prstGeom>
          <a:noFill/>
        </p:spPr>
        <p:txBody>
          <a:bodyPr wrap="square">
            <a:spAutoFit/>
          </a:bodyPr>
          <a:lstStyle/>
          <a:p>
            <a:pPr>
              <a:lnSpc>
                <a:spcPct val="107000"/>
              </a:lnSpc>
              <a:spcAft>
                <a:spcPts val="800"/>
              </a:spcAft>
            </a:pPr>
            <a:r>
              <a:rPr lang="id-ID" sz="4000" dirty="0">
                <a:effectLst/>
                <a:latin typeface="Calibri" panose="020F0502020204030204" pitchFamily="34" charset="0"/>
                <a:ea typeface="Yu Mincho" panose="02020400000000000000" pitchFamily="18" charset="-128"/>
                <a:cs typeface="Arial" panose="020B0604020202020204" pitchFamily="34" charset="0"/>
              </a:rPr>
              <a:t>Versi Ubuntu</a:t>
            </a:r>
            <a:endParaRPr lang="en-ID" sz="4000" dirty="0">
              <a:effectLst/>
              <a:latin typeface="Calibri" panose="020F0502020204030204" pitchFamily="34" charset="0"/>
              <a:ea typeface="Yu Mincho" panose="02020400000000000000" pitchFamily="18" charset="-128"/>
              <a:cs typeface="Arial" panose="020B0604020202020204" pitchFamily="34" charset="0"/>
            </a:endParaRPr>
          </a:p>
        </p:txBody>
      </p:sp>
    </p:spTree>
    <p:extLst>
      <p:ext uri="{BB962C8B-B14F-4D97-AF65-F5344CB8AC3E}">
        <p14:creationId xmlns:p14="http://schemas.microsoft.com/office/powerpoint/2010/main" val="393090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518D9C-FB1B-4A3B-8AED-5324068B46C9}"/>
              </a:ext>
            </a:extLst>
          </p:cNvPr>
          <p:cNvSpPr txBox="1"/>
          <p:nvPr/>
        </p:nvSpPr>
        <p:spPr>
          <a:xfrm>
            <a:off x="4652493" y="289773"/>
            <a:ext cx="2887014" cy="721736"/>
          </a:xfrm>
          <a:prstGeom prst="rect">
            <a:avLst/>
          </a:prstGeom>
          <a:noFill/>
        </p:spPr>
        <p:txBody>
          <a:bodyPr wrap="square">
            <a:spAutoFit/>
          </a:bodyPr>
          <a:lstStyle/>
          <a:p>
            <a:pPr>
              <a:lnSpc>
                <a:spcPct val="107000"/>
              </a:lnSpc>
              <a:spcAft>
                <a:spcPts val="800"/>
              </a:spcAft>
            </a:pPr>
            <a:r>
              <a:rPr lang="id-ID" sz="4000" dirty="0">
                <a:effectLst/>
                <a:latin typeface="Calibri" panose="020F0502020204030204" pitchFamily="34" charset="0"/>
                <a:ea typeface="Yu Mincho" panose="02020400000000000000" pitchFamily="18" charset="-128"/>
                <a:cs typeface="Arial" panose="020B0604020202020204" pitchFamily="34" charset="0"/>
              </a:rPr>
              <a:t>Versi Ubuntu</a:t>
            </a:r>
            <a:endParaRPr lang="en-ID" sz="4000" dirty="0">
              <a:effectLst/>
              <a:latin typeface="Calibri" panose="020F0502020204030204" pitchFamily="34" charset="0"/>
              <a:ea typeface="Yu Mincho" panose="02020400000000000000" pitchFamily="18" charset="-128"/>
              <a:cs typeface="Arial" panose="020B0604020202020204" pitchFamily="34" charset="0"/>
            </a:endParaRPr>
          </a:p>
        </p:txBody>
      </p:sp>
      <p:graphicFrame>
        <p:nvGraphicFramePr>
          <p:cNvPr id="7" name="Table 6">
            <a:extLst>
              <a:ext uri="{FF2B5EF4-FFF2-40B4-BE49-F238E27FC236}">
                <a16:creationId xmlns:a16="http://schemas.microsoft.com/office/drawing/2014/main" id="{C50624EF-CF62-4378-AECE-1B144C188F6D}"/>
              </a:ext>
            </a:extLst>
          </p:cNvPr>
          <p:cNvGraphicFramePr>
            <a:graphicFrameLocks noGrp="1"/>
          </p:cNvGraphicFramePr>
          <p:nvPr>
            <p:extLst>
              <p:ext uri="{D42A27DB-BD31-4B8C-83A1-F6EECF244321}">
                <p14:modId xmlns:p14="http://schemas.microsoft.com/office/powerpoint/2010/main" val="2760544794"/>
              </p:ext>
            </p:extLst>
          </p:nvPr>
        </p:nvGraphicFramePr>
        <p:xfrm>
          <a:off x="1533657" y="2472744"/>
          <a:ext cx="9124683" cy="3709117"/>
        </p:xfrm>
        <a:graphic>
          <a:graphicData uri="http://schemas.openxmlformats.org/drawingml/2006/table">
            <a:tbl>
              <a:tblPr firstRow="1" firstCol="1" bandRow="1"/>
              <a:tblGrid>
                <a:gridCol w="1610887">
                  <a:extLst>
                    <a:ext uri="{9D8B030D-6E8A-4147-A177-3AD203B41FA5}">
                      <a16:colId xmlns:a16="http://schemas.microsoft.com/office/drawing/2014/main" val="3827334720"/>
                    </a:ext>
                  </a:extLst>
                </a:gridCol>
                <a:gridCol w="1640840">
                  <a:extLst>
                    <a:ext uri="{9D8B030D-6E8A-4147-A177-3AD203B41FA5}">
                      <a16:colId xmlns:a16="http://schemas.microsoft.com/office/drawing/2014/main" val="486233488"/>
                    </a:ext>
                  </a:extLst>
                </a:gridCol>
                <a:gridCol w="2193043">
                  <a:extLst>
                    <a:ext uri="{9D8B030D-6E8A-4147-A177-3AD203B41FA5}">
                      <a16:colId xmlns:a16="http://schemas.microsoft.com/office/drawing/2014/main" val="3635440644"/>
                    </a:ext>
                  </a:extLst>
                </a:gridCol>
                <a:gridCol w="2346883">
                  <a:extLst>
                    <a:ext uri="{9D8B030D-6E8A-4147-A177-3AD203B41FA5}">
                      <a16:colId xmlns:a16="http://schemas.microsoft.com/office/drawing/2014/main" val="2558644614"/>
                    </a:ext>
                  </a:extLst>
                </a:gridCol>
                <a:gridCol w="1333030">
                  <a:extLst>
                    <a:ext uri="{9D8B030D-6E8A-4147-A177-3AD203B41FA5}">
                      <a16:colId xmlns:a16="http://schemas.microsoft.com/office/drawing/2014/main" val="254439527"/>
                    </a:ext>
                  </a:extLst>
                </a:gridCol>
              </a:tblGrid>
              <a:tr h="943339">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Version</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58018" marR="58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Code name</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58018" marR="58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Release</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58018" marR="58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End of Standard Support</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58018" marR="58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End of Life</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58018" marR="58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2605762"/>
                  </a:ext>
                </a:extLst>
              </a:tr>
              <a:tr h="460963">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58018" marR="58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58018" marR="58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58018" marR="58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58018" marR="58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58018" marR="58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6974721"/>
                  </a:ext>
                </a:extLst>
              </a:tr>
              <a:tr h="460963">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14.04 LTS</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58018" marR="58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Trusty Tahr</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58018" marR="58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April 17, 2014</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58018" marR="58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Apr-19</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58018" marR="58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Apr-22</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58018" marR="58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1215679"/>
                  </a:ext>
                </a:extLst>
              </a:tr>
              <a:tr h="460963">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16.04 LTS</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58018" marR="58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Xenial Xerus</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58018" marR="58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April 21, 2016</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58018" marR="58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Apr-21</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58018" marR="58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Apr-24</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58018" marR="58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0783130"/>
                  </a:ext>
                </a:extLst>
              </a:tr>
              <a:tr h="460963">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18.04 LTS</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58018" marR="58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Bionic Beaver</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58018" marR="58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April 26, 2018</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58018" marR="58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Apr-23</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58018" marR="58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Apr-28</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58018" marR="58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1754397"/>
                  </a:ext>
                </a:extLst>
              </a:tr>
              <a:tr h="460963">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20.04 LTS</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58018" marR="58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Focal Fossa</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58018" marR="58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April 23, 2020</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58018" marR="58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Apr-25</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58018" marR="58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TBA</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58018" marR="58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3189738"/>
                  </a:ext>
                </a:extLst>
              </a:tr>
              <a:tr h="460963">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20.10</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58018" marR="58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Groovy Gorilla</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58018" marR="58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October 22, 2020</a:t>
                      </a:r>
                      <a:endParaRPr lang="en-ID" sz="200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58018" marR="58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Jul-21</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58018" marR="58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D"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Jul-21</a:t>
                      </a:r>
                      <a:endParaRPr lang="en-ID" sz="20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txBody>
                  <a:tcPr marL="58018" marR="58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6190176"/>
                  </a:ext>
                </a:extLst>
              </a:tr>
            </a:tbl>
          </a:graphicData>
        </a:graphic>
      </p:graphicFrame>
      <p:sp>
        <p:nvSpPr>
          <p:cNvPr id="9" name="TextBox 8">
            <a:extLst>
              <a:ext uri="{FF2B5EF4-FFF2-40B4-BE49-F238E27FC236}">
                <a16:creationId xmlns:a16="http://schemas.microsoft.com/office/drawing/2014/main" id="{33257C2C-1E09-48D9-A949-292586CC3C18}"/>
              </a:ext>
            </a:extLst>
          </p:cNvPr>
          <p:cNvSpPr txBox="1"/>
          <p:nvPr/>
        </p:nvSpPr>
        <p:spPr>
          <a:xfrm>
            <a:off x="5572794" y="1410614"/>
            <a:ext cx="1046408" cy="470000"/>
          </a:xfrm>
          <a:prstGeom prst="rect">
            <a:avLst/>
          </a:prstGeom>
          <a:noFill/>
        </p:spPr>
        <p:txBody>
          <a:bodyPr wrap="square">
            <a:spAutoFit/>
          </a:bodyPr>
          <a:lstStyle/>
          <a:p>
            <a:pPr>
              <a:lnSpc>
                <a:spcPct val="107000"/>
              </a:lnSpc>
              <a:spcAft>
                <a:spcPts val="800"/>
              </a:spcAft>
            </a:pPr>
            <a:r>
              <a:rPr lang="id-ID" sz="2400" dirty="0">
                <a:effectLst/>
                <a:latin typeface="Calibri" panose="020F0502020204030204" pitchFamily="34" charset="0"/>
                <a:ea typeface="Yu Mincho" panose="02020400000000000000" pitchFamily="18" charset="-128"/>
                <a:cs typeface="Arial" panose="020B0604020202020204" pitchFamily="34" charset="0"/>
              </a:rPr>
              <a:t>Curent</a:t>
            </a:r>
            <a:endParaRPr lang="en-ID" sz="2400" dirty="0">
              <a:effectLst/>
              <a:latin typeface="Calibri" panose="020F0502020204030204" pitchFamily="34" charset="0"/>
              <a:ea typeface="Yu Mincho" panose="02020400000000000000" pitchFamily="18" charset="-128"/>
              <a:cs typeface="Arial" panose="020B0604020202020204" pitchFamily="34" charset="0"/>
            </a:endParaRPr>
          </a:p>
        </p:txBody>
      </p:sp>
    </p:spTree>
    <p:extLst>
      <p:ext uri="{BB962C8B-B14F-4D97-AF65-F5344CB8AC3E}">
        <p14:creationId xmlns:p14="http://schemas.microsoft.com/office/powerpoint/2010/main" val="4138169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D818619-3930-4C44-B58B-F0C90D7BD8A9}"/>
              </a:ext>
            </a:extLst>
          </p:cNvPr>
          <p:cNvSpPr txBox="1"/>
          <p:nvPr/>
        </p:nvSpPr>
        <p:spPr>
          <a:xfrm>
            <a:off x="563451" y="398212"/>
            <a:ext cx="2141112" cy="721736"/>
          </a:xfrm>
          <a:prstGeom prst="rect">
            <a:avLst/>
          </a:prstGeom>
          <a:noFill/>
        </p:spPr>
        <p:txBody>
          <a:bodyPr wrap="square">
            <a:spAutoFit/>
          </a:bodyPr>
          <a:lstStyle/>
          <a:p>
            <a:pPr>
              <a:lnSpc>
                <a:spcPct val="107000"/>
              </a:lnSpc>
              <a:spcAft>
                <a:spcPts val="800"/>
              </a:spcAft>
            </a:pPr>
            <a:r>
              <a:rPr lang="id-ID" sz="4000" dirty="0">
                <a:effectLst/>
                <a:latin typeface="Calibri" panose="020F0502020204030204" pitchFamily="34" charset="0"/>
                <a:ea typeface="Yu Mincho" panose="02020400000000000000" pitchFamily="18" charset="-128"/>
                <a:cs typeface="Arial" panose="020B0604020202020204" pitchFamily="34" charset="0"/>
              </a:rPr>
              <a:t>Referensi </a:t>
            </a:r>
            <a:endParaRPr lang="en-ID" sz="4000" dirty="0">
              <a:effectLst/>
              <a:latin typeface="Calibri" panose="020F0502020204030204" pitchFamily="34" charset="0"/>
              <a:ea typeface="Yu Mincho" panose="02020400000000000000" pitchFamily="18" charset="-128"/>
              <a:cs typeface="Arial" panose="020B0604020202020204" pitchFamily="34" charset="0"/>
            </a:endParaRPr>
          </a:p>
        </p:txBody>
      </p:sp>
      <p:sp>
        <p:nvSpPr>
          <p:cNvPr id="9" name="TextBox 8">
            <a:extLst>
              <a:ext uri="{FF2B5EF4-FFF2-40B4-BE49-F238E27FC236}">
                <a16:creationId xmlns:a16="http://schemas.microsoft.com/office/drawing/2014/main" id="{829362A1-A5DD-4877-B9D1-E06F424995FB}"/>
              </a:ext>
            </a:extLst>
          </p:cNvPr>
          <p:cNvSpPr txBox="1"/>
          <p:nvPr/>
        </p:nvSpPr>
        <p:spPr>
          <a:xfrm>
            <a:off x="563451" y="1378039"/>
            <a:ext cx="2336858" cy="830997"/>
          </a:xfrm>
          <a:prstGeom prst="rect">
            <a:avLst/>
          </a:prstGeom>
          <a:noFill/>
        </p:spPr>
        <p:txBody>
          <a:bodyPr wrap="none" rtlCol="0">
            <a:spAutoFit/>
          </a:bodyPr>
          <a:lstStyle/>
          <a:p>
            <a:r>
              <a:rPr lang="id-ID" sz="2400" dirty="0">
                <a:solidFill>
                  <a:schemeClr val="bg1"/>
                </a:solidFill>
              </a:rPr>
              <a:t>Ubuntu.com</a:t>
            </a:r>
          </a:p>
          <a:p>
            <a:r>
              <a:rPr lang="id-ID" sz="2400" dirty="0">
                <a:solidFill>
                  <a:schemeClr val="bg1"/>
                </a:solidFill>
              </a:rPr>
              <a:t>Wiki.ubuntu.com</a:t>
            </a:r>
          </a:p>
        </p:txBody>
      </p:sp>
    </p:spTree>
    <p:extLst>
      <p:ext uri="{BB962C8B-B14F-4D97-AF65-F5344CB8AC3E}">
        <p14:creationId xmlns:p14="http://schemas.microsoft.com/office/powerpoint/2010/main" val="4094962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A6B57E-C5C4-431C-A18A-086D9F6001D5}"/>
              </a:ext>
            </a:extLst>
          </p:cNvPr>
          <p:cNvSpPr txBox="1"/>
          <p:nvPr/>
        </p:nvSpPr>
        <p:spPr>
          <a:xfrm>
            <a:off x="2860179" y="2644170"/>
            <a:ext cx="6471643" cy="1569660"/>
          </a:xfrm>
          <a:prstGeom prst="rect">
            <a:avLst/>
          </a:prstGeom>
          <a:noFill/>
        </p:spPr>
        <p:txBody>
          <a:bodyPr wrap="none" rtlCol="0">
            <a:spAutoFit/>
          </a:bodyPr>
          <a:lstStyle/>
          <a:p>
            <a:r>
              <a:rPr lang="id-ID" sz="9600" dirty="0"/>
              <a:t>Terima Kasih</a:t>
            </a:r>
            <a:endParaRPr lang="en-ID" sz="9600" dirty="0"/>
          </a:p>
        </p:txBody>
      </p:sp>
    </p:spTree>
    <p:extLst>
      <p:ext uri="{BB962C8B-B14F-4D97-AF65-F5344CB8AC3E}">
        <p14:creationId xmlns:p14="http://schemas.microsoft.com/office/powerpoint/2010/main" val="1233882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250A38-89F5-47AE-979C-A45C3C288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2855" y="185668"/>
            <a:ext cx="5974065" cy="1347711"/>
          </a:xfrm>
          <a:prstGeom prst="rect">
            <a:avLst/>
          </a:prstGeom>
        </p:spPr>
      </p:pic>
      <p:sp>
        <p:nvSpPr>
          <p:cNvPr id="9" name="TextBox 8">
            <a:extLst>
              <a:ext uri="{FF2B5EF4-FFF2-40B4-BE49-F238E27FC236}">
                <a16:creationId xmlns:a16="http://schemas.microsoft.com/office/drawing/2014/main" id="{CC199D06-AE0C-4CE8-848F-45011F0E15A6}"/>
              </a:ext>
            </a:extLst>
          </p:cNvPr>
          <p:cNvSpPr txBox="1"/>
          <p:nvPr/>
        </p:nvSpPr>
        <p:spPr>
          <a:xfrm>
            <a:off x="425548" y="2252969"/>
            <a:ext cx="3780692" cy="721736"/>
          </a:xfrm>
          <a:prstGeom prst="rect">
            <a:avLst/>
          </a:prstGeom>
          <a:noFill/>
        </p:spPr>
        <p:txBody>
          <a:bodyPr wrap="square">
            <a:spAutoFit/>
          </a:bodyPr>
          <a:lstStyle/>
          <a:p>
            <a:pPr>
              <a:lnSpc>
                <a:spcPct val="107000"/>
              </a:lnSpc>
              <a:spcAft>
                <a:spcPts val="800"/>
              </a:spcAft>
            </a:pPr>
            <a:r>
              <a:rPr lang="id-ID" sz="4000" dirty="0">
                <a:effectLst/>
                <a:latin typeface="Calibri" panose="020F0502020204030204" pitchFamily="34" charset="0"/>
                <a:ea typeface="Yu Mincho" panose="02020400000000000000" pitchFamily="18" charset="-128"/>
                <a:cs typeface="Arial" panose="020B0604020202020204" pitchFamily="34" charset="0"/>
              </a:rPr>
              <a:t>Apa itu ubuntu?</a:t>
            </a:r>
            <a:endParaRPr lang="en-ID" sz="4000" dirty="0">
              <a:effectLst/>
              <a:latin typeface="Calibri" panose="020F0502020204030204" pitchFamily="34" charset="0"/>
              <a:ea typeface="Yu Mincho" panose="02020400000000000000" pitchFamily="18" charset="-128"/>
              <a:cs typeface="Arial" panose="020B0604020202020204" pitchFamily="34" charset="0"/>
            </a:endParaRPr>
          </a:p>
        </p:txBody>
      </p:sp>
      <p:sp>
        <p:nvSpPr>
          <p:cNvPr id="11" name="TextBox 10">
            <a:extLst>
              <a:ext uri="{FF2B5EF4-FFF2-40B4-BE49-F238E27FC236}">
                <a16:creationId xmlns:a16="http://schemas.microsoft.com/office/drawing/2014/main" id="{F827E4AB-074B-45D0-A999-C8B4FFAE6F00}"/>
              </a:ext>
            </a:extLst>
          </p:cNvPr>
          <p:cNvSpPr txBox="1"/>
          <p:nvPr/>
        </p:nvSpPr>
        <p:spPr>
          <a:xfrm>
            <a:off x="425548" y="3135352"/>
            <a:ext cx="11475720" cy="2841034"/>
          </a:xfrm>
          <a:prstGeom prst="rect">
            <a:avLst/>
          </a:prstGeom>
          <a:noFill/>
        </p:spPr>
        <p:txBody>
          <a:bodyPr wrap="square">
            <a:spAutoFit/>
          </a:bodyPr>
          <a:lstStyle/>
          <a:p>
            <a:pPr algn="just">
              <a:lnSpc>
                <a:spcPct val="107000"/>
              </a:lnSpc>
              <a:spcAft>
                <a:spcPts val="800"/>
              </a:spcAft>
            </a:pPr>
            <a:r>
              <a:rPr lang="id-ID" sz="24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Nama Ubuntu diambil dari bahasa Afrika kuno yang berarti perikemanusiaan untuk semua manusia (“humanity for human beings”). Ubuntu pertama kali dirilis pada 20 Oktober 2004, Ubuntu adalah sebuah sistem operasi dan distribusi Linux berbasis Debian yang gratis dan open-source. Ubuntu </a:t>
            </a:r>
            <a:r>
              <a:rPr lang="id-ID" sz="2400" dirty="0">
                <a:solidFill>
                  <a:schemeClr val="bg1"/>
                </a:solidFill>
                <a:latin typeface="Calibri" panose="020F0502020204030204" pitchFamily="34" charset="0"/>
                <a:ea typeface="Yu Mincho" panose="02020400000000000000" pitchFamily="18" charset="-128"/>
                <a:cs typeface="Arial" panose="020B0604020202020204" pitchFamily="34" charset="0"/>
              </a:rPr>
              <a:t>mengeluarkan versi terbaru</a:t>
            </a:r>
            <a:r>
              <a:rPr lang="id-ID" sz="24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setiap 6 bulan sekali, pembaruan tersebut didukung selama 18 bulan untuk pembaruan sistem, keamanan, dan kesalahan(bug). Setiap 2 tahun sekali (versi xx.04 dengan x angka genap) akan mendapat Long Term Support (LTS) selama 3 tahun untuk desktop dan 5 tahun untuk server.</a:t>
            </a:r>
            <a:endParaRPr lang="en-ID" sz="24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p:txBody>
      </p:sp>
      <p:pic>
        <p:nvPicPr>
          <p:cNvPr id="12" name="Picture 11">
            <a:extLst>
              <a:ext uri="{FF2B5EF4-FFF2-40B4-BE49-F238E27FC236}">
                <a16:creationId xmlns:a16="http://schemas.microsoft.com/office/drawing/2014/main" id="{78F444BF-A559-482D-8E11-6F0A80FBA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3549" y="6152576"/>
            <a:ext cx="3916184" cy="519756"/>
          </a:xfrm>
          <a:prstGeom prst="rect">
            <a:avLst/>
          </a:prstGeom>
        </p:spPr>
      </p:pic>
    </p:spTree>
    <p:extLst>
      <p:ext uri="{BB962C8B-B14F-4D97-AF65-F5344CB8AC3E}">
        <p14:creationId xmlns:p14="http://schemas.microsoft.com/office/powerpoint/2010/main" val="3405730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2A8FAB-DF1D-4DC3-8D56-FBF6652719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2855" y="185668"/>
            <a:ext cx="5974065" cy="1347711"/>
          </a:xfrm>
          <a:prstGeom prst="rect">
            <a:avLst/>
          </a:prstGeom>
        </p:spPr>
      </p:pic>
      <p:sp>
        <p:nvSpPr>
          <p:cNvPr id="4" name="TextBox 3">
            <a:extLst>
              <a:ext uri="{FF2B5EF4-FFF2-40B4-BE49-F238E27FC236}">
                <a16:creationId xmlns:a16="http://schemas.microsoft.com/office/drawing/2014/main" id="{BB4CC4DD-8974-4205-B6E7-98AB71FB5DEF}"/>
              </a:ext>
            </a:extLst>
          </p:cNvPr>
          <p:cNvSpPr txBox="1"/>
          <p:nvPr/>
        </p:nvSpPr>
        <p:spPr>
          <a:xfrm>
            <a:off x="218148" y="2504602"/>
            <a:ext cx="7487530" cy="721736"/>
          </a:xfrm>
          <a:prstGeom prst="rect">
            <a:avLst/>
          </a:prstGeom>
          <a:noFill/>
        </p:spPr>
        <p:txBody>
          <a:bodyPr wrap="square">
            <a:spAutoFit/>
          </a:bodyPr>
          <a:lstStyle/>
          <a:p>
            <a:pPr>
              <a:lnSpc>
                <a:spcPct val="107000"/>
              </a:lnSpc>
              <a:spcAft>
                <a:spcPts val="800"/>
              </a:spcAft>
            </a:pPr>
            <a:r>
              <a:rPr lang="id-ID" sz="4000" dirty="0">
                <a:effectLst/>
                <a:latin typeface="Calibri" panose="020F0502020204030204" pitchFamily="34" charset="0"/>
                <a:ea typeface="Yu Mincho" panose="02020400000000000000" pitchFamily="18" charset="-128"/>
                <a:cs typeface="Arial" panose="020B0604020202020204" pitchFamily="34" charset="0"/>
              </a:rPr>
              <a:t>Mengapa menggunakan ubuntu?</a:t>
            </a:r>
            <a:endParaRPr lang="en-ID" sz="4000" dirty="0">
              <a:effectLst/>
              <a:latin typeface="Calibri" panose="020F0502020204030204" pitchFamily="34" charset="0"/>
              <a:ea typeface="Yu Mincho" panose="02020400000000000000" pitchFamily="18" charset="-128"/>
              <a:cs typeface="Arial" panose="020B0604020202020204" pitchFamily="34" charset="0"/>
            </a:endParaRPr>
          </a:p>
        </p:txBody>
      </p:sp>
      <p:sp>
        <p:nvSpPr>
          <p:cNvPr id="6" name="TextBox 5">
            <a:extLst>
              <a:ext uri="{FF2B5EF4-FFF2-40B4-BE49-F238E27FC236}">
                <a16:creationId xmlns:a16="http://schemas.microsoft.com/office/drawing/2014/main" id="{C2457FE8-C1EA-4859-A782-F806F5627915}"/>
              </a:ext>
            </a:extLst>
          </p:cNvPr>
          <p:cNvSpPr txBox="1"/>
          <p:nvPr/>
        </p:nvSpPr>
        <p:spPr>
          <a:xfrm>
            <a:off x="215803" y="3500583"/>
            <a:ext cx="11605847" cy="2050690"/>
          </a:xfrm>
          <a:prstGeom prst="rect">
            <a:avLst/>
          </a:prstGeom>
          <a:noFill/>
        </p:spPr>
        <p:txBody>
          <a:bodyPr wrap="square">
            <a:spAutoFit/>
          </a:bodyPr>
          <a:lstStyle/>
          <a:p>
            <a:pPr algn="just">
              <a:lnSpc>
                <a:spcPct val="107000"/>
              </a:lnSpc>
              <a:spcAft>
                <a:spcPts val="800"/>
              </a:spcAft>
            </a:pPr>
            <a:r>
              <a:rPr lang="id-ID" sz="24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Sejak dirilis, Ubuntu menjadi favorit banyak orang dikarenakan mudah untuk dinstall dan digunakan. Lingkungan desktop default untuk Ubuntu dikenal dengan nama Unity (sekarang GNOME), sebuah dekstop environment yang memiliki tool pencarian untuk semua aplikasi dan dokumen kita. Lingkungan desktop ini juga berintegerasi dengan aplikasi lain seperti audio player, video player, dan social media.</a:t>
            </a:r>
            <a:endParaRPr lang="en-ID" sz="24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p:txBody>
      </p:sp>
      <p:pic>
        <p:nvPicPr>
          <p:cNvPr id="7" name="Picture 6">
            <a:extLst>
              <a:ext uri="{FF2B5EF4-FFF2-40B4-BE49-F238E27FC236}">
                <a16:creationId xmlns:a16="http://schemas.microsoft.com/office/drawing/2014/main" id="{F79462DB-E48D-4840-8D0D-2BBDCD6981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3549" y="6152576"/>
            <a:ext cx="3916184" cy="519756"/>
          </a:xfrm>
          <a:prstGeom prst="rect">
            <a:avLst/>
          </a:prstGeom>
        </p:spPr>
      </p:pic>
    </p:spTree>
    <p:extLst>
      <p:ext uri="{BB962C8B-B14F-4D97-AF65-F5344CB8AC3E}">
        <p14:creationId xmlns:p14="http://schemas.microsoft.com/office/powerpoint/2010/main" val="2372858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E21917-63A7-423B-A032-398A5AE51DBD}"/>
              </a:ext>
            </a:extLst>
          </p:cNvPr>
          <p:cNvSpPr txBox="1"/>
          <p:nvPr/>
        </p:nvSpPr>
        <p:spPr>
          <a:xfrm>
            <a:off x="391741" y="2379598"/>
            <a:ext cx="6098146" cy="707886"/>
          </a:xfrm>
          <a:prstGeom prst="rect">
            <a:avLst/>
          </a:prstGeom>
          <a:noFill/>
        </p:spPr>
        <p:txBody>
          <a:bodyPr wrap="square">
            <a:spAutoFit/>
          </a:bodyPr>
          <a:lstStyle/>
          <a:p>
            <a:r>
              <a:rPr lang="id-ID" sz="4000" dirty="0">
                <a:effectLst/>
                <a:latin typeface="Calibri" panose="020F0502020204030204" pitchFamily="34" charset="0"/>
                <a:ea typeface="Yu Mincho" panose="02020400000000000000" pitchFamily="18" charset="-128"/>
                <a:cs typeface="Arial" panose="020B0604020202020204" pitchFamily="34" charset="0"/>
              </a:rPr>
              <a:t>Apakah Ubuntu gratis?</a:t>
            </a:r>
            <a:endParaRPr lang="en-ID" sz="4000" dirty="0"/>
          </a:p>
        </p:txBody>
      </p:sp>
      <p:sp>
        <p:nvSpPr>
          <p:cNvPr id="5" name="TextBox 4">
            <a:extLst>
              <a:ext uri="{FF2B5EF4-FFF2-40B4-BE49-F238E27FC236}">
                <a16:creationId xmlns:a16="http://schemas.microsoft.com/office/drawing/2014/main" id="{317E07F4-A947-43B0-AC3D-2148902E5BD9}"/>
              </a:ext>
            </a:extLst>
          </p:cNvPr>
          <p:cNvSpPr txBox="1"/>
          <p:nvPr/>
        </p:nvSpPr>
        <p:spPr>
          <a:xfrm>
            <a:off x="391741" y="3520966"/>
            <a:ext cx="11297992" cy="1655518"/>
          </a:xfrm>
          <a:prstGeom prst="rect">
            <a:avLst/>
          </a:prstGeom>
          <a:noFill/>
        </p:spPr>
        <p:txBody>
          <a:bodyPr wrap="square">
            <a:spAutoFit/>
          </a:bodyPr>
          <a:lstStyle/>
          <a:p>
            <a:pPr algn="just">
              <a:lnSpc>
                <a:spcPct val="107000"/>
              </a:lnSpc>
              <a:spcAft>
                <a:spcPts val="800"/>
              </a:spcAft>
            </a:pPr>
            <a:r>
              <a:rPr lang="id-ID" sz="24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Ubuntu dikelola dan dibiayai oleh sebuah perusahaan bernama Canonical. Canonical sendiri mendapatkan uang dari support komersial yang mereka tawarkan ke perusahaan-perusahaan yang menggunakan Ubuntu. Karena sistem operasi ini bersifat open-source, Canonical mendapat support dari para pengguna dalam mengembangkannya.</a:t>
            </a:r>
            <a:endParaRPr lang="en-ID" sz="24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p:txBody>
      </p:sp>
      <p:pic>
        <p:nvPicPr>
          <p:cNvPr id="11" name="Picture 10">
            <a:extLst>
              <a:ext uri="{FF2B5EF4-FFF2-40B4-BE49-F238E27FC236}">
                <a16:creationId xmlns:a16="http://schemas.microsoft.com/office/drawing/2014/main" id="{FA4324DF-16E8-4170-A482-7AC907B0F2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2855" y="185668"/>
            <a:ext cx="5974065" cy="1347711"/>
          </a:xfrm>
          <a:prstGeom prst="rect">
            <a:avLst/>
          </a:prstGeom>
        </p:spPr>
      </p:pic>
      <p:pic>
        <p:nvPicPr>
          <p:cNvPr id="13" name="Picture 12">
            <a:extLst>
              <a:ext uri="{FF2B5EF4-FFF2-40B4-BE49-F238E27FC236}">
                <a16:creationId xmlns:a16="http://schemas.microsoft.com/office/drawing/2014/main" id="{A7DCE58A-4195-4810-BA3D-B381CF8BAF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3549" y="6152576"/>
            <a:ext cx="3916184" cy="519756"/>
          </a:xfrm>
          <a:prstGeom prst="rect">
            <a:avLst/>
          </a:prstGeom>
        </p:spPr>
      </p:pic>
    </p:spTree>
    <p:extLst>
      <p:ext uri="{BB962C8B-B14F-4D97-AF65-F5344CB8AC3E}">
        <p14:creationId xmlns:p14="http://schemas.microsoft.com/office/powerpoint/2010/main" val="220901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EE1616-9D92-487B-B212-0AA23CA544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2855" y="185668"/>
            <a:ext cx="5974065" cy="1347711"/>
          </a:xfrm>
          <a:prstGeom prst="rect">
            <a:avLst/>
          </a:prstGeom>
        </p:spPr>
      </p:pic>
      <p:pic>
        <p:nvPicPr>
          <p:cNvPr id="3" name="Picture 2">
            <a:extLst>
              <a:ext uri="{FF2B5EF4-FFF2-40B4-BE49-F238E27FC236}">
                <a16:creationId xmlns:a16="http://schemas.microsoft.com/office/drawing/2014/main" id="{27FE55CE-E124-4474-9ED0-57007D62B8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3549" y="6152576"/>
            <a:ext cx="3916184" cy="519756"/>
          </a:xfrm>
          <a:prstGeom prst="rect">
            <a:avLst/>
          </a:prstGeom>
        </p:spPr>
      </p:pic>
      <p:sp>
        <p:nvSpPr>
          <p:cNvPr id="5" name="TextBox 4">
            <a:extLst>
              <a:ext uri="{FF2B5EF4-FFF2-40B4-BE49-F238E27FC236}">
                <a16:creationId xmlns:a16="http://schemas.microsoft.com/office/drawing/2014/main" id="{EF06C925-60E3-4E0B-9CAA-4509FC016AEC}"/>
              </a:ext>
            </a:extLst>
          </p:cNvPr>
          <p:cNvSpPr txBox="1"/>
          <p:nvPr/>
        </p:nvSpPr>
        <p:spPr>
          <a:xfrm>
            <a:off x="391741" y="2081322"/>
            <a:ext cx="6098146" cy="707886"/>
          </a:xfrm>
          <a:prstGeom prst="rect">
            <a:avLst/>
          </a:prstGeom>
          <a:noFill/>
        </p:spPr>
        <p:txBody>
          <a:bodyPr wrap="square">
            <a:spAutoFit/>
          </a:bodyPr>
          <a:lstStyle/>
          <a:p>
            <a:r>
              <a:rPr lang="en-ID" sz="4000" dirty="0" err="1"/>
              <a:t>Jenis-Jenis</a:t>
            </a:r>
            <a:r>
              <a:rPr lang="en-ID" sz="4000" dirty="0"/>
              <a:t> Ubuntu</a:t>
            </a:r>
          </a:p>
        </p:txBody>
      </p:sp>
      <p:sp>
        <p:nvSpPr>
          <p:cNvPr id="9" name="TextBox 8">
            <a:extLst>
              <a:ext uri="{FF2B5EF4-FFF2-40B4-BE49-F238E27FC236}">
                <a16:creationId xmlns:a16="http://schemas.microsoft.com/office/drawing/2014/main" id="{AB6DB7CE-E41A-45C2-A530-93655CD0E7D8}"/>
              </a:ext>
            </a:extLst>
          </p:cNvPr>
          <p:cNvSpPr txBox="1"/>
          <p:nvPr/>
        </p:nvSpPr>
        <p:spPr>
          <a:xfrm>
            <a:off x="391741" y="3131034"/>
            <a:ext cx="6098146" cy="595932"/>
          </a:xfrm>
          <a:prstGeom prst="rect">
            <a:avLst/>
          </a:prstGeom>
          <a:noFill/>
        </p:spPr>
        <p:txBody>
          <a:bodyPr wrap="square">
            <a:spAutoFit/>
          </a:bodyPr>
          <a:lstStyle/>
          <a:p>
            <a:pPr>
              <a:lnSpc>
                <a:spcPct val="107000"/>
              </a:lnSpc>
              <a:spcAft>
                <a:spcPts val="800"/>
              </a:spcAft>
            </a:pPr>
            <a:r>
              <a:rPr lang="id-ID" sz="3200" dirty="0">
                <a:effectLst/>
                <a:latin typeface="Calibri" panose="020F0502020204030204" pitchFamily="34" charset="0"/>
                <a:ea typeface="Yu Mincho" panose="02020400000000000000" pitchFamily="18" charset="-128"/>
                <a:cs typeface="Arial" panose="020B0604020202020204" pitchFamily="34" charset="0"/>
              </a:rPr>
              <a:t>1. Ubuntu Unity</a:t>
            </a:r>
            <a:endParaRPr lang="en-ID" sz="3200" dirty="0">
              <a:effectLst/>
              <a:latin typeface="Calibri" panose="020F0502020204030204" pitchFamily="34" charset="0"/>
              <a:ea typeface="Yu Mincho" panose="02020400000000000000" pitchFamily="18" charset="-128"/>
              <a:cs typeface="Arial" panose="020B0604020202020204" pitchFamily="34" charset="0"/>
            </a:endParaRPr>
          </a:p>
        </p:txBody>
      </p:sp>
      <p:sp>
        <p:nvSpPr>
          <p:cNvPr id="11" name="TextBox 10">
            <a:extLst>
              <a:ext uri="{FF2B5EF4-FFF2-40B4-BE49-F238E27FC236}">
                <a16:creationId xmlns:a16="http://schemas.microsoft.com/office/drawing/2014/main" id="{5B1043FC-027B-4955-BCAA-51D393698203}"/>
              </a:ext>
            </a:extLst>
          </p:cNvPr>
          <p:cNvSpPr txBox="1"/>
          <p:nvPr/>
        </p:nvSpPr>
        <p:spPr>
          <a:xfrm>
            <a:off x="391742" y="3998890"/>
            <a:ext cx="7381808" cy="1655518"/>
          </a:xfrm>
          <a:prstGeom prst="rect">
            <a:avLst/>
          </a:prstGeom>
          <a:noFill/>
        </p:spPr>
        <p:txBody>
          <a:bodyPr wrap="square">
            <a:spAutoFit/>
          </a:bodyPr>
          <a:lstStyle/>
          <a:p>
            <a:pPr algn="just">
              <a:lnSpc>
                <a:spcPct val="107000"/>
              </a:lnSpc>
              <a:spcAft>
                <a:spcPts val="800"/>
              </a:spcAft>
            </a:pPr>
            <a:r>
              <a:rPr lang="id-ID" sz="24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Sampai dengan tahun 2016, Ubuntu menggunakan Unity sebagai interface default sebelum akhirnya diganti dengan GNOME. Varian ini sendiri sudah memiliki tampilan yang enak untuk dilihat tanpa perlu konfigurasi yang sulit.</a:t>
            </a:r>
            <a:endParaRPr lang="en-ID" sz="24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p:txBody>
      </p:sp>
      <p:pic>
        <p:nvPicPr>
          <p:cNvPr id="13" name="Picture 12">
            <a:extLst>
              <a:ext uri="{FF2B5EF4-FFF2-40B4-BE49-F238E27FC236}">
                <a16:creationId xmlns:a16="http://schemas.microsoft.com/office/drawing/2014/main" id="{557F3756-4637-4904-8949-5238C9EE3D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1571" y="2369376"/>
            <a:ext cx="3248687" cy="3248687"/>
          </a:xfrm>
          <a:prstGeom prst="rect">
            <a:avLst/>
          </a:prstGeom>
        </p:spPr>
      </p:pic>
    </p:spTree>
    <p:extLst>
      <p:ext uri="{BB962C8B-B14F-4D97-AF65-F5344CB8AC3E}">
        <p14:creationId xmlns:p14="http://schemas.microsoft.com/office/powerpoint/2010/main" val="717602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A8B162-22C4-4662-85E5-EEDA93D4F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2855" y="185668"/>
            <a:ext cx="5974065" cy="1347711"/>
          </a:xfrm>
          <a:prstGeom prst="rect">
            <a:avLst/>
          </a:prstGeom>
        </p:spPr>
      </p:pic>
      <p:pic>
        <p:nvPicPr>
          <p:cNvPr id="3" name="Picture 2">
            <a:extLst>
              <a:ext uri="{FF2B5EF4-FFF2-40B4-BE49-F238E27FC236}">
                <a16:creationId xmlns:a16="http://schemas.microsoft.com/office/drawing/2014/main" id="{E4A63D69-8F05-4BA6-889E-DD5448D49A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3549" y="6152576"/>
            <a:ext cx="3916184" cy="519756"/>
          </a:xfrm>
          <a:prstGeom prst="rect">
            <a:avLst/>
          </a:prstGeom>
        </p:spPr>
      </p:pic>
      <p:sp>
        <p:nvSpPr>
          <p:cNvPr id="4" name="TextBox 3">
            <a:extLst>
              <a:ext uri="{FF2B5EF4-FFF2-40B4-BE49-F238E27FC236}">
                <a16:creationId xmlns:a16="http://schemas.microsoft.com/office/drawing/2014/main" id="{F5DBF666-C1C1-4A95-863C-A65FDF382143}"/>
              </a:ext>
            </a:extLst>
          </p:cNvPr>
          <p:cNvSpPr txBox="1"/>
          <p:nvPr/>
        </p:nvSpPr>
        <p:spPr>
          <a:xfrm>
            <a:off x="391741" y="2081322"/>
            <a:ext cx="6098146" cy="707886"/>
          </a:xfrm>
          <a:prstGeom prst="rect">
            <a:avLst/>
          </a:prstGeom>
          <a:noFill/>
        </p:spPr>
        <p:txBody>
          <a:bodyPr wrap="square">
            <a:spAutoFit/>
          </a:bodyPr>
          <a:lstStyle/>
          <a:p>
            <a:r>
              <a:rPr lang="en-ID" sz="4000" dirty="0" err="1"/>
              <a:t>Jenis-Jenis</a:t>
            </a:r>
            <a:r>
              <a:rPr lang="en-ID" sz="4000" dirty="0"/>
              <a:t> Ubuntu</a:t>
            </a:r>
          </a:p>
        </p:txBody>
      </p:sp>
      <p:sp>
        <p:nvSpPr>
          <p:cNvPr id="6" name="TextBox 5">
            <a:extLst>
              <a:ext uri="{FF2B5EF4-FFF2-40B4-BE49-F238E27FC236}">
                <a16:creationId xmlns:a16="http://schemas.microsoft.com/office/drawing/2014/main" id="{DC69C692-5230-4A0C-A9DF-84BC3CDC7BD5}"/>
              </a:ext>
            </a:extLst>
          </p:cNvPr>
          <p:cNvSpPr txBox="1"/>
          <p:nvPr/>
        </p:nvSpPr>
        <p:spPr>
          <a:xfrm>
            <a:off x="391741" y="3039185"/>
            <a:ext cx="6098146" cy="595932"/>
          </a:xfrm>
          <a:prstGeom prst="rect">
            <a:avLst/>
          </a:prstGeom>
          <a:noFill/>
        </p:spPr>
        <p:txBody>
          <a:bodyPr wrap="square">
            <a:spAutoFit/>
          </a:bodyPr>
          <a:lstStyle/>
          <a:p>
            <a:pPr>
              <a:lnSpc>
                <a:spcPct val="107000"/>
              </a:lnSpc>
              <a:spcAft>
                <a:spcPts val="800"/>
              </a:spcAft>
            </a:pPr>
            <a:r>
              <a:rPr lang="id-ID" sz="3200" dirty="0">
                <a:effectLst/>
                <a:latin typeface="Calibri" panose="020F0502020204030204" pitchFamily="34" charset="0"/>
                <a:ea typeface="Yu Mincho" panose="02020400000000000000" pitchFamily="18" charset="-128"/>
                <a:cs typeface="Arial" panose="020B0604020202020204" pitchFamily="34" charset="0"/>
              </a:rPr>
              <a:t>2. Ubuntu GNOME</a:t>
            </a:r>
            <a:endParaRPr lang="en-ID" sz="3200" dirty="0">
              <a:effectLst/>
              <a:latin typeface="Calibri" panose="020F0502020204030204" pitchFamily="34" charset="0"/>
              <a:ea typeface="Yu Mincho" panose="02020400000000000000" pitchFamily="18" charset="-128"/>
              <a:cs typeface="Arial" panose="020B0604020202020204" pitchFamily="34" charset="0"/>
            </a:endParaRPr>
          </a:p>
        </p:txBody>
      </p:sp>
      <p:sp>
        <p:nvSpPr>
          <p:cNvPr id="8" name="TextBox 7">
            <a:extLst>
              <a:ext uri="{FF2B5EF4-FFF2-40B4-BE49-F238E27FC236}">
                <a16:creationId xmlns:a16="http://schemas.microsoft.com/office/drawing/2014/main" id="{0BEEEDC4-BD1E-48CF-AA38-FE56852DFF0F}"/>
              </a:ext>
            </a:extLst>
          </p:cNvPr>
          <p:cNvSpPr txBox="1"/>
          <p:nvPr/>
        </p:nvSpPr>
        <p:spPr>
          <a:xfrm>
            <a:off x="391742" y="3725269"/>
            <a:ext cx="7381808" cy="2050690"/>
          </a:xfrm>
          <a:prstGeom prst="rect">
            <a:avLst/>
          </a:prstGeom>
          <a:noFill/>
        </p:spPr>
        <p:txBody>
          <a:bodyPr wrap="square">
            <a:spAutoFit/>
          </a:bodyPr>
          <a:lstStyle/>
          <a:p>
            <a:pPr algn="just">
              <a:lnSpc>
                <a:spcPct val="107000"/>
              </a:lnSpc>
              <a:spcAft>
                <a:spcPts val="800"/>
              </a:spcAft>
            </a:pPr>
            <a:r>
              <a:rPr lang="id-ID" sz="24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GNOME adalah versi default Ubuntu sejak 2017. Varian ini memiliki interface yang mirip dengan Mac OS. GNOME merupakan salah satu desktop environment standar Ubuntu yang paling populer dan dipergunakan secara luas.</a:t>
            </a:r>
            <a:endParaRPr lang="en-ID" sz="24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p:txBody>
      </p:sp>
      <p:pic>
        <p:nvPicPr>
          <p:cNvPr id="14" name="Graphic 13">
            <a:extLst>
              <a:ext uri="{FF2B5EF4-FFF2-40B4-BE49-F238E27FC236}">
                <a16:creationId xmlns:a16="http://schemas.microsoft.com/office/drawing/2014/main" id="{C2217CC6-A343-4711-BBEA-0E2B12CE33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18997" y="2370488"/>
            <a:ext cx="2970736" cy="2970736"/>
          </a:xfrm>
          <a:prstGeom prst="rect">
            <a:avLst/>
          </a:prstGeom>
        </p:spPr>
      </p:pic>
    </p:spTree>
    <p:extLst>
      <p:ext uri="{BB962C8B-B14F-4D97-AF65-F5344CB8AC3E}">
        <p14:creationId xmlns:p14="http://schemas.microsoft.com/office/powerpoint/2010/main" val="572001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A8B162-22C4-4662-85E5-EEDA93D4F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2855" y="185668"/>
            <a:ext cx="5974065" cy="1347711"/>
          </a:xfrm>
          <a:prstGeom prst="rect">
            <a:avLst/>
          </a:prstGeom>
        </p:spPr>
      </p:pic>
      <p:pic>
        <p:nvPicPr>
          <p:cNvPr id="3" name="Picture 2">
            <a:extLst>
              <a:ext uri="{FF2B5EF4-FFF2-40B4-BE49-F238E27FC236}">
                <a16:creationId xmlns:a16="http://schemas.microsoft.com/office/drawing/2014/main" id="{E4A63D69-8F05-4BA6-889E-DD5448D49A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3549" y="6152576"/>
            <a:ext cx="3916184" cy="519756"/>
          </a:xfrm>
          <a:prstGeom prst="rect">
            <a:avLst/>
          </a:prstGeom>
        </p:spPr>
      </p:pic>
      <p:sp>
        <p:nvSpPr>
          <p:cNvPr id="4" name="TextBox 3">
            <a:extLst>
              <a:ext uri="{FF2B5EF4-FFF2-40B4-BE49-F238E27FC236}">
                <a16:creationId xmlns:a16="http://schemas.microsoft.com/office/drawing/2014/main" id="{F5DBF666-C1C1-4A95-863C-A65FDF382143}"/>
              </a:ext>
            </a:extLst>
          </p:cNvPr>
          <p:cNvSpPr txBox="1"/>
          <p:nvPr/>
        </p:nvSpPr>
        <p:spPr>
          <a:xfrm>
            <a:off x="391741" y="2081322"/>
            <a:ext cx="6098146" cy="707886"/>
          </a:xfrm>
          <a:prstGeom prst="rect">
            <a:avLst/>
          </a:prstGeom>
          <a:noFill/>
        </p:spPr>
        <p:txBody>
          <a:bodyPr wrap="square">
            <a:spAutoFit/>
          </a:bodyPr>
          <a:lstStyle/>
          <a:p>
            <a:r>
              <a:rPr lang="en-ID" sz="4000" dirty="0" err="1"/>
              <a:t>Jenis-Jenis</a:t>
            </a:r>
            <a:r>
              <a:rPr lang="en-ID" sz="4000" dirty="0"/>
              <a:t> Ubuntu</a:t>
            </a:r>
          </a:p>
        </p:txBody>
      </p:sp>
      <p:sp>
        <p:nvSpPr>
          <p:cNvPr id="6" name="TextBox 5">
            <a:extLst>
              <a:ext uri="{FF2B5EF4-FFF2-40B4-BE49-F238E27FC236}">
                <a16:creationId xmlns:a16="http://schemas.microsoft.com/office/drawing/2014/main" id="{D32EA3A5-B6A6-4A5F-B005-A2E23E54A29B}"/>
              </a:ext>
            </a:extLst>
          </p:cNvPr>
          <p:cNvSpPr txBox="1"/>
          <p:nvPr/>
        </p:nvSpPr>
        <p:spPr>
          <a:xfrm>
            <a:off x="391741" y="3131034"/>
            <a:ext cx="6098146" cy="595932"/>
          </a:xfrm>
          <a:prstGeom prst="rect">
            <a:avLst/>
          </a:prstGeom>
          <a:noFill/>
        </p:spPr>
        <p:txBody>
          <a:bodyPr wrap="square">
            <a:spAutoFit/>
          </a:bodyPr>
          <a:lstStyle/>
          <a:p>
            <a:pPr>
              <a:lnSpc>
                <a:spcPct val="107000"/>
              </a:lnSpc>
              <a:spcAft>
                <a:spcPts val="800"/>
              </a:spcAft>
            </a:pPr>
            <a:r>
              <a:rPr lang="id-ID" sz="3200" dirty="0">
                <a:effectLst/>
                <a:latin typeface="Calibri" panose="020F0502020204030204" pitchFamily="34" charset="0"/>
                <a:ea typeface="Yu Mincho" panose="02020400000000000000" pitchFamily="18" charset="-128"/>
                <a:cs typeface="Arial" panose="020B0604020202020204" pitchFamily="34" charset="0"/>
              </a:rPr>
              <a:t>3. Kubuntu</a:t>
            </a:r>
            <a:endParaRPr lang="en-ID" sz="3200" dirty="0">
              <a:effectLst/>
              <a:latin typeface="Calibri" panose="020F0502020204030204" pitchFamily="34" charset="0"/>
              <a:ea typeface="Yu Mincho" panose="02020400000000000000" pitchFamily="18" charset="-128"/>
              <a:cs typeface="Arial" panose="020B0604020202020204" pitchFamily="34" charset="0"/>
            </a:endParaRPr>
          </a:p>
        </p:txBody>
      </p:sp>
      <p:sp>
        <p:nvSpPr>
          <p:cNvPr id="8" name="TextBox 7">
            <a:extLst>
              <a:ext uri="{FF2B5EF4-FFF2-40B4-BE49-F238E27FC236}">
                <a16:creationId xmlns:a16="http://schemas.microsoft.com/office/drawing/2014/main" id="{D46F4CEE-A563-4A5E-AFEF-6415CBB3DFCE}"/>
              </a:ext>
            </a:extLst>
          </p:cNvPr>
          <p:cNvSpPr txBox="1"/>
          <p:nvPr/>
        </p:nvSpPr>
        <p:spPr>
          <a:xfrm>
            <a:off x="391741" y="3726966"/>
            <a:ext cx="7381808" cy="2050690"/>
          </a:xfrm>
          <a:prstGeom prst="rect">
            <a:avLst/>
          </a:prstGeom>
          <a:noFill/>
        </p:spPr>
        <p:txBody>
          <a:bodyPr wrap="square">
            <a:spAutoFit/>
          </a:bodyPr>
          <a:lstStyle/>
          <a:p>
            <a:pPr algn="just">
              <a:lnSpc>
                <a:spcPct val="107000"/>
              </a:lnSpc>
              <a:spcAft>
                <a:spcPts val="800"/>
              </a:spcAft>
            </a:pPr>
            <a:r>
              <a:rPr lang="id-ID" sz="24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Kubuntu adalah versi KDE(K Desktop Environment) dari Ubuntu. Desktop environment KDE Plasma dikenal dengan opsi konfigurasi yang mudah. Bagian menarik dari Kubuntu adalah kita dapat melakukan banyak kustomisasi sesuka hati.</a:t>
            </a:r>
            <a:endParaRPr lang="en-ID" sz="24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p:txBody>
      </p:sp>
      <p:pic>
        <p:nvPicPr>
          <p:cNvPr id="10" name="Picture 9">
            <a:extLst>
              <a:ext uri="{FF2B5EF4-FFF2-40B4-BE49-F238E27FC236}">
                <a16:creationId xmlns:a16="http://schemas.microsoft.com/office/drawing/2014/main" id="{8A1ABF46-8BE5-4922-AAF5-B354536BF9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4872" y="1759413"/>
            <a:ext cx="4167128" cy="4167128"/>
          </a:xfrm>
          <a:prstGeom prst="rect">
            <a:avLst/>
          </a:prstGeom>
        </p:spPr>
      </p:pic>
    </p:spTree>
    <p:extLst>
      <p:ext uri="{BB962C8B-B14F-4D97-AF65-F5344CB8AC3E}">
        <p14:creationId xmlns:p14="http://schemas.microsoft.com/office/powerpoint/2010/main" val="3291346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A8B162-22C4-4662-85E5-EEDA93D4F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2855" y="185668"/>
            <a:ext cx="5974065" cy="1347711"/>
          </a:xfrm>
          <a:prstGeom prst="rect">
            <a:avLst/>
          </a:prstGeom>
        </p:spPr>
      </p:pic>
      <p:pic>
        <p:nvPicPr>
          <p:cNvPr id="3" name="Picture 2">
            <a:extLst>
              <a:ext uri="{FF2B5EF4-FFF2-40B4-BE49-F238E27FC236}">
                <a16:creationId xmlns:a16="http://schemas.microsoft.com/office/drawing/2014/main" id="{E4A63D69-8F05-4BA6-889E-DD5448D49A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3549" y="6152576"/>
            <a:ext cx="3916184" cy="519756"/>
          </a:xfrm>
          <a:prstGeom prst="rect">
            <a:avLst/>
          </a:prstGeom>
        </p:spPr>
      </p:pic>
      <p:sp>
        <p:nvSpPr>
          <p:cNvPr id="4" name="TextBox 3">
            <a:extLst>
              <a:ext uri="{FF2B5EF4-FFF2-40B4-BE49-F238E27FC236}">
                <a16:creationId xmlns:a16="http://schemas.microsoft.com/office/drawing/2014/main" id="{F5DBF666-C1C1-4A95-863C-A65FDF382143}"/>
              </a:ext>
            </a:extLst>
          </p:cNvPr>
          <p:cNvSpPr txBox="1"/>
          <p:nvPr/>
        </p:nvSpPr>
        <p:spPr>
          <a:xfrm>
            <a:off x="391741" y="2081322"/>
            <a:ext cx="6098146" cy="707886"/>
          </a:xfrm>
          <a:prstGeom prst="rect">
            <a:avLst/>
          </a:prstGeom>
          <a:noFill/>
        </p:spPr>
        <p:txBody>
          <a:bodyPr wrap="square">
            <a:spAutoFit/>
          </a:bodyPr>
          <a:lstStyle/>
          <a:p>
            <a:r>
              <a:rPr lang="en-ID" sz="4000" dirty="0" err="1"/>
              <a:t>Jenis-Jenis</a:t>
            </a:r>
            <a:r>
              <a:rPr lang="en-ID" sz="4000" dirty="0"/>
              <a:t> Ubuntu</a:t>
            </a:r>
          </a:p>
        </p:txBody>
      </p:sp>
      <p:sp>
        <p:nvSpPr>
          <p:cNvPr id="6" name="TextBox 5">
            <a:extLst>
              <a:ext uri="{FF2B5EF4-FFF2-40B4-BE49-F238E27FC236}">
                <a16:creationId xmlns:a16="http://schemas.microsoft.com/office/drawing/2014/main" id="{1C5E4487-62FA-455B-B8C2-AA6671355176}"/>
              </a:ext>
            </a:extLst>
          </p:cNvPr>
          <p:cNvSpPr txBox="1"/>
          <p:nvPr/>
        </p:nvSpPr>
        <p:spPr>
          <a:xfrm>
            <a:off x="391741" y="3039185"/>
            <a:ext cx="6098146" cy="595932"/>
          </a:xfrm>
          <a:prstGeom prst="rect">
            <a:avLst/>
          </a:prstGeom>
          <a:noFill/>
        </p:spPr>
        <p:txBody>
          <a:bodyPr wrap="square">
            <a:spAutoFit/>
          </a:bodyPr>
          <a:lstStyle/>
          <a:p>
            <a:pPr>
              <a:lnSpc>
                <a:spcPct val="107000"/>
              </a:lnSpc>
              <a:spcAft>
                <a:spcPts val="800"/>
              </a:spcAft>
            </a:pPr>
            <a:r>
              <a:rPr lang="id-ID" sz="3200" dirty="0">
                <a:effectLst/>
                <a:latin typeface="Calibri" panose="020F0502020204030204" pitchFamily="34" charset="0"/>
                <a:ea typeface="Yu Mincho" panose="02020400000000000000" pitchFamily="18" charset="-128"/>
                <a:cs typeface="Arial" panose="020B0604020202020204" pitchFamily="34" charset="0"/>
              </a:rPr>
              <a:t>4. Xubuntu</a:t>
            </a:r>
            <a:endParaRPr lang="en-ID" sz="3200" dirty="0">
              <a:effectLst/>
              <a:latin typeface="Calibri" panose="020F0502020204030204" pitchFamily="34" charset="0"/>
              <a:ea typeface="Yu Mincho" panose="02020400000000000000" pitchFamily="18" charset="-128"/>
              <a:cs typeface="Arial" panose="020B0604020202020204" pitchFamily="34" charset="0"/>
            </a:endParaRPr>
          </a:p>
        </p:txBody>
      </p:sp>
      <p:sp>
        <p:nvSpPr>
          <p:cNvPr id="10" name="TextBox 9">
            <a:extLst>
              <a:ext uri="{FF2B5EF4-FFF2-40B4-BE49-F238E27FC236}">
                <a16:creationId xmlns:a16="http://schemas.microsoft.com/office/drawing/2014/main" id="{F79289D6-DB44-492C-BE2D-9B2E47A02469}"/>
              </a:ext>
            </a:extLst>
          </p:cNvPr>
          <p:cNvSpPr txBox="1"/>
          <p:nvPr/>
        </p:nvSpPr>
        <p:spPr>
          <a:xfrm>
            <a:off x="391742" y="3635117"/>
            <a:ext cx="7381808" cy="2445862"/>
          </a:xfrm>
          <a:prstGeom prst="rect">
            <a:avLst/>
          </a:prstGeom>
          <a:noFill/>
        </p:spPr>
        <p:txBody>
          <a:bodyPr wrap="square">
            <a:spAutoFit/>
          </a:bodyPr>
          <a:lstStyle/>
          <a:p>
            <a:pPr algn="just">
              <a:lnSpc>
                <a:spcPct val="107000"/>
              </a:lnSpc>
              <a:spcAft>
                <a:spcPts val="800"/>
              </a:spcAft>
            </a:pPr>
            <a:r>
              <a:rPr lang="id-ID" sz="24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Xubuntu menggunakan desktop environment Xfce. Xfce adalah proyek desktop environment yang tujuannya adalah menciptakan desktop yang membutuhkan sedikit sumber daya hardware. Xubuntu adalah salah satu desktop environment tertua dan memberi kita pilihan kutomisasi yang cukup basic.</a:t>
            </a:r>
            <a:endParaRPr lang="en-ID" sz="24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p:txBody>
      </p:sp>
      <p:pic>
        <p:nvPicPr>
          <p:cNvPr id="24" name="Graphic 23">
            <a:extLst>
              <a:ext uri="{FF2B5EF4-FFF2-40B4-BE49-F238E27FC236}">
                <a16:creationId xmlns:a16="http://schemas.microsoft.com/office/drawing/2014/main" id="{3A05FD34-CFFE-4A54-B9EF-F9F6570E53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14883" y="2250290"/>
            <a:ext cx="3185375" cy="3185375"/>
          </a:xfrm>
          <a:prstGeom prst="rect">
            <a:avLst/>
          </a:prstGeom>
        </p:spPr>
      </p:pic>
    </p:spTree>
    <p:extLst>
      <p:ext uri="{BB962C8B-B14F-4D97-AF65-F5344CB8AC3E}">
        <p14:creationId xmlns:p14="http://schemas.microsoft.com/office/powerpoint/2010/main" val="3247041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TotalTime>
  <Words>1616</Words>
  <Application>Microsoft Office PowerPoint</Application>
  <PresentationFormat>Widescreen</PresentationFormat>
  <Paragraphs>295</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charter</vt:lpstr>
      <vt:lpstr>Arial</vt:lpstr>
      <vt:lpstr>Calibri</vt:lpstr>
      <vt:lpstr>Calibri Light</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RYZEN 3</dc:creator>
  <cp:lastModifiedBy>RYZEN 3</cp:lastModifiedBy>
  <cp:revision>52</cp:revision>
  <dcterms:created xsi:type="dcterms:W3CDTF">2021-04-07T03:26:30Z</dcterms:created>
  <dcterms:modified xsi:type="dcterms:W3CDTF">2021-04-07T15:37:14Z</dcterms:modified>
</cp:coreProperties>
</file>