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notesMasterIdLst>
    <p:notesMasterId r:id="rId23"/>
  </p:notesMasterIdLst>
  <p:sldIdLst>
    <p:sldId id="353" r:id="rId2"/>
    <p:sldId id="361" r:id="rId3"/>
    <p:sldId id="315" r:id="rId4"/>
    <p:sldId id="360" r:id="rId5"/>
    <p:sldId id="354" r:id="rId6"/>
    <p:sldId id="323" r:id="rId7"/>
    <p:sldId id="355" r:id="rId8"/>
    <p:sldId id="356" r:id="rId9"/>
    <p:sldId id="357" r:id="rId10"/>
    <p:sldId id="358" r:id="rId11"/>
    <p:sldId id="351" r:id="rId12"/>
    <p:sldId id="359" r:id="rId13"/>
    <p:sldId id="316" r:id="rId14"/>
    <p:sldId id="317" r:id="rId15"/>
    <p:sldId id="362" r:id="rId16"/>
    <p:sldId id="364" r:id="rId17"/>
    <p:sldId id="367" r:id="rId18"/>
    <p:sldId id="363" r:id="rId19"/>
    <p:sldId id="365" r:id="rId20"/>
    <p:sldId id="366" r:id="rId21"/>
    <p:sldId id="320" r:id="rId22"/>
  </p:sldIdLst>
  <p:sldSz cx="9144000" cy="6858000" type="screen4x3"/>
  <p:notesSz cx="6735763" cy="9869488"/>
  <p:defaultTextStyle>
    <a:defPPr>
      <a:defRPr lang="ja-JP"/>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132F"/>
    <a:srgbClr val="FFFF66"/>
    <a:srgbClr val="D60093"/>
    <a:srgbClr val="00FFCC"/>
    <a:srgbClr val="33CCCC"/>
    <a:srgbClr val="FF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39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3" d="100"/>
          <a:sy n="43" d="100"/>
        </p:scale>
        <p:origin x="-1698" y="-84"/>
      </p:cViewPr>
      <p:guideLst>
        <p:guide orient="horz" pos="3108"/>
        <p:guide pos="212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6301.34619" units="1/cm"/>
          <inkml:channelProperty channel="Y" name="resolution" value="6301.34619" units="1/cm"/>
          <inkml:channelProperty channel="F" name="resolution" value="3999.51147" units="1/in"/>
        </inkml:channelProperties>
      </inkml:inkSource>
      <inkml:timestamp xml:id="ts0" timeString="2023-02-07T06:30:49.581"/>
    </inkml:context>
    <inkml:brush xml:id="br0">
      <inkml:brushProperty name="width" value="0.05292" units="cm"/>
      <inkml:brushProperty name="height" value="0.05292" units="cm"/>
    </inkml:brush>
  </inkml:definitions>
  <inkml:trace contextRef="#ctx0" brushRef="#br0">18878 9715 9,'0'0'276,"7"0"35,-7 0 2,0 0-36,0 0-58,0 0-64,6 0-35,-6 0-24,0 0-9,0 0-2,0 0 2,0 0 8,0 0 11,0 4 14,0 0 9,0-4 7,0 0 5,0 0 6,0 0-3,0-4-8,0 4-12,0-4-16,0 4-19,7 0-25,-7 0-19,0 4-18,0-4-13,0 0-10,0 4-3,6-4 3,-6 8 3,6-2 7,1 5 5,-7 4 5,7-1 3,5 9 1,-12-5-2,14 4 0,-14-1-2,6 2 15,1-5 7,-1-3 13,0-1 13,1 1 15,0-4 18,-2-3 12,2-1 26,1-4 26,-2 4 29,0-7 19,1-3 7,6-4-14,0-4-26,7-4-41,6-10-39,6-6-38,1-1-25,12-8-21,1-4-8,13-4-3,6-7-4,6-4-3,8-3 2,6-3 0,-1-2-8,7-2-38,7-4-70,6-4-100,7 4-129,6 0-124,7 2-136,0 13-194,-1 3-55,-5 7 35,-8 9 91,-11-2 105,-8 11 135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traceFormat>
        <inkml:channelProperties>
          <inkml:channelProperty channel="X" name="resolution" value="6301.34619" units="1/cm"/>
          <inkml:channelProperty channel="Y" name="resolution" value="6301.34619" units="1/cm"/>
          <inkml:channelProperty channel="F" name="resolution" value="3999.51147" units="1/in"/>
        </inkml:channelProperties>
      </inkml:inkSource>
      <inkml:timestamp xml:id="ts0" timeString="2023-02-07T06:30:53.800"/>
    </inkml:context>
    <inkml:brush xml:id="br0">
      <inkml:brushProperty name="width" value="0.05292" units="cm"/>
      <inkml:brushProperty name="height" value="0.05292" units="cm"/>
    </inkml:brush>
  </inkml:definitions>
  <inkml:trace contextRef="#ctx0" brushRef="#br0">2340 8686 138,'0'-11'267,"0"3"17,0-2-33,7-5-65,-1 4-73,-6-5-50,6 2-17,1-1-12,-7 1-8,7 3-5,-7-3-1,0-2-3,7 2 0,-7 3-3,-7-3-6,7 3 0,0 0-1,-7-1-1,7 2-3,-7 2-1,1-3 0,6 4-1,-6 0 0,-1-1 0,1 5 1,-1-1 1,1 0 1,6 1-1,-6 0 2,-2 3-1,8 0 0,-6-5 2,6 5 2,-6 0 2,6 0 3,0 0 3,-7 5 4,7-5 0,-6 3 1,6 4 0,-7-3 1,7 3-2,0-3-1,-6 7 3,6-4-1,-7 8 4,7-5 3,-6 9 5,6-1 1,-6 4-1,6 1 3,-8 6-5,8 0 1,-6 8 0,6 3 0,-7 4 4,7 4 0,0 3 1,0 0-2,-6 0-2,6 5 2,0-2 4,0 1 0,-7 4 1,0-4 4,7 3 2,-5 4-3,5-3-4,-7 3 4,7 1 1,0 3-2,0 0-2,0-1-3,7 4-3,-7 6-8,5-6-4,9 4-4,-8 4-2,1 0-1,7 0 0,-8 0 0,7 1 1,0 1 1,0-1 0,-1-1-2,2-1-3,-1-2-2,-7-5-1,7-3 0,0 0-2,-6 0 1,0-4 1,-1 0-1,0 1 0,2-5 6,-8 4-4,0-3-2,0 0-1,0-4 1,-8 0 1,8 0-6,-6 0 3,0-1 3,-8-2-1,1 0 0,0-2-3,0-2 1,1-4-1,-8 4-1,7-4-1,-7-4 0,0 1 1,-6-5 10,7-3-6,-1 0-3,1-4-2,0 0-1,-2-3-2,2-5 1,0 2-1,-1-4 0,1-1 0,-1-4 0,0-3 0,7 0-12,1 0 7,-2-6 2,2 2 2,4-4 1,-4-3 0,6 0 2,-1 0 0,0-3 0,1-1 0,-1 1 0,7-5 1,-6 0 0,6 2 0,0-6 0,0 1-2,6 0-1,1 0 0,6-3 0,-6 3-1,11-3 0,2 2 0,0 5 1,-1-5 2,7 6-1,1 1 2,5 3 1,-6 2 3,7 7 1,-1-1-3,0 10 2,1-1 4,0 2 3,-1 9 0,1 3-2,-7 5 8,8 6-4,-9 0 0,0 8 1,-5 3 2,1 0 3,-2 7-1,-6-2 1,6-1-1,-5 3 2,-8 1-1,0-1 8,1 1 6,-2 3 3,-5-4 5,8 5 8,-8 0 4,-8-1-3,8-1 2,-5 2 7,5-1 6,-13-3 4,7-1 3,-1 5 9,-6-1 3,7-3 0,-8 3-2,1 1-9,7-1-5,0 0-13,-8 4-13,7-4-11,2 1-10,-3 2-6,8-1-7,-7 1-2,7-3-1,-5-1-4,5 2 7,0 0 7,0-1 7,0 1 14,5-5 15,2 0 19,1 1 10,-3-1 21,2 1 9,7-4 8,-2 0 1,8-7-4,-1 4-8,7-5-17,1 0-10,-1-2-12,6-2-5,1 2-2,6-5-4,0 0 0,0 0 0,6-3-2,1 0-3,0-5-8,0 1-4,6-3-6,-8-1-9,10-3-7,3-4-11,-4-4-4,4 0-8,3-4-7,-1-2-12,6-4-11,0-1-23,1-7-40,5 0-67,-6-4-81,14-4-107,-8-3-115,8-3-102,-2-1-135,2 1-124,6-1-15,-2-3 62,9 0 100,-1-5 110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ja-JP"/>
          </a:p>
        </p:txBody>
      </p:sp>
      <p:sp>
        <p:nvSpPr>
          <p:cNvPr id="16387" name="Rectangle 3"/>
          <p:cNvSpPr>
            <a:spLocks noGrp="1" noChangeArrowheads="1"/>
          </p:cNvSpPr>
          <p:nvPr>
            <p:ph type="dt" idx="1"/>
          </p:nvPr>
        </p:nvSpPr>
        <p:spPr bwMode="auto">
          <a:xfrm>
            <a:off x="3816350" y="0"/>
            <a:ext cx="2919413" cy="4937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ja-JP"/>
          </a:p>
        </p:txBody>
      </p:sp>
      <p:sp>
        <p:nvSpPr>
          <p:cNvPr id="17412" name="Rectangle 4"/>
          <p:cNvSpPr>
            <a:spLocks noGrp="1" noRot="1" noChangeAspect="1" noChangeArrowheads="1" noTextEdit="1"/>
          </p:cNvSpPr>
          <p:nvPr>
            <p:ph type="sldImg" idx="2"/>
          </p:nvPr>
        </p:nvSpPr>
        <p:spPr bwMode="auto">
          <a:xfrm>
            <a:off x="900113" y="739775"/>
            <a:ext cx="4935537" cy="37020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9" name="Rectangle 5"/>
          <p:cNvSpPr>
            <a:spLocks noGrp="1" noChangeArrowheads="1"/>
          </p:cNvSpPr>
          <p:nvPr>
            <p:ph type="body" sz="quarter" idx="3"/>
          </p:nvPr>
        </p:nvSpPr>
        <p:spPr bwMode="auto">
          <a:xfrm>
            <a:off x="898525" y="4687888"/>
            <a:ext cx="4938713" cy="4441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16390" name="Rectangle 6"/>
          <p:cNvSpPr>
            <a:spLocks noGrp="1" noChangeArrowheads="1"/>
          </p:cNvSpPr>
          <p:nvPr>
            <p:ph type="ftr" sz="quarter" idx="4"/>
          </p:nvPr>
        </p:nvSpPr>
        <p:spPr bwMode="auto">
          <a:xfrm>
            <a:off x="0" y="9375775"/>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ja-JP"/>
          </a:p>
        </p:txBody>
      </p:sp>
      <p:sp>
        <p:nvSpPr>
          <p:cNvPr id="16391" name="Rectangle 7"/>
          <p:cNvSpPr>
            <a:spLocks noGrp="1" noChangeArrowheads="1"/>
          </p:cNvSpPr>
          <p:nvPr>
            <p:ph type="sldNum" sz="quarter" idx="5"/>
          </p:nvPr>
        </p:nvSpPr>
        <p:spPr bwMode="auto">
          <a:xfrm>
            <a:off x="3816350" y="9375775"/>
            <a:ext cx="2919413" cy="4937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4465140-63CF-4661-A1C6-59D214D96D98}" type="slidenum">
              <a:rPr lang="en-US" altLang="ja-JP"/>
              <a:pPr>
                <a:defRPr/>
              </a:pPr>
              <a:t>‹#›</a:t>
            </a:fld>
            <a:endParaRPr lang="en-US" altLang="ja-JP"/>
          </a:p>
        </p:txBody>
      </p:sp>
    </p:spTree>
    <p:extLst>
      <p:ext uri="{BB962C8B-B14F-4D97-AF65-F5344CB8AC3E}">
        <p14:creationId xmlns:p14="http://schemas.microsoft.com/office/powerpoint/2010/main" val="23711806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9pPr>
          </a:lstStyle>
          <a:p>
            <a:pPr>
              <a:spcBef>
                <a:spcPct val="0"/>
              </a:spcBef>
            </a:pPr>
            <a:fld id="{26D40976-4E69-4B22-AB8E-3C62625BE9B8}" type="slidenum">
              <a:rPr lang="en-US" altLang="ja-JP">
                <a:ea typeface="ＭＳ Ｐゴシック" panose="020B0600070205080204" pitchFamily="34" charset="-128"/>
              </a:rPr>
              <a:pPr>
                <a:spcBef>
                  <a:spcPct val="0"/>
                </a:spcBef>
              </a:pPr>
              <a:t>2</a:t>
            </a:fld>
            <a:endParaRPr lang="en-US" altLang="ja-JP">
              <a:ea typeface="ＭＳ Ｐゴシック" panose="020B0600070205080204" pitchFamily="34" charset="-128"/>
            </a:endParaRPr>
          </a:p>
        </p:txBody>
      </p:sp>
      <p:sp>
        <p:nvSpPr>
          <p:cNvPr id="33795" name="Rectangle 1026"/>
          <p:cNvSpPr>
            <a:spLocks noGrp="1" noRot="1" noChangeAspect="1" noChangeArrowheads="1" noTextEdit="1"/>
          </p:cNvSpPr>
          <p:nvPr>
            <p:ph type="sldImg"/>
          </p:nvPr>
        </p:nvSpPr>
        <p:spPr>
          <a:ln/>
        </p:spPr>
      </p:sp>
      <p:sp>
        <p:nvSpPr>
          <p:cNvPr id="337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11213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9pPr>
          </a:lstStyle>
          <a:p>
            <a:pPr>
              <a:spcBef>
                <a:spcPct val="0"/>
              </a:spcBef>
            </a:pPr>
            <a:fld id="{26D40976-4E69-4B22-AB8E-3C62625BE9B8}" type="slidenum">
              <a:rPr lang="en-US" altLang="ja-JP">
                <a:ea typeface="ＭＳ Ｐゴシック" panose="020B0600070205080204" pitchFamily="34" charset="-128"/>
              </a:rPr>
              <a:pPr>
                <a:spcBef>
                  <a:spcPct val="0"/>
                </a:spcBef>
              </a:pPr>
              <a:t>3</a:t>
            </a:fld>
            <a:endParaRPr lang="en-US" altLang="ja-JP">
              <a:ea typeface="ＭＳ Ｐゴシック" panose="020B0600070205080204" pitchFamily="34" charset="-128"/>
            </a:endParaRPr>
          </a:p>
        </p:txBody>
      </p:sp>
      <p:sp>
        <p:nvSpPr>
          <p:cNvPr id="33795" name="Rectangle 1026"/>
          <p:cNvSpPr>
            <a:spLocks noGrp="1" noRot="1" noChangeAspect="1" noChangeArrowheads="1" noTextEdit="1"/>
          </p:cNvSpPr>
          <p:nvPr>
            <p:ph type="sldImg"/>
          </p:nvPr>
        </p:nvSpPr>
        <p:spPr>
          <a:ln/>
        </p:spPr>
      </p:sp>
      <p:sp>
        <p:nvSpPr>
          <p:cNvPr id="337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52483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9pPr>
          </a:lstStyle>
          <a:p>
            <a:pPr>
              <a:spcBef>
                <a:spcPct val="0"/>
              </a:spcBef>
            </a:pPr>
            <a:fld id="{26D40976-4E69-4B22-AB8E-3C62625BE9B8}" type="slidenum">
              <a:rPr lang="en-US" altLang="ja-JP">
                <a:ea typeface="ＭＳ Ｐゴシック" panose="020B0600070205080204" pitchFamily="34" charset="-128"/>
              </a:rPr>
              <a:pPr>
                <a:spcBef>
                  <a:spcPct val="0"/>
                </a:spcBef>
              </a:pPr>
              <a:t>4</a:t>
            </a:fld>
            <a:endParaRPr lang="en-US" altLang="ja-JP">
              <a:ea typeface="ＭＳ Ｐゴシック" panose="020B0600070205080204" pitchFamily="34" charset="-128"/>
            </a:endParaRPr>
          </a:p>
        </p:txBody>
      </p:sp>
      <p:sp>
        <p:nvSpPr>
          <p:cNvPr id="33795" name="Rectangle 1026"/>
          <p:cNvSpPr>
            <a:spLocks noGrp="1" noRot="1" noChangeAspect="1" noChangeArrowheads="1" noTextEdit="1"/>
          </p:cNvSpPr>
          <p:nvPr>
            <p:ph type="sldImg"/>
          </p:nvPr>
        </p:nvSpPr>
        <p:spPr>
          <a:ln/>
        </p:spPr>
      </p:sp>
      <p:sp>
        <p:nvSpPr>
          <p:cNvPr id="337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107741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9pPr>
          </a:lstStyle>
          <a:p>
            <a:pPr>
              <a:spcBef>
                <a:spcPct val="0"/>
              </a:spcBef>
            </a:pPr>
            <a:fld id="{26D40976-4E69-4B22-AB8E-3C62625BE9B8}" type="slidenum">
              <a:rPr lang="en-US" altLang="ja-JP">
                <a:ea typeface="ＭＳ Ｐゴシック" panose="020B0600070205080204" pitchFamily="34" charset="-128"/>
              </a:rPr>
              <a:pPr>
                <a:spcBef>
                  <a:spcPct val="0"/>
                </a:spcBef>
              </a:pPr>
              <a:t>5</a:t>
            </a:fld>
            <a:endParaRPr lang="en-US" altLang="ja-JP">
              <a:ea typeface="ＭＳ Ｐゴシック" panose="020B0600070205080204" pitchFamily="34" charset="-128"/>
            </a:endParaRPr>
          </a:p>
        </p:txBody>
      </p:sp>
      <p:sp>
        <p:nvSpPr>
          <p:cNvPr id="33795" name="Rectangle 1026"/>
          <p:cNvSpPr>
            <a:spLocks noGrp="1" noRot="1" noChangeAspect="1" noChangeArrowheads="1" noTextEdit="1"/>
          </p:cNvSpPr>
          <p:nvPr>
            <p:ph type="sldImg"/>
          </p:nvPr>
        </p:nvSpPr>
        <p:spPr>
          <a:ln/>
        </p:spPr>
      </p:sp>
      <p:sp>
        <p:nvSpPr>
          <p:cNvPr id="337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3443514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9pPr>
          </a:lstStyle>
          <a:p>
            <a:pPr>
              <a:spcBef>
                <a:spcPct val="0"/>
              </a:spcBef>
            </a:pPr>
            <a:fld id="{26D40976-4E69-4B22-AB8E-3C62625BE9B8}" type="slidenum">
              <a:rPr lang="en-US" altLang="ja-JP">
                <a:ea typeface="ＭＳ Ｐゴシック" panose="020B0600070205080204" pitchFamily="34" charset="-128"/>
              </a:rPr>
              <a:pPr>
                <a:spcBef>
                  <a:spcPct val="0"/>
                </a:spcBef>
              </a:pPr>
              <a:t>7</a:t>
            </a:fld>
            <a:endParaRPr lang="en-US" altLang="ja-JP">
              <a:ea typeface="ＭＳ Ｐゴシック" panose="020B0600070205080204" pitchFamily="34" charset="-128"/>
            </a:endParaRPr>
          </a:p>
        </p:txBody>
      </p:sp>
      <p:sp>
        <p:nvSpPr>
          <p:cNvPr id="33795" name="Rectangle 1026"/>
          <p:cNvSpPr>
            <a:spLocks noGrp="1" noRot="1" noChangeAspect="1" noChangeArrowheads="1" noTextEdit="1"/>
          </p:cNvSpPr>
          <p:nvPr>
            <p:ph type="sldImg"/>
          </p:nvPr>
        </p:nvSpPr>
        <p:spPr>
          <a:ln/>
        </p:spPr>
      </p:sp>
      <p:sp>
        <p:nvSpPr>
          <p:cNvPr id="337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017605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9pPr>
          </a:lstStyle>
          <a:p>
            <a:pPr>
              <a:spcBef>
                <a:spcPct val="0"/>
              </a:spcBef>
            </a:pPr>
            <a:fld id="{26D40976-4E69-4B22-AB8E-3C62625BE9B8}" type="slidenum">
              <a:rPr lang="en-US" altLang="ja-JP">
                <a:ea typeface="ＭＳ Ｐゴシック" panose="020B0600070205080204" pitchFamily="34" charset="-128"/>
              </a:rPr>
              <a:pPr>
                <a:spcBef>
                  <a:spcPct val="0"/>
                </a:spcBef>
              </a:pPr>
              <a:t>8</a:t>
            </a:fld>
            <a:endParaRPr lang="en-US" altLang="ja-JP">
              <a:ea typeface="ＭＳ Ｐゴシック" panose="020B0600070205080204" pitchFamily="34" charset="-128"/>
            </a:endParaRPr>
          </a:p>
        </p:txBody>
      </p:sp>
      <p:sp>
        <p:nvSpPr>
          <p:cNvPr id="33795" name="Rectangle 1026"/>
          <p:cNvSpPr>
            <a:spLocks noGrp="1" noRot="1" noChangeAspect="1" noChangeArrowheads="1" noTextEdit="1"/>
          </p:cNvSpPr>
          <p:nvPr>
            <p:ph type="sldImg"/>
          </p:nvPr>
        </p:nvSpPr>
        <p:spPr>
          <a:ln/>
        </p:spPr>
      </p:sp>
      <p:sp>
        <p:nvSpPr>
          <p:cNvPr id="337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1258241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ＭＳ Ｐ明朝" pitchFamily="18" charset="-128"/>
              </a:defRPr>
            </a:lvl1pPr>
            <a:lvl2pPr marL="742950" indent="-285750">
              <a:spcBef>
                <a:spcPct val="30000"/>
              </a:spcBef>
              <a:defRPr kumimoji="1" sz="1200">
                <a:solidFill>
                  <a:schemeClr val="tx1"/>
                </a:solidFill>
                <a:latin typeface="Times New Roman" panose="02020603050405020304" pitchFamily="18" charset="0"/>
                <a:ea typeface="ＭＳ Ｐ明朝" pitchFamily="18" charset="-128"/>
              </a:defRPr>
            </a:lvl2pPr>
            <a:lvl3pPr marL="1143000" indent="-228600">
              <a:spcBef>
                <a:spcPct val="30000"/>
              </a:spcBef>
              <a:defRPr kumimoji="1" sz="1200">
                <a:solidFill>
                  <a:schemeClr val="tx1"/>
                </a:solidFill>
                <a:latin typeface="Times New Roman" panose="02020603050405020304" pitchFamily="18" charset="0"/>
                <a:ea typeface="ＭＳ Ｐ明朝" pitchFamily="18" charset="-128"/>
              </a:defRPr>
            </a:lvl3pPr>
            <a:lvl4pPr marL="1600200" indent="-228600">
              <a:spcBef>
                <a:spcPct val="30000"/>
              </a:spcBef>
              <a:defRPr kumimoji="1" sz="1200">
                <a:solidFill>
                  <a:schemeClr val="tx1"/>
                </a:solidFill>
                <a:latin typeface="Times New Roman" panose="02020603050405020304" pitchFamily="18" charset="0"/>
                <a:ea typeface="ＭＳ Ｐ明朝" pitchFamily="18" charset="-128"/>
              </a:defRPr>
            </a:lvl4pPr>
            <a:lvl5pPr marL="2057400" indent="-228600">
              <a:spcBef>
                <a:spcPct val="30000"/>
              </a:spcBef>
              <a:defRPr kumimoji="1" sz="1200">
                <a:solidFill>
                  <a:schemeClr val="tx1"/>
                </a:solidFill>
                <a:latin typeface="Times New Roman" panose="02020603050405020304" pitchFamily="18" charset="0"/>
                <a:ea typeface="ＭＳ Ｐ明朝" pitchFamily="18" charset="-128"/>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ＭＳ Ｐ明朝" pitchFamily="18" charset="-128"/>
              </a:defRPr>
            </a:lvl9pPr>
          </a:lstStyle>
          <a:p>
            <a:pPr>
              <a:spcBef>
                <a:spcPct val="0"/>
              </a:spcBef>
            </a:pPr>
            <a:fld id="{26D40976-4E69-4B22-AB8E-3C62625BE9B8}" type="slidenum">
              <a:rPr lang="en-US" altLang="ja-JP">
                <a:ea typeface="ＭＳ Ｐゴシック" panose="020B0600070205080204" pitchFamily="34" charset="-128"/>
              </a:rPr>
              <a:pPr>
                <a:spcBef>
                  <a:spcPct val="0"/>
                </a:spcBef>
              </a:pPr>
              <a:t>9</a:t>
            </a:fld>
            <a:endParaRPr lang="en-US" altLang="ja-JP">
              <a:ea typeface="ＭＳ Ｐゴシック" panose="020B0600070205080204" pitchFamily="34" charset="-128"/>
            </a:endParaRPr>
          </a:p>
        </p:txBody>
      </p:sp>
      <p:sp>
        <p:nvSpPr>
          <p:cNvPr id="33795" name="Rectangle 1026"/>
          <p:cNvSpPr>
            <a:spLocks noGrp="1" noRot="1" noChangeAspect="1" noChangeArrowheads="1" noTextEdit="1"/>
          </p:cNvSpPr>
          <p:nvPr>
            <p:ph type="sldImg"/>
          </p:nvPr>
        </p:nvSpPr>
        <p:spPr>
          <a:ln/>
        </p:spPr>
      </p:sp>
      <p:sp>
        <p:nvSpPr>
          <p:cNvPr id="3379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extLst>
      <p:ext uri="{BB962C8B-B14F-4D97-AF65-F5344CB8AC3E}">
        <p14:creationId xmlns:p14="http://schemas.microsoft.com/office/powerpoint/2010/main" val="4186421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r>
              <a:rPr lang="ja-JP" altLang="en-US" smtClean="0"/>
              <a:t>December 2, 2004</a:t>
            </a:r>
            <a:endParaRPr lang="en-US" altLang="ja-JP"/>
          </a:p>
        </p:txBody>
      </p:sp>
      <p:sp>
        <p:nvSpPr>
          <p:cNvPr id="5" name="Footer Placeholder 4"/>
          <p:cNvSpPr>
            <a:spLocks noGrp="1"/>
          </p:cNvSpPr>
          <p:nvPr>
            <p:ph type="ftr" sz="quarter" idx="11"/>
          </p:nvPr>
        </p:nvSpPr>
        <p:spPr/>
        <p:txBody>
          <a:bodyPr/>
          <a:lstStyle/>
          <a:p>
            <a:pPr>
              <a:defRPr/>
            </a:pPr>
            <a:r>
              <a:rPr lang="en-US" altLang="ja-JP" smtClean="0"/>
              <a:t>http://www.geocities.com</a:t>
            </a:r>
            <a:endParaRPr lang="en-US" altLang="ja-JP"/>
          </a:p>
        </p:txBody>
      </p:sp>
      <p:sp>
        <p:nvSpPr>
          <p:cNvPr id="6" name="Slide Number Placeholder 5"/>
          <p:cNvSpPr>
            <a:spLocks noGrp="1"/>
          </p:cNvSpPr>
          <p:nvPr>
            <p:ph type="sldNum" sz="quarter" idx="12"/>
          </p:nvPr>
        </p:nvSpPr>
        <p:spPr/>
        <p:txBody>
          <a:bodyPr/>
          <a:lstStyle/>
          <a:p>
            <a:pPr>
              <a:defRPr/>
            </a:pPr>
            <a:fld id="{4284D729-8F0A-4B5E-BCF5-BA34E7D38BED}" type="slidenum">
              <a:rPr lang="en-US" altLang="ja-JP" smtClean="0"/>
              <a:pPr>
                <a:defRPr/>
              </a:pPr>
              <a:t>‹#›</a:t>
            </a:fld>
            <a:endParaRPr lang="en-US" altLang="ja-JP"/>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8444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r>
              <a:rPr lang="ja-JP" altLang="en-US" smtClean="0"/>
              <a:t>December 2, 2004</a:t>
            </a:r>
            <a:endParaRPr lang="en-US" altLang="ja-JP"/>
          </a:p>
        </p:txBody>
      </p:sp>
      <p:sp>
        <p:nvSpPr>
          <p:cNvPr id="5" name="Footer Placeholder 4"/>
          <p:cNvSpPr>
            <a:spLocks noGrp="1"/>
          </p:cNvSpPr>
          <p:nvPr>
            <p:ph type="ftr" sz="quarter" idx="11"/>
          </p:nvPr>
        </p:nvSpPr>
        <p:spPr/>
        <p:txBody>
          <a:bodyPr/>
          <a:lstStyle/>
          <a:p>
            <a:pPr>
              <a:defRPr/>
            </a:pPr>
            <a:r>
              <a:rPr lang="en-US" altLang="ja-JP" smtClean="0"/>
              <a:t>http://www.geocities.com</a:t>
            </a:r>
            <a:endParaRPr lang="en-US" altLang="ja-JP"/>
          </a:p>
        </p:txBody>
      </p:sp>
      <p:sp>
        <p:nvSpPr>
          <p:cNvPr id="6" name="Slide Number Placeholder 5"/>
          <p:cNvSpPr>
            <a:spLocks noGrp="1"/>
          </p:cNvSpPr>
          <p:nvPr>
            <p:ph type="sldNum" sz="quarter" idx="12"/>
          </p:nvPr>
        </p:nvSpPr>
        <p:spPr/>
        <p:txBody>
          <a:bodyPr/>
          <a:lstStyle/>
          <a:p>
            <a:pPr>
              <a:defRPr/>
            </a:pPr>
            <a:fld id="{E1497457-6F62-4EC8-9C1E-941666FC62E9}" type="slidenum">
              <a:rPr lang="en-US" altLang="ja-JP" smtClean="0"/>
              <a:pPr>
                <a:defRPr/>
              </a:pPr>
              <a:t>‹#›</a:t>
            </a:fld>
            <a:endParaRPr lang="en-US" altLang="ja-JP"/>
          </a:p>
        </p:txBody>
      </p:sp>
    </p:spTree>
    <p:extLst>
      <p:ext uri="{BB962C8B-B14F-4D97-AF65-F5344CB8AC3E}">
        <p14:creationId xmlns:p14="http://schemas.microsoft.com/office/powerpoint/2010/main" val="223229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r>
              <a:rPr lang="ja-JP" altLang="en-US" smtClean="0"/>
              <a:t>December 2, 2004</a:t>
            </a:r>
            <a:endParaRPr lang="en-US" altLang="ja-JP"/>
          </a:p>
        </p:txBody>
      </p:sp>
      <p:sp>
        <p:nvSpPr>
          <p:cNvPr id="5" name="Footer Placeholder 4"/>
          <p:cNvSpPr>
            <a:spLocks noGrp="1"/>
          </p:cNvSpPr>
          <p:nvPr>
            <p:ph type="ftr" sz="quarter" idx="11"/>
          </p:nvPr>
        </p:nvSpPr>
        <p:spPr/>
        <p:txBody>
          <a:bodyPr/>
          <a:lstStyle/>
          <a:p>
            <a:pPr>
              <a:defRPr/>
            </a:pPr>
            <a:r>
              <a:rPr lang="en-US" altLang="ja-JP" smtClean="0"/>
              <a:t>http://www.geocities.com</a:t>
            </a:r>
            <a:endParaRPr lang="en-US" altLang="ja-JP"/>
          </a:p>
        </p:txBody>
      </p:sp>
      <p:sp>
        <p:nvSpPr>
          <p:cNvPr id="6" name="Slide Number Placeholder 5"/>
          <p:cNvSpPr>
            <a:spLocks noGrp="1"/>
          </p:cNvSpPr>
          <p:nvPr>
            <p:ph type="sldNum" sz="quarter" idx="12"/>
          </p:nvPr>
        </p:nvSpPr>
        <p:spPr/>
        <p:txBody>
          <a:bodyPr/>
          <a:lstStyle/>
          <a:p>
            <a:pPr>
              <a:defRPr/>
            </a:pPr>
            <a:fld id="{F9F2F0A5-AC03-4A67-B33C-6F850F1E7750}" type="slidenum">
              <a:rPr lang="en-US" altLang="ja-JP" smtClean="0"/>
              <a:pPr>
                <a:defRPr/>
              </a:pPr>
              <a:t>‹#›</a:t>
            </a:fld>
            <a:endParaRPr lang="en-US" altLang="ja-JP"/>
          </a:p>
        </p:txBody>
      </p:sp>
    </p:spTree>
    <p:extLst>
      <p:ext uri="{BB962C8B-B14F-4D97-AF65-F5344CB8AC3E}">
        <p14:creationId xmlns:p14="http://schemas.microsoft.com/office/powerpoint/2010/main" val="1490784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r>
              <a:rPr lang="ja-JP" altLang="en-US" smtClean="0"/>
              <a:t>December 2, 2004</a:t>
            </a:r>
            <a:endParaRPr lang="en-US" altLang="ja-JP"/>
          </a:p>
        </p:txBody>
      </p:sp>
      <p:sp>
        <p:nvSpPr>
          <p:cNvPr id="5" name="Footer Placeholder 4"/>
          <p:cNvSpPr>
            <a:spLocks noGrp="1"/>
          </p:cNvSpPr>
          <p:nvPr>
            <p:ph type="ftr" sz="quarter" idx="11"/>
          </p:nvPr>
        </p:nvSpPr>
        <p:spPr/>
        <p:txBody>
          <a:bodyPr/>
          <a:lstStyle/>
          <a:p>
            <a:pPr>
              <a:defRPr/>
            </a:pPr>
            <a:r>
              <a:rPr lang="en-US" altLang="ja-JP" smtClean="0"/>
              <a:t>http://www.geocities.com</a:t>
            </a:r>
            <a:endParaRPr lang="en-US" altLang="ja-JP"/>
          </a:p>
        </p:txBody>
      </p:sp>
      <p:sp>
        <p:nvSpPr>
          <p:cNvPr id="6" name="Slide Number Placeholder 5"/>
          <p:cNvSpPr>
            <a:spLocks noGrp="1"/>
          </p:cNvSpPr>
          <p:nvPr>
            <p:ph type="sldNum" sz="quarter" idx="12"/>
          </p:nvPr>
        </p:nvSpPr>
        <p:spPr/>
        <p:txBody>
          <a:bodyPr/>
          <a:lstStyle/>
          <a:p>
            <a:pPr>
              <a:defRPr/>
            </a:pPr>
            <a:fld id="{4E4C3966-0F14-4FB2-AB7E-36C3436063A2}" type="slidenum">
              <a:rPr lang="en-US" altLang="ja-JP" smtClean="0"/>
              <a:pPr>
                <a:defRPr/>
              </a:pPr>
              <a:t>‹#›</a:t>
            </a:fld>
            <a:endParaRPr lang="en-US" altLang="ja-JP"/>
          </a:p>
        </p:txBody>
      </p:sp>
    </p:spTree>
    <p:extLst>
      <p:ext uri="{BB962C8B-B14F-4D97-AF65-F5344CB8AC3E}">
        <p14:creationId xmlns:p14="http://schemas.microsoft.com/office/powerpoint/2010/main" val="3335502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r>
              <a:rPr lang="ja-JP" altLang="en-US" smtClean="0"/>
              <a:t>December 2, 2004</a:t>
            </a:r>
            <a:endParaRPr lang="en-US" altLang="ja-JP"/>
          </a:p>
        </p:txBody>
      </p:sp>
      <p:sp>
        <p:nvSpPr>
          <p:cNvPr id="5" name="Footer Placeholder 4"/>
          <p:cNvSpPr>
            <a:spLocks noGrp="1"/>
          </p:cNvSpPr>
          <p:nvPr>
            <p:ph type="ftr" sz="quarter" idx="11"/>
          </p:nvPr>
        </p:nvSpPr>
        <p:spPr/>
        <p:txBody>
          <a:bodyPr/>
          <a:lstStyle/>
          <a:p>
            <a:pPr>
              <a:defRPr/>
            </a:pPr>
            <a:r>
              <a:rPr lang="en-US" altLang="ja-JP" smtClean="0"/>
              <a:t>http://www.geocities.com</a:t>
            </a:r>
            <a:endParaRPr lang="en-US" altLang="ja-JP"/>
          </a:p>
        </p:txBody>
      </p:sp>
      <p:sp>
        <p:nvSpPr>
          <p:cNvPr id="6" name="Slide Number Placeholder 5"/>
          <p:cNvSpPr>
            <a:spLocks noGrp="1"/>
          </p:cNvSpPr>
          <p:nvPr>
            <p:ph type="sldNum" sz="quarter" idx="12"/>
          </p:nvPr>
        </p:nvSpPr>
        <p:spPr/>
        <p:txBody>
          <a:bodyPr/>
          <a:lstStyle/>
          <a:p>
            <a:pPr>
              <a:defRPr/>
            </a:pPr>
            <a:fld id="{D99540D5-3606-4F23-A3F1-CA5618D2663A}" type="slidenum">
              <a:rPr lang="en-US" altLang="ja-JP" smtClean="0"/>
              <a:pPr>
                <a:defRPr/>
              </a:pPr>
              <a:t>‹#›</a:t>
            </a:fld>
            <a:endParaRPr lang="en-US" altLang="ja-JP"/>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28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r>
              <a:rPr lang="ja-JP" altLang="en-US" smtClean="0"/>
              <a:t>December 2, 2004</a:t>
            </a:r>
            <a:endParaRPr lang="en-US" altLang="ja-JP"/>
          </a:p>
        </p:txBody>
      </p:sp>
      <p:sp>
        <p:nvSpPr>
          <p:cNvPr id="6" name="Footer Placeholder 5"/>
          <p:cNvSpPr>
            <a:spLocks noGrp="1"/>
          </p:cNvSpPr>
          <p:nvPr>
            <p:ph type="ftr" sz="quarter" idx="11"/>
          </p:nvPr>
        </p:nvSpPr>
        <p:spPr/>
        <p:txBody>
          <a:bodyPr/>
          <a:lstStyle/>
          <a:p>
            <a:pPr>
              <a:defRPr/>
            </a:pPr>
            <a:r>
              <a:rPr lang="en-US" altLang="ja-JP" smtClean="0"/>
              <a:t>http://www.geocities.com</a:t>
            </a:r>
            <a:endParaRPr lang="en-US" altLang="ja-JP"/>
          </a:p>
        </p:txBody>
      </p:sp>
      <p:sp>
        <p:nvSpPr>
          <p:cNvPr id="7" name="Slide Number Placeholder 6"/>
          <p:cNvSpPr>
            <a:spLocks noGrp="1"/>
          </p:cNvSpPr>
          <p:nvPr>
            <p:ph type="sldNum" sz="quarter" idx="12"/>
          </p:nvPr>
        </p:nvSpPr>
        <p:spPr/>
        <p:txBody>
          <a:bodyPr/>
          <a:lstStyle/>
          <a:p>
            <a:pPr>
              <a:defRPr/>
            </a:pPr>
            <a:fld id="{DF8D268D-60C9-4931-BB7C-5C060535EB71}" type="slidenum">
              <a:rPr lang="en-US" altLang="ja-JP" smtClean="0"/>
              <a:pPr>
                <a:defRPr/>
              </a:pPr>
              <a:t>‹#›</a:t>
            </a:fld>
            <a:endParaRPr lang="en-US" altLang="ja-JP"/>
          </a:p>
        </p:txBody>
      </p:sp>
    </p:spTree>
    <p:extLst>
      <p:ext uri="{BB962C8B-B14F-4D97-AF65-F5344CB8AC3E}">
        <p14:creationId xmlns:p14="http://schemas.microsoft.com/office/powerpoint/2010/main" val="3749027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r>
              <a:rPr lang="ja-JP" altLang="en-US" smtClean="0"/>
              <a:t>December 2, 2004</a:t>
            </a:r>
            <a:endParaRPr lang="en-US" altLang="ja-JP"/>
          </a:p>
        </p:txBody>
      </p:sp>
      <p:sp>
        <p:nvSpPr>
          <p:cNvPr id="8" name="Footer Placeholder 7"/>
          <p:cNvSpPr>
            <a:spLocks noGrp="1"/>
          </p:cNvSpPr>
          <p:nvPr>
            <p:ph type="ftr" sz="quarter" idx="11"/>
          </p:nvPr>
        </p:nvSpPr>
        <p:spPr/>
        <p:txBody>
          <a:bodyPr/>
          <a:lstStyle/>
          <a:p>
            <a:pPr>
              <a:defRPr/>
            </a:pPr>
            <a:r>
              <a:rPr lang="en-US" altLang="ja-JP" smtClean="0"/>
              <a:t>http://www.geocities.com</a:t>
            </a:r>
            <a:endParaRPr lang="en-US" altLang="ja-JP"/>
          </a:p>
        </p:txBody>
      </p:sp>
      <p:sp>
        <p:nvSpPr>
          <p:cNvPr id="9" name="Slide Number Placeholder 8"/>
          <p:cNvSpPr>
            <a:spLocks noGrp="1"/>
          </p:cNvSpPr>
          <p:nvPr>
            <p:ph type="sldNum" sz="quarter" idx="12"/>
          </p:nvPr>
        </p:nvSpPr>
        <p:spPr/>
        <p:txBody>
          <a:bodyPr/>
          <a:lstStyle/>
          <a:p>
            <a:pPr>
              <a:defRPr/>
            </a:pPr>
            <a:fld id="{A4D8B0D0-0195-495B-A576-C26E2F244CBF}" type="slidenum">
              <a:rPr lang="en-US" altLang="ja-JP" smtClean="0"/>
              <a:pPr>
                <a:defRPr/>
              </a:pPr>
              <a:t>‹#›</a:t>
            </a:fld>
            <a:endParaRPr lang="en-US" altLang="ja-JP"/>
          </a:p>
        </p:txBody>
      </p:sp>
    </p:spTree>
    <p:extLst>
      <p:ext uri="{BB962C8B-B14F-4D97-AF65-F5344CB8AC3E}">
        <p14:creationId xmlns:p14="http://schemas.microsoft.com/office/powerpoint/2010/main" val="306289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a:defRPr/>
            </a:pPr>
            <a:r>
              <a:rPr lang="ja-JP" altLang="en-US" smtClean="0"/>
              <a:t>December 2, 2004</a:t>
            </a:r>
            <a:endParaRPr lang="en-US" altLang="ja-JP"/>
          </a:p>
        </p:txBody>
      </p:sp>
      <p:sp>
        <p:nvSpPr>
          <p:cNvPr id="4" name="Footer Placeholder 3"/>
          <p:cNvSpPr>
            <a:spLocks noGrp="1"/>
          </p:cNvSpPr>
          <p:nvPr>
            <p:ph type="ftr" sz="quarter" idx="11"/>
          </p:nvPr>
        </p:nvSpPr>
        <p:spPr/>
        <p:txBody>
          <a:bodyPr/>
          <a:lstStyle/>
          <a:p>
            <a:pPr>
              <a:defRPr/>
            </a:pPr>
            <a:r>
              <a:rPr lang="en-US" altLang="ja-JP" smtClean="0"/>
              <a:t>http://www.geocities.com</a:t>
            </a:r>
            <a:endParaRPr lang="en-US" altLang="ja-JP"/>
          </a:p>
        </p:txBody>
      </p:sp>
      <p:sp>
        <p:nvSpPr>
          <p:cNvPr id="5" name="Slide Number Placeholder 4"/>
          <p:cNvSpPr>
            <a:spLocks noGrp="1"/>
          </p:cNvSpPr>
          <p:nvPr>
            <p:ph type="sldNum" sz="quarter" idx="12"/>
          </p:nvPr>
        </p:nvSpPr>
        <p:spPr/>
        <p:txBody>
          <a:bodyPr/>
          <a:lstStyle/>
          <a:p>
            <a:pPr>
              <a:defRPr/>
            </a:pPr>
            <a:fld id="{269C69C0-2B05-4631-8B09-9854DA8C5644}" type="slidenum">
              <a:rPr lang="en-US" altLang="ja-JP" smtClean="0"/>
              <a:pPr>
                <a:defRPr/>
              </a:pPr>
              <a:t>‹#›</a:t>
            </a:fld>
            <a:endParaRPr lang="en-US" altLang="ja-JP"/>
          </a:p>
        </p:txBody>
      </p:sp>
    </p:spTree>
    <p:extLst>
      <p:ext uri="{BB962C8B-B14F-4D97-AF65-F5344CB8AC3E}">
        <p14:creationId xmlns:p14="http://schemas.microsoft.com/office/powerpoint/2010/main" val="3815830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r>
              <a:rPr lang="ja-JP" altLang="en-US" smtClean="0"/>
              <a:t>December 2, 2004</a:t>
            </a:r>
            <a:endParaRPr lang="en-US" altLang="ja-JP"/>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US" altLang="ja-JP" smtClean="0"/>
              <a:t>http://www.geocities.com</a:t>
            </a:r>
            <a:endParaRPr lang="en-US" altLang="ja-JP"/>
          </a:p>
        </p:txBody>
      </p:sp>
      <p:sp>
        <p:nvSpPr>
          <p:cNvPr id="9" name="Slide Number Placeholder 8"/>
          <p:cNvSpPr>
            <a:spLocks noGrp="1"/>
          </p:cNvSpPr>
          <p:nvPr>
            <p:ph type="sldNum" sz="quarter" idx="12"/>
          </p:nvPr>
        </p:nvSpPr>
        <p:spPr/>
        <p:txBody>
          <a:bodyPr/>
          <a:lstStyle/>
          <a:p>
            <a:pPr>
              <a:defRPr/>
            </a:pPr>
            <a:fld id="{FDA47F8D-44EB-45E4-9AF8-A16ECA1D1489}" type="slidenum">
              <a:rPr lang="en-US" altLang="ja-JP" smtClean="0"/>
              <a:pPr>
                <a:defRPr/>
              </a:pPr>
              <a:t>‹#›</a:t>
            </a:fld>
            <a:endParaRPr lang="en-US" altLang="ja-JP"/>
          </a:p>
        </p:txBody>
      </p:sp>
    </p:spTree>
    <p:extLst>
      <p:ext uri="{BB962C8B-B14F-4D97-AF65-F5344CB8AC3E}">
        <p14:creationId xmlns:p14="http://schemas.microsoft.com/office/powerpoint/2010/main" val="1935483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r>
              <a:rPr lang="ja-JP" altLang="en-US" smtClean="0"/>
              <a:t>December 2, 2004</a:t>
            </a:r>
            <a:endParaRPr lang="en-US" altLang="ja-JP"/>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r>
              <a:rPr lang="en-US" altLang="ja-JP" smtClean="0"/>
              <a:t>http://www.geocities.com</a:t>
            </a:r>
            <a:endParaRPr lang="en-US" altLang="ja-JP"/>
          </a:p>
        </p:txBody>
      </p:sp>
      <p:sp>
        <p:nvSpPr>
          <p:cNvPr id="7" name="Slide Number Placeholder 6"/>
          <p:cNvSpPr>
            <a:spLocks noGrp="1"/>
          </p:cNvSpPr>
          <p:nvPr>
            <p:ph type="sldNum" sz="quarter" idx="12"/>
          </p:nvPr>
        </p:nvSpPr>
        <p:spPr/>
        <p:txBody>
          <a:bodyPr/>
          <a:lstStyle>
            <a:lvl1pPr>
              <a:defRPr>
                <a:solidFill>
                  <a:schemeClr val="tx2"/>
                </a:solidFill>
              </a:defRPr>
            </a:lvl1pPr>
          </a:lstStyle>
          <a:p>
            <a:pPr>
              <a:defRPr/>
            </a:pPr>
            <a:fld id="{6CAE7B8D-3258-4D62-8E0D-F5B57914116E}" type="slidenum">
              <a:rPr lang="en-US" altLang="ja-JP" smtClean="0"/>
              <a:pPr>
                <a:defRPr/>
              </a:pPr>
              <a:t>‹#›</a:t>
            </a:fld>
            <a:endParaRPr lang="en-US" altLang="ja-JP"/>
          </a:p>
        </p:txBody>
      </p:sp>
    </p:spTree>
    <p:extLst>
      <p:ext uri="{BB962C8B-B14F-4D97-AF65-F5344CB8AC3E}">
        <p14:creationId xmlns:p14="http://schemas.microsoft.com/office/powerpoint/2010/main" val="1458078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r>
              <a:rPr lang="ja-JP" altLang="en-US" smtClean="0"/>
              <a:t>December 2, 2004</a:t>
            </a:r>
            <a:endParaRPr lang="en-US" altLang="ja-JP"/>
          </a:p>
        </p:txBody>
      </p:sp>
      <p:sp>
        <p:nvSpPr>
          <p:cNvPr id="6" name="Footer Placeholder 5"/>
          <p:cNvSpPr>
            <a:spLocks noGrp="1"/>
          </p:cNvSpPr>
          <p:nvPr>
            <p:ph type="ftr" sz="quarter" idx="11"/>
          </p:nvPr>
        </p:nvSpPr>
        <p:spPr/>
        <p:txBody>
          <a:bodyPr/>
          <a:lstStyle/>
          <a:p>
            <a:pPr>
              <a:defRPr/>
            </a:pPr>
            <a:r>
              <a:rPr lang="en-US" altLang="ja-JP" smtClean="0"/>
              <a:t>http://www.geocities.com</a:t>
            </a:r>
            <a:endParaRPr lang="en-US" altLang="ja-JP"/>
          </a:p>
        </p:txBody>
      </p:sp>
      <p:sp>
        <p:nvSpPr>
          <p:cNvPr id="7" name="Slide Number Placeholder 6"/>
          <p:cNvSpPr>
            <a:spLocks noGrp="1"/>
          </p:cNvSpPr>
          <p:nvPr>
            <p:ph type="sldNum" sz="quarter" idx="12"/>
          </p:nvPr>
        </p:nvSpPr>
        <p:spPr/>
        <p:txBody>
          <a:bodyPr/>
          <a:lstStyle/>
          <a:p>
            <a:pPr>
              <a:defRPr/>
            </a:pPr>
            <a:fld id="{1CF74BF6-A494-44BD-96F3-25F9969F105E}" type="slidenum">
              <a:rPr lang="en-US" altLang="ja-JP" smtClean="0"/>
              <a:pPr>
                <a:defRPr/>
              </a:pPr>
              <a:t>‹#›</a:t>
            </a:fld>
            <a:endParaRPr lang="en-US" altLang="ja-JP"/>
          </a:p>
        </p:txBody>
      </p:sp>
    </p:spTree>
    <p:extLst>
      <p:ext uri="{BB962C8B-B14F-4D97-AF65-F5344CB8AC3E}">
        <p14:creationId xmlns:p14="http://schemas.microsoft.com/office/powerpoint/2010/main" val="2783471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r>
              <a:rPr lang="ja-JP" altLang="en-US" smtClean="0"/>
              <a:t>December 2, 2004</a:t>
            </a:r>
            <a:endParaRPr lang="en-US" altLang="ja-JP"/>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US" altLang="ja-JP" smtClean="0"/>
              <a:t>http://www.geocities.com</a:t>
            </a:r>
            <a:endParaRPr lang="en-US" altLang="ja-JP"/>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pPr>
              <a:defRPr/>
            </a:pPr>
            <a:fld id="{24840665-8FAB-4AD3-B3E1-1C4CE511D3E6}" type="slidenum">
              <a:rPr lang="en-US" altLang="ja-JP" smtClean="0"/>
              <a:pPr>
                <a:defRPr/>
              </a:pPr>
              <a:t>‹#›</a:t>
            </a:fld>
            <a:endParaRPr lang="en-US" altLang="ja-JP"/>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214816"/>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15.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85540" y="1447800"/>
            <a:ext cx="5308866" cy="1515533"/>
          </a:xfrm>
        </p:spPr>
        <p:txBody>
          <a:bodyPr/>
          <a:lstStyle/>
          <a:p>
            <a:r>
              <a:rPr lang="en-US" sz="5400" dirty="0" smtClean="0"/>
              <a:t>Predicate Logic</a:t>
            </a:r>
            <a:endParaRPr lang="en-US" sz="5400" dirty="0"/>
          </a:p>
        </p:txBody>
      </p:sp>
      <p:sp>
        <p:nvSpPr>
          <p:cNvPr id="3" name="Subtitle 2"/>
          <p:cNvSpPr>
            <a:spLocks noGrp="1"/>
          </p:cNvSpPr>
          <p:nvPr>
            <p:ph type="subTitle" idx="1"/>
          </p:nvPr>
        </p:nvSpPr>
        <p:spPr/>
        <p:txBody>
          <a:bodyPr>
            <a:normAutofit fontScale="85000" lnSpcReduction="20000"/>
          </a:bodyPr>
          <a:lstStyle/>
          <a:p>
            <a:pPr algn="r"/>
            <a:r>
              <a:rPr lang="en-US" dirty="0" err="1" smtClean="0"/>
              <a:t>Lubna</a:t>
            </a:r>
            <a:r>
              <a:rPr lang="en-US" dirty="0" smtClean="0"/>
              <a:t> Yasmin Pinky</a:t>
            </a:r>
          </a:p>
          <a:p>
            <a:pPr algn="r"/>
            <a:r>
              <a:rPr lang="en-US" dirty="0" smtClean="0"/>
              <a:t>Assistant Professor</a:t>
            </a:r>
          </a:p>
          <a:p>
            <a:pPr algn="r"/>
            <a:r>
              <a:rPr lang="en-US" dirty="0" smtClean="0"/>
              <a:t>MBSTU, Santosh, </a:t>
            </a:r>
            <a:r>
              <a:rPr lang="en-US" dirty="0" err="1" smtClean="0"/>
              <a:t>Tangail</a:t>
            </a:r>
            <a:r>
              <a:rPr lang="en-US" dirty="0" smtClean="0"/>
              <a:t>.</a:t>
            </a:r>
            <a:endParaRPr lang="en-US" dirty="0"/>
          </a:p>
        </p:txBody>
      </p:sp>
      <p:sp>
        <p:nvSpPr>
          <p:cNvPr id="6" name="Slide Number Placeholder 5"/>
          <p:cNvSpPr>
            <a:spLocks noGrp="1"/>
          </p:cNvSpPr>
          <p:nvPr>
            <p:ph type="sldNum" sz="quarter" idx="12"/>
          </p:nvPr>
        </p:nvSpPr>
        <p:spPr/>
        <p:txBody>
          <a:bodyPr/>
          <a:lstStyle/>
          <a:p>
            <a:pPr>
              <a:defRPr/>
            </a:pPr>
            <a:fld id="{4284D729-8F0A-4B5E-BCF5-BA34E7D38BED}" type="slidenum">
              <a:rPr lang="en-US" altLang="ja-JP" smtClean="0"/>
              <a:pPr>
                <a:defRPr/>
              </a:pPr>
              <a:t>1</a:t>
            </a:fld>
            <a:endParaRPr lang="en-US" altLang="ja-JP"/>
          </a:p>
        </p:txBody>
      </p:sp>
    </p:spTree>
    <p:extLst>
      <p:ext uri="{BB962C8B-B14F-4D97-AF65-F5344CB8AC3E}">
        <p14:creationId xmlns:p14="http://schemas.microsoft.com/office/powerpoint/2010/main" val="35074099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Line 5"/>
          <p:cNvSpPr>
            <a:spLocks noChangeShapeType="1"/>
          </p:cNvSpPr>
          <p:nvPr/>
        </p:nvSpPr>
        <p:spPr bwMode="auto">
          <a:xfrm>
            <a:off x="0" y="6324600"/>
            <a:ext cx="9144000"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1" name="Rectangle 9"/>
          <p:cNvSpPr>
            <a:spLocks noChangeArrowheads="1"/>
          </p:cNvSpPr>
          <p:nvPr/>
        </p:nvSpPr>
        <p:spPr bwMode="auto">
          <a:xfrm>
            <a:off x="0" y="152400"/>
            <a:ext cx="922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ja-JP" sz="2800" dirty="0">
                <a:solidFill>
                  <a:srgbClr val="00FFFF"/>
                </a:solidFill>
                <a:latin typeface="Century" panose="02040604050505020304" pitchFamily="18" charset="0"/>
              </a:rPr>
              <a:t> </a:t>
            </a:r>
            <a:r>
              <a:rPr lang="en-US" altLang="ja-JP" sz="4400" b="1" dirty="0" smtClean="0">
                <a:latin typeface="Century" panose="02040604050505020304" pitchFamily="18" charset="0"/>
              </a:rPr>
              <a:t>Quantifier in Predicate </a:t>
            </a:r>
            <a:r>
              <a:rPr lang="en-US" altLang="ja-JP" sz="4400" b="1" dirty="0">
                <a:latin typeface="Century" panose="02040604050505020304" pitchFamily="18" charset="0"/>
              </a:rPr>
              <a:t>Logic</a:t>
            </a:r>
            <a:endParaRPr lang="en-US" altLang="ja-JP" sz="4400" dirty="0">
              <a:latin typeface="ＭＳ 明朝" pitchFamily="49" charset="-128"/>
              <a:ea typeface="ＭＳ 明朝" pitchFamily="49" charset="-128"/>
            </a:endParaRPr>
          </a:p>
        </p:txBody>
      </p:sp>
      <p:sp>
        <p:nvSpPr>
          <p:cNvPr id="34822" name="Rectangle 12"/>
          <p:cNvSpPr>
            <a:spLocks noChangeArrowheads="1"/>
          </p:cNvSpPr>
          <p:nvPr/>
        </p:nvSpPr>
        <p:spPr bwMode="auto">
          <a:xfrm>
            <a:off x="381000" y="914400"/>
            <a:ext cx="8534400" cy="74613"/>
          </a:xfrm>
          <a:prstGeom prst="rect">
            <a:avLst/>
          </a:prstGeom>
          <a:gradFill rotWithShape="0">
            <a:gsLst>
              <a:gs pos="0">
                <a:schemeClr val="tx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17415" name="Rectangle 14"/>
          <p:cNvSpPr>
            <a:spLocks noGrp="1" noChangeArrowheads="1"/>
          </p:cNvSpPr>
          <p:nvPr>
            <p:ph idx="1"/>
          </p:nvPr>
        </p:nvSpPr>
        <p:spPr>
          <a:xfrm>
            <a:off x="457200" y="1066800"/>
            <a:ext cx="8458200" cy="4876800"/>
          </a:xfrm>
          <a:extLst/>
        </p:spPr>
        <p:txBody>
          <a:bodyPr lIns="92075" tIns="46038" rIns="92075" bIns="46038" rtlCol="0">
            <a:normAutofit/>
          </a:bodyPr>
          <a:lstStyle/>
          <a:p>
            <a:pPr fontAlgn="auto">
              <a:buClrTx/>
              <a:buFont typeface="Arial"/>
              <a:buChar char="•"/>
              <a:defRPr/>
            </a:pPr>
            <a:r>
              <a:rPr lang="en-US" sz="2800" dirty="0" smtClean="0">
                <a:solidFill>
                  <a:schemeClr val="tx1">
                    <a:lumMod val="85000"/>
                    <a:lumOff val="15000"/>
                  </a:schemeClr>
                </a:solidFill>
                <a:sym typeface="Euclid Symbol" pitchFamily="18" charset="2"/>
              </a:rPr>
              <a:t>Sentences can also be formed using quantifiers</a:t>
            </a:r>
          </a:p>
          <a:p>
            <a:pPr lvl="1" fontAlgn="auto">
              <a:buClrTx/>
              <a:buFont typeface="Arial"/>
              <a:buChar char="•"/>
              <a:defRPr/>
            </a:pPr>
            <a:r>
              <a:rPr lang="en-US" sz="2400" dirty="0" smtClean="0">
                <a:solidFill>
                  <a:schemeClr val="tx1">
                    <a:lumMod val="85000"/>
                    <a:lumOff val="15000"/>
                  </a:schemeClr>
                </a:solidFill>
                <a:sym typeface="Euclid Symbol" pitchFamily="18" charset="2"/>
              </a:rPr>
              <a:t> </a:t>
            </a:r>
            <a:r>
              <a:rPr lang="en-US" sz="2400" i="1" dirty="0" smtClean="0">
                <a:solidFill>
                  <a:schemeClr val="tx1">
                    <a:lumMod val="85000"/>
                    <a:lumOff val="15000"/>
                  </a:schemeClr>
                </a:solidFill>
                <a:sym typeface="Euclid Symbol" pitchFamily="18" charset="2"/>
              </a:rPr>
              <a:t>x</a:t>
            </a:r>
            <a:r>
              <a:rPr lang="en-US" sz="2400" dirty="0" smtClean="0">
                <a:solidFill>
                  <a:schemeClr val="tx1">
                    <a:lumMod val="85000"/>
                    <a:lumOff val="15000"/>
                  </a:schemeClr>
                </a:solidFill>
                <a:sym typeface="Euclid Symbol" pitchFamily="18" charset="2"/>
              </a:rPr>
              <a:t>  LOVELY (x)    Everything is lovely.</a:t>
            </a:r>
          </a:p>
          <a:p>
            <a:pPr lvl="1" fontAlgn="auto">
              <a:buClrTx/>
              <a:buFont typeface="Arial"/>
              <a:buChar char="•"/>
              <a:defRPr/>
            </a:pPr>
            <a:r>
              <a:rPr lang="en-US" sz="2400" dirty="0" smtClean="0">
                <a:solidFill>
                  <a:schemeClr val="tx1">
                    <a:lumMod val="85000"/>
                    <a:lumOff val="15000"/>
                  </a:schemeClr>
                </a:solidFill>
                <a:sym typeface="Euclid Symbol" pitchFamily="18" charset="2"/>
              </a:rPr>
              <a:t> </a:t>
            </a:r>
            <a:r>
              <a:rPr lang="en-US" sz="2400" i="1" dirty="0" smtClean="0">
                <a:solidFill>
                  <a:schemeClr val="tx1">
                    <a:lumMod val="85000"/>
                    <a:lumOff val="15000"/>
                  </a:schemeClr>
                </a:solidFill>
                <a:sym typeface="Euclid Symbol" pitchFamily="18" charset="2"/>
              </a:rPr>
              <a:t>x </a:t>
            </a:r>
            <a:r>
              <a:rPr lang="en-US" sz="2400" dirty="0" smtClean="0">
                <a:solidFill>
                  <a:schemeClr val="tx1">
                    <a:lumMod val="85000"/>
                    <a:lumOff val="15000"/>
                  </a:schemeClr>
                </a:solidFill>
                <a:sym typeface="Euclid Symbol" pitchFamily="18" charset="2"/>
              </a:rPr>
              <a:t>  LOVELY (</a:t>
            </a:r>
            <a:r>
              <a:rPr lang="en-US" sz="2400" i="1" dirty="0" smtClean="0">
                <a:solidFill>
                  <a:schemeClr val="tx1">
                    <a:lumMod val="85000"/>
                    <a:lumOff val="15000"/>
                  </a:schemeClr>
                </a:solidFill>
                <a:sym typeface="Euclid Symbol" pitchFamily="18" charset="2"/>
              </a:rPr>
              <a:t>x</a:t>
            </a:r>
            <a:r>
              <a:rPr lang="en-US" sz="2400" dirty="0" smtClean="0">
                <a:solidFill>
                  <a:schemeClr val="tx1">
                    <a:lumMod val="85000"/>
                    <a:lumOff val="15000"/>
                  </a:schemeClr>
                </a:solidFill>
                <a:sym typeface="Euclid Symbol" pitchFamily="18" charset="2"/>
              </a:rPr>
              <a:t>)         Something is lovely.</a:t>
            </a:r>
          </a:p>
          <a:p>
            <a:pPr lvl="1" fontAlgn="auto">
              <a:buClrTx/>
              <a:buFont typeface="Arial"/>
              <a:buChar char="•"/>
              <a:defRPr/>
            </a:pPr>
            <a:r>
              <a:rPr lang="en-US" sz="2400" dirty="0" smtClean="0">
                <a:solidFill>
                  <a:schemeClr val="tx1">
                    <a:lumMod val="85000"/>
                    <a:lumOff val="15000"/>
                  </a:schemeClr>
                </a:solidFill>
                <a:sym typeface="Euclid Symbol" pitchFamily="18" charset="2"/>
              </a:rPr>
              <a:t>x   IN (</a:t>
            </a:r>
            <a:r>
              <a:rPr lang="en-US" sz="2400" i="1" dirty="0" smtClean="0">
                <a:solidFill>
                  <a:schemeClr val="tx1">
                    <a:lumMod val="85000"/>
                    <a:lumOff val="15000"/>
                  </a:schemeClr>
                </a:solidFill>
                <a:sym typeface="Euclid Symbol" pitchFamily="18" charset="2"/>
              </a:rPr>
              <a:t>x</a:t>
            </a:r>
            <a:r>
              <a:rPr lang="en-US" sz="2400" dirty="0" smtClean="0">
                <a:solidFill>
                  <a:schemeClr val="tx1">
                    <a:lumMod val="85000"/>
                    <a:lumOff val="15000"/>
                  </a:schemeClr>
                </a:solidFill>
                <a:sym typeface="Euclid Symbol" pitchFamily="18" charset="2"/>
              </a:rPr>
              <a:t>, garden)  LOVELY (x)    Everything in the garden is lovely.</a:t>
            </a:r>
            <a:endParaRPr lang="en-US" dirty="0" smtClean="0">
              <a:solidFill>
                <a:schemeClr val="tx1">
                  <a:lumMod val="85000"/>
                  <a:lumOff val="15000"/>
                </a:schemeClr>
              </a:solidFill>
            </a:endParaRPr>
          </a:p>
        </p:txBody>
      </p:sp>
    </p:spTree>
    <p:extLst>
      <p:ext uri="{BB962C8B-B14F-4D97-AF65-F5344CB8AC3E}">
        <p14:creationId xmlns:p14="http://schemas.microsoft.com/office/powerpoint/2010/main" val="25641040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Line 1026"/>
          <p:cNvSpPr>
            <a:spLocks noChangeShapeType="1"/>
          </p:cNvSpPr>
          <p:nvPr/>
        </p:nvSpPr>
        <p:spPr bwMode="auto">
          <a:xfrm>
            <a:off x="0" y="6248400"/>
            <a:ext cx="9144000"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5" name="Rectangle 1029"/>
          <p:cNvSpPr>
            <a:spLocks noChangeArrowheads="1"/>
          </p:cNvSpPr>
          <p:nvPr/>
        </p:nvSpPr>
        <p:spPr bwMode="auto">
          <a:xfrm>
            <a:off x="0" y="152400"/>
            <a:ext cx="922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ja-JP" sz="2800" dirty="0">
                <a:solidFill>
                  <a:srgbClr val="00FFFF"/>
                </a:solidFill>
                <a:latin typeface="Century" panose="02040604050505020304" pitchFamily="18" charset="0"/>
              </a:rPr>
              <a:t> </a:t>
            </a:r>
            <a:r>
              <a:rPr lang="en-US" altLang="ja-JP" sz="4400" b="1" dirty="0">
                <a:cs typeface="Times New Roman" panose="02020603050405020304" pitchFamily="18" charset="0"/>
              </a:rPr>
              <a:t>Predicate Logic: Examples ...</a:t>
            </a:r>
            <a:endParaRPr lang="en-US" altLang="ja-JP" sz="4400" dirty="0">
              <a:ea typeface="ＭＳ 明朝" pitchFamily="49" charset="-128"/>
              <a:cs typeface="Times New Roman" panose="02020603050405020304" pitchFamily="18" charset="0"/>
            </a:endParaRPr>
          </a:p>
        </p:txBody>
      </p:sp>
      <p:sp>
        <p:nvSpPr>
          <p:cNvPr id="35846" name="Rectangle 1030"/>
          <p:cNvSpPr>
            <a:spLocks noChangeArrowheads="1"/>
          </p:cNvSpPr>
          <p:nvPr/>
        </p:nvSpPr>
        <p:spPr bwMode="auto">
          <a:xfrm>
            <a:off x="381000" y="914400"/>
            <a:ext cx="8534400" cy="74613"/>
          </a:xfrm>
          <a:prstGeom prst="rect">
            <a:avLst/>
          </a:prstGeom>
          <a:gradFill rotWithShape="0">
            <a:gsLst>
              <a:gs pos="0">
                <a:schemeClr val="tx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159753" name="Rectangle 1033"/>
          <p:cNvSpPr>
            <a:spLocks noChangeArrowheads="1"/>
          </p:cNvSpPr>
          <p:nvPr/>
        </p:nvSpPr>
        <p:spPr bwMode="auto">
          <a:xfrm>
            <a:off x="0" y="1143000"/>
            <a:ext cx="9144000" cy="4114800"/>
          </a:xfrm>
          <a:prstGeom prst="rect">
            <a:avLst/>
          </a:prstGeom>
          <a:noFill/>
          <a:ln w="9525">
            <a:noFill/>
            <a:miter lim="800000"/>
            <a:headEnd/>
            <a:tailEnd/>
          </a:ln>
        </p:spPr>
        <p:txBody>
          <a:bodyPr/>
          <a:lstStyle/>
          <a:p>
            <a:pPr marL="342900" indent="-342900">
              <a:spcBef>
                <a:spcPct val="20000"/>
              </a:spcBef>
              <a:buSzPct val="75000"/>
              <a:buFont typeface="Monotype Sorts" pitchFamily="2" charset="2"/>
              <a:buChar char="n"/>
              <a:defRPr/>
            </a:pPr>
            <a:r>
              <a:rPr lang="en-US" altLang="ja-JP" sz="3200" dirty="0">
                <a:cs typeface="Times New Roman" panose="02020603050405020304" pitchFamily="18" charset="0"/>
              </a:rPr>
              <a:t>All employees earning TK. 30,000 or more per year pay taxes</a:t>
            </a:r>
            <a:r>
              <a:rPr lang="en-US" altLang="ja-JP" sz="3200" dirty="0" smtClean="0">
                <a:cs typeface="Times New Roman" panose="02020603050405020304" pitchFamily="18" charset="0"/>
              </a:rPr>
              <a:t>.</a:t>
            </a:r>
            <a:endParaRPr lang="en-US" altLang="ja-JP" sz="3200" dirty="0">
              <a:effectLst>
                <a:outerShdw blurRad="38100" dist="38100" dir="2700000" algn="tl">
                  <a:srgbClr val="000000"/>
                </a:outerShdw>
              </a:effectLst>
              <a:cs typeface="Times New Roman" panose="02020603050405020304" pitchFamily="18" charset="0"/>
            </a:endParaRPr>
          </a:p>
          <a:p>
            <a:pPr>
              <a:spcBef>
                <a:spcPct val="20000"/>
              </a:spcBef>
              <a:buSzPct val="75000"/>
              <a:defRPr/>
            </a:pPr>
            <a:r>
              <a:rPr lang="en-GB" altLang="ja-JP" sz="2800" dirty="0" smtClean="0">
                <a:cs typeface="Times New Roman" panose="02020603050405020304" pitchFamily="18" charset="0"/>
                <a:sym typeface="Symbol" pitchFamily="18" charset="2"/>
              </a:rPr>
              <a:t>	</a:t>
            </a:r>
            <a:r>
              <a:rPr lang="en-GB" altLang="ja-JP" sz="2800" i="1" dirty="0">
                <a:cs typeface="Times New Roman" panose="02020603050405020304" pitchFamily="18" charset="0"/>
              </a:rPr>
              <a:t>x</a:t>
            </a:r>
            <a:r>
              <a:rPr lang="en-GB" altLang="ja-JP" sz="2800" dirty="0">
                <a:cs typeface="Times New Roman" panose="02020603050405020304" pitchFamily="18" charset="0"/>
              </a:rPr>
              <a:t> ((E(</a:t>
            </a:r>
            <a:r>
              <a:rPr lang="en-GB" altLang="ja-JP" sz="2800" i="1" dirty="0">
                <a:cs typeface="Times New Roman" panose="02020603050405020304" pitchFamily="18" charset="0"/>
              </a:rPr>
              <a:t>x</a:t>
            </a:r>
            <a:r>
              <a:rPr lang="en-GB" altLang="ja-JP" sz="2800" dirty="0">
                <a:cs typeface="Times New Roman" panose="02020603050405020304" pitchFamily="18" charset="0"/>
              </a:rPr>
              <a:t>) &amp; GE (</a:t>
            </a:r>
            <a:r>
              <a:rPr lang="en-GB" altLang="ja-JP" sz="2800" i="1" dirty="0" err="1">
                <a:cs typeface="Times New Roman" panose="02020603050405020304" pitchFamily="18" charset="0"/>
              </a:rPr>
              <a:t>i</a:t>
            </a:r>
            <a:r>
              <a:rPr lang="en-GB" altLang="ja-JP" sz="2800" i="1" dirty="0">
                <a:cs typeface="Times New Roman" panose="02020603050405020304" pitchFamily="18" charset="0"/>
              </a:rPr>
              <a:t> </a:t>
            </a:r>
            <a:r>
              <a:rPr lang="en-GB" altLang="ja-JP" sz="2800" dirty="0">
                <a:cs typeface="Times New Roman" panose="02020603050405020304" pitchFamily="18" charset="0"/>
              </a:rPr>
              <a:t>(</a:t>
            </a:r>
            <a:r>
              <a:rPr lang="en-GB" altLang="ja-JP" sz="2800" i="1" dirty="0">
                <a:cs typeface="Times New Roman" panose="02020603050405020304" pitchFamily="18" charset="0"/>
              </a:rPr>
              <a:t>x</a:t>
            </a:r>
            <a:r>
              <a:rPr lang="en-GB" altLang="ja-JP" sz="2800" dirty="0">
                <a:cs typeface="Times New Roman" panose="02020603050405020304" pitchFamily="18" charset="0"/>
              </a:rPr>
              <a:t>), 30000)) </a:t>
            </a:r>
            <a:r>
              <a:rPr lang="en-GB" altLang="ja-JP" sz="2800" dirty="0">
                <a:cs typeface="Times New Roman" panose="02020603050405020304" pitchFamily="18" charset="0"/>
                <a:sym typeface="Symbol" pitchFamily="18" charset="2"/>
              </a:rPr>
              <a:t> </a:t>
            </a:r>
            <a:r>
              <a:rPr lang="en-GB" altLang="ja-JP" sz="2800" dirty="0" smtClean="0">
                <a:cs typeface="Times New Roman" panose="02020603050405020304" pitchFamily="18" charset="0"/>
                <a:sym typeface="Symbol" pitchFamily="18" charset="2"/>
              </a:rPr>
              <a:t>T(x)</a:t>
            </a:r>
            <a:endParaRPr lang="en-US" altLang="ja-JP" sz="3200" dirty="0">
              <a:cs typeface="Times New Roman" panose="02020603050405020304" pitchFamily="18" charset="0"/>
              <a:sym typeface="Symbol" pitchFamily="18" charset="2"/>
            </a:endParaRPr>
          </a:p>
          <a:p>
            <a:pPr marL="342900" indent="-342900">
              <a:spcBef>
                <a:spcPct val="20000"/>
              </a:spcBef>
              <a:buSzPct val="75000"/>
              <a:buFont typeface="Monotype Sorts" pitchFamily="2" charset="2"/>
              <a:buChar char="n"/>
              <a:defRPr/>
            </a:pPr>
            <a:r>
              <a:rPr lang="en-US" altLang="ja-JP" sz="3200" dirty="0" smtClean="0">
                <a:cs typeface="Times New Roman" panose="02020603050405020304" pitchFamily="18" charset="0"/>
              </a:rPr>
              <a:t>Some </a:t>
            </a:r>
            <a:r>
              <a:rPr lang="en-US" altLang="ja-JP" sz="3200" dirty="0">
                <a:cs typeface="Times New Roman" panose="02020603050405020304" pitchFamily="18" charset="0"/>
              </a:rPr>
              <a:t>employees are sick today</a:t>
            </a:r>
            <a:endParaRPr lang="en-US" altLang="ja-JP" sz="3200" dirty="0">
              <a:effectLst>
                <a:outerShdw blurRad="38100" dist="38100" dir="2700000" algn="tl">
                  <a:srgbClr val="000000"/>
                </a:outerShdw>
              </a:effectLst>
              <a:cs typeface="Times New Roman" panose="02020603050405020304" pitchFamily="18" charset="0"/>
            </a:endParaRPr>
          </a:p>
          <a:p>
            <a:pPr>
              <a:spcBef>
                <a:spcPct val="20000"/>
              </a:spcBef>
              <a:buClr>
                <a:schemeClr val="folHlink"/>
              </a:buClr>
              <a:buSzPct val="75000"/>
              <a:defRPr/>
            </a:pPr>
            <a:r>
              <a:rPr lang="en-US" sz="2800" dirty="0" smtClean="0">
                <a:cs typeface="Times New Roman" panose="02020603050405020304" pitchFamily="18" charset="0"/>
                <a:sym typeface="Euclid Symbol" pitchFamily="18" charset="2"/>
              </a:rPr>
              <a:t>	</a:t>
            </a:r>
            <a:r>
              <a:rPr lang="en-US" sz="2800" i="1" dirty="0">
                <a:cs typeface="Times New Roman" panose="02020603050405020304" pitchFamily="18" charset="0"/>
                <a:sym typeface="Euclid Symbol" pitchFamily="18" charset="2"/>
              </a:rPr>
              <a:t>y </a:t>
            </a:r>
            <a:r>
              <a:rPr lang="en-US" sz="2800" dirty="0">
                <a:cs typeface="Times New Roman" panose="02020603050405020304" pitchFamily="18" charset="0"/>
                <a:sym typeface="Euclid Symbol" pitchFamily="18" charset="2"/>
              </a:rPr>
              <a:t> ((E(</a:t>
            </a:r>
            <a:r>
              <a:rPr lang="en-US" sz="2800" i="1" dirty="0">
                <a:cs typeface="Times New Roman" panose="02020603050405020304" pitchFamily="18" charset="0"/>
                <a:sym typeface="Euclid Symbol" pitchFamily="18" charset="2"/>
              </a:rPr>
              <a:t>y</a:t>
            </a:r>
            <a:r>
              <a:rPr lang="en-US" sz="2800" dirty="0">
                <a:cs typeface="Times New Roman" panose="02020603050405020304" pitchFamily="18" charset="0"/>
                <a:sym typeface="Euclid Symbol" pitchFamily="18" charset="2"/>
              </a:rPr>
              <a:t>) </a:t>
            </a:r>
            <a:r>
              <a:rPr lang="en-GB" altLang="ja-JP" sz="2800" dirty="0">
                <a:cs typeface="Times New Roman" panose="02020603050405020304" pitchFamily="18" charset="0"/>
                <a:sym typeface="Symbol" pitchFamily="18" charset="2"/>
              </a:rPr>
              <a:t> S(</a:t>
            </a:r>
            <a:r>
              <a:rPr lang="en-GB" altLang="ja-JP" sz="2800" i="1" dirty="0">
                <a:cs typeface="Times New Roman" panose="02020603050405020304" pitchFamily="18" charset="0"/>
                <a:sym typeface="Symbol" pitchFamily="18" charset="2"/>
              </a:rPr>
              <a:t>y</a:t>
            </a:r>
            <a:r>
              <a:rPr lang="en-GB" altLang="ja-JP" sz="2800" dirty="0" smtClean="0">
                <a:cs typeface="Times New Roman" panose="02020603050405020304" pitchFamily="18" charset="0"/>
                <a:sym typeface="Symbol" pitchFamily="18" charset="2"/>
              </a:rPr>
              <a:t>))</a:t>
            </a:r>
          </a:p>
          <a:p>
            <a:pPr marL="342900" indent="-342900">
              <a:spcBef>
                <a:spcPct val="20000"/>
              </a:spcBef>
              <a:buSzPct val="75000"/>
              <a:buFont typeface="Monotype Sorts" pitchFamily="2" charset="2"/>
              <a:buChar char="n"/>
              <a:defRPr/>
            </a:pPr>
            <a:r>
              <a:rPr lang="en-US" sz="2800" dirty="0" smtClean="0">
                <a:cs typeface="Times New Roman" panose="02020603050405020304" pitchFamily="18" charset="0"/>
                <a:sym typeface="Euclid Symbol" pitchFamily="18" charset="2"/>
              </a:rPr>
              <a:t> </a:t>
            </a:r>
            <a:r>
              <a:rPr lang="en-US" altLang="ja-JP" sz="3200" dirty="0">
                <a:cs typeface="Times New Roman" panose="02020603050405020304" pitchFamily="18" charset="0"/>
              </a:rPr>
              <a:t>No employee earns more than the president</a:t>
            </a:r>
            <a:endParaRPr lang="en-US" altLang="ja-JP" sz="3200" dirty="0">
              <a:effectLst>
                <a:outerShdw blurRad="38100" dist="38100" dir="2700000" algn="tl">
                  <a:srgbClr val="000000"/>
                </a:outerShdw>
              </a:effectLst>
              <a:cs typeface="Times New Roman" panose="02020603050405020304" pitchFamily="18" charset="0"/>
            </a:endParaRPr>
          </a:p>
          <a:p>
            <a:pPr>
              <a:spcBef>
                <a:spcPct val="20000"/>
              </a:spcBef>
              <a:buClr>
                <a:schemeClr val="folHlink"/>
              </a:buClr>
              <a:buSzPct val="75000"/>
              <a:defRPr/>
            </a:pPr>
            <a:r>
              <a:rPr lang="en-GB" altLang="ja-JP" sz="2800" dirty="0" smtClean="0">
                <a:cs typeface="Times New Roman" panose="02020603050405020304" pitchFamily="18" charset="0"/>
                <a:sym typeface="Symbol" pitchFamily="18" charset="2"/>
              </a:rPr>
              <a:t>	</a:t>
            </a:r>
            <a:r>
              <a:rPr lang="en-GB" altLang="ja-JP" sz="2800" i="1" dirty="0">
                <a:cs typeface="Times New Roman" panose="02020603050405020304" pitchFamily="18" charset="0"/>
              </a:rPr>
              <a:t>x </a:t>
            </a:r>
            <a:r>
              <a:rPr lang="en-GB" altLang="ja-JP" sz="2800" dirty="0">
                <a:cs typeface="Times New Roman" panose="02020603050405020304" pitchFamily="18" charset="0"/>
                <a:sym typeface="Symbol" pitchFamily="18" charset="2"/>
              </a:rPr>
              <a:t></a:t>
            </a:r>
            <a:r>
              <a:rPr lang="en-US" sz="2800" i="1" dirty="0">
                <a:cs typeface="Times New Roman" panose="02020603050405020304" pitchFamily="18" charset="0"/>
                <a:sym typeface="Euclid Symbol" pitchFamily="18" charset="2"/>
              </a:rPr>
              <a:t>y </a:t>
            </a:r>
            <a:r>
              <a:rPr lang="en-US" sz="2800" dirty="0">
                <a:cs typeface="Times New Roman" panose="02020603050405020304" pitchFamily="18" charset="0"/>
                <a:sym typeface="Euclid Symbol" pitchFamily="18" charset="2"/>
              </a:rPr>
              <a:t> ((E(x) &amp; P(y)) </a:t>
            </a:r>
            <a:r>
              <a:rPr lang="en-GB" altLang="ja-JP" sz="2800" dirty="0">
                <a:cs typeface="Times New Roman" panose="02020603050405020304" pitchFamily="18" charset="0"/>
                <a:sym typeface="Symbol" pitchFamily="18" charset="2"/>
              </a:rPr>
              <a:t> ~GE((</a:t>
            </a:r>
            <a:r>
              <a:rPr lang="en-GB" altLang="ja-JP" sz="2800" i="1" dirty="0" err="1">
                <a:cs typeface="Times New Roman" panose="02020603050405020304" pitchFamily="18" charset="0"/>
                <a:sym typeface="Symbol" pitchFamily="18" charset="2"/>
              </a:rPr>
              <a:t>i</a:t>
            </a:r>
            <a:r>
              <a:rPr lang="en-GB" altLang="ja-JP" sz="2800" i="1" dirty="0">
                <a:cs typeface="Times New Roman" panose="02020603050405020304" pitchFamily="18" charset="0"/>
                <a:sym typeface="Symbol" pitchFamily="18" charset="2"/>
              </a:rPr>
              <a:t> </a:t>
            </a:r>
            <a:r>
              <a:rPr lang="en-GB" altLang="ja-JP" sz="2800" dirty="0">
                <a:cs typeface="Times New Roman" panose="02020603050405020304" pitchFamily="18" charset="0"/>
                <a:sym typeface="Symbol" pitchFamily="18" charset="2"/>
              </a:rPr>
              <a:t>(</a:t>
            </a:r>
            <a:r>
              <a:rPr lang="en-GB" altLang="ja-JP" sz="2800" i="1" dirty="0">
                <a:cs typeface="Times New Roman" panose="02020603050405020304" pitchFamily="18" charset="0"/>
                <a:sym typeface="Symbol" pitchFamily="18" charset="2"/>
              </a:rPr>
              <a:t>x</a:t>
            </a:r>
            <a:r>
              <a:rPr lang="en-GB" altLang="ja-JP" sz="2800" dirty="0">
                <a:cs typeface="Times New Roman" panose="02020603050405020304" pitchFamily="18" charset="0"/>
                <a:sym typeface="Symbol" pitchFamily="18" charset="2"/>
              </a:rPr>
              <a:t>), </a:t>
            </a:r>
            <a:r>
              <a:rPr lang="en-GB" altLang="ja-JP" sz="2800" i="1" dirty="0" err="1">
                <a:cs typeface="Times New Roman" panose="02020603050405020304" pitchFamily="18" charset="0"/>
                <a:sym typeface="Symbol" pitchFamily="18" charset="2"/>
              </a:rPr>
              <a:t>i</a:t>
            </a:r>
            <a:r>
              <a:rPr lang="en-GB" altLang="ja-JP" sz="2800" i="1" dirty="0">
                <a:cs typeface="Times New Roman" panose="02020603050405020304" pitchFamily="18" charset="0"/>
                <a:sym typeface="Symbol" pitchFamily="18" charset="2"/>
              </a:rPr>
              <a:t> </a:t>
            </a:r>
            <a:r>
              <a:rPr lang="en-GB" altLang="ja-JP" sz="2800" dirty="0">
                <a:cs typeface="Times New Roman" panose="02020603050405020304" pitchFamily="18" charset="0"/>
                <a:sym typeface="Symbol" pitchFamily="18" charset="2"/>
              </a:rPr>
              <a:t>(</a:t>
            </a:r>
            <a:r>
              <a:rPr lang="en-GB" altLang="ja-JP" sz="2800" i="1" dirty="0">
                <a:cs typeface="Times New Roman" panose="02020603050405020304" pitchFamily="18" charset="0"/>
                <a:sym typeface="Symbol" pitchFamily="18" charset="2"/>
              </a:rPr>
              <a:t>y</a:t>
            </a:r>
            <a:r>
              <a:rPr lang="en-GB" altLang="ja-JP" sz="2800" dirty="0">
                <a:cs typeface="Times New Roman" panose="02020603050405020304" pitchFamily="18" charset="0"/>
                <a:sym typeface="Symbol" pitchFamily="18" charset="2"/>
              </a:rPr>
              <a:t>)))</a:t>
            </a:r>
          </a:p>
          <a:p>
            <a:pPr marL="3543300" lvl="7" indent="-342900">
              <a:spcBef>
                <a:spcPct val="20000"/>
              </a:spcBef>
              <a:buClr>
                <a:schemeClr val="folHlink"/>
              </a:buClr>
              <a:buSzPct val="75000"/>
              <a:buFont typeface="Monotype Sorts" pitchFamily="2" charset="2"/>
              <a:buChar char="n"/>
              <a:defRPr/>
            </a:pPr>
            <a:endParaRPr lang="en-US" altLang="ja-JP" sz="3200" dirty="0">
              <a:effectLst>
                <a:outerShdw blurRad="38100" dist="38100" dir="2700000" algn="tl">
                  <a:srgbClr val="000000"/>
                </a:outerShdw>
              </a:effectLst>
              <a:latin typeface="Tahoma"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Line 1026"/>
          <p:cNvSpPr>
            <a:spLocks noChangeShapeType="1"/>
          </p:cNvSpPr>
          <p:nvPr/>
        </p:nvSpPr>
        <p:spPr bwMode="auto">
          <a:xfrm>
            <a:off x="0" y="6248400"/>
            <a:ext cx="9144000"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845" name="Rectangle 1029"/>
          <p:cNvSpPr>
            <a:spLocks noChangeArrowheads="1"/>
          </p:cNvSpPr>
          <p:nvPr/>
        </p:nvSpPr>
        <p:spPr bwMode="auto">
          <a:xfrm>
            <a:off x="0" y="152400"/>
            <a:ext cx="922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ja-JP" sz="2800" dirty="0">
                <a:solidFill>
                  <a:srgbClr val="00FFFF"/>
                </a:solidFill>
                <a:latin typeface="Century" panose="02040604050505020304" pitchFamily="18" charset="0"/>
              </a:rPr>
              <a:t> </a:t>
            </a:r>
            <a:r>
              <a:rPr lang="en-US" altLang="ja-JP" sz="4400" b="1" dirty="0">
                <a:cs typeface="Times New Roman" panose="02020603050405020304" pitchFamily="18" charset="0"/>
              </a:rPr>
              <a:t>Predicate Logic: Examples ...</a:t>
            </a:r>
            <a:endParaRPr lang="en-US" altLang="ja-JP" sz="4400" dirty="0">
              <a:ea typeface="ＭＳ 明朝" pitchFamily="49" charset="-128"/>
              <a:cs typeface="Times New Roman" panose="02020603050405020304" pitchFamily="18" charset="0"/>
            </a:endParaRPr>
          </a:p>
        </p:txBody>
      </p:sp>
      <p:sp>
        <p:nvSpPr>
          <p:cNvPr id="35846" name="Rectangle 1030"/>
          <p:cNvSpPr>
            <a:spLocks noChangeArrowheads="1"/>
          </p:cNvSpPr>
          <p:nvPr/>
        </p:nvSpPr>
        <p:spPr bwMode="auto">
          <a:xfrm>
            <a:off x="381000" y="914400"/>
            <a:ext cx="8534400" cy="74613"/>
          </a:xfrm>
          <a:prstGeom prst="rect">
            <a:avLst/>
          </a:prstGeom>
          <a:gradFill rotWithShape="0">
            <a:gsLst>
              <a:gs pos="0">
                <a:schemeClr val="tx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159753" name="Rectangle 1033"/>
          <p:cNvSpPr>
            <a:spLocks noChangeArrowheads="1"/>
          </p:cNvSpPr>
          <p:nvPr/>
        </p:nvSpPr>
        <p:spPr bwMode="auto">
          <a:xfrm>
            <a:off x="533400" y="1026543"/>
            <a:ext cx="7848600" cy="5071043"/>
          </a:xfrm>
          <a:prstGeom prst="rect">
            <a:avLst/>
          </a:prstGeom>
          <a:noFill/>
          <a:ln w="9525">
            <a:noFill/>
            <a:miter lim="800000"/>
            <a:headEnd/>
            <a:tailEnd/>
          </a:ln>
        </p:spPr>
        <p:txBody>
          <a:bodyPr/>
          <a:lstStyle/>
          <a:p>
            <a:r>
              <a:rPr lang="en-US" dirty="0" smtClean="0"/>
              <a:t>(1) a. Every </a:t>
            </a:r>
            <a:r>
              <a:rPr lang="en-US" dirty="0"/>
              <a:t>student is happy.</a:t>
            </a:r>
          </a:p>
          <a:p>
            <a:r>
              <a:rPr lang="en-US" dirty="0"/>
              <a:t>     b. ∀ x [student( x ) → happy( x)] </a:t>
            </a:r>
          </a:p>
          <a:p>
            <a:r>
              <a:rPr lang="en-US" dirty="0"/>
              <a:t>    </a:t>
            </a:r>
            <a:r>
              <a:rPr lang="en-US" dirty="0" smtClean="0"/>
              <a:t> c</a:t>
            </a:r>
            <a:r>
              <a:rPr lang="en-US" dirty="0"/>
              <a:t>. wrong: ∀ x [student( x ) ∧ happy( x)]</a:t>
            </a:r>
          </a:p>
          <a:p>
            <a:r>
              <a:rPr lang="en-US" dirty="0" smtClean="0"/>
              <a:t>(</a:t>
            </a:r>
            <a:r>
              <a:rPr lang="en-US" dirty="0"/>
              <a:t>2) a. Some students are happy. </a:t>
            </a:r>
          </a:p>
          <a:p>
            <a:r>
              <a:rPr lang="en-US" dirty="0"/>
              <a:t>      b. ∃ x [student( x ) ∧ happy( x)] </a:t>
            </a:r>
          </a:p>
          <a:p>
            <a:r>
              <a:rPr lang="en-US" dirty="0"/>
              <a:t>     </a:t>
            </a:r>
            <a:r>
              <a:rPr lang="en-US" dirty="0" smtClean="0"/>
              <a:t> c</a:t>
            </a:r>
            <a:r>
              <a:rPr lang="en-US" dirty="0"/>
              <a:t>. wrong: ∃ x [student( x ) → happy( x)] </a:t>
            </a:r>
            <a:endParaRPr lang="en-US" dirty="0" smtClean="0"/>
          </a:p>
          <a:p>
            <a:r>
              <a:rPr lang="en-US" dirty="0" smtClean="0"/>
              <a:t>(3) a. No student complained. </a:t>
            </a:r>
          </a:p>
          <a:p>
            <a:r>
              <a:rPr lang="en-US" dirty="0" smtClean="0"/>
              <a:t>     </a:t>
            </a:r>
            <a:r>
              <a:rPr lang="en-US" dirty="0"/>
              <a:t>b. ∀ x [student( x ) → ¬complained( x)] </a:t>
            </a:r>
          </a:p>
          <a:p>
            <a:r>
              <a:rPr lang="en-US" dirty="0"/>
              <a:t>     c. ¬∃ x [student( x ) ∧ complained( x)] </a:t>
            </a:r>
            <a:endParaRPr lang="en-US" dirty="0" smtClean="0"/>
          </a:p>
          <a:p>
            <a:r>
              <a:rPr lang="en-US" dirty="0" smtClean="0"/>
              <a:t>(4) a. Not every student complained. </a:t>
            </a:r>
          </a:p>
          <a:p>
            <a:r>
              <a:rPr lang="en-US" dirty="0" smtClean="0"/>
              <a:t>      </a:t>
            </a:r>
            <a:r>
              <a:rPr lang="en-US" dirty="0"/>
              <a:t>b. ¬∀ x [student( x ) → complained( x)] </a:t>
            </a:r>
          </a:p>
          <a:p>
            <a:r>
              <a:rPr lang="en-US" dirty="0"/>
              <a:t>      c. ∃ x [student( x ) ∧ ¬ complained( x)]</a:t>
            </a:r>
          </a:p>
          <a:p>
            <a:pPr marL="3543300" lvl="7" indent="-342900">
              <a:spcBef>
                <a:spcPct val="20000"/>
              </a:spcBef>
              <a:buClr>
                <a:schemeClr val="folHlink"/>
              </a:buClr>
              <a:buSzPct val="75000"/>
              <a:buFont typeface="Monotype Sorts" pitchFamily="2" charset="2"/>
              <a:buChar char="n"/>
              <a:defRPr/>
            </a:pPr>
            <a:endParaRPr lang="en-US" altLang="ja-JP" dirty="0">
              <a:effectLst>
                <a:outerShdw blurRad="38100" dist="38100" dir="2700000" algn="tl">
                  <a:srgbClr val="000000"/>
                </a:outerShdw>
              </a:effectLst>
              <a:latin typeface="Tahoma" pitchFamily="34" charset="0"/>
            </a:endParaRP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6796080" y="3135960"/>
              <a:ext cx="767520" cy="457920"/>
            </p14:xfrm>
          </p:contentPart>
        </mc:Choice>
        <mc:Fallback xmlns="">
          <p:pic>
            <p:nvPicPr>
              <p:cNvPr id="2" name="Ink 1"/>
              <p:cNvPicPr/>
              <p:nvPr/>
            </p:nvPicPr>
            <p:blipFill>
              <a:blip r:embed="rId3"/>
              <a:stretch>
                <a:fillRect/>
              </a:stretch>
            </p:blipFill>
            <p:spPr>
              <a:xfrm>
                <a:off x="6792120" y="3133440"/>
                <a:ext cx="774000" cy="471600"/>
              </a:xfrm>
              <a:prstGeom prst="rect">
                <a:avLst/>
              </a:prstGeom>
            </p:spPr>
          </p:pic>
        </mc:Fallback>
      </mc:AlternateContent>
    </p:spTree>
    <p:extLst>
      <p:ext uri="{BB962C8B-B14F-4D97-AF65-F5344CB8AC3E}">
        <p14:creationId xmlns:p14="http://schemas.microsoft.com/office/powerpoint/2010/main" val="36558927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Line 7"/>
          <p:cNvSpPr>
            <a:spLocks noChangeShapeType="1"/>
          </p:cNvSpPr>
          <p:nvPr/>
        </p:nvSpPr>
        <p:spPr bwMode="auto">
          <a:xfrm>
            <a:off x="0" y="6324600"/>
            <a:ext cx="9144000"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9" name="Rectangle 11"/>
          <p:cNvSpPr>
            <a:spLocks noChangeArrowheads="1"/>
          </p:cNvSpPr>
          <p:nvPr/>
        </p:nvSpPr>
        <p:spPr bwMode="auto">
          <a:xfrm>
            <a:off x="0" y="152400"/>
            <a:ext cx="9220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ja-JP" sz="4400" dirty="0">
                <a:solidFill>
                  <a:srgbClr val="00FFFF"/>
                </a:solidFill>
                <a:latin typeface="Century" panose="02040604050505020304" pitchFamily="18" charset="0"/>
              </a:rPr>
              <a:t> </a:t>
            </a:r>
            <a:r>
              <a:rPr lang="en-US" altLang="ja-JP" sz="4400" b="1" dirty="0">
                <a:latin typeface="Century" panose="02040604050505020304" pitchFamily="18" charset="0"/>
              </a:rPr>
              <a:t>Examples of Predicate Logic</a:t>
            </a:r>
            <a:endParaRPr lang="en-US" altLang="ja-JP" sz="4400" dirty="0">
              <a:latin typeface="ＭＳ 明朝" pitchFamily="49" charset="-128"/>
              <a:ea typeface="ＭＳ 明朝" pitchFamily="49" charset="-128"/>
            </a:endParaRPr>
          </a:p>
        </p:txBody>
      </p:sp>
      <p:pic>
        <p:nvPicPr>
          <p:cNvPr id="36870" name="Picture 13"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963" y="1143000"/>
            <a:ext cx="151923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1" name="Rectangle 15"/>
          <p:cNvSpPr>
            <a:spLocks noChangeArrowheads="1"/>
          </p:cNvSpPr>
          <p:nvPr/>
        </p:nvSpPr>
        <p:spPr bwMode="auto">
          <a:xfrm>
            <a:off x="381000" y="914400"/>
            <a:ext cx="8534400" cy="74613"/>
          </a:xfrm>
          <a:prstGeom prst="rect">
            <a:avLst/>
          </a:prstGeom>
          <a:gradFill rotWithShape="0">
            <a:gsLst>
              <a:gs pos="0">
                <a:schemeClr val="tx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36872" name="Rectangle 18"/>
          <p:cNvSpPr>
            <a:spLocks noGrp="1" noChangeArrowheads="1"/>
          </p:cNvSpPr>
          <p:nvPr>
            <p:ph sz="half" idx="1"/>
          </p:nvPr>
        </p:nvSpPr>
        <p:spPr>
          <a:xfrm>
            <a:off x="609600" y="1066800"/>
            <a:ext cx="8534400" cy="5105400"/>
          </a:xfrm>
        </p:spPr>
        <p:txBody>
          <a:bodyPr lIns="92075" tIns="46038" rIns="92075" bIns="46038"/>
          <a:lstStyle/>
          <a:p>
            <a:pPr>
              <a:buClrTx/>
            </a:pPr>
            <a:r>
              <a:rPr lang="en-US" dirty="0" smtClean="0">
                <a:solidFill>
                  <a:schemeClr val="tx1"/>
                </a:solidFill>
                <a:ea typeface="ＭＳ Ｐ明朝" pitchFamily="18" charset="-128"/>
              </a:rPr>
              <a:t>Can have several quantifiers, e.g.,</a:t>
            </a:r>
          </a:p>
          <a:p>
            <a:pPr lvl="1">
              <a:buClrTx/>
            </a:pPr>
            <a:r>
              <a:rPr lang="en-US" dirty="0" smtClean="0">
                <a:solidFill>
                  <a:schemeClr val="tx1"/>
                </a:solidFill>
                <a:ea typeface="ＭＳ Ｐ明朝" pitchFamily="18" charset="-128"/>
                <a:sym typeface="Euclid Symbol" pitchFamily="18" charset="2"/>
              </a:rPr>
              <a:t></a:t>
            </a:r>
            <a:r>
              <a:rPr lang="en-US" i="1" dirty="0" smtClean="0">
                <a:solidFill>
                  <a:schemeClr val="tx1"/>
                </a:solidFill>
                <a:ea typeface="ＭＳ Ｐ明朝" pitchFamily="18" charset="-128"/>
                <a:sym typeface="Euclid Symbol" pitchFamily="18" charset="2"/>
              </a:rPr>
              <a:t>x</a:t>
            </a:r>
            <a:r>
              <a:rPr lang="en-US" dirty="0" smtClean="0">
                <a:solidFill>
                  <a:schemeClr val="tx1"/>
                </a:solidFill>
                <a:ea typeface="ＭＳ Ｐ明朝" pitchFamily="18" charset="-128"/>
                <a:sym typeface="Euclid Symbol" pitchFamily="18" charset="2"/>
              </a:rPr>
              <a:t>  </a:t>
            </a:r>
            <a:r>
              <a:rPr lang="en-US" i="1" dirty="0" smtClean="0">
                <a:solidFill>
                  <a:schemeClr val="tx1"/>
                </a:solidFill>
                <a:ea typeface="ＭＳ Ｐ明朝" pitchFamily="18" charset="-128"/>
                <a:sym typeface="Euclid Symbol" pitchFamily="18" charset="2"/>
              </a:rPr>
              <a:t>y</a:t>
            </a:r>
            <a:r>
              <a:rPr lang="en-US" dirty="0" smtClean="0">
                <a:solidFill>
                  <a:schemeClr val="tx1"/>
                </a:solidFill>
                <a:ea typeface="ＭＳ Ｐ明朝" pitchFamily="18" charset="-128"/>
                <a:sym typeface="Euclid Symbol" pitchFamily="18" charset="2"/>
              </a:rPr>
              <a:t> LOVES (</a:t>
            </a:r>
            <a:r>
              <a:rPr lang="en-US" i="1" dirty="0" smtClean="0">
                <a:solidFill>
                  <a:schemeClr val="tx1"/>
                </a:solidFill>
                <a:ea typeface="ＭＳ Ｐ明朝" pitchFamily="18" charset="-128"/>
                <a:sym typeface="Euclid Symbol" pitchFamily="18" charset="2"/>
              </a:rPr>
              <a:t>x</a:t>
            </a:r>
            <a:r>
              <a:rPr lang="en-US" dirty="0" smtClean="0">
                <a:solidFill>
                  <a:schemeClr val="tx1"/>
                </a:solidFill>
                <a:ea typeface="ＭＳ Ｐ明朝" pitchFamily="18" charset="-128"/>
                <a:sym typeface="Euclid Symbol" pitchFamily="18" charset="2"/>
              </a:rPr>
              <a:t>, </a:t>
            </a:r>
            <a:r>
              <a:rPr lang="en-US" i="1" dirty="0" smtClean="0">
                <a:solidFill>
                  <a:schemeClr val="tx1"/>
                </a:solidFill>
                <a:ea typeface="ＭＳ Ｐ明朝" pitchFamily="18" charset="-128"/>
                <a:sym typeface="Euclid Symbol" pitchFamily="18" charset="2"/>
              </a:rPr>
              <a:t>y</a:t>
            </a:r>
            <a:r>
              <a:rPr lang="en-US" dirty="0" smtClean="0">
                <a:solidFill>
                  <a:schemeClr val="tx1"/>
                </a:solidFill>
                <a:ea typeface="ＭＳ Ｐ明朝" pitchFamily="18" charset="-128"/>
                <a:sym typeface="Euclid Symbol" pitchFamily="18" charset="2"/>
              </a:rPr>
              <a:t>)</a:t>
            </a:r>
          </a:p>
          <a:p>
            <a:pPr lvl="1">
              <a:buClrTx/>
            </a:pPr>
            <a:r>
              <a:rPr lang="en-US" dirty="0" smtClean="0">
                <a:solidFill>
                  <a:schemeClr val="tx1"/>
                </a:solidFill>
                <a:ea typeface="ＭＳ Ｐ明朝" pitchFamily="18" charset="-128"/>
                <a:sym typeface="Euclid Symbol" pitchFamily="18" charset="2"/>
              </a:rPr>
              <a:t></a:t>
            </a:r>
            <a:r>
              <a:rPr lang="en-US" i="1" dirty="0" smtClean="0">
                <a:solidFill>
                  <a:schemeClr val="tx1"/>
                </a:solidFill>
                <a:ea typeface="ＭＳ Ｐ明朝" pitchFamily="18" charset="-128"/>
                <a:sym typeface="Euclid Symbol" pitchFamily="18" charset="2"/>
              </a:rPr>
              <a:t>x</a:t>
            </a:r>
            <a:r>
              <a:rPr lang="en-US" dirty="0" smtClean="0">
                <a:solidFill>
                  <a:schemeClr val="tx1"/>
                </a:solidFill>
                <a:ea typeface="ＭＳ Ｐ明朝" pitchFamily="18" charset="-128"/>
                <a:sym typeface="Euclid Symbol" pitchFamily="18" charset="2"/>
              </a:rPr>
              <a:t> HANDSOME (</a:t>
            </a:r>
            <a:r>
              <a:rPr lang="en-US" i="1" dirty="0" smtClean="0">
                <a:solidFill>
                  <a:schemeClr val="tx1"/>
                </a:solidFill>
                <a:ea typeface="ＭＳ Ｐ明朝" pitchFamily="18" charset="-128"/>
                <a:sym typeface="Euclid Symbol" pitchFamily="18" charset="2"/>
              </a:rPr>
              <a:t>x</a:t>
            </a:r>
            <a:r>
              <a:rPr lang="en-US" dirty="0" smtClean="0">
                <a:solidFill>
                  <a:schemeClr val="tx1"/>
                </a:solidFill>
                <a:ea typeface="ＭＳ Ｐ明朝" pitchFamily="18" charset="-128"/>
                <a:sym typeface="Euclid Symbol" pitchFamily="18" charset="2"/>
              </a:rPr>
              <a:t>)   </a:t>
            </a:r>
            <a:r>
              <a:rPr lang="en-US" i="1" dirty="0" smtClean="0">
                <a:solidFill>
                  <a:schemeClr val="tx1"/>
                </a:solidFill>
                <a:ea typeface="ＭＳ Ｐ明朝" pitchFamily="18" charset="-128"/>
                <a:sym typeface="Euclid Symbol" pitchFamily="18" charset="2"/>
              </a:rPr>
              <a:t>y</a:t>
            </a:r>
            <a:r>
              <a:rPr lang="en-US" dirty="0" smtClean="0">
                <a:solidFill>
                  <a:schemeClr val="tx1"/>
                </a:solidFill>
                <a:ea typeface="ＭＳ Ｐ明朝" pitchFamily="18" charset="-128"/>
                <a:sym typeface="Euclid Symbol" pitchFamily="18" charset="2"/>
              </a:rPr>
              <a:t> LOVES (</a:t>
            </a:r>
            <a:r>
              <a:rPr lang="en-US" i="1" dirty="0" smtClean="0">
                <a:solidFill>
                  <a:schemeClr val="tx1"/>
                </a:solidFill>
                <a:ea typeface="ＭＳ Ｐ明朝" pitchFamily="18" charset="-128"/>
                <a:sym typeface="Euclid Symbol" pitchFamily="18" charset="2"/>
              </a:rPr>
              <a:t>y</a:t>
            </a:r>
            <a:r>
              <a:rPr lang="en-US" dirty="0" smtClean="0">
                <a:solidFill>
                  <a:schemeClr val="tx1"/>
                </a:solidFill>
                <a:ea typeface="ＭＳ Ｐ明朝" pitchFamily="18" charset="-128"/>
                <a:sym typeface="Euclid Symbol" pitchFamily="18" charset="2"/>
              </a:rPr>
              <a:t>, </a:t>
            </a:r>
            <a:r>
              <a:rPr lang="en-US" i="1" dirty="0" smtClean="0">
                <a:solidFill>
                  <a:schemeClr val="tx1"/>
                </a:solidFill>
                <a:ea typeface="ＭＳ Ｐ明朝" pitchFamily="18" charset="-128"/>
                <a:sym typeface="Euclid Symbol" pitchFamily="18" charset="2"/>
              </a:rPr>
              <a:t>x</a:t>
            </a:r>
            <a:r>
              <a:rPr lang="en-US" dirty="0" smtClean="0">
                <a:solidFill>
                  <a:schemeClr val="tx1"/>
                </a:solidFill>
                <a:ea typeface="ＭＳ Ｐ明朝" pitchFamily="18" charset="-128"/>
                <a:sym typeface="Euclid Symbol" pitchFamily="18" charset="2"/>
              </a:rPr>
              <a:t>)</a:t>
            </a:r>
          </a:p>
          <a:p>
            <a:pPr>
              <a:buClrTx/>
            </a:pPr>
            <a:r>
              <a:rPr lang="en-US" dirty="0" smtClean="0">
                <a:solidFill>
                  <a:schemeClr val="tx1"/>
                </a:solidFill>
                <a:ea typeface="ＭＳ Ｐ明朝" pitchFamily="18" charset="-128"/>
              </a:rPr>
              <a:t>So we can represent things like:</a:t>
            </a:r>
          </a:p>
          <a:p>
            <a:pPr lvl="1">
              <a:buClrTx/>
            </a:pPr>
            <a:r>
              <a:rPr lang="en-US" dirty="0" smtClean="0">
                <a:solidFill>
                  <a:schemeClr val="tx1"/>
                </a:solidFill>
                <a:ea typeface="ＭＳ Ｐ明朝" pitchFamily="18" charset="-128"/>
              </a:rPr>
              <a:t>All men are mortal.</a:t>
            </a:r>
          </a:p>
          <a:p>
            <a:pPr lvl="1">
              <a:buClrTx/>
            </a:pPr>
            <a:r>
              <a:rPr lang="en-US" dirty="0" smtClean="0">
                <a:solidFill>
                  <a:schemeClr val="tx1"/>
                </a:solidFill>
                <a:ea typeface="ＭＳ Ｐ明朝" pitchFamily="18" charset="-128"/>
              </a:rPr>
              <a:t>No one likes </a:t>
            </a:r>
            <a:r>
              <a:rPr lang="en-US" dirty="0" err="1" smtClean="0">
                <a:solidFill>
                  <a:schemeClr val="tx1"/>
                </a:solidFill>
                <a:ea typeface="ＭＳ Ｐ明朝" pitchFamily="18" charset="-128"/>
              </a:rPr>
              <a:t>hartal</a:t>
            </a:r>
            <a:r>
              <a:rPr lang="en-US" dirty="0" smtClean="0">
                <a:solidFill>
                  <a:schemeClr val="tx1"/>
                </a:solidFill>
                <a:ea typeface="ＭＳ Ｐ明朝" pitchFamily="18" charset="-128"/>
              </a:rPr>
              <a:t>.</a:t>
            </a:r>
          </a:p>
          <a:p>
            <a:pPr lvl="1">
              <a:buClrTx/>
            </a:pPr>
            <a:r>
              <a:rPr lang="en-US" dirty="0" smtClean="0">
                <a:solidFill>
                  <a:schemeClr val="tx1"/>
                </a:solidFill>
                <a:ea typeface="ＭＳ Ｐ明朝" pitchFamily="18" charset="-128"/>
              </a:rPr>
              <a:t>Everyone taking AI will pass their exams.</a:t>
            </a:r>
          </a:p>
          <a:p>
            <a:pPr lvl="1">
              <a:buClrTx/>
            </a:pPr>
            <a:r>
              <a:rPr lang="en-US" dirty="0" smtClean="0">
                <a:solidFill>
                  <a:schemeClr val="tx1"/>
                </a:solidFill>
                <a:ea typeface="ＭＳ Ｐ明朝" pitchFamily="18" charset="-128"/>
              </a:rPr>
              <a:t>Every race has a winner.</a:t>
            </a:r>
          </a:p>
          <a:p>
            <a:pPr lvl="1">
              <a:buClrTx/>
            </a:pPr>
            <a:r>
              <a:rPr lang="en-US" dirty="0" err="1" smtClean="0">
                <a:solidFill>
                  <a:schemeClr val="tx1"/>
                </a:solidFill>
                <a:ea typeface="ＭＳ Ｐ明朝" pitchFamily="18" charset="-128"/>
              </a:rPr>
              <a:t>Sajjad</a:t>
            </a:r>
            <a:r>
              <a:rPr lang="en-US" dirty="0" smtClean="0">
                <a:solidFill>
                  <a:schemeClr val="tx1"/>
                </a:solidFill>
                <a:ea typeface="ＭＳ Ｐ明朝" pitchFamily="18" charset="-128"/>
              </a:rPr>
              <a:t> likes everyone who is tall.</a:t>
            </a:r>
          </a:p>
          <a:p>
            <a:pPr lvl="1">
              <a:buClrTx/>
            </a:pPr>
            <a:r>
              <a:rPr lang="en-US" dirty="0" smtClean="0">
                <a:solidFill>
                  <a:schemeClr val="tx1"/>
                </a:solidFill>
                <a:ea typeface="ＭＳ Ｐ明朝" pitchFamily="18" charset="-128"/>
              </a:rPr>
              <a:t>Rita doesn’t like anyone who prefers arguments.</a:t>
            </a:r>
          </a:p>
          <a:p>
            <a:pPr lvl="1">
              <a:buClrTx/>
            </a:pPr>
            <a:r>
              <a:rPr lang="en-US" dirty="0" smtClean="0">
                <a:solidFill>
                  <a:schemeClr val="tx1"/>
                </a:solidFill>
                <a:ea typeface="ＭＳ Ｐ明朝" pitchFamily="18" charset="-128"/>
              </a:rPr>
              <a:t>There is something small and slimy on the table.</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80760" y="3018600"/>
              <a:ext cx="936000" cy="2766240"/>
            </p14:xfrm>
          </p:contentPart>
        </mc:Choice>
        <mc:Fallback xmlns="">
          <p:pic>
            <p:nvPicPr>
              <p:cNvPr id="2" name="Ink 1"/>
              <p:cNvPicPr/>
              <p:nvPr/>
            </p:nvPicPr>
            <p:blipFill>
              <a:blip r:embed="rId4"/>
              <a:stretch>
                <a:fillRect/>
              </a:stretch>
            </p:blipFill>
            <p:spPr>
              <a:xfrm>
                <a:off x="672480" y="3013560"/>
                <a:ext cx="947160" cy="2785320"/>
              </a:xfrm>
              <a:prstGeom prst="rect">
                <a:avLst/>
              </a:prstGeom>
            </p:spPr>
          </p:pic>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Line 1030"/>
          <p:cNvSpPr>
            <a:spLocks noChangeShapeType="1"/>
          </p:cNvSpPr>
          <p:nvPr/>
        </p:nvSpPr>
        <p:spPr bwMode="auto">
          <a:xfrm>
            <a:off x="0" y="6324600"/>
            <a:ext cx="9144000"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3" name="Rectangle 1034"/>
          <p:cNvSpPr>
            <a:spLocks noChangeArrowheads="1"/>
          </p:cNvSpPr>
          <p:nvPr/>
        </p:nvSpPr>
        <p:spPr bwMode="auto">
          <a:xfrm>
            <a:off x="0" y="76200"/>
            <a:ext cx="922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ja-JP" sz="2800" dirty="0">
                <a:solidFill>
                  <a:srgbClr val="00FFFF"/>
                </a:solidFill>
                <a:latin typeface="Century" panose="02040604050505020304" pitchFamily="18" charset="0"/>
              </a:rPr>
              <a:t> </a:t>
            </a:r>
            <a:r>
              <a:rPr lang="en-US" altLang="ja-JP" sz="4400" b="1" dirty="0">
                <a:latin typeface="Century" panose="02040604050505020304" pitchFamily="18" charset="0"/>
              </a:rPr>
              <a:t>Semantics of Predicate Logic</a:t>
            </a:r>
            <a:endParaRPr lang="en-US" altLang="ja-JP" sz="4400" dirty="0">
              <a:latin typeface="ＭＳ 明朝" pitchFamily="49" charset="-128"/>
              <a:ea typeface="ＭＳ 明朝" pitchFamily="49" charset="-128"/>
            </a:endParaRPr>
          </a:p>
        </p:txBody>
      </p:sp>
      <p:sp>
        <p:nvSpPr>
          <p:cNvPr id="37894" name="Rectangle 1038"/>
          <p:cNvSpPr>
            <a:spLocks noChangeArrowheads="1"/>
          </p:cNvSpPr>
          <p:nvPr/>
        </p:nvSpPr>
        <p:spPr bwMode="auto">
          <a:xfrm>
            <a:off x="381000" y="914400"/>
            <a:ext cx="8534400" cy="74613"/>
          </a:xfrm>
          <a:prstGeom prst="rect">
            <a:avLst/>
          </a:prstGeom>
          <a:gradFill rotWithShape="0">
            <a:gsLst>
              <a:gs pos="0">
                <a:schemeClr val="tx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37895" name="Rectangle 1041"/>
          <p:cNvSpPr>
            <a:spLocks noGrp="1" noChangeArrowheads="1"/>
          </p:cNvSpPr>
          <p:nvPr>
            <p:ph sz="half" idx="1"/>
          </p:nvPr>
        </p:nvSpPr>
        <p:spPr>
          <a:xfrm>
            <a:off x="533400" y="1143000"/>
            <a:ext cx="8153400" cy="4800600"/>
          </a:xfrm>
        </p:spPr>
        <p:txBody>
          <a:bodyPr lIns="92075" tIns="46038" rIns="92075" bIns="46038">
            <a:normAutofit/>
          </a:bodyPr>
          <a:lstStyle/>
          <a:p>
            <a:pPr>
              <a:lnSpc>
                <a:spcPct val="90000"/>
              </a:lnSpc>
              <a:buClrTx/>
            </a:pPr>
            <a:r>
              <a:rPr lang="en-US" dirty="0" smtClean="0">
                <a:solidFill>
                  <a:schemeClr val="tx1"/>
                </a:solidFill>
                <a:ea typeface="ＭＳ Ｐ明朝" pitchFamily="18" charset="-128"/>
              </a:rPr>
              <a:t>There is a precise meaning to expressions in predicate logic.</a:t>
            </a:r>
          </a:p>
          <a:p>
            <a:pPr>
              <a:lnSpc>
                <a:spcPct val="90000"/>
              </a:lnSpc>
              <a:buClrTx/>
            </a:pPr>
            <a:r>
              <a:rPr lang="en-US" dirty="0" smtClean="0">
                <a:solidFill>
                  <a:schemeClr val="tx1"/>
                </a:solidFill>
                <a:ea typeface="ＭＳ Ｐ明朝" pitchFamily="18" charset="-128"/>
              </a:rPr>
              <a:t>Like in propositional logic, it is all about determining whether something is true or false.</a:t>
            </a:r>
          </a:p>
          <a:p>
            <a:pPr>
              <a:lnSpc>
                <a:spcPct val="90000"/>
              </a:lnSpc>
              <a:buClrTx/>
            </a:pPr>
            <a:r>
              <a:rPr lang="en-US" dirty="0" smtClean="0">
                <a:solidFill>
                  <a:schemeClr val="tx1"/>
                </a:solidFill>
                <a:ea typeface="ＭＳ Ｐ明朝" pitchFamily="18" charset="-128"/>
                <a:sym typeface="Euclid Symbol" pitchFamily="18" charset="2"/>
              </a:rPr>
              <a:t></a:t>
            </a:r>
            <a:r>
              <a:rPr lang="en-US" i="1" dirty="0" smtClean="0">
                <a:solidFill>
                  <a:schemeClr val="tx1"/>
                </a:solidFill>
                <a:ea typeface="ＭＳ Ｐ明朝" pitchFamily="18" charset="-128"/>
                <a:sym typeface="Euclid Symbol" pitchFamily="18" charset="2"/>
              </a:rPr>
              <a:t>x</a:t>
            </a:r>
            <a:r>
              <a:rPr lang="en-US" dirty="0" smtClean="0">
                <a:solidFill>
                  <a:schemeClr val="tx1"/>
                </a:solidFill>
                <a:ea typeface="ＭＳ Ｐ明朝" pitchFamily="18" charset="-128"/>
                <a:sym typeface="Euclid Symbol" pitchFamily="18" charset="2"/>
              </a:rPr>
              <a:t> P(</a:t>
            </a:r>
            <a:r>
              <a:rPr lang="en-US" i="1" dirty="0" smtClean="0">
                <a:solidFill>
                  <a:schemeClr val="tx1"/>
                </a:solidFill>
                <a:ea typeface="ＭＳ Ｐ明朝" pitchFamily="18" charset="-128"/>
                <a:sym typeface="Euclid Symbol" pitchFamily="18" charset="2"/>
              </a:rPr>
              <a:t>x</a:t>
            </a:r>
            <a:r>
              <a:rPr lang="en-US" dirty="0" smtClean="0">
                <a:solidFill>
                  <a:schemeClr val="tx1"/>
                </a:solidFill>
                <a:ea typeface="ＭＳ Ｐ明朝" pitchFamily="18" charset="-128"/>
                <a:sym typeface="Euclid Symbol" pitchFamily="18" charset="2"/>
              </a:rPr>
              <a:t>) means that P(</a:t>
            </a:r>
            <a:r>
              <a:rPr lang="en-US" i="1" dirty="0" smtClean="0">
                <a:solidFill>
                  <a:schemeClr val="tx1"/>
                </a:solidFill>
                <a:ea typeface="ＭＳ Ｐ明朝" pitchFamily="18" charset="-128"/>
                <a:sym typeface="Euclid Symbol" pitchFamily="18" charset="2"/>
              </a:rPr>
              <a:t>x</a:t>
            </a:r>
            <a:r>
              <a:rPr lang="en-US" dirty="0" smtClean="0">
                <a:solidFill>
                  <a:schemeClr val="tx1"/>
                </a:solidFill>
                <a:ea typeface="ＭＳ Ｐ明朝" pitchFamily="18" charset="-128"/>
                <a:sym typeface="Euclid Symbol" pitchFamily="18" charset="2"/>
              </a:rPr>
              <a:t>) must be true for every object </a:t>
            </a:r>
            <a:r>
              <a:rPr lang="en-US" i="1" dirty="0" smtClean="0">
                <a:solidFill>
                  <a:schemeClr val="tx1"/>
                </a:solidFill>
                <a:ea typeface="ＭＳ Ｐ明朝" pitchFamily="18" charset="-128"/>
                <a:sym typeface="Euclid Symbol" pitchFamily="18" charset="2"/>
              </a:rPr>
              <a:t>x</a:t>
            </a:r>
            <a:r>
              <a:rPr lang="en-US" dirty="0" smtClean="0">
                <a:solidFill>
                  <a:schemeClr val="tx1"/>
                </a:solidFill>
                <a:ea typeface="ＭＳ Ｐ明朝" pitchFamily="18" charset="-128"/>
                <a:sym typeface="Euclid Symbol" pitchFamily="18" charset="2"/>
              </a:rPr>
              <a:t> in the </a:t>
            </a:r>
            <a:r>
              <a:rPr lang="en-US" i="1" dirty="0" smtClean="0">
                <a:solidFill>
                  <a:schemeClr val="tx1"/>
                </a:solidFill>
                <a:ea typeface="ＭＳ Ｐ明朝" pitchFamily="18" charset="-128"/>
                <a:sym typeface="Euclid Symbol" pitchFamily="18" charset="2"/>
              </a:rPr>
              <a:t>domain of interest</a:t>
            </a:r>
            <a:r>
              <a:rPr lang="en-US" dirty="0" smtClean="0">
                <a:solidFill>
                  <a:schemeClr val="tx1"/>
                </a:solidFill>
                <a:ea typeface="ＭＳ Ｐ明朝" pitchFamily="18" charset="-128"/>
                <a:sym typeface="Euclid Symbol" pitchFamily="18" charset="2"/>
              </a:rPr>
              <a:t>.</a:t>
            </a:r>
          </a:p>
          <a:p>
            <a:pPr>
              <a:lnSpc>
                <a:spcPct val="90000"/>
              </a:lnSpc>
              <a:buClrTx/>
            </a:pPr>
            <a:r>
              <a:rPr lang="en-US" dirty="0" smtClean="0">
                <a:solidFill>
                  <a:schemeClr val="tx1"/>
                </a:solidFill>
                <a:ea typeface="ＭＳ Ｐ明朝" pitchFamily="18" charset="-128"/>
                <a:sym typeface="Euclid Symbol" pitchFamily="18" charset="2"/>
              </a:rPr>
              <a:t></a:t>
            </a:r>
            <a:r>
              <a:rPr lang="en-US" i="1" dirty="0" smtClean="0">
                <a:solidFill>
                  <a:schemeClr val="tx1"/>
                </a:solidFill>
                <a:ea typeface="ＭＳ Ｐ明朝" pitchFamily="18" charset="-128"/>
                <a:sym typeface="Euclid Symbol" pitchFamily="18" charset="2"/>
              </a:rPr>
              <a:t>x</a:t>
            </a:r>
            <a:r>
              <a:rPr lang="en-US" dirty="0" smtClean="0">
                <a:solidFill>
                  <a:schemeClr val="tx1"/>
                </a:solidFill>
                <a:ea typeface="ＭＳ Ｐ明朝" pitchFamily="18" charset="-128"/>
                <a:sym typeface="Euclid Symbol" pitchFamily="18" charset="2"/>
              </a:rPr>
              <a:t> P(</a:t>
            </a:r>
            <a:r>
              <a:rPr lang="en-US" i="1" dirty="0" smtClean="0">
                <a:solidFill>
                  <a:schemeClr val="tx1"/>
                </a:solidFill>
                <a:ea typeface="ＭＳ Ｐ明朝" pitchFamily="18" charset="-128"/>
                <a:sym typeface="Euclid Symbol" pitchFamily="18" charset="2"/>
              </a:rPr>
              <a:t>x</a:t>
            </a:r>
            <a:r>
              <a:rPr lang="en-US" dirty="0" smtClean="0">
                <a:solidFill>
                  <a:schemeClr val="tx1"/>
                </a:solidFill>
                <a:ea typeface="ＭＳ Ｐ明朝" pitchFamily="18" charset="-128"/>
                <a:sym typeface="Euclid Symbol" pitchFamily="18" charset="2"/>
              </a:rPr>
              <a:t>) means that P(</a:t>
            </a:r>
            <a:r>
              <a:rPr lang="en-US" i="1" dirty="0" smtClean="0">
                <a:solidFill>
                  <a:schemeClr val="tx1"/>
                </a:solidFill>
                <a:ea typeface="ＭＳ Ｐ明朝" pitchFamily="18" charset="-128"/>
                <a:sym typeface="Euclid Symbol" pitchFamily="18" charset="2"/>
              </a:rPr>
              <a:t>x</a:t>
            </a:r>
            <a:r>
              <a:rPr lang="en-US" dirty="0" smtClean="0">
                <a:solidFill>
                  <a:schemeClr val="tx1"/>
                </a:solidFill>
                <a:ea typeface="ＭＳ Ｐ明朝" pitchFamily="18" charset="-128"/>
                <a:sym typeface="Euclid Symbol" pitchFamily="18" charset="2"/>
              </a:rPr>
              <a:t>) must be true for at least one object </a:t>
            </a:r>
            <a:r>
              <a:rPr lang="en-US" i="1" dirty="0" smtClean="0">
                <a:solidFill>
                  <a:schemeClr val="tx1"/>
                </a:solidFill>
                <a:ea typeface="ＭＳ Ｐ明朝" pitchFamily="18" charset="-128"/>
                <a:sym typeface="Euclid Symbol" pitchFamily="18" charset="2"/>
              </a:rPr>
              <a:t>x</a:t>
            </a:r>
            <a:r>
              <a:rPr lang="en-US" dirty="0" smtClean="0">
                <a:solidFill>
                  <a:schemeClr val="tx1"/>
                </a:solidFill>
                <a:ea typeface="ＭＳ Ｐ明朝" pitchFamily="18" charset="-128"/>
                <a:sym typeface="Euclid Symbol" pitchFamily="18" charset="2"/>
              </a:rPr>
              <a:t> in the domain of interest.</a:t>
            </a:r>
          </a:p>
          <a:p>
            <a:pPr>
              <a:lnSpc>
                <a:spcPct val="90000"/>
              </a:lnSpc>
              <a:buClrTx/>
            </a:pPr>
            <a:r>
              <a:rPr lang="en-US" dirty="0" smtClean="0">
                <a:solidFill>
                  <a:schemeClr val="tx1"/>
                </a:solidFill>
                <a:ea typeface="ＭＳ Ｐ明朝" pitchFamily="18" charset="-128"/>
                <a:sym typeface="Euclid Symbol" pitchFamily="18" charset="2"/>
              </a:rPr>
              <a:t>So if we have a domain of interest consisting of just two people, </a:t>
            </a:r>
            <a:r>
              <a:rPr lang="en-US" dirty="0" err="1" smtClean="0">
                <a:solidFill>
                  <a:schemeClr val="tx1"/>
                </a:solidFill>
                <a:ea typeface="ＭＳ Ｐ明朝" pitchFamily="18" charset="-128"/>
                <a:sym typeface="Euclid Symbol" pitchFamily="18" charset="2"/>
              </a:rPr>
              <a:t>Hasan</a:t>
            </a:r>
            <a:r>
              <a:rPr lang="en-US" dirty="0" smtClean="0">
                <a:solidFill>
                  <a:schemeClr val="tx1"/>
                </a:solidFill>
                <a:ea typeface="ＭＳ Ｐ明朝" pitchFamily="18" charset="-128"/>
                <a:sym typeface="Euclid Symbol" pitchFamily="18" charset="2"/>
              </a:rPr>
              <a:t> and </a:t>
            </a:r>
            <a:r>
              <a:rPr lang="en-US" dirty="0" err="1" smtClean="0">
                <a:solidFill>
                  <a:schemeClr val="tx1"/>
                </a:solidFill>
                <a:ea typeface="ＭＳ Ｐ明朝" pitchFamily="18" charset="-128"/>
                <a:sym typeface="Euclid Symbol" pitchFamily="18" charset="2"/>
              </a:rPr>
              <a:t>Belal</a:t>
            </a:r>
            <a:r>
              <a:rPr lang="en-US" dirty="0" smtClean="0">
                <a:solidFill>
                  <a:schemeClr val="tx1"/>
                </a:solidFill>
                <a:ea typeface="ＭＳ Ｐ明朝" pitchFamily="18" charset="-128"/>
                <a:sym typeface="Euclid Symbol" pitchFamily="18" charset="2"/>
              </a:rPr>
              <a:t>, and we know that TALL(</a:t>
            </a:r>
            <a:r>
              <a:rPr lang="en-US" dirty="0" err="1" smtClean="0">
                <a:solidFill>
                  <a:schemeClr val="tx1"/>
                </a:solidFill>
                <a:ea typeface="ＭＳ Ｐ明朝" pitchFamily="18" charset="-128"/>
                <a:sym typeface="Euclid Symbol" pitchFamily="18" charset="2"/>
              </a:rPr>
              <a:t>hasan</a:t>
            </a:r>
            <a:r>
              <a:rPr lang="en-US" dirty="0" smtClean="0">
                <a:solidFill>
                  <a:schemeClr val="tx1"/>
                </a:solidFill>
                <a:ea typeface="ＭＳ Ｐ明朝" pitchFamily="18" charset="-128"/>
                <a:sym typeface="Euclid Symbol" pitchFamily="18" charset="2"/>
              </a:rPr>
              <a:t>) and TALL(</a:t>
            </a:r>
            <a:r>
              <a:rPr lang="en-US" dirty="0" err="1" smtClean="0">
                <a:solidFill>
                  <a:schemeClr val="tx1"/>
                </a:solidFill>
                <a:ea typeface="ＭＳ Ｐ明朝" pitchFamily="18" charset="-128"/>
                <a:sym typeface="Euclid Symbol" pitchFamily="18" charset="2"/>
              </a:rPr>
              <a:t>belal</a:t>
            </a:r>
            <a:r>
              <a:rPr lang="en-US" dirty="0" smtClean="0">
                <a:solidFill>
                  <a:schemeClr val="tx1"/>
                </a:solidFill>
                <a:ea typeface="ＭＳ Ｐ明朝" pitchFamily="18" charset="-128"/>
                <a:sym typeface="Euclid Symbol" pitchFamily="18" charset="2"/>
              </a:rPr>
              <a:t>) are true, we can say that </a:t>
            </a:r>
            <a:r>
              <a:rPr lang="en-US" i="1" dirty="0" smtClean="0">
                <a:solidFill>
                  <a:schemeClr val="tx1"/>
                </a:solidFill>
                <a:ea typeface="ＭＳ Ｐ明朝" pitchFamily="18" charset="-128"/>
                <a:sym typeface="Euclid Symbol" pitchFamily="18" charset="2"/>
              </a:rPr>
              <a:t>x</a:t>
            </a:r>
            <a:r>
              <a:rPr lang="en-US" dirty="0" smtClean="0">
                <a:solidFill>
                  <a:schemeClr val="tx1"/>
                </a:solidFill>
                <a:ea typeface="ＭＳ Ｐ明朝" pitchFamily="18" charset="-128"/>
                <a:sym typeface="Euclid Symbol" pitchFamily="18" charset="2"/>
              </a:rPr>
              <a:t> TALL(</a:t>
            </a:r>
            <a:r>
              <a:rPr lang="en-US" i="1" dirty="0" smtClean="0">
                <a:solidFill>
                  <a:schemeClr val="tx1"/>
                </a:solidFill>
                <a:ea typeface="ＭＳ Ｐ明朝" pitchFamily="18" charset="-128"/>
                <a:sym typeface="Euclid Symbol" pitchFamily="18" charset="2"/>
              </a:rPr>
              <a:t>x</a:t>
            </a:r>
            <a:r>
              <a:rPr lang="en-US" dirty="0" smtClean="0">
                <a:solidFill>
                  <a:schemeClr val="tx1"/>
                </a:solidFill>
                <a:ea typeface="ＭＳ Ｐ明朝" pitchFamily="18" charset="-128"/>
                <a:sym typeface="Euclid Symbol" pitchFamily="18" charset="2"/>
              </a:rPr>
              <a:t>) is true.</a:t>
            </a:r>
            <a:endParaRPr lang="en-US" dirty="0" smtClean="0">
              <a:solidFill>
                <a:schemeClr val="tx1"/>
              </a:solidFill>
              <a:ea typeface="ＭＳ Ｐ明朝" pitchFamily="18" charset="-128"/>
            </a:endParaRPr>
          </a:p>
          <a:p>
            <a:pPr>
              <a:lnSpc>
                <a:spcPct val="90000"/>
              </a:lnSpc>
            </a:pPr>
            <a:endParaRPr lang="en-US" dirty="0" smtClean="0">
              <a:solidFill>
                <a:srgbClr val="00FFCC"/>
              </a:solidFill>
              <a:ea typeface="ＭＳ Ｐ明朝" pitchFamily="18"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Line 1030"/>
          <p:cNvSpPr>
            <a:spLocks noChangeShapeType="1"/>
          </p:cNvSpPr>
          <p:nvPr/>
        </p:nvSpPr>
        <p:spPr bwMode="auto">
          <a:xfrm>
            <a:off x="0" y="6324600"/>
            <a:ext cx="9144000"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3" name="Rectangle 1034"/>
          <p:cNvSpPr>
            <a:spLocks noChangeArrowheads="1"/>
          </p:cNvSpPr>
          <p:nvPr/>
        </p:nvSpPr>
        <p:spPr bwMode="auto">
          <a:xfrm>
            <a:off x="0" y="76200"/>
            <a:ext cx="922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ja-JP" sz="4400" dirty="0">
                <a:latin typeface="Century" panose="02040604050505020304" pitchFamily="18" charset="0"/>
              </a:rPr>
              <a:t> </a:t>
            </a:r>
            <a:r>
              <a:rPr lang="en-US" altLang="ja-JP" sz="4400" dirty="0" smtClean="0">
                <a:latin typeface="Century" panose="02040604050505020304" pitchFamily="18" charset="0"/>
              </a:rPr>
              <a:t>Negation in Quantifier</a:t>
            </a:r>
            <a:endParaRPr lang="en-US" altLang="ja-JP" sz="4400" dirty="0">
              <a:latin typeface="ＭＳ 明朝" pitchFamily="49" charset="-128"/>
              <a:ea typeface="ＭＳ 明朝" pitchFamily="49" charset="-128"/>
            </a:endParaRPr>
          </a:p>
        </p:txBody>
      </p:sp>
      <p:sp>
        <p:nvSpPr>
          <p:cNvPr id="37894" name="Rectangle 1038"/>
          <p:cNvSpPr>
            <a:spLocks noChangeArrowheads="1"/>
          </p:cNvSpPr>
          <p:nvPr/>
        </p:nvSpPr>
        <p:spPr bwMode="auto">
          <a:xfrm>
            <a:off x="381000" y="914400"/>
            <a:ext cx="8534400" cy="74613"/>
          </a:xfrm>
          <a:prstGeom prst="rect">
            <a:avLst/>
          </a:prstGeom>
          <a:gradFill rotWithShape="0">
            <a:gsLst>
              <a:gs pos="0">
                <a:schemeClr val="tx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37895" name="Rectangle 1041"/>
          <p:cNvSpPr>
            <a:spLocks noGrp="1" noChangeArrowheads="1"/>
          </p:cNvSpPr>
          <p:nvPr>
            <p:ph sz="half" idx="1"/>
          </p:nvPr>
        </p:nvSpPr>
        <p:spPr>
          <a:xfrm>
            <a:off x="533400" y="1143000"/>
            <a:ext cx="8153400" cy="4800600"/>
          </a:xfrm>
        </p:spPr>
        <p:txBody>
          <a:bodyPr lIns="92075" tIns="46038" rIns="92075" bIns="46038">
            <a:normAutofit/>
          </a:bodyPr>
          <a:lstStyle/>
          <a:p>
            <a:r>
              <a:rPr lang="en-US" dirty="0">
                <a:solidFill>
                  <a:schemeClr val="tx1"/>
                </a:solidFill>
              </a:rPr>
              <a:t>1</a:t>
            </a:r>
            <a:r>
              <a:rPr lang="en-US" b="1" dirty="0">
                <a:solidFill>
                  <a:schemeClr val="tx1"/>
                </a:solidFill>
              </a:rPr>
              <a:t>.∀x p(x)∧ ∃ y q(y)</a:t>
            </a:r>
          </a:p>
          <a:p>
            <a:pPr marL="0" indent="0">
              <a:buNone/>
            </a:pPr>
            <a:r>
              <a:rPr lang="en-US" b="1" dirty="0">
                <a:solidFill>
                  <a:schemeClr val="tx1"/>
                </a:solidFill>
              </a:rPr>
              <a:t>Sol:</a:t>
            </a:r>
            <a:r>
              <a:rPr lang="en-US" dirty="0">
                <a:solidFill>
                  <a:schemeClr val="tx1"/>
                </a:solidFill>
              </a:rPr>
              <a:t> ~.∀x p(x)∧ ∃ y q(y))</a:t>
            </a:r>
            <a:br>
              <a:rPr lang="en-US" dirty="0">
                <a:solidFill>
                  <a:schemeClr val="tx1"/>
                </a:solidFill>
              </a:rPr>
            </a:br>
            <a:r>
              <a:rPr lang="en-US" dirty="0">
                <a:solidFill>
                  <a:schemeClr val="tx1"/>
                </a:solidFill>
              </a:rPr>
              <a:t>      ≅~∀ x p(x)∨∼∃</a:t>
            </a:r>
            <a:r>
              <a:rPr lang="en-US" dirty="0" err="1">
                <a:solidFill>
                  <a:schemeClr val="tx1"/>
                </a:solidFill>
              </a:rPr>
              <a:t>yq</a:t>
            </a:r>
            <a:r>
              <a:rPr lang="en-US" dirty="0">
                <a:solidFill>
                  <a:schemeClr val="tx1"/>
                </a:solidFill>
              </a:rPr>
              <a:t> (y)        (∴∼(</a:t>
            </a:r>
            <a:r>
              <a:rPr lang="en-US" dirty="0" err="1">
                <a:solidFill>
                  <a:schemeClr val="tx1"/>
                </a:solidFill>
              </a:rPr>
              <a:t>p∧q</a:t>
            </a:r>
            <a:r>
              <a:rPr lang="en-US" dirty="0">
                <a:solidFill>
                  <a:schemeClr val="tx1"/>
                </a:solidFill>
              </a:rPr>
              <a:t>)=∼p∨∼q)</a:t>
            </a:r>
            <a:br>
              <a:rPr lang="en-US" dirty="0">
                <a:solidFill>
                  <a:schemeClr val="tx1"/>
                </a:solidFill>
              </a:rPr>
            </a:br>
            <a:r>
              <a:rPr lang="en-US" dirty="0">
                <a:solidFill>
                  <a:schemeClr val="tx1"/>
                </a:solidFill>
              </a:rPr>
              <a:t>      ≅ ∃ x ~p(x)∨∀</a:t>
            </a:r>
            <a:r>
              <a:rPr lang="en-US" dirty="0" err="1">
                <a:solidFill>
                  <a:schemeClr val="tx1"/>
                </a:solidFill>
              </a:rPr>
              <a:t>y∼q</a:t>
            </a:r>
            <a:r>
              <a:rPr lang="en-US" dirty="0">
                <a:solidFill>
                  <a:schemeClr val="tx1"/>
                </a:solidFill>
              </a:rPr>
              <a:t>(y)</a:t>
            </a:r>
          </a:p>
          <a:p>
            <a:r>
              <a:rPr lang="en-US" dirty="0">
                <a:solidFill>
                  <a:schemeClr val="tx1"/>
                </a:solidFill>
              </a:rPr>
              <a:t>2. (∃</a:t>
            </a:r>
            <a:r>
              <a:rPr lang="en-US" dirty="0" err="1">
                <a:solidFill>
                  <a:schemeClr val="tx1"/>
                </a:solidFill>
              </a:rPr>
              <a:t>x∈U</a:t>
            </a:r>
            <a:r>
              <a:rPr lang="en-US" dirty="0">
                <a:solidFill>
                  <a:schemeClr val="tx1"/>
                </a:solidFill>
              </a:rPr>
              <a:t>) (x+6=25)</a:t>
            </a:r>
          </a:p>
          <a:p>
            <a:pPr marL="0" indent="0">
              <a:buNone/>
            </a:pPr>
            <a:r>
              <a:rPr lang="en-US" b="1" dirty="0">
                <a:solidFill>
                  <a:schemeClr val="tx1"/>
                </a:solidFill>
              </a:rPr>
              <a:t>Sol:</a:t>
            </a:r>
            <a:r>
              <a:rPr lang="en-US" dirty="0">
                <a:solidFill>
                  <a:schemeClr val="tx1"/>
                </a:solidFill>
              </a:rPr>
              <a:t> ~( ∃ </a:t>
            </a:r>
            <a:r>
              <a:rPr lang="en-US" dirty="0" err="1">
                <a:solidFill>
                  <a:schemeClr val="tx1"/>
                </a:solidFill>
              </a:rPr>
              <a:t>x∈U</a:t>
            </a:r>
            <a:r>
              <a:rPr lang="en-US" dirty="0">
                <a:solidFill>
                  <a:schemeClr val="tx1"/>
                </a:solidFill>
              </a:rPr>
              <a:t>) (x+6=25)</a:t>
            </a:r>
            <a:br>
              <a:rPr lang="en-US" dirty="0">
                <a:solidFill>
                  <a:schemeClr val="tx1"/>
                </a:solidFill>
              </a:rPr>
            </a:br>
            <a:r>
              <a:rPr lang="en-US" dirty="0">
                <a:solidFill>
                  <a:schemeClr val="tx1"/>
                </a:solidFill>
              </a:rPr>
              <a:t>      ≅∀ </a:t>
            </a:r>
            <a:r>
              <a:rPr lang="en-US" dirty="0" err="1">
                <a:solidFill>
                  <a:schemeClr val="tx1"/>
                </a:solidFill>
              </a:rPr>
              <a:t>x∈U</a:t>
            </a:r>
            <a:r>
              <a:rPr lang="en-US" dirty="0">
                <a:solidFill>
                  <a:schemeClr val="tx1"/>
                </a:solidFill>
              </a:rPr>
              <a:t>~ (x+6)=25</a:t>
            </a:r>
            <a:br>
              <a:rPr lang="en-US" dirty="0">
                <a:solidFill>
                  <a:schemeClr val="tx1"/>
                </a:solidFill>
              </a:rPr>
            </a:br>
            <a:r>
              <a:rPr lang="en-US" dirty="0">
                <a:solidFill>
                  <a:schemeClr val="tx1"/>
                </a:solidFill>
              </a:rPr>
              <a:t>      ≅(∀ </a:t>
            </a:r>
            <a:r>
              <a:rPr lang="en-US" dirty="0" err="1">
                <a:solidFill>
                  <a:schemeClr val="tx1"/>
                </a:solidFill>
              </a:rPr>
              <a:t>x∈U</a:t>
            </a:r>
            <a:r>
              <a:rPr lang="en-US" dirty="0">
                <a:solidFill>
                  <a:schemeClr val="tx1"/>
                </a:solidFill>
              </a:rPr>
              <a:t>) (x+6)≠25</a:t>
            </a:r>
          </a:p>
          <a:p>
            <a:r>
              <a:rPr lang="en-US" dirty="0">
                <a:solidFill>
                  <a:schemeClr val="tx1"/>
                </a:solidFill>
              </a:rPr>
              <a:t>3. ~( ∃ x p(x)∨∀ y q(y)</a:t>
            </a:r>
          </a:p>
          <a:p>
            <a:pPr marL="0" indent="0">
              <a:buNone/>
            </a:pPr>
            <a:r>
              <a:rPr lang="en-US" b="1" dirty="0">
                <a:solidFill>
                  <a:schemeClr val="tx1"/>
                </a:solidFill>
              </a:rPr>
              <a:t>Sol:</a:t>
            </a:r>
            <a:r>
              <a:rPr lang="en-US" dirty="0">
                <a:solidFill>
                  <a:schemeClr val="tx1"/>
                </a:solidFill>
              </a:rPr>
              <a:t> ~( ∃ x p(x)∨∀ y q(y))</a:t>
            </a:r>
            <a:br>
              <a:rPr lang="en-US" dirty="0">
                <a:solidFill>
                  <a:schemeClr val="tx1"/>
                </a:solidFill>
              </a:rPr>
            </a:br>
            <a:r>
              <a:rPr lang="en-US" dirty="0">
                <a:solidFill>
                  <a:schemeClr val="tx1"/>
                </a:solidFill>
              </a:rPr>
              <a:t>      ≅~∃ x p(x)∧~∀ y q(y)        (∴~(</a:t>
            </a:r>
            <a:r>
              <a:rPr lang="en-US" dirty="0" err="1">
                <a:solidFill>
                  <a:schemeClr val="tx1"/>
                </a:solidFill>
              </a:rPr>
              <a:t>p∨q</a:t>
            </a:r>
            <a:r>
              <a:rPr lang="en-US" dirty="0">
                <a:solidFill>
                  <a:schemeClr val="tx1"/>
                </a:solidFill>
              </a:rPr>
              <a:t>)= ∼p∧∼q)</a:t>
            </a:r>
            <a:br>
              <a:rPr lang="en-US" dirty="0">
                <a:solidFill>
                  <a:schemeClr val="tx1"/>
                </a:solidFill>
              </a:rPr>
            </a:br>
            <a:r>
              <a:rPr lang="en-US" dirty="0">
                <a:solidFill>
                  <a:schemeClr val="tx1"/>
                </a:solidFill>
              </a:rPr>
              <a:t>      ≅ ∀ x ∼ p(x)∧∃</a:t>
            </a:r>
            <a:r>
              <a:rPr lang="en-US" dirty="0" err="1">
                <a:solidFill>
                  <a:schemeClr val="tx1"/>
                </a:solidFill>
              </a:rPr>
              <a:t>y~q</a:t>
            </a:r>
            <a:r>
              <a:rPr lang="en-US" dirty="0">
                <a:solidFill>
                  <a:schemeClr val="tx1"/>
                </a:solidFill>
              </a:rPr>
              <a:t>(y))</a:t>
            </a:r>
          </a:p>
        </p:txBody>
      </p:sp>
    </p:spTree>
    <p:extLst>
      <p:ext uri="{BB962C8B-B14F-4D97-AF65-F5344CB8AC3E}">
        <p14:creationId xmlns:p14="http://schemas.microsoft.com/office/powerpoint/2010/main" val="16759907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Line 1030"/>
          <p:cNvSpPr>
            <a:spLocks noChangeShapeType="1"/>
          </p:cNvSpPr>
          <p:nvPr/>
        </p:nvSpPr>
        <p:spPr bwMode="auto">
          <a:xfrm>
            <a:off x="0" y="6324600"/>
            <a:ext cx="9144000"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3" name="Rectangle 1034"/>
          <p:cNvSpPr>
            <a:spLocks noChangeArrowheads="1"/>
          </p:cNvSpPr>
          <p:nvPr/>
        </p:nvSpPr>
        <p:spPr bwMode="auto">
          <a:xfrm>
            <a:off x="0" y="76200"/>
            <a:ext cx="922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ja-JP" sz="4000" dirty="0">
                <a:latin typeface="Century" panose="02040604050505020304" pitchFamily="18" charset="0"/>
              </a:rPr>
              <a:t> </a:t>
            </a:r>
            <a:r>
              <a:rPr lang="en-US" altLang="ja-JP" sz="4000" dirty="0" smtClean="0">
                <a:latin typeface="Century" panose="02040604050505020304" pitchFamily="18" charset="0"/>
              </a:rPr>
              <a:t>Proposition with Multiple Quantifier</a:t>
            </a:r>
            <a:endParaRPr lang="en-US" altLang="ja-JP" sz="4000" dirty="0">
              <a:latin typeface="ＭＳ 明朝" pitchFamily="49" charset="-128"/>
              <a:ea typeface="ＭＳ 明朝" pitchFamily="49" charset="-128"/>
            </a:endParaRPr>
          </a:p>
        </p:txBody>
      </p:sp>
      <p:sp>
        <p:nvSpPr>
          <p:cNvPr id="37894" name="Rectangle 1038"/>
          <p:cNvSpPr>
            <a:spLocks noChangeArrowheads="1"/>
          </p:cNvSpPr>
          <p:nvPr/>
        </p:nvSpPr>
        <p:spPr bwMode="auto">
          <a:xfrm>
            <a:off x="381000" y="914400"/>
            <a:ext cx="8534400" cy="74613"/>
          </a:xfrm>
          <a:prstGeom prst="rect">
            <a:avLst/>
          </a:prstGeom>
          <a:gradFill rotWithShape="0">
            <a:gsLst>
              <a:gs pos="0">
                <a:schemeClr val="tx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37895" name="Rectangle 1041"/>
          <p:cNvSpPr>
            <a:spLocks noGrp="1" noChangeArrowheads="1"/>
          </p:cNvSpPr>
          <p:nvPr>
            <p:ph sz="half" idx="1"/>
          </p:nvPr>
        </p:nvSpPr>
        <p:spPr>
          <a:xfrm>
            <a:off x="533400" y="1143000"/>
            <a:ext cx="8153400" cy="4800600"/>
          </a:xfrm>
        </p:spPr>
        <p:txBody>
          <a:bodyPr lIns="92075" tIns="46038" rIns="92075" bIns="46038">
            <a:normAutofit fontScale="92500" lnSpcReduction="10000"/>
          </a:bodyPr>
          <a:lstStyle/>
          <a:p>
            <a:pPr>
              <a:buClrTx/>
              <a:buFont typeface="Wingdings" panose="05000000000000000000" pitchFamily="2" charset="2"/>
              <a:buChar char="§"/>
            </a:pPr>
            <a:r>
              <a:rPr lang="en-US" dirty="0" smtClean="0">
                <a:solidFill>
                  <a:schemeClr val="tx1"/>
                </a:solidFill>
              </a:rPr>
              <a:t>The </a:t>
            </a:r>
            <a:r>
              <a:rPr lang="en-US" dirty="0">
                <a:solidFill>
                  <a:schemeClr val="tx1"/>
                </a:solidFill>
              </a:rPr>
              <a:t>proposition which contains both universal and existential quantifiers, the order of those quantifiers can't be exchanged without altering the meaning of the proposition, e.g., the proposition ∃x ∀ y p(</a:t>
            </a:r>
            <a:r>
              <a:rPr lang="en-US" dirty="0" err="1">
                <a:solidFill>
                  <a:schemeClr val="tx1"/>
                </a:solidFill>
              </a:rPr>
              <a:t>x,y</a:t>
            </a:r>
            <a:r>
              <a:rPr lang="en-US" dirty="0">
                <a:solidFill>
                  <a:schemeClr val="tx1"/>
                </a:solidFill>
              </a:rPr>
              <a:t>) means "There exists some x such that p (x, y) is true for every y."</a:t>
            </a:r>
          </a:p>
          <a:p>
            <a:pPr>
              <a:buClrTx/>
              <a:buFont typeface="Wingdings" panose="05000000000000000000" pitchFamily="2" charset="2"/>
              <a:buChar char="§"/>
            </a:pPr>
            <a:r>
              <a:rPr lang="en-US" b="1" dirty="0">
                <a:solidFill>
                  <a:schemeClr val="tx1"/>
                </a:solidFill>
              </a:rPr>
              <a:t>Example:</a:t>
            </a:r>
            <a:r>
              <a:rPr lang="en-US" dirty="0">
                <a:solidFill>
                  <a:schemeClr val="tx1"/>
                </a:solidFill>
              </a:rPr>
              <a:t> Write the negation for each of the following. Determine whether the resulting statement is true or false. Assume U = R.</a:t>
            </a:r>
          </a:p>
          <a:p>
            <a:pPr>
              <a:buClrTx/>
              <a:buFont typeface="Wingdings" panose="05000000000000000000" pitchFamily="2" charset="2"/>
              <a:buChar char="§"/>
            </a:pPr>
            <a:r>
              <a:rPr lang="en-US" dirty="0">
                <a:solidFill>
                  <a:schemeClr val="tx1"/>
                </a:solidFill>
              </a:rPr>
              <a:t>1.∀ x ∃ m(x</a:t>
            </a:r>
            <a:r>
              <a:rPr lang="en-US" baseline="30000" dirty="0">
                <a:solidFill>
                  <a:schemeClr val="tx1"/>
                </a:solidFill>
              </a:rPr>
              <a:t>2</a:t>
            </a:r>
            <a:r>
              <a:rPr lang="en-US" dirty="0">
                <a:solidFill>
                  <a:schemeClr val="tx1"/>
                </a:solidFill>
              </a:rPr>
              <a:t>&lt;m)</a:t>
            </a:r>
          </a:p>
          <a:p>
            <a:pPr marL="0" indent="0">
              <a:buClrTx/>
              <a:buNone/>
            </a:pPr>
            <a:r>
              <a:rPr lang="en-US" b="1" dirty="0">
                <a:solidFill>
                  <a:schemeClr val="tx1"/>
                </a:solidFill>
              </a:rPr>
              <a:t>Sol:</a:t>
            </a:r>
            <a:r>
              <a:rPr lang="en-US" dirty="0">
                <a:solidFill>
                  <a:schemeClr val="tx1"/>
                </a:solidFill>
              </a:rPr>
              <a:t> Negation of ∀ x ∃ m(x</a:t>
            </a:r>
            <a:r>
              <a:rPr lang="en-US" baseline="30000" dirty="0">
                <a:solidFill>
                  <a:schemeClr val="tx1"/>
                </a:solidFill>
              </a:rPr>
              <a:t>2</a:t>
            </a:r>
            <a:r>
              <a:rPr lang="en-US" dirty="0">
                <a:solidFill>
                  <a:schemeClr val="tx1"/>
                </a:solidFill>
              </a:rPr>
              <a:t>&lt;m) is ∃ x ∀ m (x</a:t>
            </a:r>
            <a:r>
              <a:rPr lang="en-US" baseline="30000" dirty="0">
                <a:solidFill>
                  <a:schemeClr val="tx1"/>
                </a:solidFill>
              </a:rPr>
              <a:t>2</a:t>
            </a:r>
            <a:r>
              <a:rPr lang="en-US" dirty="0">
                <a:solidFill>
                  <a:schemeClr val="tx1"/>
                </a:solidFill>
              </a:rPr>
              <a:t>≥m). The meaning of ∃ x ∀ m (x</a:t>
            </a:r>
            <a:r>
              <a:rPr lang="en-US" baseline="30000" dirty="0">
                <a:solidFill>
                  <a:schemeClr val="tx1"/>
                </a:solidFill>
              </a:rPr>
              <a:t>2</a:t>
            </a:r>
            <a:r>
              <a:rPr lang="en-US" dirty="0">
                <a:solidFill>
                  <a:schemeClr val="tx1"/>
                </a:solidFill>
              </a:rPr>
              <a:t>≥m) is that there exists for some x such that x</a:t>
            </a:r>
            <a:r>
              <a:rPr lang="en-US" baseline="30000" dirty="0">
                <a:solidFill>
                  <a:schemeClr val="tx1"/>
                </a:solidFill>
              </a:rPr>
              <a:t>2</a:t>
            </a:r>
            <a:r>
              <a:rPr lang="en-US" dirty="0">
                <a:solidFill>
                  <a:schemeClr val="tx1"/>
                </a:solidFill>
              </a:rPr>
              <a:t>≥m, for every m. The statement is true as there is some greater x such that x</a:t>
            </a:r>
            <a:r>
              <a:rPr lang="en-US" baseline="30000" dirty="0">
                <a:solidFill>
                  <a:schemeClr val="tx1"/>
                </a:solidFill>
              </a:rPr>
              <a:t>2</a:t>
            </a:r>
            <a:r>
              <a:rPr lang="en-US" dirty="0">
                <a:solidFill>
                  <a:schemeClr val="tx1"/>
                </a:solidFill>
              </a:rPr>
              <a:t>≥m, for every m</a:t>
            </a:r>
            <a:r>
              <a:rPr lang="en-US" dirty="0" smtClean="0">
                <a:solidFill>
                  <a:schemeClr val="tx1"/>
                </a:solidFill>
              </a:rPr>
              <a:t>.</a:t>
            </a:r>
          </a:p>
          <a:p>
            <a:pPr marL="0" indent="0">
              <a:buClrTx/>
              <a:buNone/>
            </a:pPr>
            <a:r>
              <a:rPr lang="en-US" dirty="0" smtClean="0">
                <a:solidFill>
                  <a:schemeClr val="tx1"/>
                </a:solidFill>
              </a:rPr>
              <a:t>x= 2,-2,4,8; m= 4,16</a:t>
            </a:r>
            <a:endParaRPr lang="en-US" dirty="0">
              <a:solidFill>
                <a:schemeClr val="tx1"/>
              </a:solidFill>
            </a:endParaRPr>
          </a:p>
          <a:p>
            <a:pPr>
              <a:buClrTx/>
              <a:buFont typeface="Wingdings" panose="05000000000000000000" pitchFamily="2" charset="2"/>
              <a:buChar char="§"/>
            </a:pPr>
            <a:r>
              <a:rPr lang="en-US" dirty="0">
                <a:solidFill>
                  <a:schemeClr val="tx1"/>
                </a:solidFill>
              </a:rPr>
              <a:t>2. ∃ m∀ x(x</a:t>
            </a:r>
            <a:r>
              <a:rPr lang="en-US" baseline="30000" dirty="0">
                <a:solidFill>
                  <a:schemeClr val="tx1"/>
                </a:solidFill>
              </a:rPr>
              <a:t>2</a:t>
            </a:r>
            <a:r>
              <a:rPr lang="en-US" dirty="0">
                <a:solidFill>
                  <a:schemeClr val="tx1"/>
                </a:solidFill>
              </a:rPr>
              <a:t>&lt;m)</a:t>
            </a:r>
          </a:p>
          <a:p>
            <a:pPr marL="0" indent="0">
              <a:buClrTx/>
              <a:buNone/>
            </a:pPr>
            <a:r>
              <a:rPr lang="en-US" b="1" dirty="0">
                <a:solidFill>
                  <a:schemeClr val="tx1"/>
                </a:solidFill>
              </a:rPr>
              <a:t>Sol:</a:t>
            </a:r>
            <a:r>
              <a:rPr lang="en-US" dirty="0">
                <a:solidFill>
                  <a:schemeClr val="tx1"/>
                </a:solidFill>
              </a:rPr>
              <a:t> Negation of ∃ m ∀ x (x</a:t>
            </a:r>
            <a:r>
              <a:rPr lang="en-US" baseline="30000" dirty="0">
                <a:solidFill>
                  <a:schemeClr val="tx1"/>
                </a:solidFill>
              </a:rPr>
              <a:t>2</a:t>
            </a:r>
            <a:r>
              <a:rPr lang="en-US" dirty="0">
                <a:solidFill>
                  <a:schemeClr val="tx1"/>
                </a:solidFill>
              </a:rPr>
              <a:t>&lt;m) is ∀ </a:t>
            </a:r>
            <a:r>
              <a:rPr lang="en-US" dirty="0" err="1">
                <a:solidFill>
                  <a:schemeClr val="tx1"/>
                </a:solidFill>
              </a:rPr>
              <a:t>m∃x</a:t>
            </a:r>
            <a:r>
              <a:rPr lang="en-US" dirty="0">
                <a:solidFill>
                  <a:schemeClr val="tx1"/>
                </a:solidFill>
              </a:rPr>
              <a:t> (x</a:t>
            </a:r>
            <a:r>
              <a:rPr lang="en-US" baseline="30000" dirty="0">
                <a:solidFill>
                  <a:schemeClr val="tx1"/>
                </a:solidFill>
              </a:rPr>
              <a:t>2</a:t>
            </a:r>
            <a:r>
              <a:rPr lang="en-US" dirty="0">
                <a:solidFill>
                  <a:schemeClr val="tx1"/>
                </a:solidFill>
              </a:rPr>
              <a:t>≥m). The meaning of ∀ </a:t>
            </a:r>
            <a:r>
              <a:rPr lang="en-US" dirty="0" err="1">
                <a:solidFill>
                  <a:schemeClr val="tx1"/>
                </a:solidFill>
              </a:rPr>
              <a:t>m∃x</a:t>
            </a:r>
            <a:r>
              <a:rPr lang="en-US" dirty="0">
                <a:solidFill>
                  <a:schemeClr val="tx1"/>
                </a:solidFill>
              </a:rPr>
              <a:t> (x</a:t>
            </a:r>
            <a:r>
              <a:rPr lang="en-US" baseline="30000" dirty="0">
                <a:solidFill>
                  <a:schemeClr val="tx1"/>
                </a:solidFill>
              </a:rPr>
              <a:t>2</a:t>
            </a:r>
            <a:r>
              <a:rPr lang="en-US" dirty="0">
                <a:solidFill>
                  <a:schemeClr val="tx1"/>
                </a:solidFill>
              </a:rPr>
              <a:t>≥m) is that for every m, there exists for some x such that x</a:t>
            </a:r>
            <a:r>
              <a:rPr lang="en-US" baseline="30000" dirty="0">
                <a:solidFill>
                  <a:schemeClr val="tx1"/>
                </a:solidFill>
              </a:rPr>
              <a:t>2</a:t>
            </a:r>
            <a:r>
              <a:rPr lang="en-US" dirty="0">
                <a:solidFill>
                  <a:schemeClr val="tx1"/>
                </a:solidFill>
              </a:rPr>
              <a:t>≥m. The statement is true as for every m, there exists for some greater x such that x</a:t>
            </a:r>
            <a:r>
              <a:rPr lang="en-US" baseline="30000" dirty="0">
                <a:solidFill>
                  <a:schemeClr val="tx1"/>
                </a:solidFill>
              </a:rPr>
              <a:t>2</a:t>
            </a:r>
            <a:r>
              <a:rPr lang="en-US" dirty="0">
                <a:solidFill>
                  <a:schemeClr val="tx1"/>
                </a:solidFill>
              </a:rPr>
              <a:t>≥m.</a:t>
            </a:r>
          </a:p>
        </p:txBody>
      </p:sp>
    </p:spTree>
    <p:extLst>
      <p:ext uri="{BB962C8B-B14F-4D97-AF65-F5344CB8AC3E}">
        <p14:creationId xmlns:p14="http://schemas.microsoft.com/office/powerpoint/2010/main" val="36690130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Line 1030"/>
          <p:cNvSpPr>
            <a:spLocks noChangeShapeType="1"/>
          </p:cNvSpPr>
          <p:nvPr/>
        </p:nvSpPr>
        <p:spPr bwMode="auto">
          <a:xfrm>
            <a:off x="0" y="6324600"/>
            <a:ext cx="9144000"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3" name="Rectangle 1034"/>
          <p:cNvSpPr>
            <a:spLocks noChangeArrowheads="1"/>
          </p:cNvSpPr>
          <p:nvPr/>
        </p:nvSpPr>
        <p:spPr bwMode="auto">
          <a:xfrm>
            <a:off x="0" y="76200"/>
            <a:ext cx="922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ja-JP" sz="4000" dirty="0">
                <a:latin typeface="Century" panose="02040604050505020304" pitchFamily="18" charset="0"/>
              </a:rPr>
              <a:t> </a:t>
            </a:r>
            <a:r>
              <a:rPr lang="en-US" altLang="ja-JP" sz="4000" dirty="0" smtClean="0">
                <a:latin typeface="Century" panose="02040604050505020304" pitchFamily="18" charset="0"/>
              </a:rPr>
              <a:t>Inference Rule</a:t>
            </a:r>
            <a:endParaRPr lang="en-US" altLang="ja-JP" sz="4000" dirty="0">
              <a:latin typeface="ＭＳ 明朝" pitchFamily="49" charset="-128"/>
              <a:ea typeface="ＭＳ 明朝" pitchFamily="49" charset="-128"/>
            </a:endParaRPr>
          </a:p>
        </p:txBody>
      </p:sp>
      <p:sp>
        <p:nvSpPr>
          <p:cNvPr id="37894" name="Rectangle 1038"/>
          <p:cNvSpPr>
            <a:spLocks noChangeArrowheads="1"/>
          </p:cNvSpPr>
          <p:nvPr/>
        </p:nvSpPr>
        <p:spPr bwMode="auto">
          <a:xfrm>
            <a:off x="381000" y="914400"/>
            <a:ext cx="8534400" cy="74613"/>
          </a:xfrm>
          <a:prstGeom prst="rect">
            <a:avLst/>
          </a:prstGeom>
          <a:gradFill rotWithShape="0">
            <a:gsLst>
              <a:gs pos="0">
                <a:schemeClr val="tx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37895" name="Rectangle 1041"/>
          <p:cNvSpPr>
            <a:spLocks noGrp="1" noChangeArrowheads="1"/>
          </p:cNvSpPr>
          <p:nvPr>
            <p:ph sz="half" idx="1"/>
          </p:nvPr>
        </p:nvSpPr>
        <p:spPr>
          <a:xfrm>
            <a:off x="533400" y="1143000"/>
            <a:ext cx="8153400" cy="4800600"/>
          </a:xfrm>
        </p:spPr>
        <p:txBody>
          <a:bodyPr lIns="92075" tIns="46038" rIns="92075" bIns="46038">
            <a:normAutofit/>
          </a:bodyPr>
          <a:lstStyle/>
          <a:p>
            <a:pPr>
              <a:buClrTx/>
              <a:buFont typeface="Wingdings" panose="05000000000000000000" pitchFamily="2" charset="2"/>
              <a:buChar char="§"/>
            </a:pPr>
            <a:r>
              <a:rPr lang="en-US" dirty="0" smtClean="0">
                <a:solidFill>
                  <a:schemeClr val="tx1"/>
                </a:solidFill>
              </a:rPr>
              <a:t>Modus Ponens</a:t>
            </a:r>
          </a:p>
          <a:p>
            <a:pPr>
              <a:buClrTx/>
              <a:buFont typeface="Wingdings" panose="05000000000000000000" pitchFamily="2" charset="2"/>
              <a:buChar char="§"/>
            </a:pPr>
            <a:r>
              <a:rPr lang="en-US" dirty="0" smtClean="0">
                <a:solidFill>
                  <a:schemeClr val="tx1"/>
                </a:solidFill>
              </a:rPr>
              <a:t>Modus </a:t>
            </a:r>
            <a:r>
              <a:rPr lang="en-US" dirty="0" err="1" smtClean="0">
                <a:solidFill>
                  <a:schemeClr val="tx1"/>
                </a:solidFill>
              </a:rPr>
              <a:t>Tollens</a:t>
            </a:r>
            <a:endParaRPr lang="en-US" dirty="0" smtClean="0">
              <a:solidFill>
                <a:schemeClr val="tx1"/>
              </a:solidFill>
            </a:endParaRPr>
          </a:p>
          <a:p>
            <a:pPr>
              <a:buClrTx/>
              <a:buFont typeface="Wingdings" panose="05000000000000000000" pitchFamily="2" charset="2"/>
              <a:buChar char="§"/>
            </a:pPr>
            <a:r>
              <a:rPr lang="en-US" dirty="0" smtClean="0">
                <a:solidFill>
                  <a:schemeClr val="tx1"/>
                </a:solidFill>
              </a:rPr>
              <a:t>Hypothetical Syllogism</a:t>
            </a:r>
          </a:p>
          <a:p>
            <a:pPr>
              <a:buClrTx/>
              <a:buFont typeface="Wingdings" panose="05000000000000000000" pitchFamily="2" charset="2"/>
              <a:buChar char="§"/>
            </a:pPr>
            <a:r>
              <a:rPr lang="en-US" dirty="0" smtClean="0">
                <a:solidFill>
                  <a:schemeClr val="tx1"/>
                </a:solidFill>
              </a:rPr>
              <a:t>Disjunctive Syllogism</a:t>
            </a:r>
          </a:p>
          <a:p>
            <a:pPr>
              <a:buClrTx/>
              <a:buFont typeface="Wingdings" panose="05000000000000000000" pitchFamily="2" charset="2"/>
              <a:buChar char="§"/>
            </a:pPr>
            <a:endParaRPr lang="en-US" dirty="0">
              <a:solidFill>
                <a:schemeClr val="tx1"/>
              </a:solidFill>
            </a:endParaRPr>
          </a:p>
          <a:p>
            <a:pPr>
              <a:buClrTx/>
              <a:buFont typeface="Wingdings" panose="05000000000000000000" pitchFamily="2" charset="2"/>
              <a:buChar char="§"/>
            </a:pPr>
            <a:r>
              <a:rPr lang="en-US" dirty="0" smtClean="0">
                <a:solidFill>
                  <a:schemeClr val="tx1"/>
                </a:solidFill>
              </a:rPr>
              <a:t>Other laws and algebra of proposition.</a:t>
            </a:r>
            <a:endParaRPr lang="en-US" dirty="0">
              <a:solidFill>
                <a:schemeClr val="tx1"/>
              </a:solidFill>
            </a:endParaRPr>
          </a:p>
        </p:txBody>
      </p:sp>
    </p:spTree>
    <p:extLst>
      <p:ext uri="{BB962C8B-B14F-4D97-AF65-F5344CB8AC3E}">
        <p14:creationId xmlns:p14="http://schemas.microsoft.com/office/powerpoint/2010/main" val="24779609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Line 1030"/>
          <p:cNvSpPr>
            <a:spLocks noChangeShapeType="1"/>
          </p:cNvSpPr>
          <p:nvPr/>
        </p:nvSpPr>
        <p:spPr bwMode="auto">
          <a:xfrm>
            <a:off x="0" y="6324600"/>
            <a:ext cx="9144000"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3" name="Rectangle 1034"/>
          <p:cNvSpPr>
            <a:spLocks noChangeArrowheads="1"/>
          </p:cNvSpPr>
          <p:nvPr/>
        </p:nvSpPr>
        <p:spPr bwMode="auto">
          <a:xfrm>
            <a:off x="0" y="76200"/>
            <a:ext cx="922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ja-JP" sz="4000" dirty="0" smtClean="0">
                <a:latin typeface="Century" panose="02040604050505020304" pitchFamily="18" charset="0"/>
              </a:rPr>
              <a:t>Example</a:t>
            </a:r>
            <a:endParaRPr lang="en-US" altLang="ja-JP" sz="4000" dirty="0">
              <a:latin typeface="ＭＳ 明朝" pitchFamily="49" charset="-128"/>
              <a:ea typeface="ＭＳ 明朝" pitchFamily="49" charset="-128"/>
            </a:endParaRPr>
          </a:p>
        </p:txBody>
      </p:sp>
      <p:sp>
        <p:nvSpPr>
          <p:cNvPr id="37894" name="Rectangle 1038"/>
          <p:cNvSpPr>
            <a:spLocks noChangeArrowheads="1"/>
          </p:cNvSpPr>
          <p:nvPr/>
        </p:nvSpPr>
        <p:spPr bwMode="auto">
          <a:xfrm>
            <a:off x="381000" y="914400"/>
            <a:ext cx="8534400" cy="74613"/>
          </a:xfrm>
          <a:prstGeom prst="rect">
            <a:avLst/>
          </a:prstGeom>
          <a:gradFill rotWithShape="0">
            <a:gsLst>
              <a:gs pos="0">
                <a:schemeClr val="tx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37895" name="Rectangle 1041"/>
          <p:cNvSpPr>
            <a:spLocks noGrp="1" noChangeArrowheads="1"/>
          </p:cNvSpPr>
          <p:nvPr>
            <p:ph sz="half" idx="1"/>
          </p:nvPr>
        </p:nvSpPr>
        <p:spPr>
          <a:xfrm>
            <a:off x="495300" y="1127765"/>
            <a:ext cx="8724900" cy="4800600"/>
          </a:xfrm>
        </p:spPr>
        <p:txBody>
          <a:bodyPr lIns="92075" tIns="46038" rIns="92075" bIns="46038">
            <a:normAutofit fontScale="85000" lnSpcReduction="20000"/>
          </a:bodyPr>
          <a:lstStyle/>
          <a:p>
            <a:pPr>
              <a:lnSpc>
                <a:spcPct val="110000"/>
              </a:lnSpc>
              <a:buClrTx/>
              <a:buFont typeface="Wingdings" panose="05000000000000000000" pitchFamily="2" charset="2"/>
              <a:buChar char="§"/>
            </a:pPr>
            <a:r>
              <a:rPr lang="en-US" dirty="0">
                <a:solidFill>
                  <a:schemeClr val="tx1"/>
                </a:solidFill>
              </a:rPr>
              <a:t>Given,</a:t>
            </a:r>
          </a:p>
          <a:p>
            <a:pPr marL="0" indent="0">
              <a:lnSpc>
                <a:spcPct val="110000"/>
              </a:lnSpc>
              <a:buClrTx/>
              <a:buNone/>
            </a:pPr>
            <a:r>
              <a:rPr lang="en-US" dirty="0" err="1">
                <a:solidFill>
                  <a:schemeClr val="tx1"/>
                </a:solidFill>
              </a:rPr>
              <a:t>i</a:t>
            </a:r>
            <a:r>
              <a:rPr lang="en-US" dirty="0">
                <a:solidFill>
                  <a:schemeClr val="tx1"/>
                </a:solidFill>
              </a:rPr>
              <a:t>. Every student is sincere</a:t>
            </a:r>
          </a:p>
          <a:p>
            <a:pPr marL="0" indent="0">
              <a:lnSpc>
                <a:spcPct val="110000"/>
              </a:lnSpc>
              <a:buClrTx/>
              <a:buNone/>
            </a:pPr>
            <a:r>
              <a:rPr lang="en-US" dirty="0">
                <a:solidFill>
                  <a:schemeClr val="tx1"/>
                </a:solidFill>
              </a:rPr>
              <a:t>ii. All who are sincere and hard worker will succeed in their career.</a:t>
            </a:r>
          </a:p>
          <a:p>
            <a:pPr marL="0" indent="0">
              <a:lnSpc>
                <a:spcPct val="110000"/>
              </a:lnSpc>
              <a:buClrTx/>
              <a:buNone/>
            </a:pPr>
            <a:r>
              <a:rPr lang="en-US" dirty="0">
                <a:solidFill>
                  <a:schemeClr val="tx1"/>
                </a:solidFill>
              </a:rPr>
              <a:t>iii. </a:t>
            </a:r>
            <a:r>
              <a:rPr lang="en-US" dirty="0" err="1">
                <a:solidFill>
                  <a:schemeClr val="tx1"/>
                </a:solidFill>
              </a:rPr>
              <a:t>Meena</a:t>
            </a:r>
            <a:r>
              <a:rPr lang="en-US" dirty="0">
                <a:solidFill>
                  <a:schemeClr val="tx1"/>
                </a:solidFill>
              </a:rPr>
              <a:t> is </a:t>
            </a:r>
            <a:r>
              <a:rPr lang="en-US" dirty="0" err="1" smtClean="0">
                <a:solidFill>
                  <a:schemeClr val="tx1"/>
                </a:solidFill>
              </a:rPr>
              <a:t>hardworker</a:t>
            </a:r>
            <a:endParaRPr lang="en-US" dirty="0">
              <a:solidFill>
                <a:schemeClr val="tx1"/>
              </a:solidFill>
            </a:endParaRPr>
          </a:p>
          <a:p>
            <a:pPr marL="0" indent="0">
              <a:lnSpc>
                <a:spcPct val="110000"/>
              </a:lnSpc>
              <a:buClrTx/>
              <a:buNone/>
            </a:pPr>
            <a:r>
              <a:rPr lang="en-US" dirty="0">
                <a:solidFill>
                  <a:schemeClr val="tx1"/>
                </a:solidFill>
              </a:rPr>
              <a:t>iv. </a:t>
            </a:r>
            <a:r>
              <a:rPr lang="en-US" dirty="0" err="1">
                <a:solidFill>
                  <a:schemeClr val="tx1"/>
                </a:solidFill>
              </a:rPr>
              <a:t>Meena</a:t>
            </a:r>
            <a:r>
              <a:rPr lang="en-US" dirty="0">
                <a:solidFill>
                  <a:schemeClr val="tx1"/>
                </a:solidFill>
              </a:rPr>
              <a:t> is student</a:t>
            </a:r>
          </a:p>
          <a:p>
            <a:pPr>
              <a:lnSpc>
                <a:spcPct val="110000"/>
              </a:lnSpc>
              <a:buClrTx/>
              <a:buFont typeface="Wingdings" panose="05000000000000000000" pitchFamily="2" charset="2"/>
              <a:buChar char="§"/>
            </a:pPr>
            <a:r>
              <a:rPr lang="en-US" dirty="0">
                <a:solidFill>
                  <a:schemeClr val="tx1"/>
                </a:solidFill>
              </a:rPr>
              <a:t>Prove: Will </a:t>
            </a:r>
            <a:r>
              <a:rPr lang="en-US" dirty="0" err="1">
                <a:solidFill>
                  <a:schemeClr val="tx1"/>
                </a:solidFill>
              </a:rPr>
              <a:t>Meena</a:t>
            </a:r>
            <a:r>
              <a:rPr lang="en-US" dirty="0">
                <a:solidFill>
                  <a:schemeClr val="tx1"/>
                </a:solidFill>
              </a:rPr>
              <a:t> Succeed in her career</a:t>
            </a:r>
            <a:r>
              <a:rPr lang="en-US" dirty="0" smtClean="0">
                <a:solidFill>
                  <a:schemeClr val="tx1"/>
                </a:solidFill>
              </a:rPr>
              <a:t>? [</a:t>
            </a:r>
            <a:r>
              <a:rPr lang="en-US" dirty="0">
                <a:solidFill>
                  <a:schemeClr val="tx1"/>
                </a:solidFill>
              </a:rPr>
              <a:t>mention the inference rule and laws of proposition correctly</a:t>
            </a:r>
            <a:r>
              <a:rPr lang="en-US" dirty="0" smtClean="0">
                <a:solidFill>
                  <a:schemeClr val="tx1"/>
                </a:solidFill>
              </a:rPr>
              <a:t>]</a:t>
            </a:r>
          </a:p>
          <a:p>
            <a:pPr marL="0" indent="0">
              <a:lnSpc>
                <a:spcPct val="110000"/>
              </a:lnSpc>
              <a:buClrTx/>
              <a:buNone/>
            </a:pPr>
            <a:r>
              <a:rPr lang="en-US" b="1" dirty="0" smtClean="0">
                <a:solidFill>
                  <a:schemeClr val="tx1"/>
                </a:solidFill>
              </a:rPr>
              <a:t>Solution: Step 1: </a:t>
            </a:r>
            <a:r>
              <a:rPr lang="en-US" dirty="0" smtClean="0">
                <a:solidFill>
                  <a:schemeClr val="tx1"/>
                </a:solidFill>
              </a:rPr>
              <a:t>Represent the proposition into predicate logic:</a:t>
            </a:r>
          </a:p>
          <a:p>
            <a:pPr marL="457200" indent="-457200">
              <a:lnSpc>
                <a:spcPct val="110000"/>
              </a:lnSpc>
              <a:buClrTx/>
              <a:buAutoNum type="arabicPeriod"/>
            </a:pPr>
            <a:r>
              <a:rPr lang="en-US" dirty="0" smtClean="0">
                <a:solidFill>
                  <a:schemeClr val="tx1"/>
                </a:solidFill>
              </a:rPr>
              <a:t>∀x STUDENT(x) → SINCERE(x)</a:t>
            </a:r>
          </a:p>
          <a:p>
            <a:pPr marL="457200" indent="-457200">
              <a:lnSpc>
                <a:spcPct val="110000"/>
              </a:lnSpc>
              <a:buClrTx/>
              <a:buFont typeface="Arial" panose="020B0604020202020204" pitchFamily="34" charset="0"/>
              <a:buAutoNum type="arabicPeriod"/>
            </a:pPr>
            <a:r>
              <a:rPr lang="en-US" dirty="0">
                <a:solidFill>
                  <a:schemeClr val="tx1"/>
                </a:solidFill>
              </a:rPr>
              <a:t>∀x </a:t>
            </a:r>
            <a:r>
              <a:rPr lang="en-US" dirty="0" smtClean="0">
                <a:solidFill>
                  <a:schemeClr val="tx1"/>
                </a:solidFill>
              </a:rPr>
              <a:t>(SINCERE(x) ∧ HARD_WORKER(x) ) </a:t>
            </a:r>
            <a:r>
              <a:rPr lang="en-US" dirty="0">
                <a:solidFill>
                  <a:schemeClr val="tx1"/>
                </a:solidFill>
              </a:rPr>
              <a:t>→ </a:t>
            </a:r>
            <a:r>
              <a:rPr lang="en-US" dirty="0" smtClean="0">
                <a:solidFill>
                  <a:schemeClr val="tx1"/>
                </a:solidFill>
              </a:rPr>
              <a:t>SUCCED_CAREER(x)</a:t>
            </a:r>
          </a:p>
          <a:p>
            <a:pPr marL="457200" indent="-457200">
              <a:lnSpc>
                <a:spcPct val="110000"/>
              </a:lnSpc>
              <a:buClrTx/>
              <a:buFont typeface="Arial" panose="020B0604020202020204" pitchFamily="34" charset="0"/>
              <a:buAutoNum type="arabicPeriod"/>
            </a:pPr>
            <a:r>
              <a:rPr lang="en-US" dirty="0" smtClean="0">
                <a:solidFill>
                  <a:schemeClr val="tx1"/>
                </a:solidFill>
              </a:rPr>
              <a:t>HARD_WORKER(</a:t>
            </a:r>
            <a:r>
              <a:rPr lang="en-US" dirty="0" err="1" smtClean="0">
                <a:solidFill>
                  <a:schemeClr val="tx1"/>
                </a:solidFill>
              </a:rPr>
              <a:t>meena</a:t>
            </a:r>
            <a:r>
              <a:rPr lang="en-US" dirty="0" smtClean="0">
                <a:solidFill>
                  <a:schemeClr val="tx1"/>
                </a:solidFill>
              </a:rPr>
              <a:t>)</a:t>
            </a:r>
          </a:p>
          <a:p>
            <a:pPr marL="457200" indent="-457200">
              <a:lnSpc>
                <a:spcPct val="110000"/>
              </a:lnSpc>
              <a:buClrTx/>
              <a:buFont typeface="Arial" panose="020B0604020202020204" pitchFamily="34" charset="0"/>
              <a:buAutoNum type="arabicPeriod"/>
            </a:pPr>
            <a:r>
              <a:rPr lang="en-US" dirty="0" smtClean="0">
                <a:solidFill>
                  <a:schemeClr val="tx1"/>
                </a:solidFill>
              </a:rPr>
              <a:t>STUDENT(</a:t>
            </a:r>
            <a:r>
              <a:rPr lang="en-US" dirty="0" err="1" smtClean="0">
                <a:solidFill>
                  <a:schemeClr val="tx1"/>
                </a:solidFill>
              </a:rPr>
              <a:t>meena</a:t>
            </a:r>
            <a:r>
              <a:rPr lang="en-US" dirty="0" smtClean="0">
                <a:solidFill>
                  <a:schemeClr val="tx1"/>
                </a:solidFill>
              </a:rPr>
              <a:t>)</a:t>
            </a:r>
          </a:p>
          <a:p>
            <a:pPr marL="457200" indent="-457200">
              <a:lnSpc>
                <a:spcPct val="110000"/>
              </a:lnSpc>
              <a:buClrTx/>
              <a:buFont typeface="Arial" panose="020B0604020202020204" pitchFamily="34" charset="0"/>
              <a:buAutoNum type="arabicPeriod"/>
            </a:pPr>
            <a:endParaRPr lang="en-US" dirty="0" smtClean="0">
              <a:solidFill>
                <a:schemeClr val="tx1"/>
              </a:solidFill>
            </a:endParaRPr>
          </a:p>
          <a:p>
            <a:pPr marL="457200" indent="-457200">
              <a:lnSpc>
                <a:spcPct val="110000"/>
              </a:lnSpc>
              <a:buClrTx/>
              <a:buFont typeface="Arial" panose="020B0604020202020204" pitchFamily="34" charset="0"/>
              <a:buAutoNum type="arabicPeriod"/>
            </a:pPr>
            <a:endParaRPr lang="en-US" dirty="0">
              <a:solidFill>
                <a:schemeClr val="tx1"/>
              </a:solidFill>
            </a:endParaRPr>
          </a:p>
          <a:p>
            <a:pPr marL="457200" indent="-457200">
              <a:lnSpc>
                <a:spcPct val="110000"/>
              </a:lnSpc>
              <a:buClrTx/>
              <a:buAutoNum type="arabicPeriod"/>
            </a:pPr>
            <a:endParaRPr lang="en-US" b="1" dirty="0">
              <a:solidFill>
                <a:schemeClr val="tx1"/>
              </a:solidFill>
            </a:endParaRPr>
          </a:p>
        </p:txBody>
      </p:sp>
    </p:spTree>
    <p:extLst>
      <p:ext uri="{BB962C8B-B14F-4D97-AF65-F5344CB8AC3E}">
        <p14:creationId xmlns:p14="http://schemas.microsoft.com/office/powerpoint/2010/main" val="14972017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Line 1030"/>
          <p:cNvSpPr>
            <a:spLocks noChangeShapeType="1"/>
          </p:cNvSpPr>
          <p:nvPr/>
        </p:nvSpPr>
        <p:spPr bwMode="auto">
          <a:xfrm>
            <a:off x="0" y="6324600"/>
            <a:ext cx="9144000"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3" name="Rectangle 1034"/>
          <p:cNvSpPr>
            <a:spLocks noChangeArrowheads="1"/>
          </p:cNvSpPr>
          <p:nvPr/>
        </p:nvSpPr>
        <p:spPr bwMode="auto">
          <a:xfrm>
            <a:off x="0" y="76200"/>
            <a:ext cx="922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ja-JP" sz="4000" dirty="0" smtClean="0">
                <a:latin typeface="Century" panose="02040604050505020304" pitchFamily="18" charset="0"/>
              </a:rPr>
              <a:t>Example</a:t>
            </a:r>
            <a:endParaRPr lang="en-US" altLang="ja-JP" sz="4000" dirty="0">
              <a:latin typeface="ＭＳ 明朝" pitchFamily="49" charset="-128"/>
              <a:ea typeface="ＭＳ 明朝" pitchFamily="49" charset="-128"/>
            </a:endParaRPr>
          </a:p>
        </p:txBody>
      </p:sp>
      <p:sp>
        <p:nvSpPr>
          <p:cNvPr id="37894" name="Rectangle 1038"/>
          <p:cNvSpPr>
            <a:spLocks noChangeArrowheads="1"/>
          </p:cNvSpPr>
          <p:nvPr/>
        </p:nvSpPr>
        <p:spPr bwMode="auto">
          <a:xfrm>
            <a:off x="381000" y="914400"/>
            <a:ext cx="8534400" cy="74613"/>
          </a:xfrm>
          <a:prstGeom prst="rect">
            <a:avLst/>
          </a:prstGeom>
          <a:gradFill rotWithShape="0">
            <a:gsLst>
              <a:gs pos="0">
                <a:schemeClr val="tx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37895" name="Rectangle 1041"/>
          <p:cNvSpPr>
            <a:spLocks noGrp="1" noChangeArrowheads="1"/>
          </p:cNvSpPr>
          <p:nvPr>
            <p:ph sz="half" idx="1"/>
          </p:nvPr>
        </p:nvSpPr>
        <p:spPr>
          <a:xfrm>
            <a:off x="416257" y="951706"/>
            <a:ext cx="8724900" cy="5372894"/>
          </a:xfrm>
        </p:spPr>
        <p:txBody>
          <a:bodyPr lIns="92075" tIns="46038" rIns="92075" bIns="46038">
            <a:normAutofit fontScale="92500" lnSpcReduction="10000"/>
          </a:bodyPr>
          <a:lstStyle/>
          <a:p>
            <a:pPr marL="0" indent="0">
              <a:lnSpc>
                <a:spcPct val="110000"/>
              </a:lnSpc>
              <a:buClrTx/>
              <a:buNone/>
            </a:pPr>
            <a:r>
              <a:rPr lang="en-US" b="1" dirty="0" smtClean="0">
                <a:solidFill>
                  <a:schemeClr val="tx1"/>
                </a:solidFill>
              </a:rPr>
              <a:t>Rule:</a:t>
            </a:r>
            <a:endParaRPr lang="en-US" dirty="0" smtClean="0">
              <a:solidFill>
                <a:schemeClr val="tx1"/>
              </a:solidFill>
            </a:endParaRPr>
          </a:p>
          <a:p>
            <a:pPr marL="457200" indent="-457200">
              <a:lnSpc>
                <a:spcPct val="110000"/>
              </a:lnSpc>
              <a:buClrTx/>
              <a:buAutoNum type="arabicPeriod"/>
            </a:pPr>
            <a:r>
              <a:rPr lang="en-US" dirty="0" smtClean="0">
                <a:solidFill>
                  <a:schemeClr val="tx1"/>
                </a:solidFill>
              </a:rPr>
              <a:t>∀x STUDENT(x) → SINCERE(x)</a:t>
            </a:r>
          </a:p>
          <a:p>
            <a:pPr marL="457200" indent="-457200">
              <a:lnSpc>
                <a:spcPct val="110000"/>
              </a:lnSpc>
              <a:buClrTx/>
              <a:buFont typeface="Arial" panose="020B0604020202020204" pitchFamily="34" charset="0"/>
              <a:buAutoNum type="arabicPeriod"/>
            </a:pPr>
            <a:r>
              <a:rPr lang="en-US" dirty="0">
                <a:solidFill>
                  <a:schemeClr val="tx1"/>
                </a:solidFill>
              </a:rPr>
              <a:t>∀x </a:t>
            </a:r>
            <a:r>
              <a:rPr lang="en-US" dirty="0" smtClean="0">
                <a:solidFill>
                  <a:schemeClr val="tx1"/>
                </a:solidFill>
              </a:rPr>
              <a:t>(SINCERE(x) ∧ HARD_WORKER(x) ) </a:t>
            </a:r>
            <a:r>
              <a:rPr lang="en-US" dirty="0">
                <a:solidFill>
                  <a:schemeClr val="tx1"/>
                </a:solidFill>
              </a:rPr>
              <a:t>→ </a:t>
            </a:r>
            <a:r>
              <a:rPr lang="en-US" dirty="0" smtClean="0">
                <a:solidFill>
                  <a:schemeClr val="tx1"/>
                </a:solidFill>
              </a:rPr>
              <a:t>SUCCED_CAREER(x)</a:t>
            </a:r>
          </a:p>
          <a:p>
            <a:pPr marL="457200" indent="-457200">
              <a:lnSpc>
                <a:spcPct val="110000"/>
              </a:lnSpc>
              <a:buClrTx/>
              <a:buFont typeface="Arial" panose="020B0604020202020204" pitchFamily="34" charset="0"/>
              <a:buAutoNum type="arabicPeriod"/>
            </a:pPr>
            <a:r>
              <a:rPr lang="en-US" dirty="0" smtClean="0">
                <a:solidFill>
                  <a:schemeClr val="tx1"/>
                </a:solidFill>
              </a:rPr>
              <a:t>HARD_WORKER(</a:t>
            </a:r>
            <a:r>
              <a:rPr lang="en-US" dirty="0" err="1" smtClean="0">
                <a:solidFill>
                  <a:schemeClr val="tx1"/>
                </a:solidFill>
              </a:rPr>
              <a:t>meena</a:t>
            </a:r>
            <a:r>
              <a:rPr lang="en-US" dirty="0" smtClean="0">
                <a:solidFill>
                  <a:schemeClr val="tx1"/>
                </a:solidFill>
              </a:rPr>
              <a:t>)</a:t>
            </a:r>
          </a:p>
          <a:p>
            <a:pPr marL="457200" indent="-457200">
              <a:lnSpc>
                <a:spcPct val="110000"/>
              </a:lnSpc>
              <a:buClrTx/>
              <a:buFont typeface="Arial" panose="020B0604020202020204" pitchFamily="34" charset="0"/>
              <a:buAutoNum type="arabicPeriod"/>
            </a:pPr>
            <a:r>
              <a:rPr lang="en-US" dirty="0" smtClean="0">
                <a:solidFill>
                  <a:schemeClr val="tx1"/>
                </a:solidFill>
              </a:rPr>
              <a:t>STUDENT(</a:t>
            </a:r>
            <a:r>
              <a:rPr lang="en-US" dirty="0" err="1" smtClean="0">
                <a:solidFill>
                  <a:schemeClr val="tx1"/>
                </a:solidFill>
              </a:rPr>
              <a:t>meena</a:t>
            </a:r>
            <a:r>
              <a:rPr lang="en-US" dirty="0" smtClean="0">
                <a:solidFill>
                  <a:schemeClr val="tx1"/>
                </a:solidFill>
              </a:rPr>
              <a:t>)</a:t>
            </a:r>
          </a:p>
          <a:p>
            <a:pPr marL="0" indent="0">
              <a:lnSpc>
                <a:spcPct val="110000"/>
              </a:lnSpc>
              <a:buClrTx/>
              <a:buNone/>
            </a:pPr>
            <a:r>
              <a:rPr lang="en-US" b="1" dirty="0" smtClean="0">
                <a:solidFill>
                  <a:schemeClr val="tx1"/>
                </a:solidFill>
              </a:rPr>
              <a:t>Step 2: Inference</a:t>
            </a:r>
          </a:p>
          <a:p>
            <a:pPr>
              <a:lnSpc>
                <a:spcPct val="110000"/>
              </a:lnSpc>
              <a:buClrTx/>
              <a:buFont typeface="Wingdings" panose="05000000000000000000" pitchFamily="2" charset="2"/>
              <a:buChar char="§"/>
            </a:pPr>
            <a:r>
              <a:rPr lang="en-US" dirty="0" smtClean="0">
                <a:solidFill>
                  <a:schemeClr val="tx1"/>
                </a:solidFill>
              </a:rPr>
              <a:t>Using 1, substituting </a:t>
            </a:r>
            <a:r>
              <a:rPr lang="en-US" dirty="0" err="1" smtClean="0">
                <a:solidFill>
                  <a:schemeClr val="tx1"/>
                </a:solidFill>
              </a:rPr>
              <a:t>meena</a:t>
            </a:r>
            <a:r>
              <a:rPr lang="en-US" dirty="0" smtClean="0">
                <a:solidFill>
                  <a:schemeClr val="tx1"/>
                </a:solidFill>
              </a:rPr>
              <a:t> in x, </a:t>
            </a:r>
          </a:p>
          <a:p>
            <a:pPr marL="0" indent="0">
              <a:lnSpc>
                <a:spcPct val="110000"/>
              </a:lnSpc>
              <a:buClrTx/>
              <a:buNone/>
            </a:pPr>
            <a:r>
              <a:rPr lang="en-US" dirty="0" smtClean="0">
                <a:solidFill>
                  <a:schemeClr val="tx1"/>
                </a:solidFill>
              </a:rPr>
              <a:t>STUDENT(</a:t>
            </a:r>
            <a:r>
              <a:rPr lang="en-US" dirty="0" err="1" smtClean="0">
                <a:solidFill>
                  <a:schemeClr val="tx1"/>
                </a:solidFill>
              </a:rPr>
              <a:t>meena</a:t>
            </a:r>
            <a:r>
              <a:rPr lang="en-US" dirty="0" smtClean="0">
                <a:solidFill>
                  <a:schemeClr val="tx1"/>
                </a:solidFill>
              </a:rPr>
              <a:t>)</a:t>
            </a:r>
            <a:r>
              <a:rPr lang="en-US" dirty="0">
                <a:solidFill>
                  <a:schemeClr val="tx1"/>
                </a:solidFill>
              </a:rPr>
              <a:t> → SINCERE(x</a:t>
            </a:r>
            <a:r>
              <a:rPr lang="en-US" dirty="0" smtClean="0">
                <a:solidFill>
                  <a:schemeClr val="tx1"/>
                </a:solidFill>
              </a:rPr>
              <a:t>)</a:t>
            </a:r>
          </a:p>
          <a:p>
            <a:pPr marL="0" indent="0">
              <a:lnSpc>
                <a:spcPct val="110000"/>
              </a:lnSpc>
              <a:buClrTx/>
              <a:buNone/>
            </a:pPr>
            <a:r>
              <a:rPr lang="en-US" dirty="0" smtClean="0">
                <a:solidFill>
                  <a:schemeClr val="tx1"/>
                </a:solidFill>
              </a:rPr>
              <a:t>=~ STUDENT(</a:t>
            </a:r>
            <a:r>
              <a:rPr lang="en-US" dirty="0" err="1" smtClean="0">
                <a:solidFill>
                  <a:schemeClr val="tx1"/>
                </a:solidFill>
              </a:rPr>
              <a:t>meena</a:t>
            </a:r>
            <a:r>
              <a:rPr lang="en-US" dirty="0" smtClean="0">
                <a:solidFill>
                  <a:schemeClr val="tx1"/>
                </a:solidFill>
              </a:rPr>
              <a:t>)</a:t>
            </a:r>
            <a:r>
              <a:rPr lang="en-US" dirty="0">
                <a:solidFill>
                  <a:schemeClr val="tx1"/>
                </a:solidFill>
              </a:rPr>
              <a:t> </a:t>
            </a:r>
            <a:r>
              <a:rPr lang="en-US" dirty="0" smtClean="0">
                <a:solidFill>
                  <a:schemeClr val="tx1"/>
                </a:solidFill>
              </a:rPr>
              <a:t>∨</a:t>
            </a:r>
            <a:r>
              <a:rPr lang="en-US" dirty="0">
                <a:solidFill>
                  <a:schemeClr val="tx1"/>
                </a:solidFill>
              </a:rPr>
              <a:t> </a:t>
            </a:r>
            <a:r>
              <a:rPr lang="en-US" dirty="0" smtClean="0">
                <a:solidFill>
                  <a:schemeClr val="tx1"/>
                </a:solidFill>
              </a:rPr>
              <a:t>SINCERE(</a:t>
            </a:r>
            <a:r>
              <a:rPr lang="en-US" dirty="0" err="1" smtClean="0">
                <a:solidFill>
                  <a:schemeClr val="tx1"/>
                </a:solidFill>
              </a:rPr>
              <a:t>meena</a:t>
            </a:r>
            <a:r>
              <a:rPr lang="en-US" dirty="0" smtClean="0">
                <a:solidFill>
                  <a:schemeClr val="tx1"/>
                </a:solidFill>
              </a:rPr>
              <a:t>)</a:t>
            </a:r>
          </a:p>
          <a:p>
            <a:pPr marL="0" indent="0">
              <a:lnSpc>
                <a:spcPct val="110000"/>
              </a:lnSpc>
              <a:buClrTx/>
              <a:buNone/>
            </a:pPr>
            <a:r>
              <a:rPr lang="en-US" dirty="0" smtClean="0">
                <a:solidFill>
                  <a:schemeClr val="tx1"/>
                </a:solidFill>
              </a:rPr>
              <a:t>= F ∨ </a:t>
            </a:r>
            <a:r>
              <a:rPr lang="en-US" dirty="0">
                <a:solidFill>
                  <a:schemeClr val="tx1"/>
                </a:solidFill>
              </a:rPr>
              <a:t>SINCERE(x)</a:t>
            </a:r>
          </a:p>
          <a:p>
            <a:pPr marL="0" indent="0">
              <a:lnSpc>
                <a:spcPct val="110000"/>
              </a:lnSpc>
              <a:buClrTx/>
              <a:buNone/>
            </a:pPr>
            <a:r>
              <a:rPr lang="en-US" dirty="0" smtClean="0">
                <a:solidFill>
                  <a:schemeClr val="tx1"/>
                </a:solidFill>
              </a:rPr>
              <a:t>= SINCERE(</a:t>
            </a:r>
            <a:r>
              <a:rPr lang="en-US" dirty="0" err="1" smtClean="0">
                <a:solidFill>
                  <a:schemeClr val="tx1"/>
                </a:solidFill>
              </a:rPr>
              <a:t>meena</a:t>
            </a:r>
            <a:r>
              <a:rPr lang="en-US" dirty="0" smtClean="0">
                <a:solidFill>
                  <a:schemeClr val="tx1"/>
                </a:solidFill>
              </a:rPr>
              <a:t>)…………………………(5) [identity law]</a:t>
            </a:r>
          </a:p>
          <a:p>
            <a:pPr marL="0" indent="0">
              <a:lnSpc>
                <a:spcPct val="110000"/>
              </a:lnSpc>
              <a:buClrTx/>
              <a:buNone/>
            </a:pPr>
            <a:endParaRPr lang="en-US" dirty="0" smtClean="0">
              <a:solidFill>
                <a:schemeClr val="tx1"/>
              </a:solidFill>
            </a:endParaRPr>
          </a:p>
          <a:p>
            <a:pPr marL="0" indent="0">
              <a:lnSpc>
                <a:spcPct val="110000"/>
              </a:lnSpc>
              <a:buClrTx/>
              <a:buNone/>
            </a:pPr>
            <a:endParaRPr lang="en-US" dirty="0">
              <a:solidFill>
                <a:schemeClr val="tx1"/>
              </a:solidFill>
            </a:endParaRPr>
          </a:p>
          <a:p>
            <a:pPr marL="0" indent="0">
              <a:lnSpc>
                <a:spcPct val="110000"/>
              </a:lnSpc>
              <a:buClrTx/>
              <a:buNone/>
            </a:pPr>
            <a:endParaRPr lang="en-US" dirty="0" smtClean="0">
              <a:solidFill>
                <a:schemeClr val="tx1"/>
              </a:solidFill>
            </a:endParaRPr>
          </a:p>
          <a:p>
            <a:pPr marL="457200" indent="-457200">
              <a:lnSpc>
                <a:spcPct val="110000"/>
              </a:lnSpc>
              <a:buClrTx/>
              <a:buFont typeface="Arial" panose="020B0604020202020204" pitchFamily="34" charset="0"/>
              <a:buAutoNum type="arabicPeriod"/>
            </a:pPr>
            <a:endParaRPr lang="en-US" dirty="0" smtClean="0">
              <a:solidFill>
                <a:schemeClr val="tx1"/>
              </a:solidFill>
            </a:endParaRPr>
          </a:p>
          <a:p>
            <a:pPr marL="457200" indent="-457200">
              <a:lnSpc>
                <a:spcPct val="110000"/>
              </a:lnSpc>
              <a:buClrTx/>
              <a:buFont typeface="Arial" panose="020B0604020202020204" pitchFamily="34" charset="0"/>
              <a:buAutoNum type="arabicPeriod"/>
            </a:pPr>
            <a:endParaRPr lang="en-US" dirty="0">
              <a:solidFill>
                <a:schemeClr val="tx1"/>
              </a:solidFill>
            </a:endParaRPr>
          </a:p>
          <a:p>
            <a:pPr marL="457200" indent="-457200">
              <a:lnSpc>
                <a:spcPct val="110000"/>
              </a:lnSpc>
              <a:buClrTx/>
              <a:buAutoNum type="arabicPeriod"/>
            </a:pPr>
            <a:endParaRPr lang="en-US" b="1" dirty="0">
              <a:solidFill>
                <a:schemeClr val="tx1"/>
              </a:solidFill>
            </a:endParaRPr>
          </a:p>
        </p:txBody>
      </p:sp>
    </p:spTree>
    <p:extLst>
      <p:ext uri="{BB962C8B-B14F-4D97-AF65-F5344CB8AC3E}">
        <p14:creationId xmlns:p14="http://schemas.microsoft.com/office/powerpoint/2010/main" val="347423764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Line 32"/>
          <p:cNvSpPr>
            <a:spLocks noChangeShapeType="1"/>
          </p:cNvSpPr>
          <p:nvPr/>
        </p:nvSpPr>
        <p:spPr bwMode="auto">
          <a:xfrm>
            <a:off x="0" y="6324600"/>
            <a:ext cx="9144000"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3" name="Rectangle 36"/>
          <p:cNvSpPr>
            <a:spLocks noChangeArrowheads="1"/>
          </p:cNvSpPr>
          <p:nvPr/>
        </p:nvSpPr>
        <p:spPr bwMode="auto">
          <a:xfrm>
            <a:off x="0" y="0"/>
            <a:ext cx="922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ja-JP" sz="2800" dirty="0">
                <a:solidFill>
                  <a:srgbClr val="00FFFF"/>
                </a:solidFill>
                <a:latin typeface="Century" panose="02040604050505020304" pitchFamily="18" charset="0"/>
              </a:rPr>
              <a:t> </a:t>
            </a:r>
            <a:r>
              <a:rPr lang="en-US" altLang="ja-JP" sz="4400" b="1" dirty="0" smtClean="0">
                <a:latin typeface="Century" panose="02040604050505020304" pitchFamily="18" charset="0"/>
              </a:rPr>
              <a:t>Predicate</a:t>
            </a:r>
            <a:endParaRPr lang="en-US" altLang="ja-JP" sz="4400" dirty="0">
              <a:latin typeface="ＭＳ 明朝" pitchFamily="49" charset="-128"/>
              <a:ea typeface="ＭＳ 明朝" pitchFamily="49" charset="-128"/>
            </a:endParaRPr>
          </a:p>
        </p:txBody>
      </p:sp>
      <p:sp>
        <p:nvSpPr>
          <p:cNvPr id="32774" name="Rectangle 39"/>
          <p:cNvSpPr>
            <a:spLocks noChangeArrowheads="1"/>
          </p:cNvSpPr>
          <p:nvPr/>
        </p:nvSpPr>
        <p:spPr bwMode="auto">
          <a:xfrm>
            <a:off x="381000" y="914400"/>
            <a:ext cx="8534400" cy="74613"/>
          </a:xfrm>
          <a:prstGeom prst="rect">
            <a:avLst/>
          </a:prstGeom>
          <a:gradFill rotWithShape="0">
            <a:gsLst>
              <a:gs pos="0">
                <a:schemeClr val="tx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16391" name="Rectangle 41"/>
          <p:cNvSpPr>
            <a:spLocks noGrp="1" noChangeArrowheads="1"/>
          </p:cNvSpPr>
          <p:nvPr>
            <p:ph sz="half" idx="1"/>
          </p:nvPr>
        </p:nvSpPr>
        <p:spPr>
          <a:xfrm>
            <a:off x="0" y="1066799"/>
            <a:ext cx="8915400" cy="5183187"/>
          </a:xfrm>
          <a:extLst/>
        </p:spPr>
        <p:txBody>
          <a:bodyPr lIns="92075" tIns="46038" rIns="92075" bIns="46038" rtlCol="0">
            <a:normAutofit/>
          </a:bodyPr>
          <a:lstStyle/>
          <a:p>
            <a:pPr algn="just">
              <a:buClrTx/>
              <a:buFont typeface="Wingdings" panose="05000000000000000000" pitchFamily="2" charset="2"/>
              <a:buChar char="§"/>
            </a:pPr>
            <a:r>
              <a:rPr lang="en-US" dirty="0">
                <a:solidFill>
                  <a:schemeClr val="tx1"/>
                </a:solidFill>
              </a:rPr>
              <a:t>A</a:t>
            </a:r>
            <a:r>
              <a:rPr lang="en-US" b="1" dirty="0">
                <a:solidFill>
                  <a:schemeClr val="tx1"/>
                </a:solidFill>
              </a:rPr>
              <a:t> predicate </a:t>
            </a:r>
            <a:r>
              <a:rPr lang="en-US" dirty="0">
                <a:solidFill>
                  <a:schemeClr val="tx1"/>
                </a:solidFill>
              </a:rPr>
              <a:t>is a verb phrase template that describes a property of objects, or a relationship among objects represented by the variables.</a:t>
            </a:r>
          </a:p>
          <a:p>
            <a:pPr algn="just">
              <a:buClrTx/>
              <a:buFont typeface="Wingdings" panose="05000000000000000000" pitchFamily="2" charset="2"/>
              <a:buChar char="§"/>
            </a:pPr>
            <a:r>
              <a:rPr lang="en-US" dirty="0">
                <a:solidFill>
                  <a:schemeClr val="tx1"/>
                </a:solidFill>
              </a:rPr>
              <a:t>For example, the sentences "The car Tom is driving is blue", "The sky is blue", and "The cover of this book is blue" come from the template "is blue" by placing an appropriate noun/noun phrase in front of it. </a:t>
            </a:r>
          </a:p>
          <a:p>
            <a:pPr algn="just">
              <a:buClrTx/>
              <a:buFont typeface="Wingdings" panose="05000000000000000000" pitchFamily="2" charset="2"/>
              <a:buChar char="§"/>
            </a:pPr>
            <a:r>
              <a:rPr lang="en-US" dirty="0">
                <a:solidFill>
                  <a:schemeClr val="tx1"/>
                </a:solidFill>
              </a:rPr>
              <a:t>The phrase </a:t>
            </a:r>
            <a:r>
              <a:rPr lang="en-US" b="1" dirty="0">
                <a:solidFill>
                  <a:schemeClr val="tx1"/>
                </a:solidFill>
              </a:rPr>
              <a:t>"is blue"</a:t>
            </a:r>
            <a:r>
              <a:rPr lang="en-US" dirty="0">
                <a:solidFill>
                  <a:schemeClr val="tx1"/>
                </a:solidFill>
              </a:rPr>
              <a:t> is a predicate and it describes the property of being blue. Predicates are often given a </a:t>
            </a:r>
            <a:r>
              <a:rPr lang="en-US" b="1" dirty="0">
                <a:solidFill>
                  <a:schemeClr val="tx1"/>
                </a:solidFill>
              </a:rPr>
              <a:t>name</a:t>
            </a:r>
            <a:r>
              <a:rPr lang="en-US" dirty="0">
                <a:solidFill>
                  <a:schemeClr val="tx1"/>
                </a:solidFill>
              </a:rPr>
              <a:t>. </a:t>
            </a:r>
          </a:p>
          <a:p>
            <a:pPr algn="just">
              <a:buClrTx/>
              <a:buFont typeface="Wingdings" panose="05000000000000000000" pitchFamily="2" charset="2"/>
              <a:buChar char="§"/>
            </a:pPr>
            <a:r>
              <a:rPr lang="en-US" dirty="0">
                <a:solidFill>
                  <a:schemeClr val="tx1"/>
                </a:solidFill>
              </a:rPr>
              <a:t>For example any of "</a:t>
            </a:r>
            <a:r>
              <a:rPr lang="en-US" dirty="0" err="1">
                <a:solidFill>
                  <a:schemeClr val="tx1"/>
                </a:solidFill>
              </a:rPr>
              <a:t>is_blue</a:t>
            </a:r>
            <a:r>
              <a:rPr lang="en-US" dirty="0">
                <a:solidFill>
                  <a:schemeClr val="tx1"/>
                </a:solidFill>
              </a:rPr>
              <a:t>", "Blue" or "B" can be used to represent the predicate "is blue" among others.</a:t>
            </a:r>
          </a:p>
          <a:p>
            <a:pPr algn="just">
              <a:buClrTx/>
              <a:buFont typeface="Wingdings" panose="05000000000000000000" pitchFamily="2" charset="2"/>
              <a:buChar char="§"/>
            </a:pPr>
            <a:r>
              <a:rPr lang="en-US" dirty="0">
                <a:solidFill>
                  <a:schemeClr val="tx1"/>
                </a:solidFill>
              </a:rPr>
              <a:t> If we adopt B as the name for the predicate "</a:t>
            </a:r>
            <a:r>
              <a:rPr lang="en-US" dirty="0" err="1">
                <a:solidFill>
                  <a:schemeClr val="tx1"/>
                </a:solidFill>
              </a:rPr>
              <a:t>is_blue</a:t>
            </a:r>
            <a:r>
              <a:rPr lang="en-US" dirty="0">
                <a:solidFill>
                  <a:schemeClr val="tx1"/>
                </a:solidFill>
              </a:rPr>
              <a:t>", sentences that assert an object is blue can be represented as "B(x)", where x represents an arbitrary object. B(x) reads as "x is blue". </a:t>
            </a:r>
            <a:br>
              <a:rPr lang="en-US" dirty="0">
                <a:solidFill>
                  <a:schemeClr val="tx1"/>
                </a:solidFill>
              </a:rPr>
            </a:br>
            <a:r>
              <a:rPr lang="en-US" dirty="0">
                <a:solidFill>
                  <a:schemeClr val="tx1"/>
                </a:solidFill>
              </a:rPr>
              <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15885851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Line 1030"/>
          <p:cNvSpPr>
            <a:spLocks noChangeShapeType="1"/>
          </p:cNvSpPr>
          <p:nvPr/>
        </p:nvSpPr>
        <p:spPr bwMode="auto">
          <a:xfrm>
            <a:off x="0" y="6324600"/>
            <a:ext cx="9144000"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7893" name="Rectangle 1034"/>
          <p:cNvSpPr>
            <a:spLocks noChangeArrowheads="1"/>
          </p:cNvSpPr>
          <p:nvPr/>
        </p:nvSpPr>
        <p:spPr bwMode="auto">
          <a:xfrm>
            <a:off x="0" y="76200"/>
            <a:ext cx="922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ja-JP" sz="4000" dirty="0" smtClean="0">
                <a:latin typeface="Century" panose="02040604050505020304" pitchFamily="18" charset="0"/>
              </a:rPr>
              <a:t>Example</a:t>
            </a:r>
            <a:endParaRPr lang="en-US" altLang="ja-JP" sz="4000" dirty="0">
              <a:latin typeface="ＭＳ 明朝" pitchFamily="49" charset="-128"/>
              <a:ea typeface="ＭＳ 明朝" pitchFamily="49" charset="-128"/>
            </a:endParaRPr>
          </a:p>
        </p:txBody>
      </p:sp>
      <p:sp>
        <p:nvSpPr>
          <p:cNvPr id="37894" name="Rectangle 1038"/>
          <p:cNvSpPr>
            <a:spLocks noChangeArrowheads="1"/>
          </p:cNvSpPr>
          <p:nvPr/>
        </p:nvSpPr>
        <p:spPr bwMode="auto">
          <a:xfrm>
            <a:off x="381000" y="914400"/>
            <a:ext cx="8534400" cy="74613"/>
          </a:xfrm>
          <a:prstGeom prst="rect">
            <a:avLst/>
          </a:prstGeom>
          <a:gradFill rotWithShape="0">
            <a:gsLst>
              <a:gs pos="0">
                <a:schemeClr val="tx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37895" name="Rectangle 1041"/>
          <p:cNvSpPr>
            <a:spLocks noGrp="1" noChangeArrowheads="1"/>
          </p:cNvSpPr>
          <p:nvPr>
            <p:ph sz="half" idx="1"/>
          </p:nvPr>
        </p:nvSpPr>
        <p:spPr>
          <a:xfrm>
            <a:off x="416257" y="951706"/>
            <a:ext cx="8724900" cy="5372894"/>
          </a:xfrm>
        </p:spPr>
        <p:txBody>
          <a:bodyPr lIns="92075" tIns="46038" rIns="92075" bIns="46038">
            <a:normAutofit/>
          </a:bodyPr>
          <a:lstStyle/>
          <a:p>
            <a:pPr>
              <a:lnSpc>
                <a:spcPct val="110000"/>
              </a:lnSpc>
              <a:buClrTx/>
              <a:buFont typeface="Wingdings" panose="05000000000000000000" pitchFamily="2" charset="2"/>
              <a:buChar char="§"/>
            </a:pPr>
            <a:r>
              <a:rPr lang="en-US" dirty="0" smtClean="0">
                <a:solidFill>
                  <a:schemeClr val="tx1"/>
                </a:solidFill>
              </a:rPr>
              <a:t>From 2 we can write,</a:t>
            </a:r>
          </a:p>
          <a:p>
            <a:pPr marL="0" indent="0">
              <a:lnSpc>
                <a:spcPct val="110000"/>
              </a:lnSpc>
              <a:buClrTx/>
              <a:buNone/>
            </a:pPr>
            <a:r>
              <a:rPr lang="en-US" dirty="0" smtClean="0">
                <a:solidFill>
                  <a:schemeClr val="tx1"/>
                </a:solidFill>
              </a:rPr>
              <a:t> </a:t>
            </a:r>
            <a:r>
              <a:rPr lang="en-US" dirty="0">
                <a:solidFill>
                  <a:schemeClr val="tx1"/>
                </a:solidFill>
              </a:rPr>
              <a:t>(</a:t>
            </a:r>
            <a:r>
              <a:rPr lang="en-US" dirty="0" smtClean="0">
                <a:solidFill>
                  <a:schemeClr val="tx1"/>
                </a:solidFill>
              </a:rPr>
              <a:t>SINCERE(</a:t>
            </a:r>
            <a:r>
              <a:rPr lang="en-US" dirty="0" err="1" smtClean="0">
                <a:solidFill>
                  <a:schemeClr val="tx1"/>
                </a:solidFill>
              </a:rPr>
              <a:t>meena</a:t>
            </a:r>
            <a:r>
              <a:rPr lang="en-US" dirty="0" smtClean="0">
                <a:solidFill>
                  <a:schemeClr val="tx1"/>
                </a:solidFill>
              </a:rPr>
              <a:t>) </a:t>
            </a:r>
            <a:r>
              <a:rPr lang="en-US" dirty="0">
                <a:solidFill>
                  <a:schemeClr val="tx1"/>
                </a:solidFill>
              </a:rPr>
              <a:t>∧ </a:t>
            </a:r>
            <a:r>
              <a:rPr lang="en-US" dirty="0" smtClean="0">
                <a:solidFill>
                  <a:schemeClr val="tx1"/>
                </a:solidFill>
              </a:rPr>
              <a:t>HARD_WORKER(</a:t>
            </a:r>
            <a:r>
              <a:rPr lang="en-US" dirty="0" err="1" smtClean="0">
                <a:solidFill>
                  <a:schemeClr val="tx1"/>
                </a:solidFill>
              </a:rPr>
              <a:t>meena</a:t>
            </a:r>
            <a:r>
              <a:rPr lang="en-US" dirty="0" smtClean="0">
                <a:solidFill>
                  <a:schemeClr val="tx1"/>
                </a:solidFill>
              </a:rPr>
              <a:t>) </a:t>
            </a:r>
            <a:r>
              <a:rPr lang="en-US" dirty="0">
                <a:solidFill>
                  <a:schemeClr val="tx1"/>
                </a:solidFill>
              </a:rPr>
              <a:t>) → </a:t>
            </a:r>
            <a:r>
              <a:rPr lang="en-US" dirty="0" smtClean="0">
                <a:solidFill>
                  <a:schemeClr val="tx1"/>
                </a:solidFill>
              </a:rPr>
              <a:t>SUCCED_CAREER(</a:t>
            </a:r>
            <a:r>
              <a:rPr lang="en-US" dirty="0" err="1" smtClean="0">
                <a:solidFill>
                  <a:schemeClr val="tx1"/>
                </a:solidFill>
              </a:rPr>
              <a:t>meena</a:t>
            </a:r>
            <a:r>
              <a:rPr lang="en-US" dirty="0" smtClean="0">
                <a:solidFill>
                  <a:schemeClr val="tx1"/>
                </a:solidFill>
              </a:rPr>
              <a:t>)</a:t>
            </a:r>
          </a:p>
          <a:p>
            <a:pPr marL="0" indent="0">
              <a:lnSpc>
                <a:spcPct val="110000"/>
              </a:lnSpc>
              <a:buClrTx/>
              <a:buNone/>
            </a:pPr>
            <a:r>
              <a:rPr lang="en-US" dirty="0" smtClean="0">
                <a:solidFill>
                  <a:schemeClr val="tx1"/>
                </a:solidFill>
              </a:rPr>
              <a:t>= (T ∧ T)</a:t>
            </a:r>
            <a:r>
              <a:rPr lang="en-US" dirty="0">
                <a:solidFill>
                  <a:schemeClr val="tx1"/>
                </a:solidFill>
              </a:rPr>
              <a:t> → SUCCED_CAREER(</a:t>
            </a:r>
            <a:r>
              <a:rPr lang="en-US" dirty="0" err="1">
                <a:solidFill>
                  <a:schemeClr val="tx1"/>
                </a:solidFill>
              </a:rPr>
              <a:t>meena</a:t>
            </a:r>
            <a:r>
              <a:rPr lang="en-US" dirty="0" smtClean="0">
                <a:solidFill>
                  <a:schemeClr val="tx1"/>
                </a:solidFill>
              </a:rPr>
              <a:t>) [using 5 and 3]</a:t>
            </a:r>
          </a:p>
          <a:p>
            <a:pPr marL="0" indent="0">
              <a:lnSpc>
                <a:spcPct val="110000"/>
              </a:lnSpc>
              <a:buClrTx/>
              <a:buNone/>
            </a:pPr>
            <a:r>
              <a:rPr lang="en-US" dirty="0" smtClean="0">
                <a:solidFill>
                  <a:schemeClr val="tx1"/>
                </a:solidFill>
              </a:rPr>
              <a:t>= T</a:t>
            </a:r>
            <a:r>
              <a:rPr lang="en-US" dirty="0">
                <a:solidFill>
                  <a:schemeClr val="tx1"/>
                </a:solidFill>
              </a:rPr>
              <a:t> → SUCCED_CAREER(</a:t>
            </a:r>
            <a:r>
              <a:rPr lang="en-US" dirty="0" err="1">
                <a:solidFill>
                  <a:schemeClr val="tx1"/>
                </a:solidFill>
              </a:rPr>
              <a:t>meena</a:t>
            </a:r>
            <a:r>
              <a:rPr lang="en-US" dirty="0" smtClean="0">
                <a:solidFill>
                  <a:schemeClr val="tx1"/>
                </a:solidFill>
              </a:rPr>
              <a:t>)</a:t>
            </a:r>
          </a:p>
          <a:p>
            <a:pPr marL="0" indent="0">
              <a:lnSpc>
                <a:spcPct val="110000"/>
              </a:lnSpc>
              <a:buClrTx/>
              <a:buNone/>
            </a:pPr>
            <a:r>
              <a:rPr lang="en-US" dirty="0">
                <a:solidFill>
                  <a:schemeClr val="tx1"/>
                </a:solidFill>
              </a:rPr>
              <a:t>=~ </a:t>
            </a:r>
            <a:r>
              <a:rPr lang="en-US" dirty="0" smtClean="0">
                <a:solidFill>
                  <a:schemeClr val="tx1"/>
                </a:solidFill>
              </a:rPr>
              <a:t>T ∨ </a:t>
            </a:r>
            <a:r>
              <a:rPr lang="en-US" dirty="0">
                <a:solidFill>
                  <a:schemeClr val="tx1"/>
                </a:solidFill>
              </a:rPr>
              <a:t>SUCCED_CAREER(</a:t>
            </a:r>
            <a:r>
              <a:rPr lang="en-US" dirty="0" err="1">
                <a:solidFill>
                  <a:schemeClr val="tx1"/>
                </a:solidFill>
              </a:rPr>
              <a:t>meena</a:t>
            </a:r>
            <a:r>
              <a:rPr lang="en-US" dirty="0" smtClean="0">
                <a:solidFill>
                  <a:schemeClr val="tx1"/>
                </a:solidFill>
              </a:rPr>
              <a:t>)</a:t>
            </a:r>
          </a:p>
          <a:p>
            <a:pPr marL="0" indent="0">
              <a:lnSpc>
                <a:spcPct val="110000"/>
              </a:lnSpc>
              <a:buClrTx/>
              <a:buNone/>
            </a:pPr>
            <a:r>
              <a:rPr lang="en-US" dirty="0" smtClean="0">
                <a:solidFill>
                  <a:schemeClr val="tx1"/>
                </a:solidFill>
              </a:rPr>
              <a:t>= F </a:t>
            </a:r>
            <a:r>
              <a:rPr lang="en-US" dirty="0">
                <a:solidFill>
                  <a:schemeClr val="tx1"/>
                </a:solidFill>
              </a:rPr>
              <a:t>∨ </a:t>
            </a:r>
            <a:r>
              <a:rPr lang="en-US" dirty="0" smtClean="0">
                <a:solidFill>
                  <a:schemeClr val="tx1"/>
                </a:solidFill>
              </a:rPr>
              <a:t>SUCCED_CAREER(</a:t>
            </a:r>
            <a:r>
              <a:rPr lang="en-US" dirty="0" err="1" smtClean="0">
                <a:solidFill>
                  <a:schemeClr val="tx1"/>
                </a:solidFill>
              </a:rPr>
              <a:t>meena</a:t>
            </a:r>
            <a:r>
              <a:rPr lang="en-US" dirty="0" smtClean="0">
                <a:solidFill>
                  <a:schemeClr val="tx1"/>
                </a:solidFill>
              </a:rPr>
              <a:t>)</a:t>
            </a:r>
          </a:p>
          <a:p>
            <a:pPr marL="0" indent="0">
              <a:lnSpc>
                <a:spcPct val="110000"/>
              </a:lnSpc>
              <a:buClrTx/>
              <a:buNone/>
            </a:pPr>
            <a:r>
              <a:rPr lang="en-US" dirty="0" smtClean="0">
                <a:solidFill>
                  <a:schemeClr val="tx1"/>
                </a:solidFill>
              </a:rPr>
              <a:t>=</a:t>
            </a:r>
            <a:r>
              <a:rPr lang="en-US" dirty="0">
                <a:solidFill>
                  <a:schemeClr val="tx1"/>
                </a:solidFill>
              </a:rPr>
              <a:t> SUCCED_CAREER(</a:t>
            </a:r>
            <a:r>
              <a:rPr lang="en-US" dirty="0" err="1">
                <a:solidFill>
                  <a:schemeClr val="tx1"/>
                </a:solidFill>
              </a:rPr>
              <a:t>meena</a:t>
            </a:r>
            <a:r>
              <a:rPr lang="en-US" dirty="0" smtClean="0">
                <a:solidFill>
                  <a:schemeClr val="tx1"/>
                </a:solidFill>
              </a:rPr>
              <a:t>) [identity law]</a:t>
            </a:r>
          </a:p>
          <a:p>
            <a:pPr marL="0" indent="0">
              <a:lnSpc>
                <a:spcPct val="110000"/>
              </a:lnSpc>
              <a:buClrTx/>
              <a:buNone/>
            </a:pPr>
            <a:r>
              <a:rPr lang="en-US" dirty="0" err="1" smtClean="0">
                <a:solidFill>
                  <a:schemeClr val="tx1"/>
                </a:solidFill>
              </a:rPr>
              <a:t>Meena</a:t>
            </a:r>
            <a:r>
              <a:rPr lang="en-US" dirty="0" smtClean="0">
                <a:solidFill>
                  <a:schemeClr val="tx1"/>
                </a:solidFill>
              </a:rPr>
              <a:t> will succeed in career.[PROVED]</a:t>
            </a:r>
          </a:p>
          <a:p>
            <a:pPr marL="0" indent="0">
              <a:lnSpc>
                <a:spcPct val="110000"/>
              </a:lnSpc>
              <a:buClrTx/>
              <a:buNone/>
            </a:pPr>
            <a:endParaRPr lang="en-US" dirty="0">
              <a:solidFill>
                <a:schemeClr val="tx1"/>
              </a:solidFill>
            </a:endParaRPr>
          </a:p>
          <a:p>
            <a:pPr marL="0" indent="0">
              <a:lnSpc>
                <a:spcPct val="110000"/>
              </a:lnSpc>
              <a:buClrTx/>
              <a:buNone/>
            </a:pPr>
            <a:endParaRPr lang="en-US" dirty="0" smtClean="0">
              <a:solidFill>
                <a:schemeClr val="tx1"/>
              </a:solidFill>
            </a:endParaRPr>
          </a:p>
          <a:p>
            <a:pPr marL="0" indent="0">
              <a:lnSpc>
                <a:spcPct val="110000"/>
              </a:lnSpc>
              <a:buClrTx/>
              <a:buNone/>
            </a:pPr>
            <a:endParaRPr lang="en-US" dirty="0">
              <a:solidFill>
                <a:schemeClr val="tx1"/>
              </a:solidFill>
            </a:endParaRPr>
          </a:p>
          <a:p>
            <a:pPr marL="0" indent="0">
              <a:lnSpc>
                <a:spcPct val="110000"/>
              </a:lnSpc>
              <a:buClrTx/>
              <a:buNone/>
            </a:pPr>
            <a:endParaRPr lang="en-US" dirty="0" smtClean="0">
              <a:solidFill>
                <a:schemeClr val="tx1"/>
              </a:solidFill>
            </a:endParaRPr>
          </a:p>
          <a:p>
            <a:pPr marL="457200" indent="-457200">
              <a:lnSpc>
                <a:spcPct val="110000"/>
              </a:lnSpc>
              <a:buClrTx/>
              <a:buFont typeface="Arial" panose="020B0604020202020204" pitchFamily="34" charset="0"/>
              <a:buAutoNum type="arabicPeriod"/>
            </a:pPr>
            <a:endParaRPr lang="en-US" dirty="0" smtClean="0">
              <a:solidFill>
                <a:schemeClr val="tx1"/>
              </a:solidFill>
            </a:endParaRPr>
          </a:p>
          <a:p>
            <a:pPr marL="457200" indent="-457200">
              <a:lnSpc>
                <a:spcPct val="110000"/>
              </a:lnSpc>
              <a:buClrTx/>
              <a:buFont typeface="Arial" panose="020B0604020202020204" pitchFamily="34" charset="0"/>
              <a:buAutoNum type="arabicPeriod"/>
            </a:pPr>
            <a:endParaRPr lang="en-US" dirty="0">
              <a:solidFill>
                <a:schemeClr val="tx1"/>
              </a:solidFill>
            </a:endParaRPr>
          </a:p>
          <a:p>
            <a:pPr marL="457200" indent="-457200">
              <a:lnSpc>
                <a:spcPct val="110000"/>
              </a:lnSpc>
              <a:buClrTx/>
              <a:buAutoNum type="arabicPeriod"/>
            </a:pPr>
            <a:endParaRPr lang="en-US" b="1" dirty="0">
              <a:solidFill>
                <a:schemeClr val="tx1"/>
              </a:solidFill>
            </a:endParaRPr>
          </a:p>
        </p:txBody>
      </p:sp>
    </p:spTree>
    <p:extLst>
      <p:ext uri="{BB962C8B-B14F-4D97-AF65-F5344CB8AC3E}">
        <p14:creationId xmlns:p14="http://schemas.microsoft.com/office/powerpoint/2010/main" val="356301139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381000" y="2590800"/>
            <a:ext cx="8534400" cy="1066800"/>
          </a:xfrm>
          <a:prstGeom prst="rect">
            <a:avLst/>
          </a:prstGeom>
          <a:noFill/>
          <a:ln w="9525">
            <a:noFill/>
            <a:miter lim="800000"/>
            <a:headEnd/>
            <a:tailEnd/>
          </a:ln>
          <a:effectLst/>
        </p:spPr>
        <p:txBody>
          <a:bodyPr anchor="ctr"/>
          <a:lstStyle/>
          <a:p>
            <a:pPr algn="ctr">
              <a:defRPr/>
            </a:pPr>
            <a:r>
              <a:rPr lang="en-US" altLang="ja-JP" sz="4400" dirty="0">
                <a:solidFill>
                  <a:srgbClr val="FFFF00"/>
                </a:solidFill>
                <a:effectLst>
                  <a:outerShdw blurRad="38100" dist="38100" dir="2700000" algn="tl">
                    <a:srgbClr val="000000"/>
                  </a:outerShdw>
                </a:effectLst>
                <a:latin typeface="Tahoma" pitchFamily="34" charset="0"/>
              </a:rPr>
              <a:t>Thank </a:t>
            </a:r>
            <a:r>
              <a:rPr lang="en-US" altLang="ja-JP" sz="4400" dirty="0" smtClean="0">
                <a:solidFill>
                  <a:srgbClr val="FFFF00"/>
                </a:solidFill>
                <a:effectLst>
                  <a:outerShdw blurRad="38100" dist="38100" dir="2700000" algn="tl">
                    <a:srgbClr val="000000"/>
                  </a:outerShdw>
                </a:effectLst>
                <a:latin typeface="Tahoma" pitchFamily="34" charset="0"/>
              </a:rPr>
              <a:t>you</a:t>
            </a:r>
          </a:p>
          <a:p>
            <a:pPr algn="ctr">
              <a:defRPr/>
            </a:pPr>
            <a:endParaRPr lang="en-US" altLang="ja-JP" sz="4400" dirty="0">
              <a:solidFill>
                <a:srgbClr val="FFFF00"/>
              </a:solidFill>
              <a:effectLst>
                <a:outerShdw blurRad="38100" dist="38100" dir="2700000" algn="tl">
                  <a:srgbClr val="000000"/>
                </a:outerShdw>
              </a:effectLst>
              <a:latin typeface="Tahom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5954"/>
                                        </p:tgtEl>
                                        <p:attrNameLst>
                                          <p:attrName>style.visibility</p:attrName>
                                        </p:attrNameLst>
                                      </p:cBhvr>
                                      <p:to>
                                        <p:strVal val="visible"/>
                                      </p:to>
                                    </p:set>
                                    <p:anim calcmode="lin" valueType="num">
                                      <p:cBhvr additive="base">
                                        <p:cTn id="7" dur="500" fill="hold"/>
                                        <p:tgtEl>
                                          <p:spTgt spid="125954"/>
                                        </p:tgtEl>
                                        <p:attrNameLst>
                                          <p:attrName>ppt_x</p:attrName>
                                        </p:attrNameLst>
                                      </p:cBhvr>
                                      <p:tavLst>
                                        <p:tav tm="0">
                                          <p:val>
                                            <p:strVal val="#ppt_x"/>
                                          </p:val>
                                        </p:tav>
                                        <p:tav tm="100000">
                                          <p:val>
                                            <p:strVal val="#ppt_x"/>
                                          </p:val>
                                        </p:tav>
                                      </p:tavLst>
                                    </p:anim>
                                    <p:anim calcmode="lin" valueType="num">
                                      <p:cBhvr additive="base">
                                        <p:cTn id="8" dur="500" fill="hold"/>
                                        <p:tgtEl>
                                          <p:spTgt spid="1259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Line 32"/>
          <p:cNvSpPr>
            <a:spLocks noChangeShapeType="1"/>
          </p:cNvSpPr>
          <p:nvPr/>
        </p:nvSpPr>
        <p:spPr bwMode="auto">
          <a:xfrm>
            <a:off x="0" y="6324600"/>
            <a:ext cx="9144000"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3" name="Rectangle 36"/>
          <p:cNvSpPr>
            <a:spLocks noChangeArrowheads="1"/>
          </p:cNvSpPr>
          <p:nvPr/>
        </p:nvSpPr>
        <p:spPr bwMode="auto">
          <a:xfrm>
            <a:off x="0" y="0"/>
            <a:ext cx="922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ja-JP" sz="2800" dirty="0">
                <a:solidFill>
                  <a:srgbClr val="00FFFF"/>
                </a:solidFill>
                <a:latin typeface="Century" panose="02040604050505020304" pitchFamily="18" charset="0"/>
              </a:rPr>
              <a:t> </a:t>
            </a:r>
            <a:r>
              <a:rPr lang="en-US" altLang="ja-JP" sz="4400" b="1" dirty="0" smtClean="0">
                <a:latin typeface="Century" panose="02040604050505020304" pitchFamily="18" charset="0"/>
              </a:rPr>
              <a:t>Predicate Logic</a:t>
            </a:r>
            <a:endParaRPr lang="en-US" altLang="ja-JP" sz="4400" dirty="0">
              <a:latin typeface="ＭＳ 明朝" pitchFamily="49" charset="-128"/>
              <a:ea typeface="ＭＳ 明朝" pitchFamily="49" charset="-128"/>
            </a:endParaRPr>
          </a:p>
        </p:txBody>
      </p:sp>
      <p:sp>
        <p:nvSpPr>
          <p:cNvPr id="32774" name="Rectangle 39"/>
          <p:cNvSpPr>
            <a:spLocks noChangeArrowheads="1"/>
          </p:cNvSpPr>
          <p:nvPr/>
        </p:nvSpPr>
        <p:spPr bwMode="auto">
          <a:xfrm>
            <a:off x="381000" y="914400"/>
            <a:ext cx="8534400" cy="74613"/>
          </a:xfrm>
          <a:prstGeom prst="rect">
            <a:avLst/>
          </a:prstGeom>
          <a:gradFill rotWithShape="0">
            <a:gsLst>
              <a:gs pos="0">
                <a:schemeClr val="tx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16391" name="Rectangle 41"/>
          <p:cNvSpPr>
            <a:spLocks noGrp="1" noChangeArrowheads="1"/>
          </p:cNvSpPr>
          <p:nvPr>
            <p:ph sz="half" idx="1"/>
          </p:nvPr>
        </p:nvSpPr>
        <p:spPr>
          <a:xfrm>
            <a:off x="333233" y="1295400"/>
            <a:ext cx="8915400" cy="5183187"/>
          </a:xfrm>
          <a:extLst/>
        </p:spPr>
        <p:txBody>
          <a:bodyPr lIns="92075" tIns="46038" rIns="92075" bIns="46038" rtlCol="0">
            <a:normAutofit/>
          </a:bodyPr>
          <a:lstStyle/>
          <a:p>
            <a:pPr algn="just">
              <a:buClrTx/>
              <a:buFont typeface="Wingdings" panose="05000000000000000000" pitchFamily="2" charset="2"/>
              <a:buChar char="§"/>
            </a:pPr>
            <a:r>
              <a:rPr lang="en-US" dirty="0" smtClean="0">
                <a:solidFill>
                  <a:schemeClr val="tx1"/>
                </a:solidFill>
              </a:rPr>
              <a:t>Logic</a:t>
            </a:r>
          </a:p>
          <a:p>
            <a:pPr algn="just">
              <a:buClrTx/>
              <a:buFont typeface="Wingdings" panose="05000000000000000000" pitchFamily="2" charset="2"/>
              <a:buChar char="§"/>
            </a:pPr>
            <a:r>
              <a:rPr lang="en-US" dirty="0" smtClean="0">
                <a:solidFill>
                  <a:schemeClr val="tx1"/>
                </a:solidFill>
              </a:rPr>
              <a:t>Syntax</a:t>
            </a:r>
          </a:p>
          <a:p>
            <a:pPr algn="just">
              <a:buClrTx/>
              <a:buFont typeface="Wingdings" panose="05000000000000000000" pitchFamily="2" charset="2"/>
              <a:buChar char="§"/>
            </a:pPr>
            <a:r>
              <a:rPr lang="en-US" dirty="0" smtClean="0">
                <a:solidFill>
                  <a:schemeClr val="tx1"/>
                </a:solidFill>
              </a:rPr>
              <a:t>Semantics</a:t>
            </a:r>
          </a:p>
          <a:p>
            <a:pPr algn="just">
              <a:buClrTx/>
              <a:buFont typeface="Wingdings" panose="05000000000000000000" pitchFamily="2" charset="2"/>
              <a:buChar char="§"/>
            </a:pPr>
            <a:r>
              <a:rPr lang="en-US" dirty="0" smtClean="0">
                <a:solidFill>
                  <a:schemeClr val="tx1"/>
                </a:solidFill>
              </a:rPr>
              <a:t>Inference Procedure</a:t>
            </a:r>
            <a:endParaRPr lang="en-US" dirty="0">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Line 32"/>
          <p:cNvSpPr>
            <a:spLocks noChangeShapeType="1"/>
          </p:cNvSpPr>
          <p:nvPr/>
        </p:nvSpPr>
        <p:spPr bwMode="auto">
          <a:xfrm>
            <a:off x="0" y="6324600"/>
            <a:ext cx="9144000"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3" name="Rectangle 36"/>
          <p:cNvSpPr>
            <a:spLocks noChangeArrowheads="1"/>
          </p:cNvSpPr>
          <p:nvPr/>
        </p:nvSpPr>
        <p:spPr bwMode="auto">
          <a:xfrm>
            <a:off x="0" y="0"/>
            <a:ext cx="922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ja-JP" sz="2800" dirty="0">
                <a:solidFill>
                  <a:srgbClr val="00FFFF"/>
                </a:solidFill>
                <a:latin typeface="Century" panose="02040604050505020304" pitchFamily="18" charset="0"/>
              </a:rPr>
              <a:t> </a:t>
            </a:r>
            <a:r>
              <a:rPr lang="en-US" altLang="ja-JP" sz="4400" b="1" dirty="0">
                <a:latin typeface="Century" panose="02040604050505020304" pitchFamily="18" charset="0"/>
              </a:rPr>
              <a:t>Predicate Logic</a:t>
            </a:r>
            <a:endParaRPr lang="en-US" altLang="ja-JP" sz="4400" dirty="0">
              <a:latin typeface="ＭＳ 明朝" pitchFamily="49" charset="-128"/>
              <a:ea typeface="ＭＳ 明朝" pitchFamily="49" charset="-128"/>
            </a:endParaRPr>
          </a:p>
        </p:txBody>
      </p:sp>
      <p:sp>
        <p:nvSpPr>
          <p:cNvPr id="32774" name="Rectangle 39"/>
          <p:cNvSpPr>
            <a:spLocks noChangeArrowheads="1"/>
          </p:cNvSpPr>
          <p:nvPr/>
        </p:nvSpPr>
        <p:spPr bwMode="auto">
          <a:xfrm>
            <a:off x="381000" y="914400"/>
            <a:ext cx="8534400" cy="74613"/>
          </a:xfrm>
          <a:prstGeom prst="rect">
            <a:avLst/>
          </a:prstGeom>
          <a:gradFill rotWithShape="0">
            <a:gsLst>
              <a:gs pos="0">
                <a:schemeClr val="tx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16391" name="Rectangle 41"/>
          <p:cNvSpPr>
            <a:spLocks noGrp="1" noChangeArrowheads="1"/>
          </p:cNvSpPr>
          <p:nvPr>
            <p:ph sz="half" idx="1"/>
          </p:nvPr>
        </p:nvSpPr>
        <p:spPr>
          <a:xfrm>
            <a:off x="0" y="1066800"/>
            <a:ext cx="9144000" cy="4876800"/>
          </a:xfrm>
          <a:extLst/>
        </p:spPr>
        <p:txBody>
          <a:bodyPr lIns="92075" tIns="46038" rIns="92075" bIns="46038" rtlCol="0">
            <a:normAutofit/>
          </a:bodyPr>
          <a:lstStyle/>
          <a:p>
            <a:pPr fontAlgn="auto">
              <a:lnSpc>
                <a:spcPct val="90000"/>
              </a:lnSpc>
              <a:buClrTx/>
              <a:buFont typeface="Arial"/>
              <a:buChar char="•"/>
              <a:defRPr/>
            </a:pPr>
            <a:r>
              <a:rPr lang="en-US" dirty="0" smtClean="0">
                <a:solidFill>
                  <a:schemeClr val="tx1"/>
                </a:solidFill>
              </a:rPr>
              <a:t>In predicate logic the basic unit is a predicate/ argument structure called an atomic sentence:</a:t>
            </a:r>
          </a:p>
          <a:p>
            <a:pPr fontAlgn="auto">
              <a:lnSpc>
                <a:spcPct val="90000"/>
              </a:lnSpc>
              <a:buClrTx/>
              <a:buFont typeface="Arial"/>
              <a:buChar char="•"/>
              <a:defRPr/>
            </a:pPr>
            <a:r>
              <a:rPr lang="en-US" dirty="0" smtClean="0">
                <a:solidFill>
                  <a:schemeClr val="tx1"/>
                </a:solidFill>
              </a:rPr>
              <a:t>Azad likes chocolate.</a:t>
            </a:r>
          </a:p>
          <a:p>
            <a:pPr lvl="1" fontAlgn="auto">
              <a:lnSpc>
                <a:spcPct val="90000"/>
              </a:lnSpc>
              <a:buClrTx/>
              <a:buFont typeface="Arial"/>
              <a:buChar char="•"/>
              <a:defRPr/>
            </a:pPr>
            <a:r>
              <a:rPr lang="en-US" dirty="0" smtClean="0">
                <a:solidFill>
                  <a:schemeClr val="tx1"/>
                </a:solidFill>
              </a:rPr>
              <a:t>LIKES (</a:t>
            </a:r>
            <a:r>
              <a:rPr lang="en-US" dirty="0" err="1" smtClean="0">
                <a:solidFill>
                  <a:schemeClr val="tx1"/>
                </a:solidFill>
              </a:rPr>
              <a:t>azad</a:t>
            </a:r>
            <a:r>
              <a:rPr lang="en-US" dirty="0" smtClean="0">
                <a:solidFill>
                  <a:schemeClr val="tx1"/>
                </a:solidFill>
              </a:rPr>
              <a:t>, chocolate)</a:t>
            </a:r>
          </a:p>
          <a:p>
            <a:pPr lvl="1" fontAlgn="auto">
              <a:lnSpc>
                <a:spcPct val="90000"/>
              </a:lnSpc>
              <a:buClrTx/>
              <a:buFont typeface="Arial"/>
              <a:buChar char="•"/>
              <a:defRPr/>
            </a:pPr>
            <a:r>
              <a:rPr lang="en-US" dirty="0" smtClean="0">
                <a:solidFill>
                  <a:schemeClr val="tx1"/>
                </a:solidFill>
              </a:rPr>
              <a:t>LIKES(X,Y)</a:t>
            </a:r>
          </a:p>
          <a:p>
            <a:pPr lvl="1" fontAlgn="auto">
              <a:lnSpc>
                <a:spcPct val="90000"/>
              </a:lnSpc>
              <a:buClrTx/>
              <a:buFont typeface="Arial"/>
              <a:buChar char="•"/>
              <a:defRPr/>
            </a:pPr>
            <a:r>
              <a:rPr lang="en-US" dirty="0" smtClean="0">
                <a:solidFill>
                  <a:schemeClr val="tx1"/>
                </a:solidFill>
              </a:rPr>
              <a:t>TALL (</a:t>
            </a:r>
            <a:r>
              <a:rPr lang="en-US" dirty="0" err="1" smtClean="0">
                <a:solidFill>
                  <a:schemeClr val="tx1"/>
                </a:solidFill>
              </a:rPr>
              <a:t>habib</a:t>
            </a:r>
            <a:r>
              <a:rPr lang="en-US" dirty="0" smtClean="0">
                <a:solidFill>
                  <a:schemeClr val="tx1"/>
                </a:solidFill>
              </a:rPr>
              <a:t>)</a:t>
            </a:r>
          </a:p>
          <a:p>
            <a:pPr fontAlgn="auto">
              <a:lnSpc>
                <a:spcPct val="90000"/>
              </a:lnSpc>
              <a:buClrTx/>
              <a:buFont typeface="Arial"/>
              <a:buChar char="•"/>
              <a:defRPr/>
            </a:pPr>
            <a:r>
              <a:rPr lang="en-US" dirty="0" smtClean="0">
                <a:solidFill>
                  <a:schemeClr val="tx1"/>
                </a:solidFill>
              </a:rPr>
              <a:t>Arguments can be any of:</a:t>
            </a:r>
          </a:p>
          <a:p>
            <a:pPr lvl="1" fontAlgn="auto">
              <a:lnSpc>
                <a:spcPct val="90000"/>
              </a:lnSpc>
              <a:buClrTx/>
              <a:buFont typeface="Arial"/>
              <a:buChar char="•"/>
              <a:defRPr/>
            </a:pPr>
            <a:r>
              <a:rPr lang="en-US" dirty="0" smtClean="0">
                <a:solidFill>
                  <a:schemeClr val="tx1"/>
                </a:solidFill>
              </a:rPr>
              <a:t>constant symbol, such as ‘</a:t>
            </a:r>
            <a:r>
              <a:rPr lang="en-US" dirty="0" err="1" smtClean="0">
                <a:solidFill>
                  <a:schemeClr val="tx1"/>
                </a:solidFill>
              </a:rPr>
              <a:t>azad</a:t>
            </a:r>
            <a:r>
              <a:rPr lang="en-US" dirty="0" smtClean="0">
                <a:solidFill>
                  <a:schemeClr val="tx1"/>
                </a:solidFill>
              </a:rPr>
              <a:t>’</a:t>
            </a:r>
          </a:p>
          <a:p>
            <a:pPr lvl="1" fontAlgn="auto">
              <a:lnSpc>
                <a:spcPct val="90000"/>
              </a:lnSpc>
              <a:buClrTx/>
              <a:buFont typeface="Arial"/>
              <a:buChar char="•"/>
              <a:defRPr/>
            </a:pPr>
            <a:r>
              <a:rPr lang="en-US" dirty="0" smtClean="0">
                <a:solidFill>
                  <a:schemeClr val="tx1"/>
                </a:solidFill>
              </a:rPr>
              <a:t>variable symbol, such as </a:t>
            </a:r>
            <a:r>
              <a:rPr lang="en-US" i="1" dirty="0" smtClean="0">
                <a:solidFill>
                  <a:schemeClr val="tx1"/>
                </a:solidFill>
              </a:rPr>
              <a:t>x</a:t>
            </a:r>
            <a:endParaRPr lang="en-US" dirty="0" smtClean="0">
              <a:solidFill>
                <a:schemeClr val="tx1"/>
              </a:solidFill>
            </a:endParaRPr>
          </a:p>
          <a:p>
            <a:pPr lvl="1" fontAlgn="auto">
              <a:lnSpc>
                <a:spcPct val="90000"/>
              </a:lnSpc>
              <a:buClrTx/>
              <a:buFont typeface="Arial"/>
              <a:buChar char="•"/>
              <a:defRPr/>
            </a:pPr>
            <a:r>
              <a:rPr lang="en-US" dirty="0" smtClean="0">
                <a:solidFill>
                  <a:schemeClr val="tx1"/>
                </a:solidFill>
              </a:rPr>
              <a:t>function expression, e.g., FATHER_OF (</a:t>
            </a:r>
            <a:r>
              <a:rPr lang="en-US" dirty="0" err="1" smtClean="0">
                <a:solidFill>
                  <a:schemeClr val="tx1"/>
                </a:solidFill>
              </a:rPr>
              <a:t>hasan</a:t>
            </a:r>
            <a:r>
              <a:rPr lang="en-US" dirty="0" smtClean="0">
                <a:solidFill>
                  <a:schemeClr val="tx1"/>
                </a:solidFill>
              </a:rPr>
              <a:t>)</a:t>
            </a:r>
          </a:p>
          <a:p>
            <a:pPr fontAlgn="auto">
              <a:lnSpc>
                <a:spcPct val="90000"/>
              </a:lnSpc>
              <a:buClrTx/>
              <a:buFont typeface="Arial"/>
              <a:buChar char="•"/>
              <a:defRPr/>
            </a:pPr>
            <a:r>
              <a:rPr lang="en-US" dirty="0" smtClean="0">
                <a:solidFill>
                  <a:schemeClr val="tx1"/>
                </a:solidFill>
              </a:rPr>
              <a:t>So we can have:</a:t>
            </a:r>
          </a:p>
          <a:p>
            <a:pPr lvl="1" fontAlgn="auto">
              <a:lnSpc>
                <a:spcPct val="90000"/>
              </a:lnSpc>
              <a:buClrTx/>
              <a:buFont typeface="Arial"/>
              <a:buChar char="•"/>
              <a:defRPr/>
            </a:pPr>
            <a:r>
              <a:rPr lang="en-US" dirty="0" smtClean="0">
                <a:solidFill>
                  <a:schemeClr val="tx1"/>
                </a:solidFill>
              </a:rPr>
              <a:t>LIKES (X, chocolate)</a:t>
            </a:r>
          </a:p>
          <a:p>
            <a:pPr lvl="1" fontAlgn="auto">
              <a:lnSpc>
                <a:spcPct val="90000"/>
              </a:lnSpc>
              <a:buClrTx/>
              <a:buFont typeface="Arial"/>
              <a:buChar char="•"/>
              <a:defRPr/>
            </a:pPr>
            <a:r>
              <a:rPr lang="en-US" dirty="0" smtClean="0">
                <a:solidFill>
                  <a:schemeClr val="tx1"/>
                </a:solidFill>
              </a:rPr>
              <a:t>FRIENDS (FATHER_OF (</a:t>
            </a:r>
            <a:r>
              <a:rPr lang="en-US" dirty="0" err="1" smtClean="0">
                <a:solidFill>
                  <a:schemeClr val="tx1"/>
                </a:solidFill>
              </a:rPr>
              <a:t>rita</a:t>
            </a:r>
            <a:r>
              <a:rPr lang="en-US" dirty="0" smtClean="0">
                <a:solidFill>
                  <a:schemeClr val="tx1"/>
                </a:solidFill>
              </a:rPr>
              <a:t>), FATHER_OF (</a:t>
            </a:r>
            <a:r>
              <a:rPr lang="en-US" dirty="0" err="1" smtClean="0">
                <a:solidFill>
                  <a:schemeClr val="tx1"/>
                </a:solidFill>
              </a:rPr>
              <a:t>choiti</a:t>
            </a:r>
            <a:r>
              <a:rPr lang="en-US" dirty="0" smtClean="0">
                <a:solidFill>
                  <a:schemeClr val="tx1"/>
                </a:solidFill>
              </a:rPr>
              <a:t>))</a:t>
            </a:r>
          </a:p>
          <a:p>
            <a:pPr lvl="1" fontAlgn="auto">
              <a:lnSpc>
                <a:spcPct val="90000"/>
              </a:lnSpc>
              <a:buFont typeface="Arial"/>
              <a:buChar char="•"/>
              <a:defRPr/>
            </a:pPr>
            <a:endParaRPr lang="en-US" dirty="0" smtClean="0">
              <a:solidFill>
                <a:schemeClr val="tx1"/>
              </a:solidFill>
            </a:endParaRPr>
          </a:p>
        </p:txBody>
      </p:sp>
    </p:spTree>
    <p:extLst>
      <p:ext uri="{BB962C8B-B14F-4D97-AF65-F5344CB8AC3E}">
        <p14:creationId xmlns:p14="http://schemas.microsoft.com/office/powerpoint/2010/main" val="3232575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Line 32"/>
          <p:cNvSpPr>
            <a:spLocks noChangeShapeType="1"/>
          </p:cNvSpPr>
          <p:nvPr/>
        </p:nvSpPr>
        <p:spPr bwMode="auto">
          <a:xfrm>
            <a:off x="0" y="6324600"/>
            <a:ext cx="9144000"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3" name="Rectangle 36"/>
          <p:cNvSpPr>
            <a:spLocks noChangeArrowheads="1"/>
          </p:cNvSpPr>
          <p:nvPr/>
        </p:nvSpPr>
        <p:spPr bwMode="auto">
          <a:xfrm>
            <a:off x="0" y="0"/>
            <a:ext cx="922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ja-JP" sz="4400" dirty="0">
                <a:cs typeface="Times New Roman" panose="02020603050405020304" pitchFamily="18" charset="0"/>
              </a:rPr>
              <a:t> </a:t>
            </a:r>
            <a:r>
              <a:rPr lang="en-US" altLang="ja-JP" sz="4400" dirty="0" smtClean="0">
                <a:cs typeface="Times New Roman" panose="02020603050405020304" pitchFamily="18" charset="0"/>
              </a:rPr>
              <a:t>Syntax of </a:t>
            </a:r>
            <a:r>
              <a:rPr lang="en-US" altLang="ja-JP" sz="4400" b="1" dirty="0" smtClean="0">
                <a:cs typeface="Times New Roman" panose="02020603050405020304" pitchFamily="18" charset="0"/>
              </a:rPr>
              <a:t>Predicate </a:t>
            </a:r>
            <a:r>
              <a:rPr lang="en-US" altLang="ja-JP" sz="4400" b="1" dirty="0">
                <a:cs typeface="Times New Roman" panose="02020603050405020304" pitchFamily="18" charset="0"/>
              </a:rPr>
              <a:t>Logic</a:t>
            </a:r>
            <a:endParaRPr lang="en-US" altLang="ja-JP" sz="4400" dirty="0">
              <a:ea typeface="ＭＳ 明朝" pitchFamily="49" charset="-128"/>
              <a:cs typeface="Times New Roman" panose="02020603050405020304" pitchFamily="18" charset="0"/>
            </a:endParaRPr>
          </a:p>
        </p:txBody>
      </p:sp>
      <p:sp>
        <p:nvSpPr>
          <p:cNvPr id="32774" name="Rectangle 39"/>
          <p:cNvSpPr>
            <a:spLocks noChangeArrowheads="1"/>
          </p:cNvSpPr>
          <p:nvPr/>
        </p:nvSpPr>
        <p:spPr bwMode="auto">
          <a:xfrm>
            <a:off x="381000" y="914400"/>
            <a:ext cx="8534400" cy="74613"/>
          </a:xfrm>
          <a:prstGeom prst="rect">
            <a:avLst/>
          </a:prstGeom>
          <a:gradFill rotWithShape="0">
            <a:gsLst>
              <a:gs pos="0">
                <a:schemeClr val="tx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16391" name="Rectangle 41"/>
          <p:cNvSpPr>
            <a:spLocks noGrp="1" noChangeArrowheads="1"/>
          </p:cNvSpPr>
          <p:nvPr>
            <p:ph sz="half" idx="1"/>
          </p:nvPr>
        </p:nvSpPr>
        <p:spPr>
          <a:xfrm>
            <a:off x="417394" y="1081928"/>
            <a:ext cx="9144000" cy="4876800"/>
          </a:xfrm>
          <a:extLst/>
        </p:spPr>
        <p:txBody>
          <a:bodyPr lIns="92075" tIns="46038" rIns="92075" bIns="46038" rtlCol="0">
            <a:normAutofit/>
          </a:bodyPr>
          <a:lstStyle/>
          <a:p>
            <a:pPr marL="0" indent="0">
              <a:buClrTx/>
              <a:buNone/>
            </a:pPr>
            <a:r>
              <a:rPr lang="en-US" dirty="0">
                <a:solidFill>
                  <a:schemeClr val="tx1"/>
                </a:solidFill>
              </a:rPr>
              <a:t>The syntax of predicate logic consists of</a:t>
            </a:r>
            <a:r>
              <a:rPr lang="en-US" dirty="0" smtClean="0">
                <a:solidFill>
                  <a:schemeClr val="tx1"/>
                </a:solidFill>
              </a:rPr>
              <a:t>:</a:t>
            </a:r>
            <a:endParaRPr lang="en-US" dirty="0">
              <a:solidFill>
                <a:schemeClr val="tx1"/>
              </a:solidFill>
            </a:endParaRPr>
          </a:p>
          <a:p>
            <a:pPr lvl="0">
              <a:buClrTx/>
              <a:buFont typeface="Wingdings" panose="05000000000000000000" pitchFamily="2" charset="2"/>
              <a:buChar char="§"/>
            </a:pPr>
            <a:r>
              <a:rPr lang="en-US" dirty="0">
                <a:solidFill>
                  <a:schemeClr val="tx1"/>
                </a:solidFill>
              </a:rPr>
              <a:t>constants </a:t>
            </a:r>
            <a:r>
              <a:rPr lang="en-US" dirty="0" smtClean="0">
                <a:solidFill>
                  <a:schemeClr val="tx1"/>
                </a:solidFill>
              </a:rPr>
              <a:t> </a:t>
            </a:r>
          </a:p>
          <a:p>
            <a:pPr lvl="0">
              <a:buClrTx/>
              <a:buFont typeface="Wingdings" panose="05000000000000000000" pitchFamily="2" charset="2"/>
              <a:buChar char="§"/>
            </a:pPr>
            <a:r>
              <a:rPr lang="en-US" dirty="0" smtClean="0">
                <a:solidFill>
                  <a:schemeClr val="tx1"/>
                </a:solidFill>
              </a:rPr>
              <a:t>variables x, y, …  </a:t>
            </a:r>
          </a:p>
          <a:p>
            <a:pPr lvl="0">
              <a:buClrTx/>
              <a:buFont typeface="Wingdings" panose="05000000000000000000" pitchFamily="2" charset="2"/>
              <a:buChar char="§"/>
            </a:pPr>
            <a:r>
              <a:rPr lang="en-US" dirty="0" smtClean="0">
                <a:solidFill>
                  <a:schemeClr val="tx1"/>
                </a:solidFill>
              </a:rPr>
              <a:t>functions </a:t>
            </a:r>
            <a:r>
              <a:rPr lang="en-US" dirty="0">
                <a:solidFill>
                  <a:schemeClr val="tx1"/>
                </a:solidFill>
              </a:rPr>
              <a:t>f(), g(), … </a:t>
            </a:r>
            <a:r>
              <a:rPr lang="en-US" dirty="0" smtClean="0">
                <a:solidFill>
                  <a:schemeClr val="tx1"/>
                </a:solidFill>
              </a:rPr>
              <a:t> </a:t>
            </a:r>
            <a:endParaRPr lang="en-US" dirty="0">
              <a:solidFill>
                <a:schemeClr val="tx1"/>
              </a:solidFill>
            </a:endParaRPr>
          </a:p>
          <a:p>
            <a:pPr lvl="0">
              <a:buClrTx/>
              <a:buFont typeface="Wingdings" panose="05000000000000000000" pitchFamily="2" charset="2"/>
              <a:buChar char="§"/>
            </a:pPr>
            <a:r>
              <a:rPr lang="en-US" dirty="0">
                <a:solidFill>
                  <a:schemeClr val="tx1"/>
                </a:solidFill>
              </a:rPr>
              <a:t>predicates P(), Q(), … </a:t>
            </a:r>
          </a:p>
          <a:p>
            <a:pPr lvl="0">
              <a:buClrTx/>
              <a:buFont typeface="Wingdings" panose="05000000000000000000" pitchFamily="2" charset="2"/>
              <a:buChar char="§"/>
            </a:pPr>
            <a:r>
              <a:rPr lang="en-US" dirty="0">
                <a:solidFill>
                  <a:schemeClr val="tx1"/>
                </a:solidFill>
              </a:rPr>
              <a:t>logical connectives ∧, ∨, ¬, Æ, </a:t>
            </a:r>
            <a:r>
              <a:rPr lang="en-US" dirty="0" smtClean="0">
                <a:solidFill>
                  <a:schemeClr val="tx1"/>
                </a:solidFill>
              </a:rPr>
              <a:t>↔</a:t>
            </a:r>
            <a:endParaRPr lang="en-US" dirty="0">
              <a:solidFill>
                <a:schemeClr val="tx1"/>
              </a:solidFill>
            </a:endParaRPr>
          </a:p>
          <a:p>
            <a:pPr lvl="0">
              <a:buClrTx/>
              <a:buFont typeface="Wingdings" panose="05000000000000000000" pitchFamily="2" charset="2"/>
              <a:buChar char="§"/>
            </a:pPr>
            <a:r>
              <a:rPr lang="en-US" dirty="0">
                <a:solidFill>
                  <a:schemeClr val="tx1"/>
                </a:solidFill>
              </a:rPr>
              <a:t>quantifiers ∀, ∃ </a:t>
            </a:r>
            <a:endParaRPr lang="en-US" dirty="0" smtClean="0">
              <a:solidFill>
                <a:schemeClr val="tx1"/>
              </a:solidFill>
            </a:endParaRPr>
          </a:p>
          <a:p>
            <a:pPr lvl="0">
              <a:buClrTx/>
              <a:buFont typeface="Wingdings" panose="05000000000000000000" pitchFamily="2" charset="2"/>
              <a:buChar char="§"/>
            </a:pPr>
            <a:r>
              <a:rPr lang="en-US" dirty="0" smtClean="0">
                <a:solidFill>
                  <a:schemeClr val="tx1"/>
                </a:solidFill>
              </a:rPr>
              <a:t>punctuations</a:t>
            </a:r>
            <a:r>
              <a:rPr lang="en-US" dirty="0">
                <a:solidFill>
                  <a:schemeClr val="tx1"/>
                </a:solidFill>
              </a:rPr>
              <a:t>: , . ( )</a:t>
            </a:r>
          </a:p>
          <a:p>
            <a:pPr lvl="1" fontAlgn="auto">
              <a:lnSpc>
                <a:spcPct val="90000"/>
              </a:lnSpc>
              <a:buClrTx/>
              <a:buFont typeface="Wingdings" panose="05000000000000000000" pitchFamily="2" charset="2"/>
              <a:buChar char="§"/>
              <a:defRPr/>
            </a:pPr>
            <a:endParaRPr lang="en-US" dirty="0" smtClean="0">
              <a:solidFill>
                <a:schemeClr val="tx1"/>
              </a:solidFill>
            </a:endParaRPr>
          </a:p>
        </p:txBody>
      </p:sp>
    </p:spTree>
    <p:extLst>
      <p:ext uri="{BB962C8B-B14F-4D97-AF65-F5344CB8AC3E}">
        <p14:creationId xmlns:p14="http://schemas.microsoft.com/office/powerpoint/2010/main" val="8821478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Line 5"/>
          <p:cNvSpPr>
            <a:spLocks noChangeShapeType="1"/>
          </p:cNvSpPr>
          <p:nvPr/>
        </p:nvSpPr>
        <p:spPr bwMode="auto">
          <a:xfrm>
            <a:off x="0" y="6324600"/>
            <a:ext cx="9144000"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821" name="Rectangle 9"/>
          <p:cNvSpPr>
            <a:spLocks noChangeArrowheads="1"/>
          </p:cNvSpPr>
          <p:nvPr/>
        </p:nvSpPr>
        <p:spPr bwMode="auto">
          <a:xfrm>
            <a:off x="0" y="152400"/>
            <a:ext cx="9220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ja-JP" sz="2800" dirty="0">
                <a:solidFill>
                  <a:srgbClr val="00FFFF"/>
                </a:solidFill>
                <a:latin typeface="Century" panose="02040604050505020304" pitchFamily="18" charset="0"/>
              </a:rPr>
              <a:t> </a:t>
            </a:r>
            <a:r>
              <a:rPr lang="en-US" altLang="ja-JP" sz="4400" b="1" dirty="0">
                <a:latin typeface="Century" panose="02040604050505020304" pitchFamily="18" charset="0"/>
              </a:rPr>
              <a:t>Syntax of Predicate Logic</a:t>
            </a:r>
            <a:endParaRPr lang="en-US" altLang="ja-JP" sz="4400" dirty="0">
              <a:latin typeface="ＭＳ 明朝" pitchFamily="49" charset="-128"/>
              <a:ea typeface="ＭＳ 明朝" pitchFamily="49" charset="-128"/>
            </a:endParaRPr>
          </a:p>
        </p:txBody>
      </p:sp>
      <p:sp>
        <p:nvSpPr>
          <p:cNvPr id="34822" name="Rectangle 12"/>
          <p:cNvSpPr>
            <a:spLocks noChangeArrowheads="1"/>
          </p:cNvSpPr>
          <p:nvPr/>
        </p:nvSpPr>
        <p:spPr bwMode="auto">
          <a:xfrm>
            <a:off x="381000" y="914400"/>
            <a:ext cx="8534400" cy="74613"/>
          </a:xfrm>
          <a:prstGeom prst="rect">
            <a:avLst/>
          </a:prstGeom>
          <a:gradFill rotWithShape="0">
            <a:gsLst>
              <a:gs pos="0">
                <a:schemeClr val="tx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17415" name="Rectangle 14"/>
          <p:cNvSpPr>
            <a:spLocks noGrp="1" noChangeArrowheads="1"/>
          </p:cNvSpPr>
          <p:nvPr>
            <p:ph idx="1"/>
          </p:nvPr>
        </p:nvSpPr>
        <p:spPr>
          <a:xfrm>
            <a:off x="457200" y="1066800"/>
            <a:ext cx="8458200" cy="4876800"/>
          </a:xfrm>
          <a:extLst/>
        </p:spPr>
        <p:txBody>
          <a:bodyPr lIns="92075" tIns="46038" rIns="92075" bIns="46038" rtlCol="0">
            <a:normAutofit/>
          </a:bodyPr>
          <a:lstStyle/>
          <a:p>
            <a:pPr fontAlgn="auto">
              <a:buClrTx/>
              <a:buFont typeface="Arial"/>
              <a:buChar char="•"/>
              <a:defRPr/>
            </a:pPr>
            <a:r>
              <a:rPr lang="en-US" sz="2800" dirty="0" smtClean="0">
                <a:solidFill>
                  <a:schemeClr val="tx1">
                    <a:lumMod val="85000"/>
                    <a:lumOff val="15000"/>
                  </a:schemeClr>
                </a:solidFill>
              </a:rPr>
              <a:t>These atomic sentences can be combined using logic connectives</a:t>
            </a:r>
          </a:p>
          <a:p>
            <a:pPr lvl="1" fontAlgn="auto">
              <a:buClrTx/>
              <a:buFont typeface="Arial"/>
              <a:buChar char="•"/>
              <a:defRPr/>
            </a:pPr>
            <a:r>
              <a:rPr lang="en-US" sz="2400" dirty="0" smtClean="0">
                <a:solidFill>
                  <a:schemeClr val="tx1">
                    <a:lumMod val="85000"/>
                    <a:lumOff val="15000"/>
                  </a:schemeClr>
                </a:solidFill>
              </a:rPr>
              <a:t>Rita likes </a:t>
            </a:r>
            <a:r>
              <a:rPr lang="en-US" sz="2400" dirty="0" err="1" smtClean="0">
                <a:solidFill>
                  <a:schemeClr val="tx1">
                    <a:lumMod val="85000"/>
                    <a:lumOff val="15000"/>
                  </a:schemeClr>
                </a:solidFill>
              </a:rPr>
              <a:t>Mim</a:t>
            </a:r>
            <a:r>
              <a:rPr lang="en-US" sz="2400" dirty="0" smtClean="0">
                <a:solidFill>
                  <a:schemeClr val="tx1">
                    <a:lumMod val="85000"/>
                    <a:lumOff val="15000"/>
                  </a:schemeClr>
                </a:solidFill>
              </a:rPr>
              <a:t> who is tall.</a:t>
            </a:r>
          </a:p>
          <a:p>
            <a:pPr lvl="1" fontAlgn="auto">
              <a:buClrTx/>
              <a:buFont typeface="Arial"/>
              <a:buChar char="•"/>
              <a:defRPr/>
            </a:pPr>
            <a:r>
              <a:rPr lang="en-US" sz="2400" dirty="0" smtClean="0">
                <a:solidFill>
                  <a:schemeClr val="tx1">
                    <a:lumMod val="85000"/>
                    <a:lumOff val="15000"/>
                  </a:schemeClr>
                </a:solidFill>
              </a:rPr>
              <a:t>LIKES (</a:t>
            </a:r>
            <a:r>
              <a:rPr lang="en-US" sz="2400" dirty="0" err="1" smtClean="0">
                <a:solidFill>
                  <a:schemeClr val="tx1">
                    <a:lumMod val="85000"/>
                    <a:lumOff val="15000"/>
                  </a:schemeClr>
                </a:solidFill>
              </a:rPr>
              <a:t>rita</a:t>
            </a:r>
            <a:r>
              <a:rPr lang="en-US" sz="2400" dirty="0" smtClean="0">
                <a:solidFill>
                  <a:schemeClr val="tx1">
                    <a:lumMod val="85000"/>
                    <a:lumOff val="15000"/>
                  </a:schemeClr>
                </a:solidFill>
              </a:rPr>
              <a:t>, </a:t>
            </a:r>
            <a:r>
              <a:rPr lang="en-US" sz="2400" dirty="0" err="1" smtClean="0">
                <a:solidFill>
                  <a:schemeClr val="tx1">
                    <a:lumMod val="85000"/>
                    <a:lumOff val="15000"/>
                  </a:schemeClr>
                </a:solidFill>
              </a:rPr>
              <a:t>mim</a:t>
            </a:r>
            <a:r>
              <a:rPr lang="en-US" sz="2400" dirty="0" smtClean="0">
                <a:solidFill>
                  <a:schemeClr val="tx1">
                    <a:lumMod val="85000"/>
                    <a:lumOff val="15000"/>
                  </a:schemeClr>
                </a:solidFill>
              </a:rPr>
              <a:t>) </a:t>
            </a:r>
            <a:r>
              <a:rPr lang="en-US" sz="2400" dirty="0" smtClean="0">
                <a:solidFill>
                  <a:schemeClr val="tx1">
                    <a:lumMod val="85000"/>
                    <a:lumOff val="15000"/>
                  </a:schemeClr>
                </a:solidFill>
                <a:sym typeface="Euclid Symbol" pitchFamily="18" charset="2"/>
              </a:rPr>
              <a:t> TALL (</a:t>
            </a:r>
            <a:r>
              <a:rPr lang="en-US" sz="2400" dirty="0" err="1" smtClean="0">
                <a:solidFill>
                  <a:schemeClr val="tx1">
                    <a:lumMod val="85000"/>
                    <a:lumOff val="15000"/>
                  </a:schemeClr>
                </a:solidFill>
                <a:sym typeface="Euclid Symbol" pitchFamily="18" charset="2"/>
              </a:rPr>
              <a:t>mim</a:t>
            </a:r>
            <a:r>
              <a:rPr lang="en-US" sz="2400" dirty="0" smtClean="0">
                <a:solidFill>
                  <a:schemeClr val="tx1">
                    <a:lumMod val="85000"/>
                    <a:lumOff val="15000"/>
                  </a:schemeClr>
                </a:solidFill>
                <a:sym typeface="Euclid Symbol" pitchFamily="18" charset="2"/>
              </a:rPr>
              <a:t>)</a:t>
            </a:r>
          </a:p>
          <a:p>
            <a:pPr lvl="1" fontAlgn="auto">
              <a:buClrTx/>
              <a:buFont typeface="Arial"/>
              <a:buChar char="•"/>
              <a:defRPr/>
            </a:pPr>
            <a:r>
              <a:rPr lang="en-US" sz="2400" dirty="0" smtClean="0">
                <a:solidFill>
                  <a:schemeClr val="tx1">
                    <a:lumMod val="85000"/>
                    <a:lumOff val="15000"/>
                  </a:schemeClr>
                </a:solidFill>
                <a:sym typeface="Euclid Symbol" pitchFamily="18" charset="2"/>
              </a:rPr>
              <a:t>If </a:t>
            </a:r>
            <a:r>
              <a:rPr lang="en-US" sz="2400" dirty="0" err="1" smtClean="0">
                <a:solidFill>
                  <a:schemeClr val="tx1">
                    <a:lumMod val="85000"/>
                    <a:lumOff val="15000"/>
                  </a:schemeClr>
                </a:solidFill>
                <a:sym typeface="Euclid Symbol" pitchFamily="18" charset="2"/>
              </a:rPr>
              <a:t>mim</a:t>
            </a:r>
            <a:r>
              <a:rPr lang="en-US" sz="2400" dirty="0" smtClean="0">
                <a:solidFill>
                  <a:schemeClr val="tx1">
                    <a:lumMod val="85000"/>
                    <a:lumOff val="15000"/>
                  </a:schemeClr>
                </a:solidFill>
                <a:sym typeface="Euclid Symbol" pitchFamily="18" charset="2"/>
              </a:rPr>
              <a:t> is a basket ball player then she is tall.</a:t>
            </a:r>
          </a:p>
          <a:p>
            <a:pPr lvl="1" fontAlgn="auto">
              <a:buClrTx/>
              <a:buFont typeface="Arial"/>
              <a:buChar char="•"/>
              <a:defRPr/>
            </a:pPr>
            <a:r>
              <a:rPr lang="en-US" sz="2400" dirty="0" smtClean="0">
                <a:solidFill>
                  <a:schemeClr val="tx1">
                    <a:lumMod val="85000"/>
                    <a:lumOff val="15000"/>
                  </a:schemeClr>
                </a:solidFill>
                <a:sym typeface="Euclid Symbol" pitchFamily="18" charset="2"/>
              </a:rPr>
              <a:t>BASKET_BALL_PLAYER (</a:t>
            </a:r>
            <a:r>
              <a:rPr lang="en-US" sz="2400" dirty="0" err="1" smtClean="0">
                <a:solidFill>
                  <a:schemeClr val="tx1">
                    <a:lumMod val="85000"/>
                    <a:lumOff val="15000"/>
                  </a:schemeClr>
                </a:solidFill>
                <a:sym typeface="Euclid Symbol" pitchFamily="18" charset="2"/>
              </a:rPr>
              <a:t>mim</a:t>
            </a:r>
            <a:r>
              <a:rPr lang="en-US" sz="2400" dirty="0" smtClean="0">
                <a:solidFill>
                  <a:schemeClr val="tx1">
                    <a:lumMod val="85000"/>
                    <a:lumOff val="15000"/>
                  </a:schemeClr>
                </a:solidFill>
                <a:sym typeface="Euclid Symbol" pitchFamily="18" charset="2"/>
              </a:rPr>
              <a:t>)  TALL (</a:t>
            </a:r>
            <a:r>
              <a:rPr lang="en-US" sz="2400" dirty="0" err="1" smtClean="0">
                <a:solidFill>
                  <a:schemeClr val="tx1">
                    <a:lumMod val="85000"/>
                    <a:lumOff val="15000"/>
                  </a:schemeClr>
                </a:solidFill>
                <a:sym typeface="Euclid Symbol" pitchFamily="18" charset="2"/>
              </a:rPr>
              <a:t>mim</a:t>
            </a:r>
            <a:r>
              <a:rPr lang="en-US" sz="2400" dirty="0" smtClean="0">
                <a:solidFill>
                  <a:schemeClr val="tx1">
                    <a:lumMod val="85000"/>
                    <a:lumOff val="15000"/>
                  </a:schemeClr>
                </a:solidFill>
                <a:sym typeface="Euclid Symbol" pitchFamily="18" charset="2"/>
              </a:rPr>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Line 32"/>
          <p:cNvSpPr>
            <a:spLocks noChangeShapeType="1"/>
          </p:cNvSpPr>
          <p:nvPr/>
        </p:nvSpPr>
        <p:spPr bwMode="auto">
          <a:xfrm>
            <a:off x="0" y="6324600"/>
            <a:ext cx="9144000"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3" name="Rectangle 36"/>
          <p:cNvSpPr>
            <a:spLocks noChangeArrowheads="1"/>
          </p:cNvSpPr>
          <p:nvPr/>
        </p:nvSpPr>
        <p:spPr bwMode="auto">
          <a:xfrm>
            <a:off x="0" y="0"/>
            <a:ext cx="922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ja-JP" sz="4400" dirty="0">
                <a:cs typeface="Times New Roman" panose="02020603050405020304" pitchFamily="18" charset="0"/>
              </a:rPr>
              <a:t> </a:t>
            </a:r>
            <a:r>
              <a:rPr lang="en-US" altLang="ja-JP" sz="4400" dirty="0" smtClean="0">
                <a:cs typeface="Times New Roman" panose="02020603050405020304" pitchFamily="18" charset="0"/>
              </a:rPr>
              <a:t>Quantifier</a:t>
            </a:r>
            <a:endParaRPr lang="en-US" altLang="ja-JP" sz="4400" dirty="0">
              <a:ea typeface="ＭＳ 明朝" pitchFamily="49" charset="-128"/>
              <a:cs typeface="Times New Roman" panose="02020603050405020304" pitchFamily="18" charset="0"/>
            </a:endParaRPr>
          </a:p>
        </p:txBody>
      </p:sp>
      <p:sp>
        <p:nvSpPr>
          <p:cNvPr id="32774" name="Rectangle 39"/>
          <p:cNvSpPr>
            <a:spLocks noChangeArrowheads="1"/>
          </p:cNvSpPr>
          <p:nvPr/>
        </p:nvSpPr>
        <p:spPr bwMode="auto">
          <a:xfrm>
            <a:off x="381000" y="914400"/>
            <a:ext cx="8534400" cy="74613"/>
          </a:xfrm>
          <a:prstGeom prst="rect">
            <a:avLst/>
          </a:prstGeom>
          <a:gradFill rotWithShape="0">
            <a:gsLst>
              <a:gs pos="0">
                <a:schemeClr val="tx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16391" name="Rectangle 41"/>
          <p:cNvSpPr>
            <a:spLocks noGrp="1" noChangeArrowheads="1"/>
          </p:cNvSpPr>
          <p:nvPr>
            <p:ph sz="half" idx="1"/>
          </p:nvPr>
        </p:nvSpPr>
        <p:spPr>
          <a:xfrm>
            <a:off x="417394" y="1081927"/>
            <a:ext cx="8498006" cy="5168059"/>
          </a:xfrm>
          <a:extLst/>
        </p:spPr>
        <p:txBody>
          <a:bodyPr lIns="92075" tIns="46038" rIns="92075" bIns="46038" rtlCol="0">
            <a:normAutofit/>
          </a:bodyPr>
          <a:lstStyle/>
          <a:p>
            <a:pPr algn="just">
              <a:buClrTx/>
              <a:buFont typeface="Wingdings" panose="05000000000000000000" pitchFamily="2" charset="2"/>
              <a:buChar char="§"/>
            </a:pPr>
            <a:r>
              <a:rPr lang="en-US" dirty="0" smtClean="0">
                <a:solidFill>
                  <a:schemeClr val="tx1"/>
                </a:solidFill>
              </a:rPr>
              <a:t>Assign </a:t>
            </a:r>
            <a:r>
              <a:rPr lang="en-US" dirty="0">
                <a:solidFill>
                  <a:schemeClr val="tx1"/>
                </a:solidFill>
              </a:rPr>
              <a:t>a value to x in P(x) =“x is an odd number”, so the resulting statement becomes a proposition: P(7) is true, P(2) is false. </a:t>
            </a:r>
          </a:p>
          <a:p>
            <a:pPr algn="just">
              <a:buClrTx/>
              <a:buFont typeface="Wingdings" panose="05000000000000000000" pitchFamily="2" charset="2"/>
              <a:buChar char="§"/>
            </a:pPr>
            <a:r>
              <a:rPr lang="en-US" dirty="0">
                <a:solidFill>
                  <a:schemeClr val="tx1"/>
                </a:solidFill>
              </a:rPr>
              <a:t>Quantification is another way to create propositions from a propositional functions: </a:t>
            </a:r>
          </a:p>
          <a:p>
            <a:pPr algn="just">
              <a:buClrTx/>
              <a:buFont typeface="Wingdings" panose="05000000000000000000" pitchFamily="2" charset="2"/>
              <a:buChar char="§"/>
            </a:pPr>
            <a:r>
              <a:rPr lang="en-US" b="1" dirty="0">
                <a:solidFill>
                  <a:schemeClr val="tx1"/>
                </a:solidFill>
              </a:rPr>
              <a:t>universal quantification:</a:t>
            </a:r>
            <a:r>
              <a:rPr lang="en-US" dirty="0">
                <a:solidFill>
                  <a:schemeClr val="tx1"/>
                </a:solidFill>
              </a:rPr>
              <a:t> ∀</a:t>
            </a:r>
            <a:r>
              <a:rPr lang="en-US" dirty="0" err="1">
                <a:solidFill>
                  <a:schemeClr val="tx1"/>
                </a:solidFill>
              </a:rPr>
              <a:t>xP</a:t>
            </a:r>
            <a:r>
              <a:rPr lang="en-US" dirty="0">
                <a:solidFill>
                  <a:schemeClr val="tx1"/>
                </a:solidFill>
              </a:rPr>
              <a:t>(x) says “the predicate P is true for every element under consideration.” Under the domain of natural numbers, ∀</a:t>
            </a:r>
            <a:r>
              <a:rPr lang="en-US" dirty="0" err="1">
                <a:solidFill>
                  <a:schemeClr val="tx1"/>
                </a:solidFill>
              </a:rPr>
              <a:t>xP</a:t>
            </a:r>
            <a:r>
              <a:rPr lang="en-US" dirty="0">
                <a:solidFill>
                  <a:schemeClr val="tx1"/>
                </a:solidFill>
              </a:rPr>
              <a:t>(x) is false. </a:t>
            </a:r>
          </a:p>
          <a:p>
            <a:pPr algn="just">
              <a:buClrTx/>
              <a:buFont typeface="Wingdings" panose="05000000000000000000" pitchFamily="2" charset="2"/>
              <a:buChar char="§"/>
            </a:pPr>
            <a:r>
              <a:rPr lang="en-US" b="1" dirty="0" err="1">
                <a:solidFill>
                  <a:schemeClr val="tx1"/>
                </a:solidFill>
              </a:rPr>
              <a:t>existencial</a:t>
            </a:r>
            <a:r>
              <a:rPr lang="en-US" b="1" dirty="0">
                <a:solidFill>
                  <a:schemeClr val="tx1"/>
                </a:solidFill>
              </a:rPr>
              <a:t> quantification:</a:t>
            </a:r>
            <a:r>
              <a:rPr lang="en-US" dirty="0">
                <a:solidFill>
                  <a:schemeClr val="tx1"/>
                </a:solidFill>
              </a:rPr>
              <a:t> ∃</a:t>
            </a:r>
            <a:r>
              <a:rPr lang="en-US" dirty="0" err="1">
                <a:solidFill>
                  <a:schemeClr val="tx1"/>
                </a:solidFill>
              </a:rPr>
              <a:t>xP</a:t>
            </a:r>
            <a:r>
              <a:rPr lang="en-US" dirty="0">
                <a:solidFill>
                  <a:schemeClr val="tx1"/>
                </a:solidFill>
              </a:rPr>
              <a:t>(x) says “there is one or more element under consideration for which the predicate P is true.” Under the domain of natural numbers, ∃</a:t>
            </a:r>
            <a:r>
              <a:rPr lang="en-US" dirty="0" err="1">
                <a:solidFill>
                  <a:schemeClr val="tx1"/>
                </a:solidFill>
              </a:rPr>
              <a:t>xP</a:t>
            </a:r>
            <a:r>
              <a:rPr lang="en-US" dirty="0">
                <a:solidFill>
                  <a:schemeClr val="tx1"/>
                </a:solidFill>
              </a:rPr>
              <a:t>(x) is true, since for instance P(7) is true. Predicate calculus: area of logic dealing with predicates and quantifiers.</a:t>
            </a:r>
          </a:p>
          <a:p>
            <a:pPr lvl="1" algn="just" fontAlgn="auto">
              <a:lnSpc>
                <a:spcPct val="90000"/>
              </a:lnSpc>
              <a:buClrTx/>
              <a:buFont typeface="Wingdings" panose="05000000000000000000" pitchFamily="2" charset="2"/>
              <a:buChar char="§"/>
              <a:defRPr/>
            </a:pPr>
            <a:endParaRPr lang="en-US" dirty="0" smtClean="0">
              <a:solidFill>
                <a:schemeClr val="tx1"/>
              </a:solidFill>
            </a:endParaRPr>
          </a:p>
        </p:txBody>
      </p:sp>
    </p:spTree>
    <p:extLst>
      <p:ext uri="{BB962C8B-B14F-4D97-AF65-F5344CB8AC3E}">
        <p14:creationId xmlns:p14="http://schemas.microsoft.com/office/powerpoint/2010/main" val="14262366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Line 32"/>
          <p:cNvSpPr>
            <a:spLocks noChangeShapeType="1"/>
          </p:cNvSpPr>
          <p:nvPr/>
        </p:nvSpPr>
        <p:spPr bwMode="auto">
          <a:xfrm>
            <a:off x="0" y="6324600"/>
            <a:ext cx="9144000"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3" name="Rectangle 36"/>
          <p:cNvSpPr>
            <a:spLocks noChangeArrowheads="1"/>
          </p:cNvSpPr>
          <p:nvPr/>
        </p:nvSpPr>
        <p:spPr bwMode="auto">
          <a:xfrm>
            <a:off x="0" y="0"/>
            <a:ext cx="922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ja-JP" sz="4400" dirty="0">
                <a:cs typeface="Times New Roman" panose="02020603050405020304" pitchFamily="18" charset="0"/>
              </a:rPr>
              <a:t> </a:t>
            </a:r>
            <a:r>
              <a:rPr lang="en-US" altLang="ja-JP" sz="4400" dirty="0" smtClean="0">
                <a:cs typeface="Times New Roman" panose="02020603050405020304" pitchFamily="18" charset="0"/>
              </a:rPr>
              <a:t>Universal Quantifier</a:t>
            </a:r>
            <a:endParaRPr lang="en-US" altLang="ja-JP" sz="4400" dirty="0">
              <a:ea typeface="ＭＳ 明朝" pitchFamily="49" charset="-128"/>
              <a:cs typeface="Times New Roman" panose="02020603050405020304" pitchFamily="18" charset="0"/>
            </a:endParaRPr>
          </a:p>
        </p:txBody>
      </p:sp>
      <p:sp>
        <p:nvSpPr>
          <p:cNvPr id="32774" name="Rectangle 39"/>
          <p:cNvSpPr>
            <a:spLocks noChangeArrowheads="1"/>
          </p:cNvSpPr>
          <p:nvPr/>
        </p:nvSpPr>
        <p:spPr bwMode="auto">
          <a:xfrm>
            <a:off x="381000" y="914400"/>
            <a:ext cx="8534400" cy="74613"/>
          </a:xfrm>
          <a:prstGeom prst="rect">
            <a:avLst/>
          </a:prstGeom>
          <a:gradFill rotWithShape="0">
            <a:gsLst>
              <a:gs pos="0">
                <a:schemeClr val="tx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16391" name="Rectangle 41"/>
          <p:cNvSpPr>
            <a:spLocks noGrp="1" noChangeArrowheads="1"/>
          </p:cNvSpPr>
          <p:nvPr>
            <p:ph sz="half" idx="1"/>
          </p:nvPr>
        </p:nvSpPr>
        <p:spPr>
          <a:xfrm>
            <a:off x="417394" y="1081927"/>
            <a:ext cx="8498006" cy="5168059"/>
          </a:xfrm>
          <a:extLst/>
        </p:spPr>
        <p:txBody>
          <a:bodyPr lIns="92075" tIns="46038" rIns="92075" bIns="46038" rtlCol="0">
            <a:normAutofit/>
          </a:bodyPr>
          <a:lstStyle/>
          <a:p>
            <a:pPr algn="just">
              <a:buClrTx/>
              <a:buFont typeface="Wingdings" panose="05000000000000000000" pitchFamily="2" charset="2"/>
              <a:buChar char="§"/>
            </a:pPr>
            <a:r>
              <a:rPr lang="en-US" dirty="0">
                <a:solidFill>
                  <a:schemeClr val="tx1"/>
                </a:solidFill>
              </a:rPr>
              <a:t>The universal quantification of P(x) is the statement: “P(x) for all values of x in the domain” denoted ∀</a:t>
            </a:r>
            <a:r>
              <a:rPr lang="en-US" dirty="0" err="1">
                <a:solidFill>
                  <a:schemeClr val="tx1"/>
                </a:solidFill>
              </a:rPr>
              <a:t>xP</a:t>
            </a:r>
            <a:r>
              <a:rPr lang="en-US" dirty="0">
                <a:solidFill>
                  <a:schemeClr val="tx1"/>
                </a:solidFill>
              </a:rPr>
              <a:t>(x). </a:t>
            </a:r>
            <a:endParaRPr lang="en-US" dirty="0" smtClean="0">
              <a:solidFill>
                <a:schemeClr val="tx1"/>
              </a:solidFill>
            </a:endParaRPr>
          </a:p>
          <a:p>
            <a:pPr algn="just">
              <a:buClrTx/>
              <a:buFont typeface="Wingdings" panose="05000000000000000000" pitchFamily="2" charset="2"/>
              <a:buChar char="§"/>
            </a:pPr>
            <a:r>
              <a:rPr lang="en-US" dirty="0" smtClean="0">
                <a:solidFill>
                  <a:schemeClr val="tx1"/>
                </a:solidFill>
              </a:rPr>
              <a:t>∀</a:t>
            </a:r>
            <a:r>
              <a:rPr lang="en-US" dirty="0" err="1">
                <a:solidFill>
                  <a:schemeClr val="tx1"/>
                </a:solidFill>
              </a:rPr>
              <a:t>xP</a:t>
            </a:r>
            <a:r>
              <a:rPr lang="en-US" dirty="0">
                <a:solidFill>
                  <a:schemeClr val="tx1"/>
                </a:solidFill>
              </a:rPr>
              <a:t>(x) is true when P(x) is true for every x in the domain. ∀</a:t>
            </a:r>
            <a:r>
              <a:rPr lang="en-US" dirty="0" err="1">
                <a:solidFill>
                  <a:schemeClr val="tx1"/>
                </a:solidFill>
              </a:rPr>
              <a:t>xP</a:t>
            </a:r>
            <a:r>
              <a:rPr lang="en-US" dirty="0">
                <a:solidFill>
                  <a:schemeClr val="tx1"/>
                </a:solidFill>
              </a:rPr>
              <a:t>(x) is false when there is an x for which P(x) is false. </a:t>
            </a:r>
            <a:endParaRPr lang="en-US" dirty="0" smtClean="0">
              <a:solidFill>
                <a:schemeClr val="tx1"/>
              </a:solidFill>
            </a:endParaRPr>
          </a:p>
          <a:p>
            <a:pPr algn="just">
              <a:buClrTx/>
              <a:buFont typeface="Wingdings" panose="05000000000000000000" pitchFamily="2" charset="2"/>
              <a:buChar char="§"/>
            </a:pPr>
            <a:r>
              <a:rPr lang="en-US" dirty="0" smtClean="0">
                <a:solidFill>
                  <a:schemeClr val="tx1"/>
                </a:solidFill>
              </a:rPr>
              <a:t>An </a:t>
            </a:r>
            <a:r>
              <a:rPr lang="en-US" dirty="0">
                <a:solidFill>
                  <a:schemeClr val="tx1"/>
                </a:solidFill>
              </a:rPr>
              <a:t>element for which P(x) is false is called a counterexample of ∀</a:t>
            </a:r>
            <a:r>
              <a:rPr lang="en-US" dirty="0" err="1">
                <a:solidFill>
                  <a:schemeClr val="tx1"/>
                </a:solidFill>
              </a:rPr>
              <a:t>xP</a:t>
            </a:r>
            <a:r>
              <a:rPr lang="en-US" dirty="0">
                <a:solidFill>
                  <a:schemeClr val="tx1"/>
                </a:solidFill>
              </a:rPr>
              <a:t>(x). </a:t>
            </a:r>
            <a:endParaRPr lang="en-US" dirty="0" smtClean="0">
              <a:solidFill>
                <a:schemeClr val="tx1"/>
              </a:solidFill>
            </a:endParaRPr>
          </a:p>
          <a:p>
            <a:pPr algn="just">
              <a:buClrTx/>
              <a:buFont typeface="Wingdings" panose="05000000000000000000" pitchFamily="2" charset="2"/>
              <a:buChar char="§"/>
            </a:pPr>
            <a:r>
              <a:rPr lang="en-US" dirty="0" smtClean="0">
                <a:solidFill>
                  <a:schemeClr val="tx1"/>
                </a:solidFill>
              </a:rPr>
              <a:t>If </a:t>
            </a:r>
            <a:r>
              <a:rPr lang="en-US" dirty="0">
                <a:solidFill>
                  <a:schemeClr val="tx1"/>
                </a:solidFill>
              </a:rPr>
              <a:t>the domain is empty, ∀</a:t>
            </a:r>
            <a:r>
              <a:rPr lang="en-US" dirty="0" err="1">
                <a:solidFill>
                  <a:schemeClr val="tx1"/>
                </a:solidFill>
              </a:rPr>
              <a:t>xP</a:t>
            </a:r>
            <a:r>
              <a:rPr lang="en-US" dirty="0">
                <a:solidFill>
                  <a:schemeClr val="tx1"/>
                </a:solidFill>
              </a:rPr>
              <a:t>(x) is true for any propositional function P(x), since there are no counterexamples in the domain. </a:t>
            </a:r>
            <a:endParaRPr lang="en-US" dirty="0" smtClean="0">
              <a:solidFill>
                <a:schemeClr val="tx1"/>
              </a:solidFill>
            </a:endParaRPr>
          </a:p>
          <a:p>
            <a:pPr algn="just">
              <a:buClrTx/>
              <a:buFont typeface="Wingdings" panose="05000000000000000000" pitchFamily="2" charset="2"/>
              <a:buChar char="§"/>
            </a:pPr>
            <a:r>
              <a:rPr lang="en-US" dirty="0" smtClean="0">
                <a:solidFill>
                  <a:schemeClr val="tx1"/>
                </a:solidFill>
              </a:rPr>
              <a:t>If </a:t>
            </a:r>
            <a:r>
              <a:rPr lang="en-US" dirty="0">
                <a:solidFill>
                  <a:schemeClr val="tx1"/>
                </a:solidFill>
              </a:rPr>
              <a:t>the domain is finite {x1, x2, . . . , </a:t>
            </a:r>
            <a:r>
              <a:rPr lang="en-US" dirty="0" err="1">
                <a:solidFill>
                  <a:schemeClr val="tx1"/>
                </a:solidFill>
              </a:rPr>
              <a:t>xn</a:t>
            </a:r>
            <a:r>
              <a:rPr lang="en-US" dirty="0">
                <a:solidFill>
                  <a:schemeClr val="tx1"/>
                </a:solidFill>
              </a:rPr>
              <a:t>}, ∀</a:t>
            </a:r>
            <a:r>
              <a:rPr lang="en-US" dirty="0" err="1">
                <a:solidFill>
                  <a:schemeClr val="tx1"/>
                </a:solidFill>
              </a:rPr>
              <a:t>xP</a:t>
            </a:r>
            <a:r>
              <a:rPr lang="en-US" dirty="0">
                <a:solidFill>
                  <a:schemeClr val="tx1"/>
                </a:solidFill>
              </a:rPr>
              <a:t>(x) is the same as P(x1) ∧ P(x2) ∧ · · · ∧ P(</a:t>
            </a:r>
            <a:r>
              <a:rPr lang="en-US" dirty="0" err="1">
                <a:solidFill>
                  <a:schemeClr val="tx1"/>
                </a:solidFill>
              </a:rPr>
              <a:t>xn</a:t>
            </a:r>
            <a:r>
              <a:rPr lang="en-US" dirty="0">
                <a:solidFill>
                  <a:schemeClr val="tx1"/>
                </a:solidFill>
              </a:rPr>
              <a:t>).</a:t>
            </a:r>
          </a:p>
          <a:p>
            <a:pPr lvl="1" algn="just" fontAlgn="auto">
              <a:lnSpc>
                <a:spcPct val="90000"/>
              </a:lnSpc>
              <a:buClrTx/>
              <a:buFont typeface="Wingdings" panose="05000000000000000000" pitchFamily="2" charset="2"/>
              <a:buChar char="§"/>
              <a:defRPr/>
            </a:pPr>
            <a:endParaRPr lang="en-US" dirty="0" smtClean="0">
              <a:solidFill>
                <a:schemeClr val="tx1"/>
              </a:solidFill>
            </a:endParaRPr>
          </a:p>
        </p:txBody>
      </p:sp>
    </p:spTree>
    <p:extLst>
      <p:ext uri="{BB962C8B-B14F-4D97-AF65-F5344CB8AC3E}">
        <p14:creationId xmlns:p14="http://schemas.microsoft.com/office/powerpoint/2010/main" val="48873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Line 32"/>
          <p:cNvSpPr>
            <a:spLocks noChangeShapeType="1"/>
          </p:cNvSpPr>
          <p:nvPr/>
        </p:nvSpPr>
        <p:spPr bwMode="auto">
          <a:xfrm>
            <a:off x="0" y="6324600"/>
            <a:ext cx="9144000" cy="0"/>
          </a:xfrm>
          <a:prstGeom prst="line">
            <a:avLst/>
          </a:prstGeom>
          <a:noFill/>
          <a:ln w="57150">
            <a:solidFill>
              <a:srgbClr val="FF0066"/>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773" name="Rectangle 36"/>
          <p:cNvSpPr>
            <a:spLocks noChangeArrowheads="1"/>
          </p:cNvSpPr>
          <p:nvPr/>
        </p:nvSpPr>
        <p:spPr bwMode="auto">
          <a:xfrm>
            <a:off x="0" y="0"/>
            <a:ext cx="9220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ja-JP" sz="4400" dirty="0">
                <a:cs typeface="Times New Roman" panose="02020603050405020304" pitchFamily="18" charset="0"/>
              </a:rPr>
              <a:t> </a:t>
            </a:r>
            <a:r>
              <a:rPr lang="en-US" altLang="ja-JP" sz="4400" dirty="0" smtClean="0">
                <a:cs typeface="Times New Roman" panose="02020603050405020304" pitchFamily="18" charset="0"/>
              </a:rPr>
              <a:t>Existential Quantifier</a:t>
            </a:r>
            <a:endParaRPr lang="en-US" altLang="ja-JP" sz="4400" dirty="0">
              <a:ea typeface="ＭＳ 明朝" pitchFamily="49" charset="-128"/>
              <a:cs typeface="Times New Roman" panose="02020603050405020304" pitchFamily="18" charset="0"/>
            </a:endParaRPr>
          </a:p>
        </p:txBody>
      </p:sp>
      <p:sp>
        <p:nvSpPr>
          <p:cNvPr id="32774" name="Rectangle 39"/>
          <p:cNvSpPr>
            <a:spLocks noChangeArrowheads="1"/>
          </p:cNvSpPr>
          <p:nvPr/>
        </p:nvSpPr>
        <p:spPr bwMode="auto">
          <a:xfrm>
            <a:off x="381000" y="914400"/>
            <a:ext cx="8534400" cy="74613"/>
          </a:xfrm>
          <a:prstGeom prst="rect">
            <a:avLst/>
          </a:prstGeom>
          <a:gradFill rotWithShape="0">
            <a:gsLst>
              <a:gs pos="0">
                <a:schemeClr val="tx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ＭＳ Ｐゴシック" panose="020B0600070205080204" pitchFamily="34" charset="-128"/>
              </a:defRPr>
            </a:lvl9pPr>
          </a:lstStyle>
          <a:p>
            <a:pPr eaLnBrk="1" hangingPunct="1"/>
            <a:endParaRPr lang="en-US"/>
          </a:p>
        </p:txBody>
      </p:sp>
      <p:sp>
        <p:nvSpPr>
          <p:cNvPr id="16391" name="Rectangle 41"/>
          <p:cNvSpPr>
            <a:spLocks noGrp="1" noChangeArrowheads="1"/>
          </p:cNvSpPr>
          <p:nvPr>
            <p:ph sz="half" idx="1"/>
          </p:nvPr>
        </p:nvSpPr>
        <p:spPr>
          <a:xfrm>
            <a:off x="417394" y="1081927"/>
            <a:ext cx="8498006" cy="5168059"/>
          </a:xfrm>
          <a:extLst/>
        </p:spPr>
        <p:txBody>
          <a:bodyPr lIns="92075" tIns="46038" rIns="92075" bIns="46038" rtlCol="0">
            <a:normAutofit/>
          </a:bodyPr>
          <a:lstStyle/>
          <a:p>
            <a:pPr algn="just">
              <a:buClrTx/>
              <a:buFont typeface="Wingdings" panose="05000000000000000000" pitchFamily="2" charset="2"/>
              <a:buChar char="§"/>
            </a:pPr>
            <a:r>
              <a:rPr lang="en-US" dirty="0">
                <a:solidFill>
                  <a:schemeClr val="tx1"/>
                </a:solidFill>
              </a:rPr>
              <a:t>The existential quantification of P(x) is the statement: “There exists an element x in the domain such that P(x)” denoted ∃</a:t>
            </a:r>
            <a:r>
              <a:rPr lang="en-US" dirty="0" err="1">
                <a:solidFill>
                  <a:schemeClr val="tx1"/>
                </a:solidFill>
              </a:rPr>
              <a:t>xP</a:t>
            </a:r>
            <a:r>
              <a:rPr lang="en-US" dirty="0">
                <a:solidFill>
                  <a:schemeClr val="tx1"/>
                </a:solidFill>
              </a:rPr>
              <a:t>(x</a:t>
            </a:r>
            <a:r>
              <a:rPr lang="en-US" dirty="0" smtClean="0">
                <a:solidFill>
                  <a:schemeClr val="tx1"/>
                </a:solidFill>
              </a:rPr>
              <a:t>).</a:t>
            </a:r>
          </a:p>
          <a:p>
            <a:pPr algn="just">
              <a:buClrTx/>
              <a:buFont typeface="Wingdings" panose="05000000000000000000" pitchFamily="2" charset="2"/>
              <a:buChar char="§"/>
            </a:pPr>
            <a:r>
              <a:rPr lang="en-US" dirty="0" smtClean="0">
                <a:solidFill>
                  <a:schemeClr val="tx1"/>
                </a:solidFill>
              </a:rPr>
              <a:t> </a:t>
            </a:r>
            <a:r>
              <a:rPr lang="en-US" dirty="0">
                <a:solidFill>
                  <a:schemeClr val="tx1"/>
                </a:solidFill>
              </a:rPr>
              <a:t>∃</a:t>
            </a:r>
            <a:r>
              <a:rPr lang="en-US" dirty="0" err="1">
                <a:solidFill>
                  <a:schemeClr val="tx1"/>
                </a:solidFill>
              </a:rPr>
              <a:t>xP</a:t>
            </a:r>
            <a:r>
              <a:rPr lang="en-US" dirty="0">
                <a:solidFill>
                  <a:schemeClr val="tx1"/>
                </a:solidFill>
              </a:rPr>
              <a:t>(x) is true when P(x) is true for one or more x in the </a:t>
            </a:r>
            <a:r>
              <a:rPr lang="en-US" dirty="0" smtClean="0">
                <a:solidFill>
                  <a:schemeClr val="tx1"/>
                </a:solidFill>
              </a:rPr>
              <a:t>domain.</a:t>
            </a:r>
          </a:p>
          <a:p>
            <a:pPr algn="just">
              <a:buClrTx/>
              <a:buFont typeface="Wingdings" panose="05000000000000000000" pitchFamily="2" charset="2"/>
              <a:buChar char="§"/>
            </a:pPr>
            <a:r>
              <a:rPr lang="en-US" dirty="0" smtClean="0">
                <a:solidFill>
                  <a:schemeClr val="tx1"/>
                </a:solidFill>
              </a:rPr>
              <a:t>An </a:t>
            </a:r>
            <a:r>
              <a:rPr lang="en-US" dirty="0">
                <a:solidFill>
                  <a:schemeClr val="tx1"/>
                </a:solidFill>
              </a:rPr>
              <a:t>element for which P(x) is true is called a witness of ∃</a:t>
            </a:r>
            <a:r>
              <a:rPr lang="en-US" dirty="0" err="1">
                <a:solidFill>
                  <a:schemeClr val="tx1"/>
                </a:solidFill>
              </a:rPr>
              <a:t>xP</a:t>
            </a:r>
            <a:r>
              <a:rPr lang="en-US" dirty="0">
                <a:solidFill>
                  <a:schemeClr val="tx1"/>
                </a:solidFill>
              </a:rPr>
              <a:t>(x</a:t>
            </a:r>
            <a:r>
              <a:rPr lang="en-US" dirty="0" smtClean="0">
                <a:solidFill>
                  <a:schemeClr val="tx1"/>
                </a:solidFill>
              </a:rPr>
              <a:t>).</a:t>
            </a:r>
          </a:p>
          <a:p>
            <a:pPr algn="just">
              <a:buClrTx/>
              <a:buFont typeface="Wingdings" panose="05000000000000000000" pitchFamily="2" charset="2"/>
              <a:buChar char="§"/>
            </a:pPr>
            <a:r>
              <a:rPr lang="en-US" dirty="0" smtClean="0">
                <a:solidFill>
                  <a:schemeClr val="tx1"/>
                </a:solidFill>
              </a:rPr>
              <a:t>∃</a:t>
            </a:r>
            <a:r>
              <a:rPr lang="en-US" dirty="0" err="1">
                <a:solidFill>
                  <a:schemeClr val="tx1"/>
                </a:solidFill>
              </a:rPr>
              <a:t>xP</a:t>
            </a:r>
            <a:r>
              <a:rPr lang="en-US" dirty="0">
                <a:solidFill>
                  <a:schemeClr val="tx1"/>
                </a:solidFill>
              </a:rPr>
              <a:t>(x) is false when P(x) is false for every x in the domain (if domain nonempty). </a:t>
            </a:r>
            <a:endParaRPr lang="en-US" dirty="0" smtClean="0">
              <a:solidFill>
                <a:schemeClr val="tx1"/>
              </a:solidFill>
            </a:endParaRPr>
          </a:p>
          <a:p>
            <a:pPr algn="just">
              <a:buClrTx/>
              <a:buFont typeface="Wingdings" panose="05000000000000000000" pitchFamily="2" charset="2"/>
              <a:buChar char="§"/>
            </a:pPr>
            <a:r>
              <a:rPr lang="en-US" dirty="0" smtClean="0">
                <a:solidFill>
                  <a:schemeClr val="tx1"/>
                </a:solidFill>
              </a:rPr>
              <a:t>If </a:t>
            </a:r>
            <a:r>
              <a:rPr lang="en-US" dirty="0">
                <a:solidFill>
                  <a:schemeClr val="tx1"/>
                </a:solidFill>
              </a:rPr>
              <a:t>the domain is empty, ∃</a:t>
            </a:r>
            <a:r>
              <a:rPr lang="en-US" dirty="0" err="1">
                <a:solidFill>
                  <a:schemeClr val="tx1"/>
                </a:solidFill>
              </a:rPr>
              <a:t>xP</a:t>
            </a:r>
            <a:r>
              <a:rPr lang="en-US" dirty="0">
                <a:solidFill>
                  <a:schemeClr val="tx1"/>
                </a:solidFill>
              </a:rPr>
              <a:t>(x) is false for any propositional function P(x), since there are no witnesses in the domain</a:t>
            </a:r>
            <a:r>
              <a:rPr lang="en-US" dirty="0" smtClean="0">
                <a:solidFill>
                  <a:schemeClr val="tx1"/>
                </a:solidFill>
              </a:rPr>
              <a:t>.</a:t>
            </a:r>
          </a:p>
          <a:p>
            <a:pPr algn="just">
              <a:buClrTx/>
              <a:buFont typeface="Wingdings" panose="05000000000000000000" pitchFamily="2" charset="2"/>
              <a:buChar char="§"/>
            </a:pPr>
            <a:r>
              <a:rPr lang="en-US" dirty="0" smtClean="0">
                <a:solidFill>
                  <a:schemeClr val="tx1"/>
                </a:solidFill>
              </a:rPr>
              <a:t> </a:t>
            </a:r>
            <a:r>
              <a:rPr lang="en-US" dirty="0">
                <a:solidFill>
                  <a:schemeClr val="tx1"/>
                </a:solidFill>
              </a:rPr>
              <a:t>If the domain is finite {x1, x2, . . . , </a:t>
            </a:r>
            <a:r>
              <a:rPr lang="en-US" dirty="0" err="1">
                <a:solidFill>
                  <a:schemeClr val="tx1"/>
                </a:solidFill>
              </a:rPr>
              <a:t>xn</a:t>
            </a:r>
            <a:r>
              <a:rPr lang="en-US" dirty="0">
                <a:solidFill>
                  <a:schemeClr val="tx1"/>
                </a:solidFill>
              </a:rPr>
              <a:t>}, ∃</a:t>
            </a:r>
            <a:r>
              <a:rPr lang="en-US" dirty="0" err="1">
                <a:solidFill>
                  <a:schemeClr val="tx1"/>
                </a:solidFill>
              </a:rPr>
              <a:t>xP</a:t>
            </a:r>
            <a:r>
              <a:rPr lang="en-US" dirty="0">
                <a:solidFill>
                  <a:schemeClr val="tx1"/>
                </a:solidFill>
              </a:rPr>
              <a:t>(x) is the same as P(x1) ∨ P(x2) ∨ · · · ∨ P(</a:t>
            </a:r>
            <a:r>
              <a:rPr lang="en-US" dirty="0" err="1">
                <a:solidFill>
                  <a:schemeClr val="tx1"/>
                </a:solidFill>
              </a:rPr>
              <a:t>xn</a:t>
            </a:r>
            <a:r>
              <a:rPr lang="en-US" dirty="0" smtClean="0">
                <a:solidFill>
                  <a:schemeClr val="tx1"/>
                </a:solidFill>
              </a:rPr>
              <a:t>).</a:t>
            </a:r>
            <a:endParaRPr lang="en-US" dirty="0">
              <a:solidFill>
                <a:schemeClr val="tx1"/>
              </a:solidFill>
            </a:endParaRPr>
          </a:p>
        </p:txBody>
      </p:sp>
    </p:spTree>
    <p:extLst>
      <p:ext uri="{BB962C8B-B14F-4D97-AF65-F5344CB8AC3E}">
        <p14:creationId xmlns:p14="http://schemas.microsoft.com/office/powerpoint/2010/main" val="320399426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4563</TotalTime>
  <Words>1420</Words>
  <Application>Microsoft Office PowerPoint</Application>
  <PresentationFormat>On-screen Show (4:3)</PresentationFormat>
  <Paragraphs>178</Paragraphs>
  <Slides>21</Slides>
  <Notes>7</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ＭＳ Ｐゴシック</vt:lpstr>
      <vt:lpstr>Arial</vt:lpstr>
      <vt:lpstr>Calibri</vt:lpstr>
      <vt:lpstr>Calibri Light</vt:lpstr>
      <vt:lpstr>Century</vt:lpstr>
      <vt:lpstr>Euclid Symbol</vt:lpstr>
      <vt:lpstr>Monotype Sorts</vt:lpstr>
      <vt:lpstr>ＭＳ 明朝</vt:lpstr>
      <vt:lpstr>ＭＳ Ｐ明朝</vt:lpstr>
      <vt:lpstr>Symbol</vt:lpstr>
      <vt:lpstr>Tahoma</vt:lpstr>
      <vt:lpstr>Times New Roman</vt:lpstr>
      <vt:lpstr>Wingdings</vt:lpstr>
      <vt:lpstr>Retrospect</vt:lpstr>
      <vt:lpstr>Predicate Logic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Osaka City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Md.Al-Amin Bhuiyan</dc:creator>
  <cp:lastModifiedBy>LUBNA</cp:lastModifiedBy>
  <cp:revision>236</cp:revision>
  <cp:lastPrinted>2002-02-18T10:09:24Z</cp:lastPrinted>
  <dcterms:created xsi:type="dcterms:W3CDTF">2001-01-29T11:44:43Z</dcterms:created>
  <dcterms:modified xsi:type="dcterms:W3CDTF">2025-04-21T08:05:36Z</dcterms:modified>
</cp:coreProperties>
</file>