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87" r:id="rId9"/>
    <p:sldId id="266" r:id="rId10"/>
    <p:sldId id="265" r:id="rId11"/>
    <p:sldId id="267" r:id="rId12"/>
    <p:sldId id="268" r:id="rId13"/>
    <p:sldId id="297" r:id="rId14"/>
    <p:sldId id="269" r:id="rId15"/>
    <p:sldId id="288" r:id="rId16"/>
    <p:sldId id="289" r:id="rId17"/>
    <p:sldId id="270" r:id="rId18"/>
    <p:sldId id="290" r:id="rId19"/>
    <p:sldId id="271" r:id="rId20"/>
    <p:sldId id="286" r:id="rId21"/>
    <p:sldId id="284" r:id="rId22"/>
    <p:sldId id="285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131DD0-B1AE-4A57-8507-7166551C13D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752600"/>
            <a:ext cx="459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Lab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760" y="267593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MySQL, Workbench, Python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7" y="1664401"/>
            <a:ext cx="7368363" cy="202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7" y="3874201"/>
            <a:ext cx="426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9581" y="685800"/>
            <a:ext cx="755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یک جدول مجازی است که نتیجه حاصل از عبارات و دستورات </a:t>
            </a:r>
            <a:r>
              <a:rPr lang="en-US" sz="1600" dirty="0">
                <a:cs typeface="B Nazanin" panose="00000400000000000000" pitchFamily="2" charset="-78"/>
              </a:rPr>
              <a:t>SQL </a:t>
            </a:r>
            <a:r>
              <a:rPr lang="fa-IR" sz="1600" dirty="0">
                <a:cs typeface="B Nazanin" panose="00000400000000000000" pitchFamily="2" charset="-78"/>
              </a:rPr>
              <a:t>می باشد</a:t>
            </a:r>
            <a:r>
              <a:rPr lang="fa-IR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شامل سطر و ستونهایی دقیقا شبیه یک جدول واقعی است. فیلدها در 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فیلدهایی هستند که از یک یا چند جدول واقعی در پایگاه داده گرفته شده اند.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002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94" y="809625"/>
            <a:ext cx="22955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09625"/>
            <a:ext cx="55643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19" y="3219450"/>
            <a:ext cx="45815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7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48012"/>
            <a:ext cx="2209800" cy="292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56872"/>
            <a:ext cx="5876925" cy="230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62" y="3086412"/>
            <a:ext cx="3895725" cy="21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08850"/>
            <a:ext cx="6934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65" y="2770446"/>
            <a:ext cx="566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6858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>
                <a:cs typeface="2  Mitra" panose="00000400000000000000" pitchFamily="2" charset="-78"/>
              </a:rPr>
              <a:t>Trigger </a:t>
            </a:r>
            <a:r>
              <a:rPr lang="fa-IR" sz="1600" dirty="0">
                <a:cs typeface="2  Mitra" panose="00000400000000000000" pitchFamily="2" charset="-78"/>
              </a:rPr>
              <a:t>نوعی رویه ذخیره شده است که پس از یک رویداد اجرا می شود ، برخلاف </a:t>
            </a:r>
            <a:r>
              <a:rPr lang="en-US" sz="1600" dirty="0">
                <a:cs typeface="2  Mitra" panose="00000400000000000000" pitchFamily="2" charset="-78"/>
              </a:rPr>
              <a:t>Stored Procedure </a:t>
            </a:r>
            <a:r>
              <a:rPr lang="fa-IR" sz="1600" dirty="0">
                <a:cs typeface="2  Mitra" panose="00000400000000000000" pitchFamily="2" charset="-78"/>
              </a:rPr>
              <a:t>که حتما باید فراخوانی </a:t>
            </a:r>
            <a:r>
              <a:rPr lang="fa-IR" sz="1600" dirty="0" smtClean="0">
                <a:cs typeface="2  Mitra" panose="00000400000000000000" pitchFamily="2" charset="-78"/>
              </a:rPr>
              <a:t>شود.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 smtClean="0">
                <a:cs typeface="2  Mitra" panose="00000400000000000000" pitchFamily="2" charset="-78"/>
              </a:rPr>
              <a:t> </a:t>
            </a:r>
            <a:r>
              <a:rPr lang="en-US" sz="1600" dirty="0">
                <a:cs typeface="2  Mitra" panose="00000400000000000000" pitchFamily="2" charset="-78"/>
              </a:rPr>
              <a:t>Trigger </a:t>
            </a:r>
            <a:r>
              <a:rPr lang="fa-IR" sz="1600" dirty="0">
                <a:cs typeface="2  Mitra" panose="00000400000000000000" pitchFamily="2" charset="-78"/>
              </a:rPr>
              <a:t>ها قابل فراخوانی نبوده و به صورت خودکار در واکنش به اعمال </a:t>
            </a:r>
            <a:r>
              <a:rPr lang="en-US" sz="1600" dirty="0">
                <a:cs typeface="2  Mitra" panose="00000400000000000000" pitchFamily="2" charset="-78"/>
              </a:rPr>
              <a:t>Insert , Update , Delete </a:t>
            </a:r>
            <a:r>
              <a:rPr lang="fa-IR" sz="1600" dirty="0" smtClean="0">
                <a:cs typeface="2  Mitra" panose="00000400000000000000" pitchFamily="2" charset="-78"/>
              </a:rPr>
              <a:t> قبل </a:t>
            </a:r>
            <a:r>
              <a:rPr lang="fa-IR" sz="1600" dirty="0">
                <a:cs typeface="2  Mitra" panose="00000400000000000000" pitchFamily="2" charset="-78"/>
              </a:rPr>
              <a:t>یا بعد از </a:t>
            </a:r>
            <a:r>
              <a:rPr lang="fa-IR" sz="1600" dirty="0" smtClean="0">
                <a:cs typeface="2  Mitra" panose="00000400000000000000" pitchFamily="2" charset="-78"/>
              </a:rPr>
              <a:t>تراکنش </a:t>
            </a:r>
            <a:r>
              <a:rPr lang="fa-IR" sz="1600" dirty="0">
                <a:cs typeface="2  Mitra" panose="00000400000000000000" pitchFamily="2" charset="-78"/>
              </a:rPr>
              <a:t>اجرا می شوند </a:t>
            </a:r>
            <a:r>
              <a:rPr lang="fa-IR" sz="1600" dirty="0" smtClean="0">
                <a:cs typeface="2  Mitra" panose="00000400000000000000" pitchFamily="2" charset="-78"/>
              </a:rPr>
              <a:t>.</a:t>
            </a:r>
            <a:endParaRPr lang="fa-IR" sz="1600" dirty="0">
              <a:cs typeface="2  Mitra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 smtClean="0">
                <a:cs typeface="2  Mitra" panose="00000400000000000000" pitchFamily="2" charset="-78"/>
              </a:rPr>
              <a:t>چنین </a:t>
            </a:r>
            <a:r>
              <a:rPr lang="fa-IR" sz="1600" dirty="0">
                <a:cs typeface="2  Mitra" panose="00000400000000000000" pitchFamily="2" charset="-78"/>
              </a:rPr>
              <a:t>رویه بر خلاف </a:t>
            </a:r>
            <a:r>
              <a:rPr lang="en-US" sz="1600" dirty="0">
                <a:cs typeface="2  Mitra" panose="00000400000000000000" pitchFamily="2" charset="-78"/>
              </a:rPr>
              <a:t>SP </a:t>
            </a:r>
            <a:r>
              <a:rPr lang="fa-IR" sz="1600" dirty="0">
                <a:cs typeface="2  Mitra" panose="00000400000000000000" pitchFamily="2" charset="-78"/>
              </a:rPr>
              <a:t>نمیتواند پارامتر ورود و خروجی بپذیرد و اطلاعات خود را از رکورد مورد نظر (رکوردی که </a:t>
            </a:r>
            <a:r>
              <a:rPr lang="en-US" sz="1600" dirty="0">
                <a:cs typeface="2  Mitra" panose="00000400000000000000" pitchFamily="2" charset="-78"/>
              </a:rPr>
              <a:t>Insert , Update </a:t>
            </a:r>
            <a:r>
              <a:rPr lang="fa-IR" sz="1600" dirty="0">
                <a:cs typeface="2  Mitra" panose="00000400000000000000" pitchFamily="2" charset="-78"/>
              </a:rPr>
              <a:t>یا </a:t>
            </a:r>
            <a:r>
              <a:rPr lang="en-US" sz="1600" dirty="0">
                <a:cs typeface="2  Mitra" panose="00000400000000000000" pitchFamily="2" charset="-78"/>
              </a:rPr>
              <a:t>Delete </a:t>
            </a:r>
            <a:r>
              <a:rPr lang="fa-IR" sz="1600" dirty="0">
                <a:cs typeface="2  Mitra" panose="00000400000000000000" pitchFamily="2" charset="-78"/>
              </a:rPr>
              <a:t>بر روی آن صورت گرفته که اصطلاحا </a:t>
            </a:r>
            <a:r>
              <a:rPr lang="en-US" sz="1600" dirty="0">
                <a:cs typeface="2  Mitra" panose="00000400000000000000" pitchFamily="2" charset="-78"/>
              </a:rPr>
              <a:t>Updated , Inserted </a:t>
            </a:r>
            <a:r>
              <a:rPr lang="fa-IR" sz="1600" dirty="0">
                <a:cs typeface="2  Mitra" panose="00000400000000000000" pitchFamily="2" charset="-78"/>
              </a:rPr>
              <a:t>و </a:t>
            </a:r>
            <a:r>
              <a:rPr lang="en-US" sz="1600" dirty="0">
                <a:cs typeface="2  Mitra" panose="00000400000000000000" pitchFamily="2" charset="-78"/>
              </a:rPr>
              <a:t>Deleted </a:t>
            </a:r>
            <a:r>
              <a:rPr lang="fa-IR" sz="1600" dirty="0">
                <a:cs typeface="2  Mitra" panose="00000400000000000000" pitchFamily="2" charset="-78"/>
              </a:rPr>
              <a:t>خوانده می شود</a:t>
            </a:r>
            <a:r>
              <a:rPr lang="fa-IR" sz="1600" dirty="0" smtClean="0">
                <a:cs typeface="2  Mitra" panose="00000400000000000000" pitchFamily="2" charset="-78"/>
              </a:rPr>
              <a:t>)</a:t>
            </a:r>
            <a:endParaRPr lang="en-US" sz="1600" dirty="0" smtClean="0">
              <a:cs typeface="2  Mitra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2  Mitra" panose="00000400000000000000" pitchFamily="2" charset="-78"/>
              </a:rPr>
              <a:t>عبارت </a:t>
            </a:r>
            <a:r>
              <a:rPr lang="en-US" sz="1600" dirty="0">
                <a:cs typeface="2  Mitra" panose="00000400000000000000" pitchFamily="2" charset="-78"/>
              </a:rPr>
              <a:t>FOR EACH ROW </a:t>
            </a:r>
            <a:r>
              <a:rPr lang="fa-IR" sz="1600" dirty="0">
                <a:cs typeface="2  Mitra" panose="00000400000000000000" pitchFamily="2" charset="-78"/>
              </a:rPr>
              <a:t>حاکی از این است که تریگرها روی سطرهای جدول اجرا می شوند نه روی تمام جدول</a:t>
            </a:r>
            <a:r>
              <a:rPr lang="fa-IR" sz="1600" dirty="0" smtClean="0">
                <a:cs typeface="2  Mitra" panose="00000400000000000000" pitchFamily="2" charset="-78"/>
              </a:rPr>
              <a:t>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>
                <a:cs typeface="2  Mitra" panose="00000400000000000000" pitchFamily="2" charset="-78"/>
              </a:rPr>
              <a:t>NEW </a:t>
            </a:r>
            <a:r>
              <a:rPr lang="fa-IR" sz="1600" dirty="0">
                <a:cs typeface="2  Mitra" panose="00000400000000000000" pitchFamily="2" charset="-78"/>
              </a:rPr>
              <a:t>مقدار جدید و </a:t>
            </a:r>
            <a:r>
              <a:rPr lang="en-US" sz="1600" dirty="0">
                <a:cs typeface="2  Mitra" panose="00000400000000000000" pitchFamily="2" charset="-78"/>
              </a:rPr>
              <a:t>OLD </a:t>
            </a:r>
            <a:r>
              <a:rPr lang="fa-IR" sz="1600" dirty="0">
                <a:cs typeface="2  Mitra" panose="00000400000000000000" pitchFamily="2" charset="-78"/>
              </a:rPr>
              <a:t>نمایانگر مقدار قدیمی </a:t>
            </a:r>
            <a:r>
              <a:rPr lang="fa-IR" sz="1600" dirty="0" smtClean="0">
                <a:cs typeface="2  Mitra" panose="00000400000000000000" pitchFamily="2" charset="-78"/>
              </a:rPr>
              <a:t>است.</a:t>
            </a:r>
          </a:p>
          <a:p>
            <a:pPr algn="r" rtl="1"/>
            <a:r>
              <a:rPr lang="fa-IR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مهمترین کاربر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Trigger </a:t>
            </a:r>
            <a:r>
              <a:rPr lang="fa-IR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ها به شرح زیر است 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جلوگیری از ورود داده های نا معتبر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لاگ نمودن تراکنش ها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حذف یا به روز رسانی رکورد ها در جداول مرتبط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بالا بردن کارایی سیستم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تغییر و جایگزینی یک </a:t>
            </a:r>
            <a:r>
              <a:rPr lang="fa-IR" sz="1600" dirty="0" smtClean="0">
                <a:cs typeface="2  Mitra" panose="00000400000000000000" pitchFamily="2" charset="-78"/>
              </a:rPr>
              <a:t>تراکنش</a:t>
            </a:r>
            <a:endParaRPr lang="fa-IR" sz="1600" dirty="0">
              <a:cs typeface="2  Mitra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2004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Types:</a:t>
            </a:r>
          </a:p>
          <a:p>
            <a:r>
              <a:rPr lang="en-US" dirty="0" smtClean="0"/>
              <a:t>before insert</a:t>
            </a:r>
          </a:p>
          <a:p>
            <a:r>
              <a:rPr lang="en-US" dirty="0"/>
              <a:t>before </a:t>
            </a:r>
            <a:r>
              <a:rPr lang="en-US" dirty="0" smtClean="0"/>
              <a:t>update</a:t>
            </a:r>
            <a:endParaRPr lang="en-US" dirty="0"/>
          </a:p>
          <a:p>
            <a:r>
              <a:rPr lang="en-US" dirty="0"/>
              <a:t>before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after insert</a:t>
            </a:r>
          </a:p>
          <a:p>
            <a:r>
              <a:rPr lang="en-US" dirty="0"/>
              <a:t>a</a:t>
            </a:r>
            <a:r>
              <a:rPr lang="en-US" dirty="0" smtClean="0"/>
              <a:t>fter update</a:t>
            </a:r>
          </a:p>
          <a:p>
            <a:r>
              <a:rPr lang="en-US" dirty="0"/>
              <a:t>a</a:t>
            </a:r>
            <a:r>
              <a:rPr lang="en-US" dirty="0" smtClean="0"/>
              <a:t>fter delete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4724400" cy="149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209800"/>
            <a:ext cx="7681913" cy="3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391400" cy="359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62000"/>
            <a:ext cx="730741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0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685800"/>
            <a:ext cx="7567613" cy="315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0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4638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6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705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ارتباط با پایگاه داده ها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387025"/>
            <a:ext cx="693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Data Manipulation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Language(DML)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3124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Insert, Update, Delete and Select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31212" y="3048000"/>
            <a:ext cx="65983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Manipulation Language(DML):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Insert into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/>
              <a:t>(field1,field2,…)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(value1,value2,…)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219200"/>
            <a:ext cx="7000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28180"/>
          <a:stretch/>
        </p:blipFill>
        <p:spPr bwMode="auto">
          <a:xfrm>
            <a:off x="1414462" y="1705473"/>
            <a:ext cx="5978599" cy="7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4462" y="2875002"/>
            <a:ext cx="7196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Update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set </a:t>
            </a:r>
            <a:r>
              <a:rPr lang="en-US" dirty="0" smtClean="0"/>
              <a:t>field1=value1,field2=value2,… </a:t>
            </a:r>
            <a:r>
              <a:rPr lang="en-US" dirty="0" smtClean="0">
                <a:solidFill>
                  <a:schemeClr val="accent6"/>
                </a:solidFill>
              </a:rPr>
              <a:t>where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3393558"/>
            <a:ext cx="52673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39" y="4145961"/>
            <a:ext cx="597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Delete from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where 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15293"/>
            <a:ext cx="4667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7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Manipulation Language(DML):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Select </a:t>
            </a:r>
            <a:r>
              <a:rPr lang="en-US" dirty="0" smtClean="0"/>
              <a:t>field1,field2,… </a:t>
            </a:r>
            <a:r>
              <a:rPr lang="en-US" dirty="0" smtClean="0">
                <a:solidFill>
                  <a:schemeClr val="accent6"/>
                </a:solidFill>
              </a:rPr>
              <a:t>from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3276600" cy="25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4038600" cy="28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77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4"/>
          <a:stretch/>
        </p:blipFill>
        <p:spPr bwMode="auto">
          <a:xfrm>
            <a:off x="1066801" y="708516"/>
            <a:ext cx="7696200" cy="6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6375"/>
            <a:ext cx="7620001" cy="38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4" y="2057400"/>
            <a:ext cx="7660758" cy="52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5715000" cy="68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7696200" cy="66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8" y="4724400"/>
            <a:ext cx="785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40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93" y="1524000"/>
            <a:ext cx="766115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89" y="1219200"/>
            <a:ext cx="6945222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29" y="685800"/>
            <a:ext cx="7507971" cy="278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685799"/>
            <a:ext cx="7531894" cy="27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8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89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" y="730102"/>
            <a:ext cx="7725170" cy="31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7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99456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ارتباط با پایگاه داده ها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1" b="14535"/>
          <a:stretch/>
        </p:blipFill>
        <p:spPr bwMode="auto">
          <a:xfrm>
            <a:off x="1082750" y="685800"/>
            <a:ext cx="386241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685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Sort by ASC | DESC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295400"/>
            <a:ext cx="71723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4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772400" cy="26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95590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5" y="762000"/>
            <a:ext cx="763194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Using String Functions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762000"/>
            <a:ext cx="7458075" cy="37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0" y="652130"/>
            <a:ext cx="2101701" cy="249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9"/>
          <a:stretch/>
        </p:blipFill>
        <p:spPr bwMode="auto">
          <a:xfrm>
            <a:off x="3241158" y="612461"/>
            <a:ext cx="5486400" cy="26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7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Function Test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72" y="761999"/>
            <a:ext cx="7286259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39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685800"/>
            <a:ext cx="3733799" cy="105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1"/>
          <a:stretch/>
        </p:blipFill>
        <p:spPr bwMode="auto">
          <a:xfrm>
            <a:off x="1295400" y="2819400"/>
            <a:ext cx="5410200" cy="287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838200"/>
            <a:ext cx="36480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11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685800"/>
            <a:ext cx="5943600" cy="12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435296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386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1" y="685800"/>
            <a:ext cx="7543800" cy="12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4686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533650"/>
            <a:ext cx="36480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53035"/>
            <a:ext cx="432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739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Management System(DBMS)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 Management System(RDBMS) =&gt; MySQL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Store Procedure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Trigger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Keys: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Primary Key = Not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null+unique+default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index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Foreign Key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Super Key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Candidate Key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16764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Field Constraints:</a:t>
            </a:r>
          </a:p>
          <a:p>
            <a:r>
              <a:rPr lang="en-US" dirty="0" smtClean="0"/>
              <a:t>auto_increment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Key</a:t>
            </a:r>
          </a:p>
          <a:p>
            <a:r>
              <a:rPr lang="en-US" dirty="0" smtClean="0"/>
              <a:t>And 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پایگاه داده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Call Store Procedure at Python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09600"/>
            <a:ext cx="43148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590801"/>
            <a:ext cx="4191000" cy="217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52089"/>
            <a:ext cx="3654950" cy="1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3581400" cy="26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13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7391400" cy="30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35" y="3785069"/>
            <a:ext cx="5448300" cy="24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70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5674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566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81724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364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509713"/>
            <a:ext cx="87344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08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2866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08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2" y="1002798"/>
            <a:ext cx="7639050" cy="307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10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474015" cy="29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2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048500" cy="297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05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7105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371600"/>
            <a:ext cx="8353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4" y="670758"/>
            <a:ext cx="3053316" cy="38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5405"/>
            <a:ext cx="4095749" cy="328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"/>
          <a:stretch/>
        </p:blipFill>
        <p:spPr bwMode="auto">
          <a:xfrm>
            <a:off x="6437942" y="699273"/>
            <a:ext cx="2248857" cy="393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ایجاد پایگاه داده و جدول دانشجو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685800"/>
            <a:ext cx="4419600" cy="20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8"/>
          <a:stretch/>
        </p:blipFill>
        <p:spPr bwMode="auto">
          <a:xfrm>
            <a:off x="1298945" y="2732685"/>
            <a:ext cx="4568455" cy="11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های دروس و اساتید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554375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استان ها و رشته های تحصیلی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0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نگهداری سوابق عملیات کاربر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748463" cy="25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02" y="2345369"/>
            <a:ext cx="6372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1612"/>
            <a:ext cx="3310986" cy="203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1353" y="685800"/>
            <a:ext cx="7579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 smtClean="0">
                <a:cs typeface="B Nazanin" panose="00000400000000000000" pitchFamily="2" charset="-78"/>
              </a:rPr>
              <a:t>index </a:t>
            </a:r>
            <a:r>
              <a:rPr lang="fa-IR" sz="1600" dirty="0">
                <a:cs typeface="B Nazanin" panose="00000400000000000000" pitchFamily="2" charset="-78"/>
              </a:rPr>
              <a:t>کردن در واقع راهی است برای بهینه سازی عملکرد یک پایگاه داده با به حداقل رساندن تعداد دسترسی‌های مورد نیاز دیسک هنگام پردازش یک </a:t>
            </a:r>
            <a:r>
              <a:rPr lang="en-US" sz="1600" dirty="0">
                <a:cs typeface="B Nazanin" panose="00000400000000000000" pitchFamily="2" charset="-78"/>
              </a:rPr>
              <a:t>query </a:t>
            </a:r>
            <a:r>
              <a:rPr lang="fa-IR" sz="1600" dirty="0">
                <a:cs typeface="B Nazanin" panose="00000400000000000000" pitchFamily="2" charset="-78"/>
              </a:rPr>
              <a:t>است</a:t>
            </a:r>
            <a:r>
              <a:rPr lang="fa-IR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هدف از اندیس‌‌‌ گذاری، فراهم کردن شرایطی است که با کمترین جستجو و به سادگی به یک داده‌‌‌ی مشخص دسترسی پیدا کنیم.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برای رسیدن به این هدف در یک پایگاه داده می‌‌‌توانیم در یک جدول روی ستون‌‌‌های پرکاربرد ایندکس‌‌‌ گذاری کنیم تا دسترسی و جستجو روی داده‌‌‌های این ستون‌‌‌ها ساده‌‌‌تر و سریع‌‌‌تر انجام شود.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9836" y="5334000"/>
            <a:ext cx="7977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https://maktabkhooneh.org/mag/indexing-in-databases/</a:t>
            </a:r>
          </a:p>
        </p:txBody>
      </p:sp>
    </p:spTree>
    <p:extLst>
      <p:ext uri="{BB962C8B-B14F-4D97-AF65-F5344CB8AC3E}">
        <p14:creationId xmlns:p14="http://schemas.microsoft.com/office/powerpoint/2010/main" val="186156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706</TotalTime>
  <Words>465</Words>
  <Application>Microsoft Office PowerPoint</Application>
  <PresentationFormat>On-screen Show (4:3)</PresentationFormat>
  <Paragraphs>96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Mokhtari</dc:creator>
  <cp:lastModifiedBy>Mokhtari</cp:lastModifiedBy>
  <cp:revision>142</cp:revision>
  <dcterms:created xsi:type="dcterms:W3CDTF">2023-11-22T05:21:18Z</dcterms:created>
  <dcterms:modified xsi:type="dcterms:W3CDTF">2023-12-19T11:09:24Z</dcterms:modified>
</cp:coreProperties>
</file>