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67" r:id="rId2"/>
    <p:sldId id="262" r:id="rId3"/>
    <p:sldId id="268" r:id="rId4"/>
    <p:sldId id="256" r:id="rId5"/>
    <p:sldId id="257" r:id="rId6"/>
    <p:sldId id="258" r:id="rId7"/>
    <p:sldId id="259" r:id="rId8"/>
    <p:sldId id="260" r:id="rId9"/>
    <p:sldId id="261" r:id="rId10"/>
    <p:sldId id="263" r:id="rId11"/>
    <p:sldId id="272" r:id="rId12"/>
    <p:sldId id="264" r:id="rId13"/>
    <p:sldId id="265" r:id="rId14"/>
    <p:sldId id="269" r:id="rId15"/>
    <p:sldId id="270" r:id="rId16"/>
    <p:sldId id="266" r:id="rId17"/>
    <p:sldId id="290" r:id="rId18"/>
    <p:sldId id="291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7" r:id="rId32"/>
    <p:sldId id="284" r:id="rId33"/>
    <p:sldId id="285" r:id="rId34"/>
    <p:sldId id="289" r:id="rId35"/>
    <p:sldId id="292" r:id="rId36"/>
    <p:sldId id="293" r:id="rId37"/>
    <p:sldId id="294" r:id="rId38"/>
    <p:sldId id="288" r:id="rId39"/>
    <p:sldId id="28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6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748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5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5144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02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40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5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4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5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1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1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5248-1DF7-4991-A546-26B222278BB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7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visual-paradigm.com/diagrams/features/uml-tool/" TargetMode="External"/><Relationship Id="rId2" Type="http://schemas.openxmlformats.org/officeDocument/2006/relationships/hyperlink" Target="https://virgool.io/LearnDotNetApp/@farshid.azizi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8962D8-C107-4551-9EF8-1396AA48B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86" y="1724025"/>
            <a:ext cx="4318627" cy="31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FC02D4-33FD-4288-A57D-222B6F60960A}"/>
              </a:ext>
            </a:extLst>
          </p:cNvPr>
          <p:cNvSpPr/>
          <p:nvPr/>
        </p:nvSpPr>
        <p:spPr>
          <a:xfrm>
            <a:off x="2712866" y="2729210"/>
            <a:ext cx="6404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59092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F90067-30B0-44CC-80F1-021D92AE0E3F}"/>
              </a:ext>
            </a:extLst>
          </p:cNvPr>
          <p:cNvSpPr txBox="1"/>
          <p:nvPr/>
        </p:nvSpPr>
        <p:spPr>
          <a:xfrm>
            <a:off x="1066800" y="914697"/>
            <a:ext cx="10448925" cy="3553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Use Case </a:t>
            </a:r>
            <a:r>
              <a:rPr lang="fa-IR" b="1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 : </a:t>
            </a:r>
            <a:r>
              <a:rPr lang="fa-IR" dirty="0" err="1">
                <a:cs typeface="B Nazanin" panose="00000400000000000000" pitchFamily="2" charset="-78"/>
              </a:rPr>
              <a:t>یوزکیس</a:t>
            </a:r>
            <a:r>
              <a:rPr lang="fa-IR" dirty="0">
                <a:cs typeface="B Nazanin" panose="00000400000000000000" pitchFamily="2" charset="-78"/>
              </a:rPr>
              <a:t> روش مورد استفاده در تحلیل سیستم به منظور شناسایی، </a:t>
            </a:r>
            <a:r>
              <a:rPr lang="fa-IR" dirty="0" err="1">
                <a:cs typeface="B Nazanin" panose="00000400000000000000" pitchFamily="2" charset="-78"/>
              </a:rPr>
              <a:t>شفاف‌سازی</a:t>
            </a:r>
            <a:r>
              <a:rPr lang="fa-IR" dirty="0">
                <a:cs typeface="B Nazanin" panose="00000400000000000000" pitchFamily="2" charset="-78"/>
              </a:rPr>
              <a:t> و </a:t>
            </a:r>
            <a:r>
              <a:rPr lang="fa-IR" dirty="0" err="1">
                <a:cs typeface="B Nazanin" panose="00000400000000000000" pitchFamily="2" charset="-78"/>
              </a:rPr>
              <a:t>سازمان‌دهی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err="1">
                <a:cs typeface="B Nazanin" panose="00000400000000000000" pitchFamily="2" charset="-78"/>
              </a:rPr>
              <a:t>نیازمندی‌های</a:t>
            </a:r>
            <a:r>
              <a:rPr lang="fa-IR" dirty="0">
                <a:cs typeface="B Nazanin" panose="00000400000000000000" pitchFamily="2" charset="-78"/>
              </a:rPr>
              <a:t> سیستم است</a:t>
            </a:r>
          </a:p>
          <a:p>
            <a:pPr algn="just" rtl="1">
              <a:lnSpc>
                <a:spcPct val="150000"/>
              </a:lnSpc>
            </a:pPr>
            <a:r>
              <a:rPr lang="fa-IR" dirty="0" err="1">
                <a:cs typeface="B Nazanin" panose="00000400000000000000" pitchFamily="2" charset="-78"/>
              </a:rPr>
              <a:t>یوزکیس</a:t>
            </a:r>
            <a:r>
              <a:rPr lang="fa-IR" dirty="0">
                <a:cs typeface="B Nazanin" panose="00000400000000000000" pitchFamily="2" charset="-78"/>
              </a:rPr>
              <a:t> از یک مجموعه از توالی </a:t>
            </a:r>
            <a:r>
              <a:rPr lang="fa-IR" dirty="0" err="1">
                <a:cs typeface="B Nazanin" panose="00000400000000000000" pitchFamily="2" charset="-78"/>
              </a:rPr>
              <a:t>برهم‌کنش‌های</a:t>
            </a:r>
            <a:r>
              <a:rPr lang="fa-IR" dirty="0">
                <a:cs typeface="B Nazanin" panose="00000400000000000000" pitchFamily="2" charset="-78"/>
              </a:rPr>
              <a:t> ممکن بین سیستم و کاربر در یک محیط خاص تشکیل شده و به یک هدف خاص مربوط </a:t>
            </a:r>
            <a:r>
              <a:rPr lang="fa-IR" dirty="0" err="1">
                <a:cs typeface="B Nazanin" panose="00000400000000000000" pitchFamily="2" charset="-78"/>
              </a:rPr>
              <a:t>می‌شود</a:t>
            </a:r>
            <a:r>
              <a:rPr lang="fa-IR" dirty="0">
                <a:cs typeface="B Nazanin" panose="00000400000000000000" pitchFamily="2" charset="-78"/>
              </a:rPr>
              <a:t>. </a:t>
            </a:r>
            <a:r>
              <a:rPr lang="fa-IR" dirty="0" err="1">
                <a:cs typeface="B Nazanin" panose="00000400000000000000" pitchFamily="2" charset="-78"/>
              </a:rPr>
              <a:t>یوزکیس</a:t>
            </a:r>
            <a:r>
              <a:rPr lang="fa-IR" dirty="0">
                <a:cs typeface="B Nazanin" panose="00000400000000000000" pitchFamily="2" charset="-78"/>
              </a:rPr>
              <a:t> منجر به تولید سندی </a:t>
            </a:r>
            <a:r>
              <a:rPr lang="fa-IR" dirty="0" err="1">
                <a:cs typeface="B Nazanin" panose="00000400000000000000" pitchFamily="2" charset="-78"/>
              </a:rPr>
              <a:t>می‌شود</a:t>
            </a:r>
            <a:r>
              <a:rPr lang="fa-IR" dirty="0">
                <a:cs typeface="B Nazanin" panose="00000400000000000000" pitchFamily="2" charset="-78"/>
              </a:rPr>
              <a:t> که همه </a:t>
            </a:r>
            <a:r>
              <a:rPr lang="fa-IR" dirty="0" err="1">
                <a:cs typeface="B Nazanin" panose="00000400000000000000" pitchFamily="2" charset="-78"/>
              </a:rPr>
              <a:t>گام‌هایی</a:t>
            </a:r>
            <a:r>
              <a:rPr lang="fa-IR" dirty="0">
                <a:cs typeface="B Nazanin" panose="00000400000000000000" pitchFamily="2" charset="-78"/>
              </a:rPr>
              <a:t> که کاربر برای انجام یک فعالیت باید انجام بدهد را مشخص </a:t>
            </a:r>
            <a:r>
              <a:rPr lang="fa-IR" dirty="0" err="1">
                <a:cs typeface="B Nazanin" panose="00000400000000000000" pitchFamily="2" charset="-78"/>
              </a:rPr>
              <a:t>می‌کند</a:t>
            </a:r>
            <a:r>
              <a:rPr lang="fa-IR" dirty="0">
                <a:cs typeface="B Nazanin" panose="00000400000000000000" pitchFamily="2" charset="-78"/>
              </a:rPr>
              <a:t>.</a:t>
            </a:r>
          </a:p>
          <a:p>
            <a:pPr algn="just" rtl="1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Actor</a:t>
            </a:r>
            <a:r>
              <a:rPr lang="fa-IR" b="1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 : </a:t>
            </a:r>
            <a:r>
              <a:rPr lang="fa-IR" dirty="0">
                <a:cs typeface="B Nazanin" panose="00000400000000000000" pitchFamily="2" charset="-78"/>
              </a:rPr>
              <a:t>فردی که در کار با سیستم نقش ایفا </a:t>
            </a:r>
            <a:r>
              <a:rPr lang="fa-IR" dirty="0" err="1">
                <a:cs typeface="B Nazanin" panose="00000400000000000000" pitchFamily="2" charset="-78"/>
              </a:rPr>
              <a:t>می‌کند</a:t>
            </a:r>
            <a:r>
              <a:rPr lang="fa-IR" dirty="0">
                <a:cs typeface="B Nazanin" panose="00000400000000000000" pitchFamily="2" charset="-78"/>
              </a:rPr>
              <a:t> و در واقع کاربر سیستم است، «بازیگر» یا «</a:t>
            </a:r>
            <a:r>
              <a:rPr lang="en-US" dirty="0">
                <a:cs typeface="B Nazanin" panose="00000400000000000000" pitchFamily="2" charset="-78"/>
              </a:rPr>
              <a:t>Actor</a:t>
            </a:r>
            <a:r>
              <a:rPr lang="fa-IR" dirty="0">
                <a:cs typeface="B Nazanin" panose="00000400000000000000" pitchFamily="2" charset="-78"/>
              </a:rPr>
              <a:t>» گفته </a:t>
            </a:r>
            <a:r>
              <a:rPr lang="fa-IR" dirty="0" err="1">
                <a:cs typeface="B Nazanin" panose="00000400000000000000" pitchFamily="2" charset="-78"/>
              </a:rPr>
              <a:t>می‌شود</a:t>
            </a:r>
            <a:r>
              <a:rPr lang="fa-IR" dirty="0">
                <a:cs typeface="B Nazanin" panose="00000400000000000000" pitchFamily="2" charset="-78"/>
              </a:rPr>
              <a:t>.</a:t>
            </a:r>
          </a:p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a-IR" sz="1600" dirty="0">
                <a:highlight>
                  <a:srgbClr val="C0C0C0"/>
                </a:highlight>
              </a:rPr>
              <a:t>در زبان </a:t>
            </a:r>
            <a:r>
              <a:rPr lang="fa-IR" sz="1600" dirty="0" err="1">
                <a:highlight>
                  <a:srgbClr val="C0C0C0"/>
                </a:highlight>
              </a:rPr>
              <a:t>مدل‌سازی</a:t>
            </a:r>
            <a:r>
              <a:rPr lang="fa-IR" sz="1600" dirty="0">
                <a:highlight>
                  <a:srgbClr val="C0C0C0"/>
                </a:highlight>
              </a:rPr>
              <a:t> یکپارچه(</a:t>
            </a:r>
            <a:r>
              <a:rPr lang="en-US" sz="1600" dirty="0">
                <a:highlight>
                  <a:srgbClr val="C0C0C0"/>
                </a:highlight>
              </a:rPr>
              <a:t>UML</a:t>
            </a:r>
            <a:r>
              <a:rPr lang="fa-IR" sz="1600" dirty="0">
                <a:highlight>
                  <a:srgbClr val="C0C0C0"/>
                </a:highlight>
              </a:rPr>
              <a:t>) رابطه بین </a:t>
            </a:r>
            <a:r>
              <a:rPr lang="fa-IR" sz="1600" dirty="0" err="1">
                <a:highlight>
                  <a:srgbClr val="C0C0C0"/>
                </a:highlight>
              </a:rPr>
              <a:t>یوزکیس‌ها</a:t>
            </a:r>
            <a:r>
              <a:rPr lang="fa-IR" sz="1600" dirty="0">
                <a:highlight>
                  <a:srgbClr val="C0C0C0"/>
                </a:highlight>
              </a:rPr>
              <a:t> و بازیگران در </a:t>
            </a:r>
            <a:r>
              <a:rPr lang="fa-IR" sz="1600" dirty="0" err="1">
                <a:highlight>
                  <a:srgbClr val="C0C0C0"/>
                </a:highlight>
              </a:rPr>
              <a:t>یوزکیس</a:t>
            </a:r>
            <a:r>
              <a:rPr lang="fa-IR" sz="1600" dirty="0">
                <a:highlight>
                  <a:srgbClr val="C0C0C0"/>
                </a:highlight>
              </a:rPr>
              <a:t> </a:t>
            </a:r>
            <a:r>
              <a:rPr lang="fa-IR" sz="1600" dirty="0" err="1">
                <a:highlight>
                  <a:srgbClr val="C0C0C0"/>
                </a:highlight>
              </a:rPr>
              <a:t>دیاگرام</a:t>
            </a:r>
            <a:r>
              <a:rPr lang="fa-IR" sz="1600" dirty="0">
                <a:highlight>
                  <a:srgbClr val="C0C0C0"/>
                </a:highlight>
              </a:rPr>
              <a:t> اساسا بر مبنای روش </a:t>
            </a:r>
            <a:r>
              <a:rPr lang="fa-IR" sz="1600" dirty="0" err="1">
                <a:highlight>
                  <a:srgbClr val="C0C0C0"/>
                </a:highlight>
              </a:rPr>
              <a:t>نشانه‌گذاری</a:t>
            </a:r>
            <a:r>
              <a:rPr lang="fa-IR" sz="1600" dirty="0">
                <a:highlight>
                  <a:srgbClr val="C0C0C0"/>
                </a:highlight>
              </a:rPr>
              <a:t> </a:t>
            </a:r>
            <a:r>
              <a:rPr lang="fa-IR" sz="1600" dirty="0" err="1">
                <a:highlight>
                  <a:srgbClr val="C0C0C0"/>
                </a:highlight>
              </a:rPr>
              <a:t>آبجکتوری</a:t>
            </a:r>
            <a:r>
              <a:rPr lang="fa-IR" sz="1600" dirty="0">
                <a:highlight>
                  <a:srgbClr val="C0C0C0"/>
                </a:highlight>
              </a:rPr>
              <a:t> (</a:t>
            </a:r>
            <a:r>
              <a:rPr lang="en-US" sz="1600" dirty="0" err="1">
                <a:highlight>
                  <a:srgbClr val="C0C0C0"/>
                </a:highlight>
              </a:rPr>
              <a:t>Objectory</a:t>
            </a:r>
            <a:r>
              <a:rPr lang="fa-IR" sz="1600" dirty="0">
                <a:highlight>
                  <a:srgbClr val="C0C0C0"/>
                </a:highlight>
              </a:rPr>
              <a:t>)</a:t>
            </a:r>
            <a:r>
              <a:rPr lang="en-US" sz="1600" dirty="0">
                <a:highlight>
                  <a:srgbClr val="C0C0C0"/>
                </a:highlight>
              </a:rPr>
              <a:t> </a:t>
            </a:r>
            <a:r>
              <a:rPr lang="fa-IR" sz="1600" dirty="0" err="1">
                <a:highlight>
                  <a:srgbClr val="C0C0C0"/>
                </a:highlight>
              </a:rPr>
              <a:t>ایوار</a:t>
            </a:r>
            <a:r>
              <a:rPr lang="fa-IR" sz="1600" dirty="0">
                <a:highlight>
                  <a:srgbClr val="C0C0C0"/>
                </a:highlight>
              </a:rPr>
              <a:t> </a:t>
            </a:r>
            <a:r>
              <a:rPr lang="fa-IR" sz="1600" dirty="0" err="1">
                <a:highlight>
                  <a:srgbClr val="C0C0C0"/>
                </a:highlight>
              </a:rPr>
              <a:t>جاکوبسن</a:t>
            </a:r>
            <a:r>
              <a:rPr lang="fa-IR" sz="1600" dirty="0">
                <a:highlight>
                  <a:srgbClr val="C0C0C0"/>
                </a:highlight>
              </a:rPr>
              <a:t>(</a:t>
            </a:r>
            <a:r>
              <a:rPr lang="en-US" sz="1600" dirty="0">
                <a:highlight>
                  <a:srgbClr val="C0C0C0"/>
                </a:highlight>
              </a:rPr>
              <a:t>Ivar Jacobson</a:t>
            </a:r>
            <a:r>
              <a:rPr lang="fa-IR" sz="1600" dirty="0">
                <a:highlight>
                  <a:srgbClr val="C0C0C0"/>
                </a:highlight>
              </a:rPr>
              <a:t>) ترسیم و ارائه </a:t>
            </a:r>
            <a:r>
              <a:rPr lang="fa-IR" sz="1600" dirty="0" err="1">
                <a:highlight>
                  <a:srgbClr val="C0C0C0"/>
                </a:highlight>
              </a:rPr>
              <a:t>می‌شود</a:t>
            </a:r>
            <a:r>
              <a:rPr lang="fa-IR" sz="1600" dirty="0">
                <a:highlight>
                  <a:srgbClr val="C0C0C0"/>
                </a:highlight>
              </a:rPr>
              <a:t>.</a:t>
            </a:r>
          </a:p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a-IR" sz="1600" dirty="0" err="1">
                <a:highlight>
                  <a:srgbClr val="C0C0C0"/>
                </a:highlight>
              </a:rPr>
              <a:t>یوزکیس</a:t>
            </a:r>
            <a:r>
              <a:rPr lang="fa-IR" sz="1600" dirty="0">
                <a:highlight>
                  <a:srgbClr val="C0C0C0"/>
                </a:highlight>
              </a:rPr>
              <a:t> </a:t>
            </a:r>
            <a:r>
              <a:rPr lang="fa-IR" sz="1600" dirty="0" err="1">
                <a:highlight>
                  <a:srgbClr val="C0C0C0"/>
                </a:highlight>
              </a:rPr>
              <a:t>دیاگرام</a:t>
            </a:r>
            <a:r>
              <a:rPr lang="fa-IR" sz="1600" dirty="0">
                <a:highlight>
                  <a:srgbClr val="C0C0C0"/>
                </a:highlight>
              </a:rPr>
              <a:t> در واقع یک نقشه ساخت(</a:t>
            </a:r>
            <a:r>
              <a:rPr lang="en-US" sz="1600" dirty="0">
                <a:highlight>
                  <a:srgbClr val="C0C0C0"/>
                </a:highlight>
              </a:rPr>
              <a:t>Blueprint</a:t>
            </a:r>
            <a:r>
              <a:rPr lang="fa-IR" sz="1600" dirty="0">
                <a:highlight>
                  <a:srgbClr val="C0C0C0"/>
                </a:highlight>
              </a:rPr>
              <a:t>) از سیستم است. </a:t>
            </a:r>
            <a:r>
              <a:rPr lang="fa-IR" sz="1600" dirty="0" err="1">
                <a:highlight>
                  <a:srgbClr val="C0C0C0"/>
                </a:highlight>
              </a:rPr>
              <a:t>یوزکیس</a:t>
            </a:r>
            <a:r>
              <a:rPr lang="fa-IR" sz="1600" dirty="0">
                <a:highlight>
                  <a:srgbClr val="C0C0C0"/>
                </a:highlight>
              </a:rPr>
              <a:t> </a:t>
            </a:r>
            <a:r>
              <a:rPr lang="fa-IR" sz="1600" dirty="0" err="1">
                <a:highlight>
                  <a:srgbClr val="C0C0C0"/>
                </a:highlight>
              </a:rPr>
              <a:t>دیاگرام</a:t>
            </a:r>
            <a:r>
              <a:rPr lang="fa-IR" sz="1600" dirty="0">
                <a:highlight>
                  <a:srgbClr val="C0C0C0"/>
                </a:highlight>
              </a:rPr>
              <a:t> ها یک ارائه ساده شده و </a:t>
            </a:r>
            <a:r>
              <a:rPr lang="fa-IR" sz="1600" dirty="0" err="1">
                <a:highlight>
                  <a:srgbClr val="C0C0C0"/>
                </a:highlight>
              </a:rPr>
              <a:t>گرافیکی</a:t>
            </a:r>
            <a:r>
              <a:rPr lang="fa-IR" sz="1600" dirty="0">
                <a:highlight>
                  <a:srgbClr val="C0C0C0"/>
                </a:highlight>
              </a:rPr>
              <a:t> از کاری را فراهم </a:t>
            </a:r>
            <a:r>
              <a:rPr lang="fa-IR" sz="1600" dirty="0" err="1">
                <a:highlight>
                  <a:srgbClr val="C0C0C0"/>
                </a:highlight>
              </a:rPr>
              <a:t>می‌کنند</a:t>
            </a:r>
            <a:r>
              <a:rPr lang="fa-IR" sz="1600" dirty="0">
                <a:highlight>
                  <a:srgbClr val="C0C0C0"/>
                </a:highlight>
              </a:rPr>
              <a:t> که سیستم انجام </a:t>
            </a:r>
            <a:r>
              <a:rPr lang="fa-IR" sz="1600" dirty="0" err="1">
                <a:highlight>
                  <a:srgbClr val="C0C0C0"/>
                </a:highlight>
              </a:rPr>
              <a:t>می‌دهد</a:t>
            </a:r>
            <a:r>
              <a:rPr lang="fa-IR" sz="1600" dirty="0">
                <a:highlight>
                  <a:srgbClr val="C0C0C0"/>
                </a:highlight>
              </a:rPr>
              <a:t>.</a:t>
            </a:r>
          </a:p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a-IR" sz="1600" dirty="0">
                <a:highlight>
                  <a:srgbClr val="C0C0C0"/>
                </a:highlight>
              </a:rPr>
              <a:t>ماهیت ساده این نوع از نمودارها، </a:t>
            </a:r>
            <a:r>
              <a:rPr lang="fa-IR" sz="1600" dirty="0" err="1">
                <a:highlight>
                  <a:srgbClr val="C0C0C0"/>
                </a:highlight>
              </a:rPr>
              <a:t>یوزکیس</a:t>
            </a:r>
            <a:r>
              <a:rPr lang="fa-IR" sz="1600" dirty="0">
                <a:highlight>
                  <a:srgbClr val="C0C0C0"/>
                </a:highlight>
              </a:rPr>
              <a:t> </a:t>
            </a:r>
            <a:r>
              <a:rPr lang="fa-IR" sz="1600" dirty="0" err="1">
                <a:highlight>
                  <a:srgbClr val="C0C0C0"/>
                </a:highlight>
              </a:rPr>
              <a:t>دیاگرام</a:t>
            </a:r>
            <a:r>
              <a:rPr lang="fa-IR" sz="1600" dirty="0">
                <a:highlight>
                  <a:srgbClr val="C0C0C0"/>
                </a:highlight>
              </a:rPr>
              <a:t> </a:t>
            </a:r>
            <a:r>
              <a:rPr lang="fa-IR" sz="1600" dirty="0" err="1">
                <a:highlight>
                  <a:srgbClr val="C0C0C0"/>
                </a:highlight>
              </a:rPr>
              <a:t>می‌تواند</a:t>
            </a:r>
            <a:r>
              <a:rPr lang="fa-IR" sz="1600" dirty="0">
                <a:highlight>
                  <a:srgbClr val="C0C0C0"/>
                </a:highlight>
              </a:rPr>
              <a:t> ابزار خوبی برای ارتباط با </a:t>
            </a:r>
            <a:r>
              <a:rPr lang="fa-IR" sz="1600" dirty="0" err="1">
                <a:highlight>
                  <a:srgbClr val="C0C0C0"/>
                </a:highlight>
              </a:rPr>
              <a:t>ذینفعان</a:t>
            </a:r>
            <a:r>
              <a:rPr lang="fa-IR" sz="1600" dirty="0">
                <a:highlight>
                  <a:srgbClr val="C0C0C0"/>
                </a:highlight>
              </a:rPr>
              <a:t> یک پروژه </a:t>
            </a:r>
            <a:r>
              <a:rPr lang="fa-IR" sz="1600" dirty="0" err="1">
                <a:highlight>
                  <a:srgbClr val="C0C0C0"/>
                </a:highlight>
              </a:rPr>
              <a:t>نرم‌افزاری</a:t>
            </a:r>
            <a:r>
              <a:rPr lang="fa-IR" sz="1600" dirty="0">
                <a:highlight>
                  <a:srgbClr val="C0C0C0"/>
                </a:highlight>
              </a:rPr>
              <a:t> باشد</a:t>
            </a:r>
            <a:endParaRPr lang="en-US" sz="1600" dirty="0">
              <a:highlight>
                <a:srgbClr val="C0C0C0"/>
              </a:highlight>
              <a:cs typeface="B Nazanin" panose="000004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BB443-00F6-461B-B54A-6D52D8D82966}"/>
              </a:ext>
            </a:extLst>
          </p:cNvPr>
          <p:cNvSpPr txBox="1"/>
          <p:nvPr/>
        </p:nvSpPr>
        <p:spPr>
          <a:xfrm>
            <a:off x="1066800" y="545365"/>
            <a:ext cx="6143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1-Use Case Diagrams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9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93FE57-D266-4C85-8746-5112FC0DC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99" y="2066925"/>
            <a:ext cx="58674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AC0C4B-B014-4604-95BF-A021757EC30A}"/>
              </a:ext>
            </a:extLst>
          </p:cNvPr>
          <p:cNvSpPr txBox="1"/>
          <p:nvPr/>
        </p:nvSpPr>
        <p:spPr>
          <a:xfrm>
            <a:off x="804862" y="437651"/>
            <a:ext cx="105822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Boundary of system</a:t>
            </a:r>
            <a:endParaRPr lang="fa-IR" b="1" dirty="0">
              <a:solidFill>
                <a:schemeClr val="accent6">
                  <a:lumMod val="75000"/>
                </a:schemeClr>
              </a:solidFill>
              <a:highlight>
                <a:srgbClr val="C0C0C0"/>
              </a:highlight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dirty="0">
                <a:cs typeface="B Nazanin" panose="00000400000000000000" pitchFamily="2" charset="-78"/>
              </a:rPr>
              <a:t>مرز سیستم به طور بالقوه کل سیستم است که در سند الزامات تعریف شده است.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dirty="0">
                <a:cs typeface="B Nazanin" panose="00000400000000000000" pitchFamily="2" charset="-78"/>
              </a:rPr>
              <a:t>برای سیستم های بزرگ و پیچیده، هر </a:t>
            </a:r>
            <a:r>
              <a:rPr lang="fa-IR" dirty="0" err="1">
                <a:cs typeface="B Nazanin" panose="00000400000000000000" pitchFamily="2" charset="-78"/>
              </a:rPr>
              <a:t>ماژول</a:t>
            </a:r>
            <a:r>
              <a:rPr lang="fa-IR" dirty="0">
                <a:cs typeface="B Nazanin" panose="00000400000000000000" pitchFamily="2" charset="-78"/>
              </a:rPr>
              <a:t> ممکن است مرز سیستم </a:t>
            </a:r>
            <a:r>
              <a:rPr lang="fa-IR" dirty="0" err="1">
                <a:cs typeface="B Nazanin" panose="00000400000000000000" pitchFamily="2" charset="-78"/>
              </a:rPr>
              <a:t>باشد.به</a:t>
            </a:r>
            <a:r>
              <a:rPr lang="fa-IR" dirty="0">
                <a:cs typeface="B Nazanin" panose="00000400000000000000" pitchFamily="2" charset="-78"/>
              </a:rPr>
              <a:t> عنوان مثال، برای یک سیستم </a:t>
            </a:r>
            <a:r>
              <a:rPr lang="en-US" dirty="0">
                <a:cs typeface="B Nazanin" panose="00000400000000000000" pitchFamily="2" charset="-78"/>
              </a:rPr>
              <a:t>ERP </a:t>
            </a:r>
            <a:r>
              <a:rPr lang="fa-IR" dirty="0">
                <a:cs typeface="B Nazanin" panose="00000400000000000000" pitchFamily="2" charset="-78"/>
              </a:rPr>
              <a:t> برای یک سازمان، هر یک از </a:t>
            </a:r>
            <a:r>
              <a:rPr lang="fa-IR" dirty="0" err="1">
                <a:cs typeface="B Nazanin" panose="00000400000000000000" pitchFamily="2" charset="-78"/>
              </a:rPr>
              <a:t>ماژول</a:t>
            </a:r>
            <a:r>
              <a:rPr lang="fa-IR" dirty="0">
                <a:cs typeface="B Nazanin" panose="00000400000000000000" pitchFamily="2" charset="-78"/>
              </a:rPr>
              <a:t> ها مانند پرسنل، حقوق و دستمزد، حسابداری و غیره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1521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E2478DD-CE0F-4781-8A8A-EEC6665A4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2430097"/>
            <a:ext cx="6760094" cy="40968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E5D6F3-FC2F-46D7-BC9D-397811C4BAE6}"/>
              </a:ext>
            </a:extLst>
          </p:cNvPr>
          <p:cNvSpPr/>
          <p:nvPr/>
        </p:nvSpPr>
        <p:spPr>
          <a:xfrm>
            <a:off x="546689" y="1783766"/>
            <a:ext cx="61970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2-Extend 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Relationship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E50CFF-CC7F-433C-A424-423DE192E517}"/>
              </a:ext>
            </a:extLst>
          </p:cNvPr>
          <p:cNvSpPr txBox="1"/>
          <p:nvPr/>
        </p:nvSpPr>
        <p:spPr>
          <a:xfrm>
            <a:off x="1543050" y="860436"/>
            <a:ext cx="10401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dirty="0">
                <a:cs typeface="B Nazanin" panose="00000400000000000000" pitchFamily="2" charset="-78"/>
              </a:rPr>
              <a:t>ارتباط یک </a:t>
            </a:r>
            <a:r>
              <a:rPr lang="en-US" dirty="0">
                <a:cs typeface="B Nazanin" panose="00000400000000000000" pitchFamily="2" charset="-78"/>
              </a:rPr>
              <a:t>Actor </a:t>
            </a:r>
            <a:r>
              <a:rPr lang="fa-IR" dirty="0">
                <a:cs typeface="B Nazanin" panose="00000400000000000000" pitchFamily="2" charset="-78"/>
              </a:rPr>
              <a:t> با یک </a:t>
            </a:r>
            <a:r>
              <a:rPr lang="en-US" dirty="0">
                <a:cs typeface="B Nazanin" panose="00000400000000000000" pitchFamily="2" charset="-78"/>
              </a:rPr>
              <a:t>use case </a:t>
            </a:r>
            <a:r>
              <a:rPr lang="fa-IR" dirty="0">
                <a:cs typeface="B Nazanin" panose="00000400000000000000" pitchFamily="2" charset="-78"/>
              </a:rPr>
              <a:t>توسط یک پیوند(خط) نشان داده می شود.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dirty="0">
                <a:cs typeface="B Nazanin" panose="00000400000000000000" pitchFamily="2" charset="-78"/>
              </a:rPr>
              <a:t>بازیگران ممکن است توسط </a:t>
            </a:r>
            <a:r>
              <a:rPr lang="en-US" dirty="0">
                <a:cs typeface="B Nazanin" panose="00000400000000000000" pitchFamily="2" charset="-78"/>
              </a:rPr>
              <a:t>Association </a:t>
            </a:r>
            <a:r>
              <a:rPr lang="fa-IR" dirty="0">
                <a:cs typeface="B Nazanin" panose="00000400000000000000" pitchFamily="2" charset="-78"/>
              </a:rPr>
              <a:t> ها به </a:t>
            </a:r>
            <a:r>
              <a:rPr lang="en-US" dirty="0">
                <a:cs typeface="B Nazanin" panose="00000400000000000000" pitchFamily="2" charset="-78"/>
              </a:rPr>
              <a:t>Use case </a:t>
            </a:r>
            <a:r>
              <a:rPr lang="fa-IR" dirty="0">
                <a:cs typeface="B Nazanin" panose="00000400000000000000" pitchFamily="2" charset="-78"/>
              </a:rPr>
              <a:t> ها متصل شوند، که نشان می دهد بازیگر و </a:t>
            </a:r>
            <a:r>
              <a:rPr lang="en-US" dirty="0">
                <a:cs typeface="B Nazanin" panose="00000400000000000000" pitchFamily="2" charset="-78"/>
              </a:rPr>
              <a:t>use case </a:t>
            </a:r>
            <a:r>
              <a:rPr lang="fa-IR" dirty="0">
                <a:cs typeface="B Nazanin" panose="00000400000000000000" pitchFamily="2" charset="-78"/>
              </a:rPr>
              <a:t> با استفاده از پیام ها با یکدیگر ارتباط برقرار می کنند.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6DC656-A9E9-4296-B7E6-147E261225F0}"/>
              </a:ext>
            </a:extLst>
          </p:cNvPr>
          <p:cNvSpPr/>
          <p:nvPr/>
        </p:nvSpPr>
        <p:spPr>
          <a:xfrm>
            <a:off x="433396" y="331043"/>
            <a:ext cx="52357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1-Communication Link</a:t>
            </a:r>
          </a:p>
        </p:txBody>
      </p:sp>
    </p:spTree>
    <p:extLst>
      <p:ext uri="{BB962C8B-B14F-4D97-AF65-F5344CB8AC3E}">
        <p14:creationId xmlns:p14="http://schemas.microsoft.com/office/powerpoint/2010/main" val="2328956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9D363F-3584-4CAA-A656-754D5FB64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4" y="2763478"/>
            <a:ext cx="4831371" cy="35932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1A38F7-1DF4-45E6-A5B2-9DF57D5A7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024" y="824424"/>
            <a:ext cx="5879121" cy="17414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FC6B23-67D3-4910-B545-476318485159}"/>
              </a:ext>
            </a:extLst>
          </p:cNvPr>
          <p:cNvSpPr/>
          <p:nvPr/>
        </p:nvSpPr>
        <p:spPr>
          <a:xfrm>
            <a:off x="607404" y="501259"/>
            <a:ext cx="579339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3-Include 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Relationship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3758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C09973-1002-4BD4-8272-C373C12BBF20}"/>
              </a:ext>
            </a:extLst>
          </p:cNvPr>
          <p:cNvSpPr/>
          <p:nvPr/>
        </p:nvSpPr>
        <p:spPr>
          <a:xfrm>
            <a:off x="607404" y="501259"/>
            <a:ext cx="76587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4-Generalization 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Relationship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F1379C-5C5E-4263-A767-894982817106}"/>
              </a:ext>
            </a:extLst>
          </p:cNvPr>
          <p:cNvGrpSpPr/>
          <p:nvPr/>
        </p:nvGrpSpPr>
        <p:grpSpPr>
          <a:xfrm>
            <a:off x="4057318" y="1423815"/>
            <a:ext cx="7658764" cy="4397121"/>
            <a:chOff x="4057318" y="1147590"/>
            <a:chExt cx="7658764" cy="43971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6A241C0-477F-465A-80F6-8B759623A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7318" y="1147590"/>
              <a:ext cx="7658764" cy="350550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A6AC43B-A151-4462-A12E-89D89CD8C8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189"/>
            <a:stretch/>
          </p:blipFill>
          <p:spPr>
            <a:xfrm>
              <a:off x="4057318" y="4653094"/>
              <a:ext cx="7658764" cy="891617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B124E9B-F594-47D3-956C-0C40C6945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26" y="1752600"/>
            <a:ext cx="4963261" cy="239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5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B5EC0-26E0-4FF0-BC33-FE49661A6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504" y="811314"/>
            <a:ext cx="7742591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06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23E26C-5260-4798-BB40-ADB081D7F855}"/>
              </a:ext>
            </a:extLst>
          </p:cNvPr>
          <p:cNvSpPr/>
          <p:nvPr/>
        </p:nvSpPr>
        <p:spPr>
          <a:xfrm>
            <a:off x="3277911" y="2786360"/>
            <a:ext cx="57695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1578987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8C1733-947E-4F5D-B219-28E97383A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05" y="855306"/>
            <a:ext cx="9402767" cy="10496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ABFEC6-59DF-4D1C-BCB8-94B4D1F4F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84" y="1905000"/>
            <a:ext cx="4028088" cy="4619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531B2D-EA9E-4F98-ACAA-34FF5BC72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850" y="2066659"/>
            <a:ext cx="3943350" cy="427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1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7F3AA7-7914-48E6-AD0A-532092ADE0A4}"/>
              </a:ext>
            </a:extLst>
          </p:cNvPr>
          <p:cNvSpPr/>
          <p:nvPr/>
        </p:nvSpPr>
        <p:spPr>
          <a:xfrm>
            <a:off x="3497315" y="2643485"/>
            <a:ext cx="50449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9748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72A4956-425A-4033-8EA8-E7975F10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391763"/>
              </p:ext>
            </p:extLst>
          </p:nvPr>
        </p:nvGraphicFramePr>
        <p:xfrm>
          <a:off x="1822449" y="929215"/>
          <a:ext cx="9140826" cy="3042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0413">
                  <a:extLst>
                    <a:ext uri="{9D8B030D-6E8A-4147-A177-3AD203B41FA5}">
                      <a16:colId xmlns:a16="http://schemas.microsoft.com/office/drawing/2014/main" val="1601134063"/>
                    </a:ext>
                  </a:extLst>
                </a:gridCol>
                <a:gridCol w="4570413">
                  <a:extLst>
                    <a:ext uri="{9D8B030D-6E8A-4147-A177-3AD203B41FA5}">
                      <a16:colId xmlns:a16="http://schemas.microsoft.com/office/drawing/2014/main" val="2135585877"/>
                    </a:ext>
                  </a:extLst>
                </a:gridCol>
              </a:tblGrid>
              <a:tr h="380339">
                <a:tc>
                  <a:txBody>
                    <a:bodyPr/>
                    <a:lstStyle/>
                    <a:p>
                      <a:r>
                        <a:rPr lang="en-US" dirty="0"/>
                        <a:t>Specialized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/>
                        <a:t>معادل فارسی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66046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r>
                        <a:rPr lang="en-US" dirty="0"/>
                        <a:t>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/>
                        <a:t>مصنوعات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574980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r>
                        <a:rPr lang="en-US" dirty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err="1"/>
                        <a:t>مشخصه‌سازی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271817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11996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89756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80468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551893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2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64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54E0B9-1576-4750-9006-F83349BC8312}"/>
              </a:ext>
            </a:extLst>
          </p:cNvPr>
          <p:cNvGrpSpPr/>
          <p:nvPr/>
        </p:nvGrpSpPr>
        <p:grpSpPr>
          <a:xfrm>
            <a:off x="1607419" y="577120"/>
            <a:ext cx="9243861" cy="5852667"/>
            <a:chOff x="1597894" y="748570"/>
            <a:chExt cx="9243861" cy="58526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448382-D906-480E-9422-BE2B25D3C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7894" y="748570"/>
              <a:ext cx="9243861" cy="217950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739A1A0-B672-4D79-AF19-18F78F91F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9324" y="2928079"/>
              <a:ext cx="9220999" cy="3673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639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D9158C-B6E9-4FFC-A723-1A297444E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01" y="483615"/>
            <a:ext cx="7818798" cy="58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68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5806C04-20E9-4C3B-A92A-AA684421F33B}"/>
              </a:ext>
            </a:extLst>
          </p:cNvPr>
          <p:cNvGrpSpPr/>
          <p:nvPr/>
        </p:nvGrpSpPr>
        <p:grpSpPr>
          <a:xfrm>
            <a:off x="2258983" y="815176"/>
            <a:ext cx="7978832" cy="5092620"/>
            <a:chOff x="2335183" y="615151"/>
            <a:chExt cx="7978832" cy="509262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9856DF-F047-47FC-87C5-6ECD6C8B2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5184" y="615151"/>
              <a:ext cx="7978831" cy="377984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F982313-8830-47D2-A9DD-441A4401A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5183" y="4394998"/>
              <a:ext cx="7978832" cy="1312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8318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03F2F9-0DC6-4EE8-B063-E659DB27B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27" y="759907"/>
            <a:ext cx="9037851" cy="494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90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40631C-7F27-41F9-8247-2F0816989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26" y="1020917"/>
            <a:ext cx="9133398" cy="437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45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02F2F8-6774-4D46-B3E5-914A14995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173" y="891367"/>
            <a:ext cx="9156086" cy="460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25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A4DBCFB-AAB9-4E47-B9ED-CB88CF58DC9A}"/>
              </a:ext>
            </a:extLst>
          </p:cNvPr>
          <p:cNvGrpSpPr/>
          <p:nvPr/>
        </p:nvGrpSpPr>
        <p:grpSpPr>
          <a:xfrm>
            <a:off x="4278304" y="175187"/>
            <a:ext cx="7521592" cy="6336175"/>
            <a:chOff x="2659054" y="538964"/>
            <a:chExt cx="7521592" cy="63361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60E0892-CB05-4333-A77C-924FF408F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9054" y="538964"/>
              <a:ext cx="7521592" cy="347502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40A46B-95AF-4DCB-915F-67F8D77EE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9054" y="4013985"/>
              <a:ext cx="7521592" cy="2861154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D660F04-FD3B-432E-AC08-4926A3906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64483"/>
            <a:ext cx="50292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35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5B69F9-B3DC-4F49-BB25-76DF993CE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042" y="447564"/>
            <a:ext cx="6674856" cy="596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0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7DC09C-AF61-4A3A-AD78-3C327ED32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959" y="1026597"/>
            <a:ext cx="7407282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46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7C204-EB06-4D3B-BC65-8868A58C3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87" y="590304"/>
            <a:ext cx="7902625" cy="56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4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F55ED-317E-46A7-BC44-206718F0D591}"/>
              </a:ext>
            </a:extLst>
          </p:cNvPr>
          <p:cNvSpPr txBox="1"/>
          <p:nvPr/>
        </p:nvSpPr>
        <p:spPr>
          <a:xfrm>
            <a:off x="604837" y="717386"/>
            <a:ext cx="10682288" cy="1569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History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	Grady </a:t>
            </a:r>
            <a:r>
              <a:rPr lang="en-US" sz="1600" b="1" dirty="0" err="1"/>
              <a:t>Booch</a:t>
            </a:r>
            <a:r>
              <a:rPr lang="en-US" sz="1600" b="1" dirty="0"/>
              <a:t>, Ivar Jacobson, and James Rumbaugh created the Unified Modeling Language in 1995 while working at Rational software</a:t>
            </a:r>
            <a:r>
              <a:rPr lang="en-US" sz="1600" dirty="0"/>
              <a:t>. In 1997, the Object Management Group adopted UML as a standard for its members, which includes the likes of Hewlett-Packard, IBM, and Apple Computer.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B4A65-7404-424B-9664-4569E2DC7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234" y="2762116"/>
            <a:ext cx="6157494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47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5B1D90-DCA3-4B84-9812-94ACA9586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706" y="677956"/>
            <a:ext cx="8055038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57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7F3AA7-7914-48E6-AD0A-532092ADE0A4}"/>
              </a:ext>
            </a:extLst>
          </p:cNvPr>
          <p:cNvSpPr/>
          <p:nvPr/>
        </p:nvSpPr>
        <p:spPr>
          <a:xfrm>
            <a:off x="2671769" y="2643485"/>
            <a:ext cx="6696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596855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0C37731-F04D-46DE-BD13-5A811BD82183}"/>
              </a:ext>
            </a:extLst>
          </p:cNvPr>
          <p:cNvGrpSpPr/>
          <p:nvPr/>
        </p:nvGrpSpPr>
        <p:grpSpPr>
          <a:xfrm>
            <a:off x="4261142" y="81807"/>
            <a:ext cx="7826418" cy="6694385"/>
            <a:chOff x="3422942" y="0"/>
            <a:chExt cx="7826418" cy="669438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67373C7-7B41-4975-99DD-C77BE07E7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2942" y="0"/>
              <a:ext cx="7826418" cy="172571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030FEF-54B6-4586-A6C7-F22B4E651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2942" y="1725714"/>
              <a:ext cx="7826418" cy="4968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3538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E084A0-4B57-440E-AFC5-E5EF9453FB61}"/>
              </a:ext>
            </a:extLst>
          </p:cNvPr>
          <p:cNvSpPr/>
          <p:nvPr/>
        </p:nvSpPr>
        <p:spPr>
          <a:xfrm>
            <a:off x="3302606" y="2843510"/>
            <a:ext cx="5586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Object Diagram</a:t>
            </a:r>
          </a:p>
        </p:txBody>
      </p:sp>
    </p:spTree>
    <p:extLst>
      <p:ext uri="{BB962C8B-B14F-4D97-AF65-F5344CB8AC3E}">
        <p14:creationId xmlns:p14="http://schemas.microsoft.com/office/powerpoint/2010/main" val="2152873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84495DB-F48E-40DD-91FF-B788305AD095}"/>
              </a:ext>
            </a:extLst>
          </p:cNvPr>
          <p:cNvGrpSpPr/>
          <p:nvPr/>
        </p:nvGrpSpPr>
        <p:grpSpPr>
          <a:xfrm>
            <a:off x="1643062" y="1202006"/>
            <a:ext cx="9153525" cy="4193906"/>
            <a:chOff x="1281112" y="754331"/>
            <a:chExt cx="9153525" cy="41939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8294960-3B86-40ED-ACC8-B36C30B7A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1770" y="754331"/>
              <a:ext cx="8192210" cy="112023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FC19F3-2E58-4A8B-BA4E-F6356DBE1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1112" y="1909762"/>
              <a:ext cx="9153525" cy="3038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3485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262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7486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822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E2055D-A992-40F8-9823-50F22A36D77C}"/>
              </a:ext>
            </a:extLst>
          </p:cNvPr>
          <p:cNvSpPr/>
          <p:nvPr/>
        </p:nvSpPr>
        <p:spPr>
          <a:xfrm>
            <a:off x="4048751" y="2643485"/>
            <a:ext cx="3942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893557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4CF0AD-034E-4B84-994B-E81109DAE360}"/>
              </a:ext>
            </a:extLst>
          </p:cNvPr>
          <p:cNvSpPr txBox="1"/>
          <p:nvPr/>
        </p:nvSpPr>
        <p:spPr>
          <a:xfrm>
            <a:off x="1600200" y="1105971"/>
            <a:ext cx="9696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https://blog.visual-paradigm.com/uml-building-blocks-and-diagrams-uml-2-6/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https://virgool.io/LearnDotNetApp/@farshid.azizi</a:t>
            </a: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https://online.visual-paradigm.com/diagrams/features/uml-tool/</a:t>
            </a: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0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559FBD-1AD8-4A06-8925-33B88A7A6720}"/>
              </a:ext>
            </a:extLst>
          </p:cNvPr>
          <p:cNvSpPr txBox="1"/>
          <p:nvPr/>
        </p:nvSpPr>
        <p:spPr>
          <a:xfrm>
            <a:off x="707231" y="715446"/>
            <a:ext cx="10777537" cy="3277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UML Building Blocks and Diagrams (UML 2.6)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The </a:t>
            </a:r>
            <a:r>
              <a:rPr lang="en-US" sz="1600" b="1" dirty="0"/>
              <a:t>unified modeling language</a:t>
            </a:r>
            <a:r>
              <a:rPr lang="en-US" sz="1600" dirty="0"/>
              <a:t> (UML) is a general-purpose visual modeling language that is intended to provide a standard way to visualize the design of a system.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UML (Unified Modeling Language) is a standard language for describing the design of software systems. As UML describes real-time systems, it is important to create a conceptual model and gradually build upon it. The conceptual model of UML can be mastered by learning the following three major elements: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A. Things :</a:t>
            </a:r>
            <a:r>
              <a:rPr lang="en-US" sz="1600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B. Relationships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C. UML Diagrams</a:t>
            </a:r>
            <a:r>
              <a:rPr lang="en-US" sz="16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C0BBD-E36F-46DC-A100-1FE6F0B9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74" y="3190054"/>
            <a:ext cx="4410075" cy="33075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47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D6002E-287F-4DB6-9891-F1EC7B319BDC}"/>
              </a:ext>
            </a:extLst>
          </p:cNvPr>
          <p:cNvSpPr txBox="1"/>
          <p:nvPr/>
        </p:nvSpPr>
        <p:spPr>
          <a:xfrm>
            <a:off x="747712" y="715122"/>
            <a:ext cx="10663237" cy="2630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A. Things: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Things are the most important building blocks of UML.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They can be further classified into: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+mj-lt"/>
              </a:rPr>
              <a:t>Structural Things</a:t>
            </a:r>
            <a:endParaRPr lang="en-US" sz="1600" dirty="0">
              <a:latin typeface="+mj-lt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+mj-lt"/>
              </a:rPr>
              <a:t>Behavioral Things</a:t>
            </a:r>
            <a:endParaRPr lang="en-US" sz="1600" dirty="0">
              <a:latin typeface="+mj-lt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+mj-lt"/>
              </a:rPr>
              <a:t>Grouping Things</a:t>
            </a:r>
            <a:endParaRPr lang="en-US" sz="1600" dirty="0">
              <a:latin typeface="+mj-lt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+mj-lt"/>
              </a:rPr>
              <a:t>Annotational Things</a:t>
            </a:r>
            <a:endParaRPr lang="en-US" sz="16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4F18F-7D6E-4E97-9DCF-8C29D5077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5" y="552770"/>
            <a:ext cx="3328989" cy="558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1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C9AB27-74B4-4C0D-924D-F39C68BBEA4D}"/>
              </a:ext>
            </a:extLst>
          </p:cNvPr>
          <p:cNvSpPr txBox="1"/>
          <p:nvPr/>
        </p:nvSpPr>
        <p:spPr>
          <a:xfrm>
            <a:off x="1638300" y="666780"/>
            <a:ext cx="9305926" cy="5154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1-1. Structural Things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	Structural things define the static part of the model. They represent the physical and conceptual elements. </a:t>
            </a:r>
          </a:p>
          <a:p>
            <a:pPr algn="just" rtl="1">
              <a:lnSpc>
                <a:spcPct val="150000"/>
              </a:lnSpc>
            </a:pP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نمودارهای ساختاری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جنبه‌های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ایستا از یک سیستم را به تصویر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می‌کشند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. این نمودارها بر هر آنچه تاکید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می‌کنند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که باید در یک سیستم مدل شده وجود داشته باشد. از آنجا که نمودارهای ساختاری در واقع ساختار سیستم را نشان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می‌دهند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، از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آن‌ها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به طور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گسترده‌ای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در معماری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نرم‌افزاری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یک سیستم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نرم‌افزاری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استفاده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می‌شود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. برای مثال، نمودار مولفه نشان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می‌دهد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که یک سیستم چگونه به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مولفه‌های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مختلف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می‌شکند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و همچنین،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وابستگی‌های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میان این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مولفه‌ها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را نیز به تصویر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می‌کشد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.</a:t>
            </a:r>
            <a:endParaRPr lang="en-US" sz="1600" dirty="0">
              <a:highlight>
                <a:srgbClr val="C0C0C0"/>
              </a:highlight>
            </a:endParaRPr>
          </a:p>
          <a:p>
            <a:pPr algn="just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The structural things in UML include: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Class</a:t>
            </a:r>
            <a:r>
              <a:rPr lang="en-US" sz="1600" dirty="0"/>
              <a:t>: Represents a set of objects having similar responsibilities.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Interface</a:t>
            </a:r>
            <a:r>
              <a:rPr lang="en-US" sz="1600" dirty="0"/>
              <a:t>: Defines a set of operations, which specify the responsibility of a class.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Collaboration</a:t>
            </a:r>
            <a:r>
              <a:rPr lang="en-US" sz="1600" dirty="0"/>
              <a:t>: Defines an interaction between elements.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Use Case</a:t>
            </a:r>
            <a:r>
              <a:rPr lang="en-US" sz="1600" dirty="0"/>
              <a:t>: Represents a set of actions performed by a system for a specific goal.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Component</a:t>
            </a:r>
            <a:r>
              <a:rPr lang="en-US" sz="1600" dirty="0"/>
              <a:t>: Describes the physical part of a system.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Node</a:t>
            </a:r>
            <a:r>
              <a:rPr lang="en-US" sz="1600" dirty="0"/>
              <a:t>: A physical element that exists at run time.</a:t>
            </a:r>
          </a:p>
        </p:txBody>
      </p:sp>
    </p:spTree>
    <p:extLst>
      <p:ext uri="{BB962C8B-B14F-4D97-AF65-F5344CB8AC3E}">
        <p14:creationId xmlns:p14="http://schemas.microsoft.com/office/powerpoint/2010/main" val="329245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E4D544-2D22-4A74-A22D-B6F080965EC4}"/>
              </a:ext>
            </a:extLst>
          </p:cNvPr>
          <p:cNvSpPr txBox="1"/>
          <p:nvPr/>
        </p:nvSpPr>
        <p:spPr>
          <a:xfrm>
            <a:off x="1574006" y="475506"/>
            <a:ext cx="9932193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1-2. Behavioral Things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	Behavioral things consist of the dynamic parts of UML models. </a:t>
            </a:r>
          </a:p>
          <a:p>
            <a:pPr algn="just" rtl="1">
              <a:lnSpc>
                <a:spcPct val="150000"/>
              </a:lnSpc>
            </a:pP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نمودارهای رفتاری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جنبه‌های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 پویای یک سیستم را به تصویر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می‌کشند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. این نمودارها بر هر آنچه تاکید دارند که در یک سیستم به وقوع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می‌پیوندد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. از آنجا که نمودارهای رفتاری رفتار یک سیستم را به تصویر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می‌کشند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، به طور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گسترده‌ای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 برای توصیف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کارکردهای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 سیستم مورد استفاده قرار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می‌گیرند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. برای مثال، نمودار فعالیت،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فعالیت‌های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 کسب و کار و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فعالیت‌های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 گام به گام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مولفه‌ها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 (</a:t>
            </a:r>
            <a:r>
              <a:rPr lang="en-US" sz="1600" dirty="0">
                <a:highlight>
                  <a:srgbClr val="C0C0C0"/>
                </a:highlight>
                <a:cs typeface="B Nazanin" panose="00000400000000000000" pitchFamily="2" charset="-78"/>
              </a:rPr>
              <a:t>Components) 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در یک سیستم را توصیف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می‌کند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.</a:t>
            </a:r>
            <a:endParaRPr lang="en-US" sz="1600" dirty="0">
              <a:highlight>
                <a:srgbClr val="C0C0C0"/>
              </a:highlight>
            </a:endParaRPr>
          </a:p>
          <a:p>
            <a:pPr algn="just"/>
            <a:r>
              <a:rPr lang="en-US" sz="1600" dirty="0"/>
              <a:t>The behavioral things in UML include:</a:t>
            </a:r>
          </a:p>
          <a:p>
            <a:pPr algn="just"/>
            <a:r>
              <a:rPr lang="en-US" sz="1600" b="1" dirty="0"/>
              <a:t>Interaction</a:t>
            </a:r>
            <a:r>
              <a:rPr lang="en-US" sz="1600" dirty="0"/>
              <a:t>: Consists of a group of messages exchanged among elements to accomplish a specific task.</a:t>
            </a:r>
          </a:p>
          <a:p>
            <a:pPr algn="just"/>
            <a:r>
              <a:rPr lang="en-US" sz="1600" b="1" dirty="0"/>
              <a:t>State Machine</a:t>
            </a:r>
            <a:r>
              <a:rPr lang="en-US" sz="1600" dirty="0"/>
              <a:t>: Defines the sequence of states an object goes through in response to events.</a:t>
            </a:r>
          </a:p>
          <a:p>
            <a:pPr algn="just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1-3. Grouping Things</a:t>
            </a:r>
          </a:p>
          <a:p>
            <a:pPr algn="just"/>
            <a:r>
              <a:rPr lang="en-US" sz="1600" dirty="0"/>
              <a:t>	Grouping things can be defined as a mechanism to group elements of a UML model together. The only grouping thing available in UML is:</a:t>
            </a:r>
          </a:p>
          <a:p>
            <a:pPr algn="just"/>
            <a:r>
              <a:rPr lang="en-US" sz="1600" dirty="0"/>
              <a:t>Package: Gathers structural and behavioral things.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1-4. Annotational Things</a:t>
            </a:r>
          </a:p>
          <a:p>
            <a:pPr algn="just"/>
            <a:r>
              <a:rPr lang="en-US" sz="1600" dirty="0"/>
              <a:t>	Annotational things can be defined as a mechanism to capture remarks, descriptions, and comments of UML model elements. 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The only Annotational thing available is: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Note</a:t>
            </a:r>
            <a:r>
              <a:rPr lang="en-US" sz="1600" dirty="0"/>
              <a:t>: Used to render comments, constraints, etc. of a UML element.</a:t>
            </a:r>
          </a:p>
          <a:p>
            <a:pPr algn="just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481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CF2BF-1000-456F-A79F-8B39DD35D404}"/>
              </a:ext>
            </a:extLst>
          </p:cNvPr>
          <p:cNvSpPr txBox="1"/>
          <p:nvPr/>
        </p:nvSpPr>
        <p:spPr>
          <a:xfrm>
            <a:off x="1657350" y="581025"/>
            <a:ext cx="9505950" cy="5025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2-Relationships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Relationships show how the elements are associated with each other and describe the functionality of an application. The four kinds of relationships in UML are: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Dependency</a:t>
            </a:r>
            <a:r>
              <a:rPr lang="en-US" dirty="0"/>
              <a:t>: A relationship between two things in which a change in one element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affects</a:t>
            </a:r>
            <a:r>
              <a:rPr lang="en-US" dirty="0"/>
              <a:t> the other.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Association</a:t>
            </a:r>
            <a:r>
              <a:rPr lang="en-US" dirty="0"/>
              <a:t>: A set of links that connects the elements of a UML model, describing how many objects are taking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part</a:t>
            </a:r>
            <a:r>
              <a:rPr lang="en-US" dirty="0"/>
              <a:t> in that relationship.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Generalization</a:t>
            </a:r>
            <a:r>
              <a:rPr lang="en-US" dirty="0"/>
              <a:t>: A relationship that connects a specialized element with a generalized element, describing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inheritance</a:t>
            </a:r>
            <a:r>
              <a:rPr lang="en-US" dirty="0"/>
              <a:t> relationship.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Realization</a:t>
            </a:r>
            <a:r>
              <a:rPr lang="en-US" dirty="0"/>
              <a:t>: A relationship in which two elements are connected, where one element describes some responsibility, which is not implemented, and the other one implements them (e.g.,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interfaces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9619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B3D55B-15B8-42D0-A3D6-3E8E81F2D04A}"/>
              </a:ext>
            </a:extLst>
          </p:cNvPr>
          <p:cNvSpPr txBox="1"/>
          <p:nvPr/>
        </p:nvSpPr>
        <p:spPr>
          <a:xfrm>
            <a:off x="833438" y="629334"/>
            <a:ext cx="8215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UML Diagrams</a:t>
            </a:r>
          </a:p>
          <a:p>
            <a:endParaRPr lang="en-US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D9D60-797F-4529-A53B-82E935D94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8" y="1179802"/>
            <a:ext cx="10670930" cy="472569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2855427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648</TotalTime>
  <Words>1086</Words>
  <Application>Microsoft Office PowerPoint</Application>
  <PresentationFormat>Widescreen</PresentationFormat>
  <Paragraphs>78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mohammadbtc2023@outlook.com</dc:creator>
  <cp:lastModifiedBy>mohammadbtc2023@outlook.com</cp:lastModifiedBy>
  <cp:revision>119</cp:revision>
  <dcterms:created xsi:type="dcterms:W3CDTF">2024-11-12T09:29:50Z</dcterms:created>
  <dcterms:modified xsi:type="dcterms:W3CDTF">2024-11-12T20:22:04Z</dcterms:modified>
</cp:coreProperties>
</file>