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75" r:id="rId5"/>
    <p:sldId id="269" r:id="rId6"/>
    <p:sldId id="272" r:id="rId7"/>
    <p:sldId id="273" r:id="rId8"/>
    <p:sldId id="274" r:id="rId9"/>
    <p:sldId id="261" r:id="rId10"/>
    <p:sldId id="264" r:id="rId11"/>
    <p:sldId id="267" r:id="rId12"/>
    <p:sldId id="262" r:id="rId13"/>
    <p:sldId id="265" r:id="rId14"/>
    <p:sldId id="266" r:id="rId15"/>
    <p:sldId id="268" r:id="rId16"/>
    <p:sldId id="270" r:id="rId17"/>
    <p:sldId id="276" r:id="rId18"/>
    <p:sldId id="277" r:id="rId19"/>
    <p:sldId id="278" r:id="rId20"/>
    <p:sldId id="279" r:id="rId21"/>
    <p:sldId id="285" r:id="rId22"/>
    <p:sldId id="283" r:id="rId23"/>
    <p:sldId id="284" r:id="rId24"/>
    <p:sldId id="281" r:id="rId25"/>
    <p:sldId id="282" r:id="rId26"/>
    <p:sldId id="280" r:id="rId27"/>
    <p:sldId id="263" r:id="rId28"/>
    <p:sldId id="25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11/21/2023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11/21/2023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11/21/2023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11/21/2023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www.aparat.com/v/mehQz?playlist=1332921" TargetMode="External"/><Relationship Id="rId3" Type="http://schemas.openxmlformats.org/officeDocument/2006/relationships/hyperlink" Target="https://ocw.mit.edu/courses/6-851-advanced-data-structures-spring-2012/pages/calendar-and-notes/" TargetMode="External"/><Relationship Id="rId7" Type="http://schemas.openxmlformats.org/officeDocument/2006/relationships/hyperlink" Target="https://www.geeksforgeeks.org/data-structures/" TargetMode="External"/><Relationship Id="rId12" Type="http://schemas.openxmlformats.org/officeDocument/2006/relationships/hyperlink" Target="https://programstore.ir/%D8%A2%D9%85%D9%88%D8%B2%D8%B4-%D8%AF%D8%B1%D8%B3-%D8%B3%D8%A7%D8%AE%D8%AA%D9%85%D8%A7%D9%86-%D8%AF%D8%A7%D8%AF%D9%87/"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hyperlink" Target="https://ocw.snu.ac.kr/node/2060" TargetMode="External"/><Relationship Id="rId11" Type="http://schemas.openxmlformats.org/officeDocument/2006/relationships/hyperlink" Target="https://jahangirics.ir/%d8%ac%d9%84%d8%b3%d9%87-%d8%af%d9%87%d9%85-%d8%b3%d8%a7%d8%ae%d8%aa%d9%85%d8%a7%d9%86-%d8%af%d8%a7%d8%af%d9%87%d8%8c-max-heap/" TargetMode="External"/><Relationship Id="rId5" Type="http://schemas.openxmlformats.org/officeDocument/2006/relationships/hyperlink" Target="https://ocw.snu.ac.kr/node/27041" TargetMode="External"/><Relationship Id="rId10" Type="http://schemas.openxmlformats.org/officeDocument/2006/relationships/hyperlink" Target="https://maktabkhooneh.org/course/%d8%a2%d9%85%d9%88%d8%b2%d8%b4-%d8%b1%d8%a7%db%8c%da%af%d8%a7%d9%86-%d8%b3%d8%a7%d8%ae%d8%aa%d9%85%d8%a7%d9%86-%d8%af%d8%a7%d8%af%d9%87-mk646/" TargetMode="External"/><Relationship Id="rId4" Type="http://schemas.openxmlformats.org/officeDocument/2006/relationships/hyperlink" Target="https://ocw.mit.edu/courses/6-006-introduction-to-algorithms-spring-2020/pages/lecture-notes/" TargetMode="External"/><Relationship Id="rId9" Type="http://schemas.openxmlformats.org/officeDocument/2006/relationships/hyperlink" Target="https://www.limoonad.com/course/90754/%D9%81%DB%8C%D9%84%D9%85-%D8%A2%D9%85%D9%88%D8%B2%D8%B4-%D8%A8%D8%B1%D9%86%D8%A7%D9%85%D9%87-%D9%86%D9%88%DB%8C%D8%B3%DB%8C-%D8%B3%DB%8C-%D9%BE%D9%84%D8%A7%D8%B3-c++?utm_source=dorebin.com&amp;utm_medium=%D9%81%DB%8C%D9%84%D9%85%20%D8%A2%D9%85%D9%88%D8%B2%D8%B4%20%D8%A8%D8%B1%D9%86%D8%A7%D9%85%D9%87%20%D9%86%D9%88%DB%8C%D8%B3%DB%8C%20%D8%B3%DB%8C%20%D9%BE%D9%84%D8%A7%D8%B3%20%D9%BE%D9%84%D8%A7%D8%B3%20(%20C++%20)%20-%20%D9%85%D8%AA%D9%88%D8%B3%D8%B7%20&amp;utm_campaign=cpc"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1295400"/>
            <a:ext cx="4800600" cy="369332"/>
          </a:xfrm>
          <a:prstGeom prst="rect">
            <a:avLst/>
          </a:prstGeom>
          <a:noFill/>
        </p:spPr>
        <p:txBody>
          <a:bodyPr wrap="square" rtlCol="0">
            <a:spAutoFit/>
          </a:bodyPr>
          <a:lstStyle/>
          <a:p>
            <a:endParaRPr lang="en-US" dirty="0"/>
          </a:p>
        </p:txBody>
      </p:sp>
      <p:sp>
        <p:nvSpPr>
          <p:cNvPr id="5" name="TextBox 4"/>
          <p:cNvSpPr txBox="1"/>
          <p:nvPr/>
        </p:nvSpPr>
        <p:spPr>
          <a:xfrm>
            <a:off x="1257300" y="457200"/>
            <a:ext cx="6667500" cy="5632311"/>
          </a:xfrm>
          <a:prstGeom prst="rect">
            <a:avLst/>
          </a:prstGeom>
          <a:noFill/>
        </p:spPr>
        <p:txBody>
          <a:bodyPr wrap="square" rtlCol="0">
            <a:spAutoFit/>
          </a:bodyPr>
          <a:lstStyle/>
          <a:p>
            <a:pPr algn="ctr">
              <a:lnSpc>
                <a:spcPct val="150000"/>
              </a:lnSpc>
            </a:pPr>
            <a:r>
              <a:rPr lang="en-US" b="1" dirty="0" smtClean="0">
                <a:solidFill>
                  <a:schemeClr val="accent2">
                    <a:lumMod val="75000"/>
                  </a:schemeClr>
                </a:solidFill>
              </a:rPr>
              <a:t>Technical and Vocational University</a:t>
            </a:r>
          </a:p>
          <a:p>
            <a:pPr algn="ctr">
              <a:lnSpc>
                <a:spcPct val="150000"/>
              </a:lnSpc>
            </a:pPr>
            <a:r>
              <a:rPr lang="en-US" b="1" dirty="0" smtClean="0">
                <a:solidFill>
                  <a:schemeClr val="accent2">
                    <a:lumMod val="75000"/>
                  </a:schemeClr>
                </a:solidFill>
              </a:rPr>
              <a:t>Minab Branch</a:t>
            </a:r>
          </a:p>
          <a:p>
            <a:endParaRPr lang="en-US" dirty="0" smtClean="0"/>
          </a:p>
          <a:p>
            <a:endParaRPr lang="en-US" dirty="0"/>
          </a:p>
          <a:p>
            <a:endParaRPr lang="en-US" dirty="0"/>
          </a:p>
          <a:p>
            <a:pPr algn="ctr">
              <a:lnSpc>
                <a:spcPct val="150000"/>
              </a:lnSpc>
            </a:pPr>
            <a:r>
              <a:rPr lang="en-US" dirty="0" smtClean="0"/>
              <a:t>Course </a:t>
            </a:r>
          </a:p>
          <a:p>
            <a:pPr algn="ctr">
              <a:lnSpc>
                <a:spcPct val="150000"/>
              </a:lnSpc>
            </a:pPr>
            <a:r>
              <a:rPr lang="en-US" b="1" dirty="0" smtClean="0"/>
              <a:t>Data Structure</a:t>
            </a:r>
          </a:p>
          <a:p>
            <a:pPr algn="ctr">
              <a:lnSpc>
                <a:spcPct val="150000"/>
              </a:lnSpc>
            </a:pPr>
            <a:endParaRPr lang="en-US" dirty="0"/>
          </a:p>
          <a:p>
            <a:pPr algn="ctr">
              <a:lnSpc>
                <a:spcPct val="150000"/>
              </a:lnSpc>
            </a:pPr>
            <a:endParaRPr lang="en-US" dirty="0"/>
          </a:p>
          <a:p>
            <a:pPr algn="ctr">
              <a:lnSpc>
                <a:spcPct val="150000"/>
              </a:lnSpc>
            </a:pPr>
            <a:r>
              <a:rPr lang="en-US" dirty="0" smtClean="0"/>
              <a:t>Lecturer </a:t>
            </a:r>
          </a:p>
          <a:p>
            <a:pPr algn="ctr">
              <a:lnSpc>
                <a:spcPct val="150000"/>
              </a:lnSpc>
            </a:pPr>
            <a:r>
              <a:rPr lang="en-US" b="1" dirty="0" smtClean="0"/>
              <a:t>Mohammad Ahmadzadeh</a:t>
            </a:r>
          </a:p>
          <a:p>
            <a:endParaRPr lang="en-US" dirty="0" smtClean="0"/>
          </a:p>
          <a:p>
            <a:endParaRPr lang="en-US" dirty="0" smtClean="0"/>
          </a:p>
          <a:p>
            <a:endParaRPr lang="en-US" dirty="0" smtClean="0"/>
          </a:p>
          <a:p>
            <a:endParaRPr lang="en-US" dirty="0"/>
          </a:p>
          <a:p>
            <a:pPr algn="ctr"/>
            <a:r>
              <a:rPr lang="en-US" b="1" dirty="0" smtClean="0">
                <a:solidFill>
                  <a:schemeClr val="accent2">
                    <a:lumMod val="75000"/>
                  </a:schemeClr>
                </a:solidFill>
              </a:rPr>
              <a:t>Fall of 2023</a:t>
            </a:r>
            <a:endParaRPr lang="en-US" b="1" dirty="0">
              <a:solidFill>
                <a:schemeClr val="accent2">
                  <a:lumMod val="75000"/>
                </a:schemeClr>
              </a:solidFill>
            </a:endParaRPr>
          </a:p>
        </p:txBody>
      </p:sp>
    </p:spTree>
    <p:extLst>
      <p:ext uri="{BB962C8B-B14F-4D97-AF65-F5344CB8AC3E}">
        <p14:creationId xmlns:p14="http://schemas.microsoft.com/office/powerpoint/2010/main" val="2885634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52400"/>
            <a:ext cx="2476960" cy="369332"/>
          </a:xfrm>
          <a:prstGeom prst="rect">
            <a:avLst/>
          </a:prstGeom>
        </p:spPr>
        <p:txBody>
          <a:bodyPr wrap="none">
            <a:spAutoFit/>
          </a:bodyPr>
          <a:lstStyle/>
          <a:p>
            <a:r>
              <a:rPr lang="en-US" b="1" dirty="0">
                <a:solidFill>
                  <a:schemeClr val="accent2">
                    <a:lumMod val="75000"/>
                  </a:schemeClr>
                </a:solidFill>
              </a:rPr>
              <a:t>Asymptotic Notation</a:t>
            </a:r>
          </a:p>
        </p:txBody>
      </p:sp>
      <p:cxnSp>
        <p:nvCxnSpPr>
          <p:cNvPr id="3" name="Straight Connector 2"/>
          <p:cNvCxnSpPr/>
          <p:nvPr/>
        </p:nvCxnSpPr>
        <p:spPr>
          <a:xfrm>
            <a:off x="990600" y="533400"/>
            <a:ext cx="77724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 name="Rectangle 3"/>
          <p:cNvSpPr/>
          <p:nvPr/>
        </p:nvSpPr>
        <p:spPr>
          <a:xfrm>
            <a:off x="1219200" y="685800"/>
            <a:ext cx="7543800" cy="830997"/>
          </a:xfrm>
          <a:prstGeom prst="rect">
            <a:avLst/>
          </a:prstGeom>
        </p:spPr>
        <p:txBody>
          <a:bodyPr wrap="square">
            <a:spAutoFit/>
          </a:bodyPr>
          <a:lstStyle/>
          <a:p>
            <a:pPr algn="just" rtl="1"/>
            <a:r>
              <a:rPr lang="fa-IR" sz="1600" dirty="0">
                <a:cs typeface="B Nazanin" panose="00000400000000000000" pitchFamily="2" charset="-78"/>
              </a:rPr>
              <a:t>برای تخمین زمان اجرای الگوریتم و میزان پیچیدگی آن، از نمادهایی به نام نمادهای مجانبی (حدی) استفاده میشود. این نمادها عبارتند از: </a:t>
            </a:r>
            <a:r>
              <a:rPr lang="en-US" sz="1600" dirty="0">
                <a:cs typeface="B Nazanin" panose="00000400000000000000" pitchFamily="2" charset="-78"/>
              </a:rPr>
              <a:t>O ، </a:t>
            </a:r>
            <a:r>
              <a:rPr lang="el-GR" sz="1600" dirty="0">
                <a:cs typeface="B Nazanin" panose="00000400000000000000" pitchFamily="2" charset="-78"/>
              </a:rPr>
              <a:t>Ω، Θ </a:t>
            </a:r>
            <a:r>
              <a:rPr lang="fa-IR" sz="1600" dirty="0">
                <a:cs typeface="B Nazanin" panose="00000400000000000000" pitchFamily="2" charset="-78"/>
              </a:rPr>
              <a:t>و </a:t>
            </a:r>
            <a:r>
              <a:rPr lang="en-US" sz="1600" dirty="0">
                <a:cs typeface="B Nazanin" panose="00000400000000000000" pitchFamily="2" charset="-78"/>
              </a:rPr>
              <a:t>o، </a:t>
            </a:r>
            <a:r>
              <a:rPr lang="el-GR" sz="1600" dirty="0">
                <a:cs typeface="B Nazanin" panose="00000400000000000000" pitchFamily="2" charset="-78"/>
              </a:rPr>
              <a:t>ω </a:t>
            </a:r>
            <a:r>
              <a:rPr lang="fa-IR" sz="1600" dirty="0">
                <a:cs typeface="B Nazanin" panose="00000400000000000000" pitchFamily="2" charset="-78"/>
              </a:rPr>
              <a:t>که هر کدام طبق روش خاصی محاسبه میشوند و در تحلیل الگوریتم کاربرد فراوانی دارند.</a:t>
            </a:r>
            <a:endParaRPr lang="en-US" sz="1600" dirty="0">
              <a:cs typeface="B Nazanin" panose="00000400000000000000" pitchFamily="2" charset="-78"/>
            </a:endParaRPr>
          </a:p>
        </p:txBody>
      </p:sp>
      <p:sp>
        <p:nvSpPr>
          <p:cNvPr id="7" name="Rectangle 6"/>
          <p:cNvSpPr/>
          <p:nvPr/>
        </p:nvSpPr>
        <p:spPr>
          <a:xfrm>
            <a:off x="1348871" y="1701800"/>
            <a:ext cx="1760418" cy="1477328"/>
          </a:xfrm>
          <a:prstGeom prst="rect">
            <a:avLst/>
          </a:prstGeom>
        </p:spPr>
        <p:txBody>
          <a:bodyPr wrap="none">
            <a:spAutoFit/>
          </a:bodyPr>
          <a:lstStyle/>
          <a:p>
            <a:r>
              <a:rPr lang="en-US" dirty="0">
                <a:solidFill>
                  <a:schemeClr val="tx1">
                    <a:lumMod val="95000"/>
                    <a:lumOff val="5000"/>
                  </a:schemeClr>
                </a:solidFill>
              </a:rPr>
              <a:t>1-Big O </a:t>
            </a:r>
            <a:r>
              <a:rPr lang="en-US" dirty="0" smtClean="0">
                <a:solidFill>
                  <a:schemeClr val="tx1">
                    <a:lumMod val="95000"/>
                    <a:lumOff val="5000"/>
                  </a:schemeClr>
                </a:solidFill>
              </a:rPr>
              <a:t>notation</a:t>
            </a:r>
          </a:p>
          <a:p>
            <a:r>
              <a:rPr lang="en-US" dirty="0">
                <a:solidFill>
                  <a:schemeClr val="tx1">
                    <a:lumMod val="95000"/>
                    <a:lumOff val="5000"/>
                  </a:schemeClr>
                </a:solidFill>
              </a:rPr>
              <a:t>2-Big </a:t>
            </a:r>
            <a:r>
              <a:rPr lang="el-GR" dirty="0">
                <a:solidFill>
                  <a:schemeClr val="tx1">
                    <a:lumMod val="95000"/>
                    <a:lumOff val="5000"/>
                  </a:schemeClr>
                </a:solidFill>
              </a:rPr>
              <a:t>Ω</a:t>
            </a:r>
            <a:r>
              <a:rPr lang="en-US" dirty="0">
                <a:solidFill>
                  <a:schemeClr val="tx1">
                    <a:lumMod val="95000"/>
                    <a:lumOff val="5000"/>
                  </a:schemeClr>
                </a:solidFill>
              </a:rPr>
              <a:t> notation</a:t>
            </a:r>
          </a:p>
          <a:p>
            <a:r>
              <a:rPr lang="en-US" dirty="0">
                <a:solidFill>
                  <a:schemeClr val="tx1">
                    <a:lumMod val="95000"/>
                    <a:lumOff val="5000"/>
                  </a:schemeClr>
                </a:solidFill>
              </a:rPr>
              <a:t>3-Big </a:t>
            </a:r>
            <a:r>
              <a:rPr lang="el-GR" dirty="0">
                <a:solidFill>
                  <a:schemeClr val="tx1">
                    <a:lumMod val="95000"/>
                    <a:lumOff val="5000"/>
                  </a:schemeClr>
                </a:solidFill>
              </a:rPr>
              <a:t>Θ </a:t>
            </a:r>
            <a:r>
              <a:rPr lang="en-US" dirty="0">
                <a:solidFill>
                  <a:schemeClr val="tx1">
                    <a:lumMod val="95000"/>
                    <a:lumOff val="5000"/>
                  </a:schemeClr>
                </a:solidFill>
              </a:rPr>
              <a:t>notation</a:t>
            </a:r>
          </a:p>
          <a:p>
            <a:r>
              <a:rPr lang="en-US" dirty="0">
                <a:solidFill>
                  <a:schemeClr val="tx1">
                    <a:lumMod val="95000"/>
                    <a:lumOff val="5000"/>
                  </a:schemeClr>
                </a:solidFill>
              </a:rPr>
              <a:t>4- o </a:t>
            </a:r>
            <a:r>
              <a:rPr lang="en-US" dirty="0" smtClean="0">
                <a:solidFill>
                  <a:schemeClr val="tx1">
                    <a:lumMod val="95000"/>
                    <a:lumOff val="5000"/>
                  </a:schemeClr>
                </a:solidFill>
              </a:rPr>
              <a:t>notation</a:t>
            </a:r>
            <a:endParaRPr lang="fa-IR" dirty="0">
              <a:solidFill>
                <a:schemeClr val="tx1">
                  <a:lumMod val="95000"/>
                  <a:lumOff val="5000"/>
                </a:schemeClr>
              </a:solidFill>
            </a:endParaRPr>
          </a:p>
          <a:p>
            <a:r>
              <a:rPr lang="el-GR" dirty="0">
                <a:solidFill>
                  <a:schemeClr val="tx1">
                    <a:lumMod val="95000"/>
                    <a:lumOff val="5000"/>
                  </a:schemeClr>
                </a:solidFill>
              </a:rPr>
              <a:t>5- ω </a:t>
            </a:r>
            <a:r>
              <a:rPr lang="en-US" dirty="0" smtClean="0">
                <a:solidFill>
                  <a:schemeClr val="tx1">
                    <a:lumMod val="95000"/>
                    <a:lumOff val="5000"/>
                  </a:schemeClr>
                </a:solidFill>
              </a:rPr>
              <a:t>notation</a:t>
            </a:r>
            <a:endParaRPr lang="fa-IR"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675" y="1905000"/>
            <a:ext cx="4975225" cy="400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879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52400"/>
            <a:ext cx="2476960" cy="369332"/>
          </a:xfrm>
          <a:prstGeom prst="rect">
            <a:avLst/>
          </a:prstGeom>
        </p:spPr>
        <p:txBody>
          <a:bodyPr wrap="none">
            <a:spAutoFit/>
          </a:bodyPr>
          <a:lstStyle/>
          <a:p>
            <a:r>
              <a:rPr lang="en-US" b="1" dirty="0">
                <a:solidFill>
                  <a:schemeClr val="accent2">
                    <a:lumMod val="75000"/>
                  </a:schemeClr>
                </a:solidFill>
              </a:rPr>
              <a:t>Asymptotic Notation</a:t>
            </a:r>
          </a:p>
        </p:txBody>
      </p:sp>
      <p:cxnSp>
        <p:nvCxnSpPr>
          <p:cNvPr id="3" name="Straight Connector 2"/>
          <p:cNvCxnSpPr/>
          <p:nvPr/>
        </p:nvCxnSpPr>
        <p:spPr>
          <a:xfrm>
            <a:off x="990600" y="533400"/>
            <a:ext cx="77724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6" name="Rectangle 5"/>
          <p:cNvSpPr/>
          <p:nvPr/>
        </p:nvSpPr>
        <p:spPr>
          <a:xfrm>
            <a:off x="1065515" y="685800"/>
            <a:ext cx="7622570" cy="646331"/>
          </a:xfrm>
          <a:prstGeom prst="rect">
            <a:avLst/>
          </a:prstGeom>
        </p:spPr>
        <p:txBody>
          <a:bodyPr wrap="square">
            <a:spAutoFit/>
          </a:bodyPr>
          <a:lstStyle/>
          <a:p>
            <a:r>
              <a:rPr lang="en-US" b="1" dirty="0" smtClean="0">
                <a:solidFill>
                  <a:schemeClr val="accent2">
                    <a:lumMod val="75000"/>
                  </a:schemeClr>
                </a:solidFill>
              </a:rPr>
              <a:t>1-Big </a:t>
            </a:r>
            <a:r>
              <a:rPr lang="en-US" b="1" dirty="0">
                <a:solidFill>
                  <a:schemeClr val="accent2">
                    <a:lumMod val="75000"/>
                  </a:schemeClr>
                </a:solidFill>
              </a:rPr>
              <a:t>O </a:t>
            </a:r>
            <a:r>
              <a:rPr lang="en-US" b="1" dirty="0" smtClean="0">
                <a:solidFill>
                  <a:schemeClr val="accent2">
                    <a:lumMod val="75000"/>
                  </a:schemeClr>
                </a:solidFill>
              </a:rPr>
              <a:t>notation</a:t>
            </a:r>
          </a:p>
          <a:p>
            <a:r>
              <a:rPr lang="pt-BR" dirty="0"/>
              <a:t>O(g(n</a:t>
            </a:r>
            <a:r>
              <a:rPr lang="pt-BR" dirty="0" smtClean="0"/>
              <a:t>)) = f(n)  :  ∃</a:t>
            </a:r>
            <a:r>
              <a:rPr lang="pt-BR" dirty="0"/>
              <a:t> C,n0​&gt;0 that ∀ n≥n0​ we have 0≤f(n)≤Cg(n)</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15"/>
          <a:stretch/>
        </p:blipFill>
        <p:spPr bwMode="auto">
          <a:xfrm>
            <a:off x="2819400" y="1981200"/>
            <a:ext cx="3790950" cy="3619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171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1810304" cy="369332"/>
          </a:xfrm>
          <a:prstGeom prst="rect">
            <a:avLst/>
          </a:prstGeom>
        </p:spPr>
        <p:txBody>
          <a:bodyPr wrap="none">
            <a:spAutoFit/>
          </a:bodyPr>
          <a:lstStyle/>
          <a:p>
            <a:r>
              <a:rPr lang="en-US" b="1" dirty="0" smtClean="0">
                <a:solidFill>
                  <a:schemeClr val="accent2">
                    <a:lumMod val="75000"/>
                  </a:schemeClr>
                </a:solidFill>
              </a:rPr>
              <a:t>Data Structure</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 name="Rectangle 3"/>
          <p:cNvSpPr/>
          <p:nvPr/>
        </p:nvSpPr>
        <p:spPr>
          <a:xfrm>
            <a:off x="1143000" y="914400"/>
            <a:ext cx="7386677" cy="646331"/>
          </a:xfrm>
          <a:prstGeom prst="rect">
            <a:avLst/>
          </a:prstGeom>
        </p:spPr>
        <p:txBody>
          <a:bodyPr wrap="square">
            <a:spAutoFit/>
          </a:bodyPr>
          <a:lstStyle/>
          <a:p>
            <a:r>
              <a:rPr lang="en-US" b="1" dirty="0" smtClean="0">
                <a:solidFill>
                  <a:schemeClr val="accent2">
                    <a:lumMod val="75000"/>
                  </a:schemeClr>
                </a:solidFill>
              </a:rPr>
              <a:t>2-Big </a:t>
            </a:r>
            <a:r>
              <a:rPr lang="el-GR" b="1" dirty="0" smtClean="0">
                <a:solidFill>
                  <a:schemeClr val="accent2">
                    <a:lumMod val="75000"/>
                  </a:schemeClr>
                </a:solidFill>
              </a:rPr>
              <a:t>Ω</a:t>
            </a:r>
            <a:r>
              <a:rPr lang="en-US" b="1" dirty="0" smtClean="0">
                <a:solidFill>
                  <a:schemeClr val="accent2">
                    <a:lumMod val="75000"/>
                  </a:schemeClr>
                </a:solidFill>
              </a:rPr>
              <a:t> notation</a:t>
            </a:r>
          </a:p>
          <a:p>
            <a:r>
              <a:rPr lang="pt-BR" dirty="0"/>
              <a:t>Ω(g(n))=f(n):∃ C,n0​&gt;0 that ∀ n≥n0​ we have 0≤Cg(n)≤f(n)</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795"/>
          <a:stretch/>
        </p:blipFill>
        <p:spPr bwMode="auto">
          <a:xfrm>
            <a:off x="3119457" y="2286000"/>
            <a:ext cx="3433762" cy="3370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0580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1810304" cy="369332"/>
          </a:xfrm>
          <a:prstGeom prst="rect">
            <a:avLst/>
          </a:prstGeom>
        </p:spPr>
        <p:txBody>
          <a:bodyPr wrap="none">
            <a:spAutoFit/>
          </a:bodyPr>
          <a:lstStyle/>
          <a:p>
            <a:r>
              <a:rPr lang="en-US" b="1" dirty="0" smtClean="0">
                <a:solidFill>
                  <a:schemeClr val="accent2">
                    <a:lumMod val="75000"/>
                  </a:schemeClr>
                </a:solidFill>
              </a:rPr>
              <a:t>Data Structure</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 name="Rectangle 3"/>
          <p:cNvSpPr/>
          <p:nvPr/>
        </p:nvSpPr>
        <p:spPr>
          <a:xfrm>
            <a:off x="1221561" y="914400"/>
            <a:ext cx="7465239" cy="646331"/>
          </a:xfrm>
          <a:prstGeom prst="rect">
            <a:avLst/>
          </a:prstGeom>
        </p:spPr>
        <p:txBody>
          <a:bodyPr wrap="square">
            <a:spAutoFit/>
          </a:bodyPr>
          <a:lstStyle/>
          <a:p>
            <a:r>
              <a:rPr lang="en-US" b="1" dirty="0" smtClean="0">
                <a:solidFill>
                  <a:schemeClr val="accent2">
                    <a:lumMod val="75000"/>
                  </a:schemeClr>
                </a:solidFill>
              </a:rPr>
              <a:t>3-Big </a:t>
            </a:r>
            <a:r>
              <a:rPr lang="el-GR" b="1" dirty="0">
                <a:solidFill>
                  <a:schemeClr val="accent2">
                    <a:lumMod val="75000"/>
                  </a:schemeClr>
                </a:solidFill>
              </a:rPr>
              <a:t>Θ</a:t>
            </a:r>
            <a:r>
              <a:rPr lang="en-US" b="1" dirty="0" smtClean="0">
                <a:solidFill>
                  <a:schemeClr val="accent2">
                    <a:lumMod val="75000"/>
                  </a:schemeClr>
                </a:solidFill>
              </a:rPr>
              <a:t> notation</a:t>
            </a:r>
          </a:p>
          <a:p>
            <a:r>
              <a:rPr lang="pt-BR" dirty="0"/>
              <a:t>Θ(g(n))=f(n):∃ C1,C2,n0​&gt;0 that ∀ n≥n0​ we </a:t>
            </a:r>
            <a:r>
              <a:rPr lang="pt-BR" dirty="0" smtClean="0"/>
              <a:t>have 0</a:t>
            </a:r>
            <a:r>
              <a:rPr lang="pt-BR" dirty="0"/>
              <a:t>≤C1g(n)≤f(n)≤C2g(n)</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934"/>
          <a:stretch/>
        </p:blipFill>
        <p:spPr bwMode="auto">
          <a:xfrm>
            <a:off x="2514600" y="2133600"/>
            <a:ext cx="4135659" cy="4077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2282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1810304" cy="369332"/>
          </a:xfrm>
          <a:prstGeom prst="rect">
            <a:avLst/>
          </a:prstGeom>
        </p:spPr>
        <p:txBody>
          <a:bodyPr wrap="none">
            <a:spAutoFit/>
          </a:bodyPr>
          <a:lstStyle/>
          <a:p>
            <a:r>
              <a:rPr lang="en-US" b="1" dirty="0" smtClean="0">
                <a:solidFill>
                  <a:schemeClr val="accent2">
                    <a:lumMod val="75000"/>
                  </a:schemeClr>
                </a:solidFill>
              </a:rPr>
              <a:t>Data Structure</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 name="Rectangle 3"/>
          <p:cNvSpPr/>
          <p:nvPr/>
        </p:nvSpPr>
        <p:spPr>
          <a:xfrm>
            <a:off x="1221561" y="914400"/>
            <a:ext cx="7386677" cy="646331"/>
          </a:xfrm>
          <a:prstGeom prst="rect">
            <a:avLst/>
          </a:prstGeom>
        </p:spPr>
        <p:txBody>
          <a:bodyPr wrap="square">
            <a:spAutoFit/>
          </a:bodyPr>
          <a:lstStyle/>
          <a:p>
            <a:r>
              <a:rPr lang="en-US" b="1" dirty="0" smtClean="0">
                <a:solidFill>
                  <a:schemeClr val="accent2">
                    <a:lumMod val="75000"/>
                  </a:schemeClr>
                </a:solidFill>
              </a:rPr>
              <a:t>4- o notation </a:t>
            </a:r>
            <a:r>
              <a:rPr lang="fa-IR" b="1" dirty="0" smtClean="0">
                <a:solidFill>
                  <a:schemeClr val="accent2">
                    <a:lumMod val="75000"/>
                  </a:schemeClr>
                </a:solidFill>
              </a:rPr>
              <a:t>(</a:t>
            </a:r>
            <a:r>
              <a:rPr lang="fa-IR" b="1" dirty="0">
                <a:solidFill>
                  <a:schemeClr val="accent2">
                    <a:lumMod val="75000"/>
                  </a:schemeClr>
                </a:solidFill>
              </a:rPr>
              <a:t>اُ کوچک)</a:t>
            </a:r>
            <a:endParaRPr lang="en-US" b="1" dirty="0" smtClean="0">
              <a:solidFill>
                <a:schemeClr val="accent2">
                  <a:lumMod val="75000"/>
                </a:schemeClr>
              </a:solidFill>
            </a:endParaRPr>
          </a:p>
          <a:p>
            <a:r>
              <a:rPr lang="pt-BR" dirty="0"/>
              <a:t>o(g(n))=f(n):∀ C&gt;0,∃ n0​&gt;0 that ∀ n≥n0​ we have 0≤f(n)≤Cg(n)</a:t>
            </a:r>
            <a:endParaRPr lang="en-US" dirty="0"/>
          </a:p>
        </p:txBody>
      </p:sp>
      <p:sp>
        <p:nvSpPr>
          <p:cNvPr id="6" name="Rectangle 5"/>
          <p:cNvSpPr/>
          <p:nvPr/>
        </p:nvSpPr>
        <p:spPr>
          <a:xfrm>
            <a:off x="1221561" y="1748493"/>
            <a:ext cx="7386677" cy="646331"/>
          </a:xfrm>
          <a:prstGeom prst="rect">
            <a:avLst/>
          </a:prstGeom>
        </p:spPr>
        <p:txBody>
          <a:bodyPr wrap="square">
            <a:spAutoFit/>
          </a:bodyPr>
          <a:lstStyle/>
          <a:p>
            <a:r>
              <a:rPr lang="en-US" b="1" dirty="0" smtClean="0">
                <a:solidFill>
                  <a:schemeClr val="accent2">
                    <a:lumMod val="75000"/>
                  </a:schemeClr>
                </a:solidFill>
              </a:rPr>
              <a:t>5- </a:t>
            </a:r>
            <a:r>
              <a:rPr lang="el-GR" b="1" dirty="0">
                <a:solidFill>
                  <a:schemeClr val="accent2">
                    <a:lumMod val="75000"/>
                  </a:schemeClr>
                </a:solidFill>
              </a:rPr>
              <a:t>ω</a:t>
            </a:r>
            <a:r>
              <a:rPr lang="en-US" b="1" dirty="0" smtClean="0">
                <a:solidFill>
                  <a:schemeClr val="accent2">
                    <a:lumMod val="75000"/>
                  </a:schemeClr>
                </a:solidFill>
              </a:rPr>
              <a:t> notation </a:t>
            </a:r>
            <a:r>
              <a:rPr lang="fa-IR" b="1" dirty="0">
                <a:solidFill>
                  <a:schemeClr val="accent2">
                    <a:lumMod val="75000"/>
                  </a:schemeClr>
                </a:solidFill>
              </a:rPr>
              <a:t>(اامگا  کوچک)</a:t>
            </a:r>
            <a:endParaRPr lang="en-US" b="1" dirty="0" smtClean="0">
              <a:solidFill>
                <a:schemeClr val="accent2">
                  <a:lumMod val="75000"/>
                </a:schemeClr>
              </a:solidFill>
            </a:endParaRPr>
          </a:p>
          <a:p>
            <a:r>
              <a:rPr lang="pt-BR" dirty="0"/>
              <a:t>ω(g(n))=f(n):∀ C&gt;0,∃ n0​&gt;0 that ∀ n≥n0​ we have 0≤Cg(n)≤f(n)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2667000"/>
            <a:ext cx="627697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3771900"/>
            <a:ext cx="781050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3948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1810304" cy="369332"/>
          </a:xfrm>
          <a:prstGeom prst="rect">
            <a:avLst/>
          </a:prstGeom>
        </p:spPr>
        <p:txBody>
          <a:bodyPr wrap="none">
            <a:spAutoFit/>
          </a:bodyPr>
          <a:lstStyle/>
          <a:p>
            <a:r>
              <a:rPr lang="en-US" b="1" dirty="0" smtClean="0">
                <a:solidFill>
                  <a:schemeClr val="accent2">
                    <a:lumMod val="75000"/>
                  </a:schemeClr>
                </a:solidFill>
              </a:rPr>
              <a:t>Data Structure</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179" y="914399"/>
            <a:ext cx="785812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365500"/>
            <a:ext cx="78390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961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2502545" cy="369332"/>
          </a:xfrm>
          <a:prstGeom prst="rect">
            <a:avLst/>
          </a:prstGeom>
        </p:spPr>
        <p:txBody>
          <a:bodyPr wrap="none">
            <a:spAutoFit/>
          </a:bodyPr>
          <a:lstStyle/>
          <a:p>
            <a:r>
              <a:rPr lang="en-US" b="1" dirty="0" smtClean="0">
                <a:solidFill>
                  <a:schemeClr val="accent2">
                    <a:lumMod val="75000"/>
                  </a:schemeClr>
                </a:solidFill>
              </a:rPr>
              <a:t>Data Structure-Array</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 name="Rectangle 3"/>
          <p:cNvSpPr/>
          <p:nvPr/>
        </p:nvSpPr>
        <p:spPr>
          <a:xfrm>
            <a:off x="3179713" y="1021140"/>
            <a:ext cx="3470374" cy="156966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Array</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 name="TextBox 4"/>
          <p:cNvSpPr txBox="1"/>
          <p:nvPr/>
        </p:nvSpPr>
        <p:spPr>
          <a:xfrm>
            <a:off x="1295400" y="2819400"/>
            <a:ext cx="6629400"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Array, 2D and 3D array</a:t>
            </a:r>
          </a:p>
          <a:p>
            <a:pPr marL="285750" indent="-285750">
              <a:buFont typeface="Wingdings" panose="05000000000000000000" pitchFamily="2" charset="2"/>
              <a:buChar char="q"/>
            </a:pPr>
            <a:r>
              <a:rPr lang="en-US" dirty="0" smtClean="0"/>
              <a:t>Polynomials</a:t>
            </a:r>
          </a:p>
          <a:p>
            <a:pPr marL="285750" indent="-285750">
              <a:buFont typeface="Wingdings" panose="05000000000000000000" pitchFamily="2" charset="2"/>
              <a:buChar char="q"/>
            </a:pPr>
            <a:r>
              <a:rPr lang="en-US" dirty="0" smtClean="0"/>
              <a:t>String</a:t>
            </a:r>
          </a:p>
          <a:p>
            <a:pPr marL="285750" indent="-285750">
              <a:buFont typeface="Wingdings" panose="05000000000000000000" pitchFamily="2" charset="2"/>
              <a:buChar char="q"/>
            </a:pPr>
            <a:r>
              <a:rPr lang="en-US" dirty="0" smtClean="0"/>
              <a:t>Matrix</a:t>
            </a:r>
          </a:p>
          <a:p>
            <a:pPr marL="285750" indent="-285750">
              <a:buFont typeface="Wingdings" panose="05000000000000000000" pitchFamily="2" charset="2"/>
              <a:buChar char="q"/>
            </a:pPr>
            <a:r>
              <a:rPr lang="en-US" dirty="0" smtClean="0"/>
              <a:t>Sparse Matrix</a:t>
            </a:r>
          </a:p>
          <a:p>
            <a:pPr marL="285750" indent="-285750">
              <a:buFont typeface="Wingdings" panose="05000000000000000000" pitchFamily="2" charset="2"/>
              <a:buChar char="q"/>
            </a:pPr>
            <a:r>
              <a:rPr lang="en-US" dirty="0" smtClean="0"/>
              <a:t>Transpose</a:t>
            </a:r>
          </a:p>
          <a:p>
            <a:pPr marL="285750" indent="-285750">
              <a:buFont typeface="Wingdings" panose="05000000000000000000" pitchFamily="2" charset="2"/>
              <a:buChar char="q"/>
            </a:pPr>
            <a:r>
              <a:rPr lang="en-US" dirty="0" smtClean="0"/>
              <a:t>Linear and Binary Search algorithms</a:t>
            </a:r>
          </a:p>
          <a:p>
            <a:pPr marL="285750" indent="-285750">
              <a:buFont typeface="Wingdings" panose="05000000000000000000" pitchFamily="2" charset="2"/>
              <a:buChar char="q"/>
            </a:pPr>
            <a:r>
              <a:rPr lang="en-US" dirty="0" smtClean="0"/>
              <a:t>Bubble and Insertion sort algorithms</a:t>
            </a:r>
            <a:endParaRPr lang="en-US" dirty="0"/>
          </a:p>
        </p:txBody>
      </p:sp>
    </p:spTree>
    <p:extLst>
      <p:ext uri="{BB962C8B-B14F-4D97-AF65-F5344CB8AC3E}">
        <p14:creationId xmlns:p14="http://schemas.microsoft.com/office/powerpoint/2010/main" val="1186307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2502545" cy="369332"/>
          </a:xfrm>
          <a:prstGeom prst="rect">
            <a:avLst/>
          </a:prstGeom>
        </p:spPr>
        <p:txBody>
          <a:bodyPr wrap="none">
            <a:spAutoFit/>
          </a:bodyPr>
          <a:lstStyle/>
          <a:p>
            <a:r>
              <a:rPr lang="en-US" b="1" dirty="0" smtClean="0">
                <a:solidFill>
                  <a:schemeClr val="accent2">
                    <a:lumMod val="75000"/>
                  </a:schemeClr>
                </a:solidFill>
              </a:rPr>
              <a:t>Data Structure-Array</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 name="TextBox 4"/>
          <p:cNvSpPr txBox="1"/>
          <p:nvPr/>
        </p:nvSpPr>
        <p:spPr>
          <a:xfrm>
            <a:off x="1219200" y="1494472"/>
            <a:ext cx="7467600"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Linear Search</a:t>
            </a:r>
          </a:p>
          <a:p>
            <a:pPr marL="285750" indent="-285750">
              <a:buFont typeface="Wingdings" panose="05000000000000000000" pitchFamily="2" charset="2"/>
              <a:buChar char="q"/>
            </a:pPr>
            <a:r>
              <a:rPr lang="en-US" dirty="0" smtClean="0"/>
              <a:t>Bubble Sort</a:t>
            </a:r>
          </a:p>
          <a:p>
            <a:pPr marL="285750" indent="-285750">
              <a:buFont typeface="Wingdings" panose="05000000000000000000" pitchFamily="2" charset="2"/>
              <a:buChar char="q"/>
            </a:pPr>
            <a:r>
              <a:rPr lang="en-US" dirty="0" smtClean="0"/>
              <a:t>Binary Search</a:t>
            </a:r>
          </a:p>
          <a:p>
            <a:pPr marL="285750" indent="-285750">
              <a:buFont typeface="Wingdings" panose="05000000000000000000" pitchFamily="2" charset="2"/>
              <a:buChar char="q"/>
            </a:pPr>
            <a:r>
              <a:rPr lang="en-US" dirty="0" smtClean="0"/>
              <a:t>Matrix</a:t>
            </a:r>
          </a:p>
          <a:p>
            <a:pPr marL="285750" indent="-285750">
              <a:buFont typeface="Wingdings" panose="05000000000000000000" pitchFamily="2" charset="2"/>
              <a:buChar char="q"/>
            </a:pPr>
            <a:r>
              <a:rPr lang="en-US" dirty="0" smtClean="0"/>
              <a:t>Cube</a:t>
            </a:r>
            <a:endParaRPr lang="en-US"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687"/>
          <a:stretch/>
        </p:blipFill>
        <p:spPr bwMode="auto">
          <a:xfrm>
            <a:off x="1631970" y="3124200"/>
            <a:ext cx="6603960" cy="3491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820" y="1342072"/>
            <a:ext cx="4478980" cy="1629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81100" y="864969"/>
            <a:ext cx="7505700" cy="646331"/>
          </a:xfrm>
          <a:prstGeom prst="rect">
            <a:avLst/>
          </a:prstGeom>
        </p:spPr>
        <p:txBody>
          <a:bodyPr wrap="square">
            <a:spAutoFit/>
          </a:bodyPr>
          <a:lstStyle/>
          <a:p>
            <a:r>
              <a:rPr lang="en-US" dirty="0"/>
              <a:t>Arrays are defined as the collection of similar types of data items stored at contiguous memory </a:t>
            </a:r>
            <a:r>
              <a:rPr lang="en-US" dirty="0" smtClean="0"/>
              <a:t>locations.</a:t>
            </a:r>
            <a:endParaRPr lang="en-US" dirty="0"/>
          </a:p>
        </p:txBody>
      </p:sp>
    </p:spTree>
    <p:extLst>
      <p:ext uri="{BB962C8B-B14F-4D97-AF65-F5344CB8AC3E}">
        <p14:creationId xmlns:p14="http://schemas.microsoft.com/office/powerpoint/2010/main" val="402899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2502545" cy="369332"/>
          </a:xfrm>
          <a:prstGeom prst="rect">
            <a:avLst/>
          </a:prstGeom>
        </p:spPr>
        <p:txBody>
          <a:bodyPr wrap="none">
            <a:spAutoFit/>
          </a:bodyPr>
          <a:lstStyle/>
          <a:p>
            <a:r>
              <a:rPr lang="en-US" b="1" dirty="0" smtClean="0">
                <a:solidFill>
                  <a:schemeClr val="accent2">
                    <a:lumMod val="75000"/>
                  </a:schemeClr>
                </a:solidFill>
              </a:rPr>
              <a:t>Data Structure-Array</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209574"/>
            <a:ext cx="272415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43000" y="871021"/>
            <a:ext cx="2209800" cy="338554"/>
          </a:xfrm>
          <a:prstGeom prst="rect">
            <a:avLst/>
          </a:prstGeom>
          <a:noFill/>
        </p:spPr>
        <p:txBody>
          <a:bodyPr wrap="square" rtlCol="0">
            <a:spAutoFit/>
          </a:bodyPr>
          <a:lstStyle/>
          <a:p>
            <a:r>
              <a:rPr lang="en-US" sz="1600" b="1" dirty="0" smtClean="0">
                <a:solidFill>
                  <a:schemeClr val="accent2">
                    <a:lumMod val="75000"/>
                  </a:schemeClr>
                </a:solidFill>
              </a:rPr>
              <a:t>Source Code :</a:t>
            </a:r>
            <a:endParaRPr lang="en-US" sz="1600" b="1" dirty="0">
              <a:solidFill>
                <a:schemeClr val="accent2">
                  <a:lumMod val="75000"/>
                </a:schemeClr>
              </a:solidFill>
            </a:endParaRPr>
          </a:p>
        </p:txBody>
      </p:sp>
      <p:sp>
        <p:nvSpPr>
          <p:cNvPr id="6" name="Rectangle 5"/>
          <p:cNvSpPr/>
          <p:nvPr/>
        </p:nvSpPr>
        <p:spPr>
          <a:xfrm>
            <a:off x="4800600" y="871021"/>
            <a:ext cx="3429337" cy="369332"/>
          </a:xfrm>
          <a:prstGeom prst="rect">
            <a:avLst/>
          </a:prstGeom>
        </p:spPr>
        <p:txBody>
          <a:bodyPr wrap="none">
            <a:spAutoFit/>
          </a:bodyPr>
          <a:lstStyle/>
          <a:p>
            <a:r>
              <a:rPr lang="en-US" b="1" dirty="0">
                <a:solidFill>
                  <a:schemeClr val="accent2">
                    <a:lumMod val="75000"/>
                  </a:schemeClr>
                </a:solidFill>
              </a:rPr>
              <a:t>Memory allocation of an array</a:t>
            </a:r>
          </a:p>
        </p:txBody>
      </p:sp>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368" y="1446111"/>
            <a:ext cx="44958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209731" y="3886200"/>
            <a:ext cx="1151982" cy="369332"/>
          </a:xfrm>
          <a:prstGeom prst="rect">
            <a:avLst/>
          </a:prstGeom>
        </p:spPr>
        <p:txBody>
          <a:bodyPr wrap="none">
            <a:spAutoFit/>
          </a:bodyPr>
          <a:lstStyle/>
          <a:p>
            <a:r>
              <a:rPr lang="en-US" b="1" dirty="0">
                <a:solidFill>
                  <a:schemeClr val="accent2">
                    <a:lumMod val="75000"/>
                  </a:schemeClr>
                </a:solidFill>
              </a:rPr>
              <a:t>2D Array</a:t>
            </a:r>
          </a:p>
        </p:txBody>
      </p:sp>
      <p:pic>
        <p:nvPicPr>
          <p:cNvPr id="133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331" y="4255532"/>
            <a:ext cx="2695519" cy="790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933" y="3849132"/>
            <a:ext cx="3014004" cy="2767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450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2502545" cy="369332"/>
          </a:xfrm>
          <a:prstGeom prst="rect">
            <a:avLst/>
          </a:prstGeom>
        </p:spPr>
        <p:txBody>
          <a:bodyPr wrap="none">
            <a:spAutoFit/>
          </a:bodyPr>
          <a:lstStyle/>
          <a:p>
            <a:r>
              <a:rPr lang="en-US" b="1" dirty="0" smtClean="0">
                <a:solidFill>
                  <a:schemeClr val="accent2">
                    <a:lumMod val="75000"/>
                  </a:schemeClr>
                </a:solidFill>
              </a:rPr>
              <a:t>Data Structure-Array</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6" name="Rectangle 5"/>
          <p:cNvSpPr/>
          <p:nvPr/>
        </p:nvSpPr>
        <p:spPr>
          <a:xfrm>
            <a:off x="1176695" y="3429000"/>
            <a:ext cx="2398029" cy="369332"/>
          </a:xfrm>
          <a:prstGeom prst="rect">
            <a:avLst/>
          </a:prstGeom>
        </p:spPr>
        <p:txBody>
          <a:bodyPr wrap="none">
            <a:spAutoFit/>
          </a:bodyPr>
          <a:lstStyle/>
          <a:p>
            <a:r>
              <a:rPr lang="en-US" b="1" dirty="0">
                <a:solidFill>
                  <a:schemeClr val="accent2">
                    <a:lumMod val="75000"/>
                  </a:schemeClr>
                </a:solidFill>
              </a:rPr>
              <a:t>Row Major ordering </a:t>
            </a:r>
          </a:p>
        </p:txBody>
      </p:sp>
      <p:sp>
        <p:nvSpPr>
          <p:cNvPr id="7" name="Rectangle 6"/>
          <p:cNvSpPr/>
          <p:nvPr/>
        </p:nvSpPr>
        <p:spPr>
          <a:xfrm>
            <a:off x="1158120" y="871021"/>
            <a:ext cx="1151982" cy="369332"/>
          </a:xfrm>
          <a:prstGeom prst="rect">
            <a:avLst/>
          </a:prstGeom>
        </p:spPr>
        <p:txBody>
          <a:bodyPr wrap="none">
            <a:spAutoFit/>
          </a:bodyPr>
          <a:lstStyle/>
          <a:p>
            <a:r>
              <a:rPr lang="en-US" b="1" dirty="0">
                <a:solidFill>
                  <a:schemeClr val="accent2">
                    <a:lumMod val="75000"/>
                  </a:schemeClr>
                </a:solidFill>
              </a:rPr>
              <a:t>2D Array</a:t>
            </a:r>
          </a:p>
        </p:txBody>
      </p:sp>
      <p:pic>
        <p:nvPicPr>
          <p:cNvPr id="133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431" y="1240353"/>
            <a:ext cx="2695519" cy="790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457" y="1032945"/>
            <a:ext cx="43815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431" y="3798332"/>
            <a:ext cx="61055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222431" y="4495800"/>
            <a:ext cx="2802114" cy="369332"/>
          </a:xfrm>
          <a:prstGeom prst="rect">
            <a:avLst/>
          </a:prstGeom>
        </p:spPr>
        <p:txBody>
          <a:bodyPr wrap="none">
            <a:spAutoFit/>
          </a:bodyPr>
          <a:lstStyle/>
          <a:p>
            <a:r>
              <a:rPr lang="en-US" b="1" dirty="0">
                <a:solidFill>
                  <a:schemeClr val="accent2">
                    <a:lumMod val="75000"/>
                  </a:schemeClr>
                </a:solidFill>
              </a:rPr>
              <a:t>Column Major ordering </a:t>
            </a:r>
          </a:p>
        </p:txBody>
      </p:sp>
      <p:pic>
        <p:nvPicPr>
          <p:cNvPr id="143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2431" y="4935498"/>
            <a:ext cx="61055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7632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1810304" cy="369332"/>
          </a:xfrm>
          <a:prstGeom prst="rect">
            <a:avLst/>
          </a:prstGeom>
        </p:spPr>
        <p:txBody>
          <a:bodyPr wrap="none">
            <a:spAutoFit/>
          </a:bodyPr>
          <a:lstStyle/>
          <a:p>
            <a:pPr algn="just"/>
            <a:r>
              <a:rPr lang="en-US" b="1" dirty="0" smtClean="0">
                <a:solidFill>
                  <a:schemeClr val="accent2">
                    <a:lumMod val="75000"/>
                  </a:schemeClr>
                </a:solidFill>
                <a:latin typeface="Arial" panose="020B0604020202020204" pitchFamily="34" charset="0"/>
                <a:cs typeface="Arial" panose="020B0604020202020204" pitchFamily="34" charset="0"/>
              </a:rPr>
              <a:t>Data Structure</a:t>
            </a:r>
            <a:endParaRPr lang="en-US" b="1" dirty="0">
              <a:solidFill>
                <a:schemeClr val="accent2">
                  <a:lumMod val="75000"/>
                </a:schemeClr>
              </a:solidFill>
              <a:latin typeface="Arial" panose="020B0604020202020204" pitchFamily="34" charset="0"/>
              <a:cs typeface="Arial" panose="020B0604020202020204" pitchFamily="34" charset="0"/>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 name="TextBox 3"/>
          <p:cNvSpPr txBox="1"/>
          <p:nvPr/>
        </p:nvSpPr>
        <p:spPr>
          <a:xfrm>
            <a:off x="1047932" y="5066437"/>
            <a:ext cx="7791267" cy="825867"/>
          </a:xfrm>
          <a:prstGeom prst="rect">
            <a:avLst/>
          </a:prstGeom>
          <a:noFill/>
        </p:spPr>
        <p:txBody>
          <a:bodyPr wrap="square" rtlCol="0">
            <a:spAutoFit/>
          </a:bodyPr>
          <a:lstStyle/>
          <a:p>
            <a:pPr algn="just">
              <a:lnSpc>
                <a:spcPct val="150000"/>
              </a:lnSpc>
            </a:pPr>
            <a:r>
              <a:rPr lang="en-US" sz="1600" b="1" dirty="0">
                <a:latin typeface="Arial" panose="020B0604020202020204" pitchFamily="34" charset="0"/>
                <a:cs typeface="Arial" panose="020B0604020202020204" pitchFamily="34" charset="0"/>
              </a:rPr>
              <a:t>Languages for solving </a:t>
            </a:r>
            <a:r>
              <a:rPr lang="en-US" sz="1600" b="1" dirty="0" smtClean="0">
                <a:latin typeface="Arial" panose="020B0604020202020204" pitchFamily="34" charset="0"/>
                <a:cs typeface="Arial" panose="020B0604020202020204" pitchFamily="34" charset="0"/>
              </a:rPr>
              <a:t>exercises</a:t>
            </a:r>
            <a:r>
              <a:rPr lang="fa-IR" sz="1600" b="1"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 </a:t>
            </a:r>
          </a:p>
          <a:p>
            <a:pPr algn="just">
              <a:lnSpc>
                <a:spcPct val="150000"/>
              </a:lnSpc>
            </a:pPr>
            <a:r>
              <a:rPr lang="en-US" b="1" dirty="0" smtClean="0">
                <a:solidFill>
                  <a:schemeClr val="accent1"/>
                </a:solidFill>
                <a:latin typeface="Arial" panose="020B0604020202020204" pitchFamily="34" charset="0"/>
                <a:cs typeface="Arial" panose="020B0604020202020204" pitchFamily="34" charset="0"/>
              </a:rPr>
              <a:t>C++</a:t>
            </a:r>
            <a:r>
              <a:rPr lang="en-US" b="1" dirty="0" smtClean="0">
                <a:latin typeface="Arial" panose="020B0604020202020204" pitchFamily="34" charset="0"/>
                <a:cs typeface="Arial" panose="020B0604020202020204" pitchFamily="34" charset="0"/>
              </a:rPr>
              <a:t>, </a:t>
            </a:r>
            <a:r>
              <a:rPr lang="en-US" b="1" dirty="0" smtClean="0">
                <a:solidFill>
                  <a:schemeClr val="accent2">
                    <a:lumMod val="75000"/>
                  </a:schemeClr>
                </a:solidFill>
                <a:latin typeface="Arial" panose="020B0604020202020204" pitchFamily="34" charset="0"/>
                <a:cs typeface="Arial" panose="020B0604020202020204" pitchFamily="34" charset="0"/>
              </a:rPr>
              <a:t>JavaScript</a:t>
            </a:r>
            <a:r>
              <a:rPr lang="en-US" b="1" dirty="0" smtClean="0">
                <a:latin typeface="Arial" panose="020B0604020202020204" pitchFamily="34" charset="0"/>
                <a:cs typeface="Arial" panose="020B0604020202020204" pitchFamily="34" charset="0"/>
              </a:rPr>
              <a:t>, </a:t>
            </a:r>
            <a:r>
              <a:rPr lang="en-US" b="1" dirty="0" smtClean="0">
                <a:solidFill>
                  <a:srgbClr val="7030A0"/>
                </a:solidFill>
                <a:latin typeface="Arial" panose="020B0604020202020204" pitchFamily="34" charset="0"/>
                <a:cs typeface="Arial" panose="020B0604020202020204" pitchFamily="34" charset="0"/>
              </a:rPr>
              <a:t>Python</a:t>
            </a:r>
            <a:r>
              <a:rPr lang="en-US" b="1" dirty="0" smtClean="0">
                <a:latin typeface="Arial" panose="020B0604020202020204" pitchFamily="34" charset="0"/>
                <a:cs typeface="Arial" panose="020B0604020202020204" pitchFamily="34" charset="0"/>
              </a:rPr>
              <a:t> and </a:t>
            </a:r>
            <a:r>
              <a:rPr lang="en-US" b="1" dirty="0" smtClean="0">
                <a:solidFill>
                  <a:schemeClr val="accent6"/>
                </a:solidFill>
                <a:latin typeface="Arial" panose="020B0604020202020204" pitchFamily="34" charset="0"/>
                <a:cs typeface="Arial" panose="020B0604020202020204" pitchFamily="34" charset="0"/>
              </a:rPr>
              <a:t>Go</a:t>
            </a:r>
            <a:endParaRPr lang="en-US" b="1" dirty="0">
              <a:solidFill>
                <a:schemeClr val="accent6"/>
              </a:solidFill>
              <a:latin typeface="Arial" panose="020B0604020202020204" pitchFamily="34" charset="0"/>
              <a:cs typeface="Arial" panose="020B0604020202020204" pitchFamily="34" charset="0"/>
            </a:endParaRPr>
          </a:p>
        </p:txBody>
      </p:sp>
      <p:sp>
        <p:nvSpPr>
          <p:cNvPr id="5" name="Rectangle 4"/>
          <p:cNvSpPr/>
          <p:nvPr/>
        </p:nvSpPr>
        <p:spPr>
          <a:xfrm>
            <a:off x="1170709" y="2042279"/>
            <a:ext cx="3096491" cy="3139321"/>
          </a:xfrm>
          <a:prstGeom prst="rect">
            <a:avLst/>
          </a:prstGeom>
        </p:spPr>
        <p:txBody>
          <a:bodyPr wrap="square">
            <a:spAutoFit/>
          </a:bodyPr>
          <a:lstStyle/>
          <a:p>
            <a:pPr marL="400050" indent="-400050" algn="just">
              <a:buFont typeface="+mj-lt"/>
              <a:buAutoNum type="romanUcPeriod"/>
            </a:pPr>
            <a:r>
              <a:rPr lang="en-US" dirty="0" smtClean="0">
                <a:solidFill>
                  <a:schemeClr val="tx1">
                    <a:lumMod val="65000"/>
                    <a:lumOff val="35000"/>
                  </a:schemeClr>
                </a:solidFill>
                <a:latin typeface="Arial" panose="020B0604020202020204" pitchFamily="34" charset="0"/>
                <a:cs typeface="Arial" panose="020B0604020202020204" pitchFamily="34" charset="0"/>
              </a:rPr>
              <a:t>Introduction</a:t>
            </a:r>
          </a:p>
          <a:p>
            <a:pPr marL="400050" indent="-400050" algn="just">
              <a:buFont typeface="+mj-lt"/>
              <a:buAutoNum type="romanUcPeriod"/>
            </a:pPr>
            <a:r>
              <a:rPr lang="en-US" dirty="0" smtClean="0">
                <a:solidFill>
                  <a:schemeClr val="tx1">
                    <a:lumMod val="65000"/>
                    <a:lumOff val="35000"/>
                  </a:schemeClr>
                </a:solidFill>
                <a:latin typeface="Arial" panose="020B0604020202020204" pitchFamily="34" charset="0"/>
                <a:cs typeface="Arial" panose="020B0604020202020204" pitchFamily="34" charset="0"/>
              </a:rPr>
              <a:t>Complexity</a:t>
            </a:r>
          </a:p>
          <a:p>
            <a:pPr marL="400050" indent="-400050" algn="just">
              <a:buFont typeface="+mj-lt"/>
              <a:buAutoNum type="romanUcPeriod"/>
            </a:pPr>
            <a:r>
              <a:rPr lang="en-US" dirty="0" smtClean="0">
                <a:solidFill>
                  <a:schemeClr val="tx1">
                    <a:lumMod val="65000"/>
                    <a:lumOff val="35000"/>
                  </a:schemeClr>
                </a:solidFill>
                <a:latin typeface="Arial" panose="020B0604020202020204" pitchFamily="34" charset="0"/>
                <a:cs typeface="Arial" panose="020B0604020202020204" pitchFamily="34" charset="0"/>
              </a:rPr>
              <a:t>Array</a:t>
            </a:r>
          </a:p>
          <a:p>
            <a:pPr marL="400050" indent="-400050" algn="just">
              <a:buFont typeface="+mj-lt"/>
              <a:buAutoNum type="romanUcPeriod"/>
            </a:pPr>
            <a:r>
              <a:rPr lang="en-US" dirty="0" smtClean="0">
                <a:solidFill>
                  <a:schemeClr val="tx1">
                    <a:lumMod val="65000"/>
                    <a:lumOff val="35000"/>
                  </a:schemeClr>
                </a:solidFill>
                <a:latin typeface="Arial" panose="020B0604020202020204" pitchFamily="34" charset="0"/>
                <a:cs typeface="Arial" panose="020B0604020202020204" pitchFamily="34" charset="0"/>
              </a:rPr>
              <a:t>Stack</a:t>
            </a:r>
          </a:p>
          <a:p>
            <a:pPr marL="400050" indent="-400050" algn="just">
              <a:buFont typeface="+mj-lt"/>
              <a:buAutoNum type="romanUcPeriod"/>
            </a:pPr>
            <a:r>
              <a:rPr lang="en-US" dirty="0" smtClean="0">
                <a:solidFill>
                  <a:schemeClr val="tx1">
                    <a:lumMod val="65000"/>
                    <a:lumOff val="35000"/>
                  </a:schemeClr>
                </a:solidFill>
                <a:latin typeface="Arial" panose="020B0604020202020204" pitchFamily="34" charset="0"/>
                <a:cs typeface="Arial" panose="020B0604020202020204" pitchFamily="34" charset="0"/>
              </a:rPr>
              <a:t>Queue</a:t>
            </a:r>
          </a:p>
          <a:p>
            <a:pPr marL="400050" indent="-400050" algn="just">
              <a:buFont typeface="+mj-lt"/>
              <a:buAutoNum type="romanUcPeriod"/>
            </a:pPr>
            <a:r>
              <a:rPr lang="en-US" dirty="0" smtClean="0">
                <a:solidFill>
                  <a:schemeClr val="tx1">
                    <a:lumMod val="65000"/>
                    <a:lumOff val="35000"/>
                  </a:schemeClr>
                </a:solidFill>
                <a:latin typeface="Arial" panose="020B0604020202020204" pitchFamily="34" charset="0"/>
                <a:cs typeface="Arial" panose="020B0604020202020204" pitchFamily="34" charset="0"/>
              </a:rPr>
              <a:t>Linked-List</a:t>
            </a:r>
          </a:p>
          <a:p>
            <a:pPr marL="400050" indent="-400050" algn="just">
              <a:buFont typeface="+mj-lt"/>
              <a:buAutoNum type="romanUcPeriod"/>
            </a:pPr>
            <a:r>
              <a:rPr lang="en-US" dirty="0" smtClean="0">
                <a:solidFill>
                  <a:schemeClr val="tx1">
                    <a:lumMod val="65000"/>
                    <a:lumOff val="35000"/>
                  </a:schemeClr>
                </a:solidFill>
                <a:latin typeface="Arial" panose="020B0604020202020204" pitchFamily="34" charset="0"/>
                <a:cs typeface="Arial" panose="020B0604020202020204" pitchFamily="34" charset="0"/>
              </a:rPr>
              <a:t>Tree</a:t>
            </a:r>
          </a:p>
          <a:p>
            <a:pPr marL="400050" indent="-400050" algn="just">
              <a:buFont typeface="+mj-lt"/>
              <a:buAutoNum type="romanUcPeriod"/>
            </a:pPr>
            <a:r>
              <a:rPr lang="en-US" dirty="0" smtClean="0">
                <a:solidFill>
                  <a:schemeClr val="tx1">
                    <a:lumMod val="65000"/>
                    <a:lumOff val="35000"/>
                  </a:schemeClr>
                </a:solidFill>
                <a:latin typeface="Arial" panose="020B0604020202020204" pitchFamily="34" charset="0"/>
                <a:cs typeface="Arial" panose="020B0604020202020204" pitchFamily="34" charset="0"/>
              </a:rPr>
              <a:t>Graph</a:t>
            </a:r>
          </a:p>
          <a:p>
            <a:pPr marL="400050" indent="-400050" algn="just">
              <a:buFont typeface="+mj-lt"/>
              <a:buAutoNum type="romanUcPeriod"/>
            </a:pPr>
            <a:r>
              <a:rPr lang="en-US" dirty="0" smtClean="0">
                <a:solidFill>
                  <a:schemeClr val="tx1">
                    <a:lumMod val="65000"/>
                    <a:lumOff val="35000"/>
                  </a:schemeClr>
                </a:solidFill>
                <a:latin typeface="Arial" panose="020B0604020202020204" pitchFamily="34" charset="0"/>
                <a:cs typeface="Arial" panose="020B0604020202020204" pitchFamily="34" charset="0"/>
              </a:rPr>
              <a:t>Hashing</a:t>
            </a:r>
          </a:p>
          <a:p>
            <a:pPr marL="400050" indent="-400050" algn="just">
              <a:buFont typeface="+mj-lt"/>
              <a:buAutoNum type="romanUcPeriod"/>
            </a:pPr>
            <a:r>
              <a:rPr lang="en-US" dirty="0">
                <a:solidFill>
                  <a:schemeClr val="tx1">
                    <a:lumMod val="65000"/>
                    <a:lumOff val="35000"/>
                  </a:schemeClr>
                </a:solidFill>
                <a:latin typeface="Arial" panose="020B0604020202020204" pitchFamily="34" charset="0"/>
                <a:cs typeface="Arial" panose="020B0604020202020204" pitchFamily="34" charset="0"/>
              </a:rPr>
              <a:t>Sorting</a:t>
            </a:r>
          </a:p>
          <a:p>
            <a:pPr marL="400050" indent="-400050" algn="just">
              <a:buFont typeface="+mj-lt"/>
              <a:buAutoNum type="romanUcPeriod"/>
            </a:pPr>
            <a:r>
              <a:rPr lang="en-US" dirty="0" smtClean="0">
                <a:solidFill>
                  <a:schemeClr val="tx1">
                    <a:lumMod val="65000"/>
                    <a:lumOff val="35000"/>
                  </a:schemeClr>
                </a:solidFill>
                <a:latin typeface="Arial" panose="020B0604020202020204" pitchFamily="34" charset="0"/>
                <a:cs typeface="Arial" panose="020B0604020202020204" pitchFamily="34" charset="0"/>
              </a:rPr>
              <a:t>Searching</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Rectangle 6"/>
          <p:cNvSpPr/>
          <p:nvPr/>
        </p:nvSpPr>
        <p:spPr>
          <a:xfrm>
            <a:off x="1143000" y="838200"/>
            <a:ext cx="7696200" cy="1077218"/>
          </a:xfrm>
          <a:prstGeom prst="rect">
            <a:avLst/>
          </a:prstGeom>
        </p:spPr>
        <p:txBody>
          <a:bodyPr wrap="square">
            <a:spAutoFit/>
          </a:bodyPr>
          <a:lstStyle/>
          <a:p>
            <a:pPr algn="just"/>
            <a:r>
              <a:rPr lang="en-US" sz="1600" dirty="0" smtClean="0">
                <a:latin typeface="Arial" panose="020B0604020202020204" pitchFamily="34" charset="0"/>
                <a:cs typeface="Arial" panose="020B0604020202020204" pitchFamily="34" charset="0"/>
              </a:rPr>
              <a:t>     A </a:t>
            </a:r>
            <a:r>
              <a:rPr lang="en-US" sz="1600" dirty="0">
                <a:latin typeface="Arial" panose="020B0604020202020204" pitchFamily="34" charset="0"/>
                <a:cs typeface="Arial" panose="020B0604020202020204" pitchFamily="34" charset="0"/>
              </a:rPr>
              <a:t>data structure is a storage that is used </a:t>
            </a:r>
            <a:r>
              <a:rPr lang="en-US" sz="1600" dirty="0">
                <a:solidFill>
                  <a:schemeClr val="bg1">
                    <a:lumMod val="50000"/>
                  </a:schemeClr>
                </a:solidFill>
                <a:latin typeface="Arial" panose="020B0604020202020204" pitchFamily="34" charset="0"/>
                <a:cs typeface="Arial" panose="020B0604020202020204" pitchFamily="34" charset="0"/>
              </a:rPr>
              <a:t>to store and organize data</a:t>
            </a:r>
            <a:r>
              <a:rPr lang="en-US" sz="1600" dirty="0">
                <a:latin typeface="Arial" panose="020B0604020202020204" pitchFamily="34" charset="0"/>
                <a:cs typeface="Arial" panose="020B0604020202020204" pitchFamily="34" charset="0"/>
              </a:rPr>
              <a:t>. It is a way of arranging data on a computer so that it can be accessed and updated efficiently. A data structure is not only used for organizing the data. It is also used for processing, retrieving, and storing data.</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286000"/>
            <a:ext cx="3886200" cy="2391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960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2502545" cy="369332"/>
          </a:xfrm>
          <a:prstGeom prst="rect">
            <a:avLst/>
          </a:prstGeom>
        </p:spPr>
        <p:txBody>
          <a:bodyPr wrap="none">
            <a:spAutoFit/>
          </a:bodyPr>
          <a:lstStyle/>
          <a:p>
            <a:r>
              <a:rPr lang="en-US" b="1" dirty="0" smtClean="0">
                <a:solidFill>
                  <a:schemeClr val="accent2">
                    <a:lumMod val="75000"/>
                  </a:schemeClr>
                </a:solidFill>
              </a:rPr>
              <a:t>Data Structure-Array</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7" name="Rectangle 6"/>
          <p:cNvSpPr/>
          <p:nvPr/>
        </p:nvSpPr>
        <p:spPr>
          <a:xfrm>
            <a:off x="1158120" y="871021"/>
            <a:ext cx="1694182" cy="369332"/>
          </a:xfrm>
          <a:prstGeom prst="rect">
            <a:avLst/>
          </a:prstGeom>
        </p:spPr>
        <p:txBody>
          <a:bodyPr wrap="none">
            <a:spAutoFit/>
          </a:bodyPr>
          <a:lstStyle/>
          <a:p>
            <a:r>
              <a:rPr lang="en-US" b="1" dirty="0" smtClean="0">
                <a:solidFill>
                  <a:schemeClr val="accent2">
                    <a:lumMod val="75000"/>
                  </a:schemeClr>
                </a:solidFill>
              </a:rPr>
              <a:t>Binary Search</a:t>
            </a:r>
            <a:endParaRPr lang="en-US" b="1" dirty="0">
              <a:solidFill>
                <a:schemeClr val="accent2">
                  <a:lumMod val="75000"/>
                </a:schemeClr>
              </a:solidFill>
            </a:endParaRP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46200"/>
            <a:ext cx="7187660" cy="337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1127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2502545" cy="369332"/>
          </a:xfrm>
          <a:prstGeom prst="rect">
            <a:avLst/>
          </a:prstGeom>
        </p:spPr>
        <p:txBody>
          <a:bodyPr wrap="none">
            <a:spAutoFit/>
          </a:bodyPr>
          <a:lstStyle/>
          <a:p>
            <a:r>
              <a:rPr lang="en-US" b="1" dirty="0" smtClean="0">
                <a:solidFill>
                  <a:schemeClr val="accent2">
                    <a:lumMod val="75000"/>
                  </a:schemeClr>
                </a:solidFill>
              </a:rPr>
              <a:t>Data Structure-Array</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7" name="Rectangle 6"/>
          <p:cNvSpPr/>
          <p:nvPr/>
        </p:nvSpPr>
        <p:spPr>
          <a:xfrm>
            <a:off x="1158120" y="871021"/>
            <a:ext cx="1694182" cy="369332"/>
          </a:xfrm>
          <a:prstGeom prst="rect">
            <a:avLst/>
          </a:prstGeom>
        </p:spPr>
        <p:txBody>
          <a:bodyPr wrap="none">
            <a:spAutoFit/>
          </a:bodyPr>
          <a:lstStyle/>
          <a:p>
            <a:r>
              <a:rPr lang="en-US" b="1" dirty="0" smtClean="0">
                <a:solidFill>
                  <a:schemeClr val="accent2">
                    <a:lumMod val="75000"/>
                  </a:schemeClr>
                </a:solidFill>
              </a:rPr>
              <a:t>Binary Search</a:t>
            </a:r>
            <a:endParaRPr lang="en-US" b="1" dirty="0">
              <a:solidFill>
                <a:schemeClr val="accent2">
                  <a:lumMod val="75000"/>
                </a:schemeClr>
              </a:solidFill>
            </a:endParaRP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526555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5259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2502545" cy="369332"/>
          </a:xfrm>
          <a:prstGeom prst="rect">
            <a:avLst/>
          </a:prstGeom>
        </p:spPr>
        <p:txBody>
          <a:bodyPr wrap="none">
            <a:spAutoFit/>
          </a:bodyPr>
          <a:lstStyle/>
          <a:p>
            <a:r>
              <a:rPr lang="en-US" b="1" dirty="0" smtClean="0">
                <a:solidFill>
                  <a:schemeClr val="accent2">
                    <a:lumMod val="75000"/>
                  </a:schemeClr>
                </a:solidFill>
              </a:rPr>
              <a:t>Data Structure-Array</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7" name="Rectangle 6"/>
          <p:cNvSpPr/>
          <p:nvPr/>
        </p:nvSpPr>
        <p:spPr>
          <a:xfrm>
            <a:off x="1158120" y="871021"/>
            <a:ext cx="3848554" cy="1354217"/>
          </a:xfrm>
          <a:prstGeom prst="rect">
            <a:avLst/>
          </a:prstGeom>
        </p:spPr>
        <p:txBody>
          <a:bodyPr wrap="none">
            <a:spAutoFit/>
          </a:bodyPr>
          <a:lstStyle/>
          <a:p>
            <a:pPr marL="285750" indent="-285750">
              <a:buFont typeface="Wingdings" panose="05000000000000000000" pitchFamily="2" charset="2"/>
              <a:buChar char="q"/>
            </a:pPr>
            <a:r>
              <a:rPr lang="en-US" sz="1600" dirty="0" smtClean="0"/>
              <a:t>Sparse Matrix</a:t>
            </a:r>
          </a:p>
          <a:p>
            <a:pPr marL="285750" indent="-285750">
              <a:buFont typeface="Wingdings" panose="05000000000000000000" pitchFamily="2" charset="2"/>
              <a:buChar char="q"/>
            </a:pPr>
            <a:r>
              <a:rPr lang="en-US" sz="1600" dirty="0"/>
              <a:t>Upper triangular regular sparse </a:t>
            </a:r>
            <a:r>
              <a:rPr lang="en-US" sz="1600" dirty="0" smtClean="0"/>
              <a:t>matrices</a:t>
            </a:r>
          </a:p>
          <a:p>
            <a:pPr marL="285750" indent="-285750">
              <a:buFont typeface="Wingdings" panose="05000000000000000000" pitchFamily="2" charset="2"/>
              <a:buChar char="q"/>
            </a:pPr>
            <a:r>
              <a:rPr lang="en-US" sz="1600" dirty="0" smtClean="0"/>
              <a:t>Lower </a:t>
            </a:r>
            <a:r>
              <a:rPr lang="en-US" sz="1600" dirty="0"/>
              <a:t>triangular regular sparse </a:t>
            </a:r>
            <a:r>
              <a:rPr lang="en-US" sz="1600" dirty="0" smtClean="0"/>
              <a:t>matrices</a:t>
            </a:r>
          </a:p>
          <a:p>
            <a:pPr marL="285750" indent="-285750">
              <a:buFont typeface="Wingdings" panose="05000000000000000000" pitchFamily="2" charset="2"/>
              <a:buChar char="q"/>
            </a:pPr>
            <a:r>
              <a:rPr lang="en-US" sz="1600" dirty="0"/>
              <a:t>Tri-diagonal regular sparse matrices</a:t>
            </a:r>
          </a:p>
          <a:p>
            <a:pPr marL="285750" indent="-285750">
              <a:buFont typeface="Wingdings" panose="05000000000000000000" pitchFamily="2" charset="2"/>
              <a:buChar char="q"/>
            </a:pPr>
            <a:endParaRPr lang="en-US" sz="1600"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00400"/>
            <a:ext cx="5400468"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768" y="871021"/>
            <a:ext cx="1530676" cy="1886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1243" y="871021"/>
            <a:ext cx="1712080" cy="1866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7075" y="3276600"/>
            <a:ext cx="160972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2507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2179" y="381000"/>
            <a:ext cx="2502545" cy="369332"/>
          </a:xfrm>
          <a:prstGeom prst="rect">
            <a:avLst/>
          </a:prstGeom>
        </p:spPr>
        <p:txBody>
          <a:bodyPr wrap="none">
            <a:spAutoFit/>
          </a:bodyPr>
          <a:lstStyle/>
          <a:p>
            <a:r>
              <a:rPr lang="en-US" b="1" dirty="0" smtClean="0">
                <a:solidFill>
                  <a:schemeClr val="accent2">
                    <a:lumMod val="75000"/>
                  </a:schemeClr>
                </a:solidFill>
              </a:rPr>
              <a:t>Data Structure-Array</a:t>
            </a:r>
            <a:endParaRPr lang="en-US" b="1" dirty="0">
              <a:solidFill>
                <a:schemeClr val="accent2">
                  <a:lumMod val="75000"/>
                </a:schemeClr>
              </a:solidFill>
            </a:endParaRPr>
          </a:p>
        </p:txBody>
      </p:sp>
      <p:cxnSp>
        <p:nvCxnSpPr>
          <p:cNvPr id="7" name="Straight Connector 6"/>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2048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3841" t="21152" r="12280" b="9170"/>
          <a:stretch/>
        </p:blipFill>
        <p:spPr bwMode="auto">
          <a:xfrm>
            <a:off x="3214536" y="927100"/>
            <a:ext cx="5472264" cy="242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168400" y="914400"/>
            <a:ext cx="1436740" cy="369332"/>
          </a:xfrm>
          <a:prstGeom prst="rect">
            <a:avLst/>
          </a:prstGeom>
        </p:spPr>
        <p:txBody>
          <a:bodyPr wrap="none">
            <a:spAutoFit/>
          </a:bodyPr>
          <a:lstStyle/>
          <a:p>
            <a:r>
              <a:rPr lang="en-US" b="1" dirty="0">
                <a:solidFill>
                  <a:schemeClr val="accent2">
                    <a:lumMod val="75000"/>
                  </a:schemeClr>
                </a:solidFill>
              </a:rPr>
              <a:t>Bubble sort</a:t>
            </a: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04256"/>
            <a:ext cx="3581400" cy="3906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6786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3051220" cy="369332"/>
          </a:xfrm>
          <a:prstGeom prst="rect">
            <a:avLst/>
          </a:prstGeom>
        </p:spPr>
        <p:txBody>
          <a:bodyPr wrap="none">
            <a:spAutoFit/>
          </a:bodyPr>
          <a:lstStyle/>
          <a:p>
            <a:r>
              <a:rPr lang="en-US" b="1" dirty="0" smtClean="0">
                <a:solidFill>
                  <a:schemeClr val="accent2">
                    <a:lumMod val="75000"/>
                  </a:schemeClr>
                </a:solidFill>
              </a:rPr>
              <a:t>Data </a:t>
            </a:r>
            <a:r>
              <a:rPr lang="en-US" b="1" dirty="0">
                <a:solidFill>
                  <a:schemeClr val="accent2">
                    <a:lumMod val="75000"/>
                  </a:schemeClr>
                </a:solidFill>
              </a:rPr>
              <a:t>Structure- Recursive </a:t>
            </a: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 name="Rectangle 4"/>
          <p:cNvSpPr/>
          <p:nvPr/>
        </p:nvSpPr>
        <p:spPr>
          <a:xfrm>
            <a:off x="3124200" y="1219200"/>
            <a:ext cx="3298275"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Recursive</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 name="Rectangle 5"/>
          <p:cNvSpPr/>
          <p:nvPr/>
        </p:nvSpPr>
        <p:spPr>
          <a:xfrm>
            <a:off x="1278549" y="2362200"/>
            <a:ext cx="1747081" cy="646331"/>
          </a:xfrm>
          <a:prstGeom prst="rect">
            <a:avLst/>
          </a:prstGeom>
        </p:spPr>
        <p:txBody>
          <a:bodyPr wrap="none">
            <a:spAutoFit/>
          </a:bodyPr>
          <a:lstStyle/>
          <a:p>
            <a:pPr marL="285750" indent="-285750">
              <a:buFont typeface="Wingdings" panose="05000000000000000000" pitchFamily="2" charset="2"/>
              <a:buChar char="q"/>
            </a:pPr>
            <a:r>
              <a:rPr lang="en-US" dirty="0" smtClean="0"/>
              <a:t>Factorial</a:t>
            </a:r>
          </a:p>
          <a:p>
            <a:pPr marL="285750" indent="-285750">
              <a:buFont typeface="Wingdings" panose="05000000000000000000" pitchFamily="2" charset="2"/>
              <a:buChar char="q"/>
            </a:pPr>
            <a:r>
              <a:rPr lang="en-US" dirty="0" smtClean="0"/>
              <a:t>Binary Search</a:t>
            </a:r>
            <a:endParaRPr lang="en-US" dirty="0"/>
          </a:p>
        </p:txBody>
      </p:sp>
    </p:spTree>
    <p:extLst>
      <p:ext uri="{BB962C8B-B14F-4D97-AF65-F5344CB8AC3E}">
        <p14:creationId xmlns:p14="http://schemas.microsoft.com/office/powerpoint/2010/main" val="1997570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4037067" cy="369332"/>
          </a:xfrm>
          <a:prstGeom prst="rect">
            <a:avLst/>
          </a:prstGeom>
        </p:spPr>
        <p:txBody>
          <a:bodyPr wrap="none">
            <a:spAutoFit/>
          </a:bodyPr>
          <a:lstStyle/>
          <a:p>
            <a:r>
              <a:rPr lang="en-US" b="1" dirty="0" smtClean="0">
                <a:solidFill>
                  <a:schemeClr val="accent2">
                    <a:lumMod val="75000"/>
                  </a:schemeClr>
                </a:solidFill>
              </a:rPr>
              <a:t>Data Structure-Recursive Functions</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7" name="Rectangle 6"/>
          <p:cNvSpPr/>
          <p:nvPr/>
        </p:nvSpPr>
        <p:spPr>
          <a:xfrm>
            <a:off x="1143000" y="912772"/>
            <a:ext cx="4301154" cy="1569660"/>
          </a:xfrm>
          <a:prstGeom prst="rect">
            <a:avLst/>
          </a:prstGeom>
        </p:spPr>
        <p:txBody>
          <a:bodyPr wrap="square">
            <a:spAutoFit/>
          </a:bodyPr>
          <a:lstStyle/>
          <a:p>
            <a:pPr algn="just"/>
            <a:r>
              <a:rPr lang="en-US" sz="1600" dirty="0" smtClean="0"/>
              <a:t>    we </a:t>
            </a:r>
            <a:r>
              <a:rPr lang="en-US" sz="1600" dirty="0"/>
              <a:t>know that a function can call other functions. It is even possible for the function to call itself. These types of construct are termed as recursive </a:t>
            </a:r>
            <a:r>
              <a:rPr lang="en-US" sz="1600" dirty="0" smtClean="0"/>
              <a:t>functions. The </a:t>
            </a:r>
            <a:r>
              <a:rPr lang="en-US" sz="1600" dirty="0"/>
              <a:t>following image shows the working of a recursive function called </a:t>
            </a:r>
            <a:r>
              <a:rPr lang="en-US" sz="1600" dirty="0" smtClean="0"/>
              <a:t>recursive</a:t>
            </a:r>
            <a:endParaRPr lang="en-US" sz="1600" dirty="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116" y="2469732"/>
            <a:ext cx="2362200" cy="12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279" y="3804661"/>
            <a:ext cx="433387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4154" y="1066800"/>
            <a:ext cx="35909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402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4037067" cy="369332"/>
          </a:xfrm>
          <a:prstGeom prst="rect">
            <a:avLst/>
          </a:prstGeom>
        </p:spPr>
        <p:txBody>
          <a:bodyPr wrap="none">
            <a:spAutoFit/>
          </a:bodyPr>
          <a:lstStyle/>
          <a:p>
            <a:r>
              <a:rPr lang="en-US" b="1" dirty="0" smtClean="0">
                <a:solidFill>
                  <a:schemeClr val="accent2">
                    <a:lumMod val="75000"/>
                  </a:schemeClr>
                </a:solidFill>
              </a:rPr>
              <a:t>Data Structure-Recursive Functions</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7" name="Rectangle 6"/>
          <p:cNvSpPr/>
          <p:nvPr/>
        </p:nvSpPr>
        <p:spPr>
          <a:xfrm>
            <a:off x="1158120" y="871021"/>
            <a:ext cx="1694182" cy="369332"/>
          </a:xfrm>
          <a:prstGeom prst="rect">
            <a:avLst/>
          </a:prstGeom>
        </p:spPr>
        <p:txBody>
          <a:bodyPr wrap="none">
            <a:spAutoFit/>
          </a:bodyPr>
          <a:lstStyle/>
          <a:p>
            <a:r>
              <a:rPr lang="en-US" b="1" dirty="0" smtClean="0">
                <a:solidFill>
                  <a:schemeClr val="accent2">
                    <a:lumMod val="75000"/>
                  </a:schemeClr>
                </a:solidFill>
              </a:rPr>
              <a:t>Binary Search</a:t>
            </a:r>
            <a:endParaRPr lang="en-US" b="1" dirty="0">
              <a:solidFill>
                <a:schemeClr val="accent2">
                  <a:lumMod val="75000"/>
                </a:schemeClr>
              </a:solidFill>
            </a:endParaRPr>
          </a:p>
        </p:txBody>
      </p:sp>
      <p:pic>
        <p:nvPicPr>
          <p:cNvPr id="1741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846" r="19329" b="1786"/>
          <a:stretch/>
        </p:blipFill>
        <p:spPr bwMode="auto">
          <a:xfrm>
            <a:off x="1295074" y="1240352"/>
            <a:ext cx="5842732" cy="3712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688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 name="Rectangle 3"/>
          <p:cNvSpPr/>
          <p:nvPr/>
        </p:nvSpPr>
        <p:spPr>
          <a:xfrm>
            <a:off x="1143000" y="914400"/>
            <a:ext cx="7543800" cy="4524315"/>
          </a:xfrm>
          <a:prstGeom prst="rect">
            <a:avLst/>
          </a:prstGeom>
        </p:spPr>
        <p:txBody>
          <a:bodyPr wrap="square">
            <a:spAutoFit/>
          </a:bodyPr>
          <a:lstStyle/>
          <a:p>
            <a:pPr>
              <a:lnSpc>
                <a:spcPct val="150000"/>
              </a:lnSpc>
            </a:pPr>
            <a:r>
              <a:rPr lang="en-US" sz="1600" dirty="0" smtClean="0">
                <a:hlinkClick r:id="rId3"/>
              </a:rPr>
              <a:t>[1] https</a:t>
            </a:r>
            <a:r>
              <a:rPr lang="en-US" sz="1600" dirty="0">
                <a:hlinkClick r:id="rId3"/>
              </a:rPr>
              <a:t>://ocw.mit.edu/courses/6-851-advanced-data-structures-spring-2012/pages/calendar-and-notes</a:t>
            </a:r>
            <a:r>
              <a:rPr lang="en-US" sz="1600" dirty="0" smtClean="0">
                <a:hlinkClick r:id="rId3"/>
              </a:rPr>
              <a:t>/</a:t>
            </a:r>
            <a:endParaRPr lang="en-US" sz="1600" dirty="0" smtClean="0"/>
          </a:p>
          <a:p>
            <a:pPr>
              <a:lnSpc>
                <a:spcPct val="150000"/>
              </a:lnSpc>
            </a:pPr>
            <a:r>
              <a:rPr lang="en-US" sz="1600" dirty="0" smtClean="0">
                <a:hlinkClick r:id="rId4"/>
              </a:rPr>
              <a:t>[2] https</a:t>
            </a:r>
            <a:r>
              <a:rPr lang="en-US" sz="1600" dirty="0">
                <a:hlinkClick r:id="rId4"/>
              </a:rPr>
              <a:t>://ocw.mit.edu/courses/6-006-introduction-to-algorithms-spring-2020/pages/lecture-notes</a:t>
            </a:r>
            <a:r>
              <a:rPr lang="en-US" sz="1600" dirty="0" smtClean="0">
                <a:hlinkClick r:id="rId4"/>
              </a:rPr>
              <a:t>/</a:t>
            </a:r>
            <a:endParaRPr lang="en-US" sz="1600" dirty="0" smtClean="0"/>
          </a:p>
          <a:p>
            <a:pPr>
              <a:lnSpc>
                <a:spcPct val="150000"/>
              </a:lnSpc>
            </a:pPr>
            <a:r>
              <a:rPr lang="en-US" sz="1600" dirty="0" smtClean="0">
                <a:hlinkClick r:id="rId5"/>
              </a:rPr>
              <a:t>[3] https</a:t>
            </a:r>
            <a:r>
              <a:rPr lang="en-US" sz="1600" dirty="0">
                <a:hlinkClick r:id="rId5"/>
              </a:rPr>
              <a:t>://</a:t>
            </a:r>
            <a:r>
              <a:rPr lang="en-US" sz="1600" dirty="0" smtClean="0">
                <a:hlinkClick r:id="rId5"/>
              </a:rPr>
              <a:t>ocw.snu.ac.kr/node/27041</a:t>
            </a:r>
            <a:endParaRPr lang="en-US" sz="1600" dirty="0" smtClean="0"/>
          </a:p>
          <a:p>
            <a:pPr>
              <a:lnSpc>
                <a:spcPct val="150000"/>
              </a:lnSpc>
            </a:pPr>
            <a:r>
              <a:rPr lang="en-US" sz="1600" dirty="0">
                <a:hlinkClick r:id="rId6"/>
              </a:rPr>
              <a:t>[4] https://</a:t>
            </a:r>
            <a:r>
              <a:rPr lang="en-US" sz="1600" dirty="0" smtClean="0">
                <a:hlinkClick r:id="rId6"/>
              </a:rPr>
              <a:t>ocw.snu.ac.kr/node/2060</a:t>
            </a:r>
            <a:endParaRPr lang="en-US" sz="1600" dirty="0" smtClean="0"/>
          </a:p>
          <a:p>
            <a:pPr>
              <a:lnSpc>
                <a:spcPct val="150000"/>
              </a:lnSpc>
            </a:pPr>
            <a:r>
              <a:rPr lang="en-US" sz="1600" dirty="0"/>
              <a:t>[5] </a:t>
            </a:r>
            <a:r>
              <a:rPr lang="en-US" sz="1600" dirty="0">
                <a:hlinkClick r:id="rId7"/>
              </a:rPr>
              <a:t>https://www.geeksforgeeks.org/data-structures</a:t>
            </a:r>
            <a:r>
              <a:rPr lang="en-US" sz="1600" dirty="0" smtClean="0">
                <a:hlinkClick r:id="rId7"/>
              </a:rPr>
              <a:t>/</a:t>
            </a:r>
            <a:endParaRPr lang="en-US" sz="1600" dirty="0" smtClean="0"/>
          </a:p>
          <a:p>
            <a:pPr>
              <a:lnSpc>
                <a:spcPct val="150000"/>
              </a:lnSpc>
            </a:pPr>
            <a:r>
              <a:rPr lang="en-US" sz="1600" dirty="0"/>
              <a:t>[6] </a:t>
            </a:r>
            <a:r>
              <a:rPr lang="en-US" sz="1600" dirty="0">
                <a:hlinkClick r:id="rId8"/>
              </a:rPr>
              <a:t>https://</a:t>
            </a:r>
            <a:r>
              <a:rPr lang="en-US" sz="1600" dirty="0" smtClean="0">
                <a:hlinkClick r:id="rId8"/>
              </a:rPr>
              <a:t>www.aparat.com/v/mehQz?playlist=1332921</a:t>
            </a:r>
            <a:endParaRPr lang="en-US" sz="1600" dirty="0" smtClean="0"/>
          </a:p>
          <a:p>
            <a:pPr>
              <a:lnSpc>
                <a:spcPct val="150000"/>
              </a:lnSpc>
            </a:pPr>
            <a:r>
              <a:rPr lang="en-US" sz="1600" dirty="0" smtClean="0">
                <a:hlinkClick r:id="rId9"/>
              </a:rPr>
              <a:t>[7] </a:t>
            </a:r>
            <a:r>
              <a:rPr lang="en-US" sz="1600" dirty="0" err="1" smtClean="0">
                <a:hlinkClick r:id="rId9"/>
              </a:rPr>
              <a:t>limoonad</a:t>
            </a:r>
            <a:endParaRPr lang="en-US" sz="1600" dirty="0" smtClean="0"/>
          </a:p>
          <a:p>
            <a:pPr>
              <a:lnSpc>
                <a:spcPct val="150000"/>
              </a:lnSpc>
            </a:pPr>
            <a:r>
              <a:rPr lang="en-US" sz="1600" dirty="0" smtClean="0">
                <a:hlinkClick r:id="rId10"/>
              </a:rPr>
              <a:t>[8] </a:t>
            </a:r>
            <a:r>
              <a:rPr lang="en-US" sz="1600" dirty="0" err="1" smtClean="0">
                <a:hlinkClick r:id="rId10"/>
              </a:rPr>
              <a:t>maktabkhooneh</a:t>
            </a:r>
            <a:endParaRPr lang="en-US" sz="1600" dirty="0" smtClean="0"/>
          </a:p>
          <a:p>
            <a:pPr>
              <a:lnSpc>
                <a:spcPct val="150000"/>
              </a:lnSpc>
            </a:pPr>
            <a:r>
              <a:rPr lang="en-US" sz="1600" dirty="0">
                <a:hlinkClick r:id="rId11"/>
              </a:rPr>
              <a:t>[9] </a:t>
            </a:r>
            <a:r>
              <a:rPr lang="en-US" sz="1600" dirty="0" err="1" smtClean="0">
                <a:hlinkClick r:id="rId11"/>
              </a:rPr>
              <a:t>jahangirics</a:t>
            </a:r>
            <a:endParaRPr lang="en-US" sz="1600" dirty="0" smtClean="0"/>
          </a:p>
          <a:p>
            <a:pPr>
              <a:lnSpc>
                <a:spcPct val="150000"/>
              </a:lnSpc>
            </a:pPr>
            <a:r>
              <a:rPr lang="en-US" sz="1600" dirty="0">
                <a:hlinkClick r:id="rId12"/>
              </a:rPr>
              <a:t>[10] </a:t>
            </a:r>
            <a:r>
              <a:rPr lang="en-US" sz="1600" dirty="0" err="1">
                <a:hlinkClick r:id="rId12"/>
              </a:rPr>
              <a:t>programstore</a:t>
            </a:r>
            <a:endParaRPr lang="en-US" sz="1600" dirty="0" smtClean="0"/>
          </a:p>
        </p:txBody>
      </p:sp>
      <p:sp>
        <p:nvSpPr>
          <p:cNvPr id="5" name="Rectangle 4"/>
          <p:cNvSpPr/>
          <p:nvPr/>
        </p:nvSpPr>
        <p:spPr>
          <a:xfrm>
            <a:off x="1072179" y="381000"/>
            <a:ext cx="1360822" cy="369332"/>
          </a:xfrm>
          <a:prstGeom prst="rect">
            <a:avLst/>
          </a:prstGeom>
        </p:spPr>
        <p:txBody>
          <a:bodyPr wrap="none">
            <a:spAutoFit/>
          </a:bodyPr>
          <a:lstStyle/>
          <a:p>
            <a:r>
              <a:rPr lang="en-US" b="1" dirty="0" smtClean="0">
                <a:solidFill>
                  <a:schemeClr val="accent2">
                    <a:lumMod val="75000"/>
                  </a:schemeClr>
                </a:solidFill>
              </a:rPr>
              <a:t>References</a:t>
            </a:r>
            <a:endParaRPr lang="en-US" b="1" dirty="0">
              <a:solidFill>
                <a:schemeClr val="accent2">
                  <a:lumMod val="75000"/>
                </a:schemeClr>
              </a:solidFill>
            </a:endParaRPr>
          </a:p>
        </p:txBody>
      </p:sp>
    </p:spTree>
    <p:extLst>
      <p:ext uri="{BB962C8B-B14F-4D97-AF65-F5344CB8AC3E}">
        <p14:creationId xmlns:p14="http://schemas.microsoft.com/office/powerpoint/2010/main" val="28405804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76600"/>
            <a:ext cx="464502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Data Structures | DS Tutorial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5677" y="1295400"/>
            <a:ext cx="1378445" cy="171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96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1810304" cy="369332"/>
          </a:xfrm>
          <a:prstGeom prst="rect">
            <a:avLst/>
          </a:prstGeom>
        </p:spPr>
        <p:txBody>
          <a:bodyPr wrap="none">
            <a:spAutoFit/>
          </a:bodyPr>
          <a:lstStyle/>
          <a:p>
            <a:r>
              <a:rPr lang="en-US" b="1" dirty="0" smtClean="0">
                <a:solidFill>
                  <a:schemeClr val="accent2">
                    <a:lumMod val="75000"/>
                  </a:schemeClr>
                </a:solidFill>
              </a:rPr>
              <a:t>Data Structure</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1428750"/>
            <a:ext cx="602932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Data Structures | DS Tutorial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073" y="4648200"/>
            <a:ext cx="1594375" cy="1987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580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1810304" cy="369332"/>
          </a:xfrm>
          <a:prstGeom prst="rect">
            <a:avLst/>
          </a:prstGeom>
        </p:spPr>
        <p:txBody>
          <a:bodyPr wrap="none">
            <a:spAutoFit/>
          </a:bodyPr>
          <a:lstStyle/>
          <a:p>
            <a:r>
              <a:rPr lang="en-US" b="1" dirty="0" smtClean="0">
                <a:solidFill>
                  <a:schemeClr val="accent2">
                    <a:lumMod val="75000"/>
                  </a:schemeClr>
                </a:solidFill>
              </a:rPr>
              <a:t>Data Structure</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579" y="2819400"/>
            <a:ext cx="4902200" cy="3759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443037" y="914400"/>
            <a:ext cx="2645276" cy="369332"/>
          </a:xfrm>
          <a:prstGeom prst="rect">
            <a:avLst/>
          </a:prstGeom>
        </p:spPr>
        <p:txBody>
          <a:bodyPr wrap="none">
            <a:spAutoFit/>
          </a:bodyPr>
          <a:lstStyle/>
          <a:p>
            <a:r>
              <a:rPr lang="fa-IR" b="1" dirty="0">
                <a:solidFill>
                  <a:schemeClr val="accent2">
                    <a:lumMod val="75000"/>
                  </a:schemeClr>
                </a:solidFill>
              </a:rPr>
              <a:t> پیچیدگی زمانی اجرای الگوریتم </a:t>
            </a:r>
            <a:endParaRPr lang="en-US" b="1" dirty="0">
              <a:solidFill>
                <a:schemeClr val="accent2">
                  <a:lumMod val="75000"/>
                </a:schemeClr>
              </a:solidFill>
            </a:endParaRPr>
          </a:p>
        </p:txBody>
      </p:sp>
      <p:sp>
        <p:nvSpPr>
          <p:cNvPr id="5" name="Rectangle 4"/>
          <p:cNvSpPr/>
          <p:nvPr/>
        </p:nvSpPr>
        <p:spPr>
          <a:xfrm>
            <a:off x="1295400" y="1295400"/>
            <a:ext cx="7378700" cy="1569660"/>
          </a:xfrm>
          <a:prstGeom prst="rect">
            <a:avLst/>
          </a:prstGeom>
        </p:spPr>
        <p:txBody>
          <a:bodyPr wrap="square">
            <a:spAutoFit/>
          </a:bodyPr>
          <a:lstStyle/>
          <a:p>
            <a:pPr algn="just" rtl="1"/>
            <a:r>
              <a:rPr lang="fa-IR" sz="1600" dirty="0" smtClean="0">
                <a:cs typeface="B Nazanin" panose="00000400000000000000" pitchFamily="2" charset="-78"/>
              </a:rPr>
              <a:t>        زمانی </a:t>
            </a:r>
            <a:r>
              <a:rPr lang="fa-IR" sz="1600" dirty="0">
                <a:cs typeface="B Nazanin" panose="00000400000000000000" pitchFamily="2" charset="-78"/>
              </a:rPr>
              <a:t>که برای حل یک مسئله الگوریتم طراحی می‌کنیم یا قصد استفاده از یک الگوریتم از پیش ابداع شده را داریم، عموما برایمان مهم است بدانیم کارآیی الگوریتم چگونه است و تا چه حد می‌توان روی آن حساب باز کرد. به ویژه اگر برای حل یک مسئله بیش از یک الگوریتم موجود باشد، باید بتوان آنها را به نحوی با هم مقایسه کرد. گاهی چنین مقایسه‌ای بر اساس قابلیت پیاده‌سازی یا میزان سادگی پیاده‌سازی است. اما در بسیاری مواقع سرعت تولید خروجی الگوریتم بسیار مهمتر از پیچیدگی پیاده‌سازی یا مدت زمان مورد نیاز برای پیاده‌سازی است. به همین دلیل طراحی یک الگوریتم کارا بسیار مهم است </a:t>
            </a:r>
            <a:endParaRPr lang="en-US" sz="1600" dirty="0">
              <a:cs typeface="B Nazanin" panose="00000400000000000000" pitchFamily="2" charset="-78"/>
            </a:endParaRPr>
          </a:p>
        </p:txBody>
      </p:sp>
      <p:sp>
        <p:nvSpPr>
          <p:cNvPr id="6" name="Rectangle 5"/>
          <p:cNvSpPr/>
          <p:nvPr/>
        </p:nvSpPr>
        <p:spPr>
          <a:xfrm>
            <a:off x="6184900" y="3886200"/>
            <a:ext cx="2674321" cy="1200329"/>
          </a:xfrm>
          <a:prstGeom prst="rect">
            <a:avLst/>
          </a:prstGeom>
        </p:spPr>
        <p:txBody>
          <a:bodyPr wrap="square">
            <a:spAutoFit/>
          </a:bodyPr>
          <a:lstStyle/>
          <a:p>
            <a:pPr algn="ctr" rtl="1"/>
            <a:r>
              <a:rPr lang="fa-IR" b="1" dirty="0">
                <a:solidFill>
                  <a:schemeClr val="accent2">
                    <a:lumMod val="75000"/>
                  </a:schemeClr>
                </a:solidFill>
                <a:cs typeface="B Nazanin" panose="00000400000000000000" pitchFamily="2" charset="-78"/>
              </a:rPr>
              <a:t>یک روش برآورد کارایی الگوریتم، شمارش تعداد عملیات اصلی مورد نیاز تا رسیدن به خروجی است</a:t>
            </a:r>
            <a:endParaRPr lang="en-US" b="1" dirty="0">
              <a:solidFill>
                <a:schemeClr val="accent2">
                  <a:lumMod val="75000"/>
                </a:schemeClr>
              </a:solidFill>
              <a:cs typeface="B Nazanin" panose="00000400000000000000" pitchFamily="2" charset="-78"/>
            </a:endParaRPr>
          </a:p>
        </p:txBody>
      </p:sp>
    </p:spTree>
    <p:extLst>
      <p:ext uri="{BB962C8B-B14F-4D97-AF65-F5344CB8AC3E}">
        <p14:creationId xmlns:p14="http://schemas.microsoft.com/office/powerpoint/2010/main" val="282110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1810304" cy="369332"/>
          </a:xfrm>
          <a:prstGeom prst="rect">
            <a:avLst/>
          </a:prstGeom>
        </p:spPr>
        <p:txBody>
          <a:bodyPr wrap="none">
            <a:spAutoFit/>
          </a:bodyPr>
          <a:lstStyle/>
          <a:p>
            <a:r>
              <a:rPr lang="en-US" b="1" dirty="0" smtClean="0">
                <a:solidFill>
                  <a:schemeClr val="accent2">
                    <a:lumMod val="75000"/>
                  </a:schemeClr>
                </a:solidFill>
              </a:rPr>
              <a:t>Data Structure</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781050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6307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1810304" cy="369332"/>
          </a:xfrm>
          <a:prstGeom prst="rect">
            <a:avLst/>
          </a:prstGeom>
        </p:spPr>
        <p:txBody>
          <a:bodyPr wrap="none">
            <a:spAutoFit/>
          </a:bodyPr>
          <a:lstStyle/>
          <a:p>
            <a:r>
              <a:rPr lang="en-US" b="1" dirty="0" smtClean="0">
                <a:solidFill>
                  <a:schemeClr val="accent2">
                    <a:lumMod val="75000"/>
                  </a:schemeClr>
                </a:solidFill>
              </a:rPr>
              <a:t>Data Structure</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809625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7358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1810304" cy="369332"/>
          </a:xfrm>
          <a:prstGeom prst="rect">
            <a:avLst/>
          </a:prstGeom>
        </p:spPr>
        <p:txBody>
          <a:bodyPr wrap="none">
            <a:spAutoFit/>
          </a:bodyPr>
          <a:lstStyle/>
          <a:p>
            <a:r>
              <a:rPr lang="en-US" b="1" dirty="0" smtClean="0">
                <a:solidFill>
                  <a:schemeClr val="accent2">
                    <a:lumMod val="75000"/>
                  </a:schemeClr>
                </a:solidFill>
              </a:rPr>
              <a:t>Data Structure</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01700"/>
            <a:ext cx="7834312" cy="3976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6447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79" y="381000"/>
            <a:ext cx="1810304" cy="369332"/>
          </a:xfrm>
          <a:prstGeom prst="rect">
            <a:avLst/>
          </a:prstGeom>
        </p:spPr>
        <p:txBody>
          <a:bodyPr wrap="none">
            <a:spAutoFit/>
          </a:bodyPr>
          <a:lstStyle/>
          <a:p>
            <a:r>
              <a:rPr lang="en-US" b="1" dirty="0" smtClean="0">
                <a:solidFill>
                  <a:schemeClr val="accent2">
                    <a:lumMod val="75000"/>
                  </a:schemeClr>
                </a:solidFill>
              </a:rPr>
              <a:t>Data Structure</a:t>
            </a:r>
            <a:endParaRPr lang="en-US" b="1" dirty="0">
              <a:solidFill>
                <a:schemeClr val="accent2">
                  <a:lumMod val="75000"/>
                </a:schemeClr>
              </a:solidFill>
            </a:endParaRPr>
          </a:p>
        </p:txBody>
      </p:sp>
      <p:cxnSp>
        <p:nvCxnSpPr>
          <p:cNvPr id="3" name="Straight Connector 2"/>
          <p:cNvCxnSpPr/>
          <p:nvPr/>
        </p:nvCxnSpPr>
        <p:spPr>
          <a:xfrm>
            <a:off x="1143000" y="750332"/>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914400"/>
            <a:ext cx="7800975" cy="424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6135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52400"/>
            <a:ext cx="2476960" cy="369332"/>
          </a:xfrm>
          <a:prstGeom prst="rect">
            <a:avLst/>
          </a:prstGeom>
        </p:spPr>
        <p:txBody>
          <a:bodyPr wrap="none">
            <a:spAutoFit/>
          </a:bodyPr>
          <a:lstStyle/>
          <a:p>
            <a:r>
              <a:rPr lang="en-US" b="1" dirty="0">
                <a:solidFill>
                  <a:schemeClr val="accent2">
                    <a:lumMod val="75000"/>
                  </a:schemeClr>
                </a:solidFill>
              </a:rPr>
              <a:t>Asymptotic Notation</a:t>
            </a:r>
          </a:p>
        </p:txBody>
      </p:sp>
      <p:cxnSp>
        <p:nvCxnSpPr>
          <p:cNvPr id="3" name="Straight Connector 2"/>
          <p:cNvCxnSpPr/>
          <p:nvPr/>
        </p:nvCxnSpPr>
        <p:spPr>
          <a:xfrm>
            <a:off x="990600" y="533400"/>
            <a:ext cx="7543800"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485"/>
          <a:stretch/>
        </p:blipFill>
        <p:spPr bwMode="auto">
          <a:xfrm>
            <a:off x="1083733" y="1143000"/>
            <a:ext cx="7450667" cy="383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0580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Solstice</Template>
  <TotalTime>321</TotalTime>
  <Words>684</Words>
  <Application>Microsoft Office PowerPoint</Application>
  <PresentationFormat>On-screen Show (4:3)</PresentationFormat>
  <Paragraphs>118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Mousa</dc:creator>
  <cp:lastModifiedBy>Mokhtari</cp:lastModifiedBy>
  <cp:revision>103</cp:revision>
  <dcterms:created xsi:type="dcterms:W3CDTF">2006-08-16T00:00:00Z</dcterms:created>
  <dcterms:modified xsi:type="dcterms:W3CDTF">2023-11-21T07:56:12Z</dcterms:modified>
</cp:coreProperties>
</file>