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62" r:id="rId4"/>
    <p:sldId id="261" r:id="rId5"/>
    <p:sldId id="259" r:id="rId6"/>
    <p:sldId id="263" r:id="rId7"/>
    <p:sldId id="264" r:id="rId8"/>
    <p:sldId id="267" r:id="rId9"/>
    <p:sldId id="268"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D506C5-104A-4644-8D89-8508D6D7EF05}"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423532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178414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5670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142880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7631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4110618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506C5-104A-4644-8D89-8508D6D7EF05}"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10352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506C5-104A-4644-8D89-8508D6D7EF05}"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41454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506C5-104A-4644-8D89-8508D6D7EF05}"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390147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318067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D506C5-104A-4644-8D89-8508D6D7EF05}"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124671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D506C5-104A-4644-8D89-8508D6D7EF05}"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344701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D506C5-104A-4644-8D89-8508D6D7EF05}"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408902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506C5-104A-4644-8D89-8508D6D7EF05}" type="datetimeFigureOut">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244155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506C5-104A-4644-8D89-8508D6D7EF05}"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47891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D506C5-104A-4644-8D89-8508D6D7EF05}"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318508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D506C5-104A-4644-8D89-8508D6D7EF05}" type="datetimeFigureOut">
              <a:rPr lang="en-US" smtClean="0"/>
              <a:t>12/12/2024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C1E578-4BD3-42EE-8152-AE1CBE4491B3}" type="slidenum">
              <a:rPr lang="en-US" smtClean="0"/>
              <a:t>‹#›</a:t>
            </a:fld>
            <a:endParaRPr lang="en-US"/>
          </a:p>
        </p:txBody>
      </p:sp>
    </p:spTree>
    <p:extLst>
      <p:ext uri="{BB962C8B-B14F-4D97-AF65-F5344CB8AC3E}">
        <p14:creationId xmlns:p14="http://schemas.microsoft.com/office/powerpoint/2010/main" val="1110271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A739F9-77A5-4D84-ACD3-2D124599C4FE}"/>
              </a:ext>
            </a:extLst>
          </p:cNvPr>
          <p:cNvSpPr txBox="1"/>
          <p:nvPr/>
        </p:nvSpPr>
        <p:spPr>
          <a:xfrm>
            <a:off x="3325904" y="5387096"/>
            <a:ext cx="4697506" cy="369332"/>
          </a:xfrm>
          <a:prstGeom prst="rect">
            <a:avLst/>
          </a:prstGeom>
          <a:noFill/>
        </p:spPr>
        <p:txBody>
          <a:bodyPr wrap="square" rtlCol="0">
            <a:spAutoFit/>
          </a:bodyPr>
          <a:lstStyle/>
          <a:p>
            <a:pPr algn="ctr"/>
            <a:r>
              <a:rPr lang="en-US" b="1" dirty="0">
                <a:solidFill>
                  <a:schemeClr val="accent6">
                    <a:lumMod val="75000"/>
                  </a:schemeClr>
                </a:solidFill>
                <a:latin typeface="+mj-lt"/>
              </a:rPr>
              <a:t>Mohammad Ahmadzadeh</a:t>
            </a:r>
          </a:p>
        </p:txBody>
      </p:sp>
      <p:sp>
        <p:nvSpPr>
          <p:cNvPr id="4" name="TextBox 3">
            <a:extLst>
              <a:ext uri="{FF2B5EF4-FFF2-40B4-BE49-F238E27FC236}">
                <a16:creationId xmlns:a16="http://schemas.microsoft.com/office/drawing/2014/main" id="{6C189229-8573-4FF6-A550-2E9BDBA448B6}"/>
              </a:ext>
            </a:extLst>
          </p:cNvPr>
          <p:cNvSpPr txBox="1"/>
          <p:nvPr/>
        </p:nvSpPr>
        <p:spPr>
          <a:xfrm>
            <a:off x="3102225" y="599969"/>
            <a:ext cx="4697506" cy="830997"/>
          </a:xfrm>
          <a:prstGeom prst="rect">
            <a:avLst/>
          </a:prstGeom>
          <a:noFill/>
        </p:spPr>
        <p:txBody>
          <a:bodyPr wrap="square" rtlCol="0">
            <a:spAutoFit/>
          </a:bodyPr>
          <a:lstStyle/>
          <a:p>
            <a:pPr algn="ctr"/>
            <a:r>
              <a:rPr lang="en-US" sz="2400" b="1" dirty="0">
                <a:solidFill>
                  <a:schemeClr val="accent5"/>
                </a:solidFill>
                <a:latin typeface="+mj-lt"/>
              </a:rPr>
              <a:t>Skill National University</a:t>
            </a:r>
          </a:p>
          <a:p>
            <a:pPr algn="ctr"/>
            <a:r>
              <a:rPr lang="en-US" sz="2400" b="1" dirty="0">
                <a:solidFill>
                  <a:schemeClr val="accent5"/>
                </a:solidFill>
                <a:latin typeface="+mj-lt"/>
              </a:rPr>
              <a:t>Minab Branch</a:t>
            </a:r>
          </a:p>
        </p:txBody>
      </p:sp>
      <p:pic>
        <p:nvPicPr>
          <p:cNvPr id="7" name="Picture 6">
            <a:extLst>
              <a:ext uri="{FF2B5EF4-FFF2-40B4-BE49-F238E27FC236}">
                <a16:creationId xmlns:a16="http://schemas.microsoft.com/office/drawing/2014/main" id="{AD366950-51E9-478E-BCD2-E5604A598A62}"/>
              </a:ext>
            </a:extLst>
          </p:cNvPr>
          <p:cNvPicPr>
            <a:picLocks noChangeAspect="1"/>
          </p:cNvPicPr>
          <p:nvPr/>
        </p:nvPicPr>
        <p:blipFill>
          <a:blip r:embed="rId2"/>
          <a:stretch>
            <a:fillRect/>
          </a:stretch>
        </p:blipFill>
        <p:spPr>
          <a:xfrm>
            <a:off x="3003614" y="1430966"/>
            <a:ext cx="4921185" cy="3827589"/>
          </a:xfrm>
          <a:prstGeom prst="rect">
            <a:avLst/>
          </a:prstGeom>
        </p:spPr>
      </p:pic>
    </p:spTree>
    <p:extLst>
      <p:ext uri="{BB962C8B-B14F-4D97-AF65-F5344CB8AC3E}">
        <p14:creationId xmlns:p14="http://schemas.microsoft.com/office/powerpoint/2010/main" val="76506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290538-9951-447C-9DB1-AEF66DF78B67}"/>
              </a:ext>
            </a:extLst>
          </p:cNvPr>
          <p:cNvSpPr txBox="1"/>
          <p:nvPr/>
        </p:nvSpPr>
        <p:spPr>
          <a:xfrm>
            <a:off x="728382" y="583177"/>
            <a:ext cx="9374842" cy="923330"/>
          </a:xfrm>
          <a:prstGeom prst="rect">
            <a:avLst/>
          </a:prstGeom>
          <a:noFill/>
        </p:spPr>
        <p:txBody>
          <a:bodyPr wrap="square">
            <a:spAutoFit/>
          </a:bodyPr>
          <a:lstStyle/>
          <a:p>
            <a:r>
              <a:rPr lang="en-US" b="1" dirty="0">
                <a:solidFill>
                  <a:schemeClr val="accent6"/>
                </a:solidFill>
              </a:rPr>
              <a:t>4. Presentation Layer</a:t>
            </a:r>
          </a:p>
          <a:p>
            <a:r>
              <a:rPr lang="en-US" dirty="0"/>
              <a:t>The presentation layer is where the API or user interface resides. This is typically implemented as a Web API project.</a:t>
            </a:r>
          </a:p>
        </p:txBody>
      </p:sp>
      <p:pic>
        <p:nvPicPr>
          <p:cNvPr id="5" name="Picture 4">
            <a:extLst>
              <a:ext uri="{FF2B5EF4-FFF2-40B4-BE49-F238E27FC236}">
                <a16:creationId xmlns:a16="http://schemas.microsoft.com/office/drawing/2014/main" id="{29D455C5-1C55-49B9-B72C-5E3C24B6FDB7}"/>
              </a:ext>
            </a:extLst>
          </p:cNvPr>
          <p:cNvPicPr>
            <a:picLocks noChangeAspect="1"/>
          </p:cNvPicPr>
          <p:nvPr/>
        </p:nvPicPr>
        <p:blipFill>
          <a:blip r:embed="rId2"/>
          <a:stretch>
            <a:fillRect/>
          </a:stretch>
        </p:blipFill>
        <p:spPr>
          <a:xfrm>
            <a:off x="793526" y="1696070"/>
            <a:ext cx="2123768" cy="1459506"/>
          </a:xfrm>
          <a:prstGeom prst="rect">
            <a:avLst/>
          </a:prstGeom>
        </p:spPr>
      </p:pic>
    </p:spTree>
    <p:extLst>
      <p:ext uri="{BB962C8B-B14F-4D97-AF65-F5344CB8AC3E}">
        <p14:creationId xmlns:p14="http://schemas.microsoft.com/office/powerpoint/2010/main" val="49738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66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CA6031-0D1C-42B8-9D13-EDD7381E8327}"/>
              </a:ext>
            </a:extLst>
          </p:cNvPr>
          <p:cNvSpPr txBox="1"/>
          <p:nvPr/>
        </p:nvSpPr>
        <p:spPr>
          <a:xfrm>
            <a:off x="773205" y="759350"/>
            <a:ext cx="8738347" cy="1988814"/>
          </a:xfrm>
          <a:prstGeom prst="rect">
            <a:avLst/>
          </a:prstGeom>
          <a:noFill/>
        </p:spPr>
        <p:txBody>
          <a:bodyPr wrap="square">
            <a:spAutoFit/>
          </a:bodyPr>
          <a:lstStyle/>
          <a:p>
            <a:pPr algn="just">
              <a:lnSpc>
                <a:spcPts val="2500"/>
              </a:lnSpc>
            </a:pPr>
            <a:r>
              <a:rPr lang="en-US" b="1" dirty="0">
                <a:solidFill>
                  <a:schemeClr val="accent6"/>
                </a:solidFill>
              </a:rPr>
              <a:t>Conclusion</a:t>
            </a:r>
          </a:p>
          <a:p>
            <a:pPr algn="just">
              <a:lnSpc>
                <a:spcPts val="2500"/>
              </a:lnSpc>
            </a:pPr>
            <a:r>
              <a:rPr lang="en-US" dirty="0"/>
              <a:t>Clean Architecture provides a robust framework for developing software that is adaptable to change while maintaining high standards of quality and testability. Its emphasis on modularity and clear boundaries between components makes it a popular choice among developers looking to create scalable and maintainable systems</a:t>
            </a:r>
          </a:p>
        </p:txBody>
      </p:sp>
    </p:spTree>
    <p:extLst>
      <p:ext uri="{BB962C8B-B14F-4D97-AF65-F5344CB8AC3E}">
        <p14:creationId xmlns:p14="http://schemas.microsoft.com/office/powerpoint/2010/main" val="244316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057359-0043-4DEC-98CA-85C8AD69E9F2}"/>
              </a:ext>
            </a:extLst>
          </p:cNvPr>
          <p:cNvSpPr txBox="1"/>
          <p:nvPr/>
        </p:nvSpPr>
        <p:spPr>
          <a:xfrm>
            <a:off x="773205" y="531202"/>
            <a:ext cx="9464489" cy="6477222"/>
          </a:xfrm>
          <a:prstGeom prst="rect">
            <a:avLst/>
          </a:prstGeom>
          <a:noFill/>
        </p:spPr>
        <p:txBody>
          <a:bodyPr wrap="square">
            <a:spAutoFit/>
          </a:bodyPr>
          <a:lstStyle/>
          <a:p>
            <a:pPr algn="just">
              <a:lnSpc>
                <a:spcPts val="2500"/>
              </a:lnSpc>
            </a:pPr>
            <a:r>
              <a:rPr lang="en-US" b="1" dirty="0">
                <a:solidFill>
                  <a:schemeClr val="accent6"/>
                </a:solidFill>
              </a:rPr>
              <a:t>Clean Architecture :</a:t>
            </a:r>
          </a:p>
          <a:p>
            <a:pPr algn="just">
              <a:lnSpc>
                <a:spcPts val="2500"/>
              </a:lnSpc>
            </a:pPr>
            <a:r>
              <a:rPr lang="en-US" dirty="0"/>
              <a:t>It is a software design pattern that emphasizes a structured approach to organizing code, promoting separation of concerns, and ensuring that systems are flexible, maintainable, and testable. Developed by Robert C. Martin (often referred to as "Uncle Bob"), this architecture divides applications into distinct layers, each with specific responsibilities and dependencies.</a:t>
            </a:r>
          </a:p>
          <a:p>
            <a:pPr algn="just">
              <a:lnSpc>
                <a:spcPts val="2500"/>
              </a:lnSpc>
            </a:pPr>
            <a:r>
              <a:rPr lang="en-US" sz="1800" b="1" dirty="0">
                <a:solidFill>
                  <a:schemeClr val="accent6"/>
                </a:solidFill>
              </a:rPr>
              <a:t>Key Concepts of Clean Architecture</a:t>
            </a:r>
          </a:p>
          <a:p>
            <a:pPr algn="just">
              <a:lnSpc>
                <a:spcPts val="2500"/>
              </a:lnSpc>
            </a:pPr>
            <a:r>
              <a:rPr lang="en-US" sz="1800" b="1" dirty="0"/>
              <a:t>Layered Structure</a:t>
            </a:r>
          </a:p>
          <a:p>
            <a:pPr algn="just">
              <a:lnSpc>
                <a:spcPts val="2500"/>
              </a:lnSpc>
            </a:pPr>
            <a:r>
              <a:rPr lang="en-US" sz="1800" dirty="0"/>
              <a:t>Clean Architecture is often visualized as a series of concentric circles, where each layer has a specific role: </a:t>
            </a:r>
          </a:p>
          <a:p>
            <a:pPr marL="285750" indent="-285750" algn="just">
              <a:lnSpc>
                <a:spcPts val="2500"/>
              </a:lnSpc>
              <a:buFont typeface="Wingdings" panose="05000000000000000000" pitchFamily="2" charset="2"/>
              <a:buChar char="q"/>
            </a:pPr>
            <a:r>
              <a:rPr lang="en-US" sz="1800" b="1" dirty="0"/>
              <a:t>Entities</a:t>
            </a:r>
            <a:r>
              <a:rPr lang="en-US" sz="1800" dirty="0"/>
              <a:t>: Represent the core business objects and rules. They encapsulate the fundamental logic of the application.</a:t>
            </a:r>
          </a:p>
          <a:p>
            <a:pPr marL="285750" indent="-285750" algn="just">
              <a:lnSpc>
                <a:spcPts val="2500"/>
              </a:lnSpc>
              <a:buFont typeface="Wingdings" panose="05000000000000000000" pitchFamily="2" charset="2"/>
              <a:buChar char="q"/>
            </a:pPr>
            <a:r>
              <a:rPr lang="en-US" sz="1800" b="1" dirty="0"/>
              <a:t>Use Cases</a:t>
            </a:r>
            <a:r>
              <a:rPr lang="en-US" sz="1800" dirty="0"/>
              <a:t>: Define the application's specific business rules and interactions. This layer dictates what the application should do.</a:t>
            </a:r>
          </a:p>
          <a:p>
            <a:pPr marL="285750" indent="-285750" algn="just">
              <a:lnSpc>
                <a:spcPts val="2500"/>
              </a:lnSpc>
              <a:buFont typeface="Wingdings" panose="05000000000000000000" pitchFamily="2" charset="2"/>
              <a:buChar char="q"/>
            </a:pPr>
            <a:r>
              <a:rPr lang="en-US" sz="1800" b="1" dirty="0"/>
              <a:t>Interface Adapters</a:t>
            </a:r>
            <a:r>
              <a:rPr lang="en-US" sz="1800" dirty="0"/>
              <a:t>: Include controllers and gateways that convert data between the format used by the use cases and the format required by external agents (like databases or web services).</a:t>
            </a:r>
          </a:p>
          <a:p>
            <a:pPr marL="285750" indent="-285750" algn="just">
              <a:lnSpc>
                <a:spcPts val="2500"/>
              </a:lnSpc>
              <a:buFont typeface="Wingdings" panose="05000000000000000000" pitchFamily="2" charset="2"/>
              <a:buChar char="q"/>
            </a:pPr>
            <a:r>
              <a:rPr lang="en-US" sz="1800" b="1" dirty="0"/>
              <a:t>Frameworks and Drivers</a:t>
            </a:r>
            <a:r>
              <a:rPr lang="en-US" sz="1800" dirty="0"/>
              <a:t>: The outermost layer that contains details such as user interfaces, databases, and other external tools.</a:t>
            </a:r>
          </a:p>
          <a:p>
            <a:pPr algn="just">
              <a:lnSpc>
                <a:spcPts val="2500"/>
              </a:lnSpc>
            </a:pPr>
            <a:endParaRPr lang="en-US" dirty="0"/>
          </a:p>
        </p:txBody>
      </p:sp>
    </p:spTree>
    <p:extLst>
      <p:ext uri="{BB962C8B-B14F-4D97-AF65-F5344CB8AC3E}">
        <p14:creationId xmlns:p14="http://schemas.microsoft.com/office/powerpoint/2010/main" val="72405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E7CC43-9173-4F12-9693-E082D805047D}"/>
              </a:ext>
            </a:extLst>
          </p:cNvPr>
          <p:cNvPicPr>
            <a:picLocks noChangeAspect="1"/>
          </p:cNvPicPr>
          <p:nvPr/>
        </p:nvPicPr>
        <p:blipFill>
          <a:blip r:embed="rId2"/>
          <a:stretch>
            <a:fillRect/>
          </a:stretch>
        </p:blipFill>
        <p:spPr>
          <a:xfrm>
            <a:off x="815788" y="1064832"/>
            <a:ext cx="8723460" cy="4905664"/>
          </a:xfrm>
          <a:prstGeom prst="rect">
            <a:avLst/>
          </a:prstGeom>
        </p:spPr>
      </p:pic>
    </p:spTree>
    <p:extLst>
      <p:ext uri="{BB962C8B-B14F-4D97-AF65-F5344CB8AC3E}">
        <p14:creationId xmlns:p14="http://schemas.microsoft.com/office/powerpoint/2010/main" val="173774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AC6B6C-543C-401D-A824-CEE0DD799A19}"/>
              </a:ext>
            </a:extLst>
          </p:cNvPr>
          <p:cNvSpPr txBox="1"/>
          <p:nvPr/>
        </p:nvSpPr>
        <p:spPr>
          <a:xfrm>
            <a:off x="710452" y="420504"/>
            <a:ext cx="9652748" cy="6156622"/>
          </a:xfrm>
          <a:prstGeom prst="rect">
            <a:avLst/>
          </a:prstGeom>
          <a:noFill/>
        </p:spPr>
        <p:txBody>
          <a:bodyPr wrap="square">
            <a:spAutoFit/>
          </a:bodyPr>
          <a:lstStyle/>
          <a:p>
            <a:pPr algn="just">
              <a:lnSpc>
                <a:spcPts val="2500"/>
              </a:lnSpc>
            </a:pPr>
            <a:r>
              <a:rPr lang="en-US" b="1" dirty="0">
                <a:solidFill>
                  <a:schemeClr val="accent6"/>
                </a:solidFill>
              </a:rPr>
              <a:t>Principles of Clean Architecture</a:t>
            </a:r>
          </a:p>
          <a:p>
            <a:pPr marL="285750" indent="-285750" algn="just">
              <a:lnSpc>
                <a:spcPts val="2500"/>
              </a:lnSpc>
              <a:buFont typeface="Wingdings" panose="05000000000000000000" pitchFamily="2" charset="2"/>
              <a:buChar char="q"/>
            </a:pPr>
            <a:r>
              <a:rPr lang="en-US" b="1" dirty="0"/>
              <a:t>Separation of Concerns</a:t>
            </a:r>
            <a:r>
              <a:rPr lang="en-US" dirty="0"/>
              <a:t>: Each layer has distinct responsibilities, which helps manage complexity.</a:t>
            </a:r>
          </a:p>
          <a:p>
            <a:pPr marL="285750" indent="-285750" algn="just">
              <a:lnSpc>
                <a:spcPts val="2500"/>
              </a:lnSpc>
              <a:buFont typeface="Wingdings" panose="05000000000000000000" pitchFamily="2" charset="2"/>
              <a:buChar char="q"/>
            </a:pPr>
            <a:r>
              <a:rPr lang="en-US" b="1" dirty="0"/>
              <a:t>Dependency Rule</a:t>
            </a:r>
            <a:r>
              <a:rPr lang="en-US" dirty="0"/>
              <a:t>: Dependencies should only point inward; outer layers should not depend on inner layers.</a:t>
            </a:r>
          </a:p>
          <a:p>
            <a:pPr marL="285750" indent="-285750" algn="just">
              <a:lnSpc>
                <a:spcPts val="2500"/>
              </a:lnSpc>
              <a:buFont typeface="Wingdings" panose="05000000000000000000" pitchFamily="2" charset="2"/>
              <a:buChar char="q"/>
            </a:pPr>
            <a:r>
              <a:rPr lang="en-US" b="1" dirty="0"/>
              <a:t>Independence from Frameworks</a:t>
            </a:r>
            <a:r>
              <a:rPr lang="en-US" dirty="0"/>
              <a:t>: The architecture does not rely on any specific frameworks or libraries, allowing for easier updates and changes.</a:t>
            </a:r>
          </a:p>
          <a:p>
            <a:pPr marL="285750" indent="-285750" algn="just">
              <a:lnSpc>
                <a:spcPts val="2500"/>
              </a:lnSpc>
              <a:buFont typeface="Wingdings" panose="05000000000000000000" pitchFamily="2" charset="2"/>
              <a:buChar char="q"/>
            </a:pPr>
            <a:r>
              <a:rPr lang="en-US" b="1" dirty="0"/>
              <a:t>Testability</a:t>
            </a:r>
            <a:r>
              <a:rPr lang="en-US" dirty="0"/>
              <a:t>: The separation of business logic from external dependencies enhances the ability to write unit tests.</a:t>
            </a:r>
          </a:p>
          <a:p>
            <a:pPr algn="just">
              <a:lnSpc>
                <a:spcPts val="2500"/>
              </a:lnSpc>
            </a:pPr>
            <a:r>
              <a:rPr lang="en-US" b="1" dirty="0">
                <a:solidFill>
                  <a:schemeClr val="accent6"/>
                </a:solidFill>
              </a:rPr>
              <a:t>Benefits</a:t>
            </a:r>
          </a:p>
          <a:p>
            <a:pPr marL="285750" indent="-285750" algn="just">
              <a:lnSpc>
                <a:spcPts val="2500"/>
              </a:lnSpc>
              <a:buFont typeface="Wingdings" panose="05000000000000000000" pitchFamily="2" charset="2"/>
              <a:buChar char="q"/>
            </a:pPr>
            <a:r>
              <a:rPr lang="en-US" b="1" dirty="0"/>
              <a:t>Improved Testability</a:t>
            </a:r>
            <a:r>
              <a:rPr lang="en-US" dirty="0"/>
              <a:t>: Business rules can be tested independently of UI or database concerns.</a:t>
            </a:r>
          </a:p>
          <a:p>
            <a:pPr marL="285750" indent="-285750" algn="just">
              <a:lnSpc>
                <a:spcPts val="2500"/>
              </a:lnSpc>
              <a:buFont typeface="Wingdings" panose="05000000000000000000" pitchFamily="2" charset="2"/>
              <a:buChar char="q"/>
            </a:pPr>
            <a:r>
              <a:rPr lang="en-US" b="1" dirty="0"/>
              <a:t>Flexibility</a:t>
            </a:r>
            <a:r>
              <a:rPr lang="en-US" dirty="0"/>
              <a:t>: Changes in one part of the system can be made with minimal impact on others.</a:t>
            </a:r>
          </a:p>
          <a:p>
            <a:pPr marL="285750" indent="-285750" algn="just">
              <a:lnSpc>
                <a:spcPts val="2500"/>
              </a:lnSpc>
              <a:buFont typeface="Wingdings" panose="05000000000000000000" pitchFamily="2" charset="2"/>
              <a:buChar char="q"/>
            </a:pPr>
            <a:r>
              <a:rPr lang="en-US" b="1" dirty="0"/>
              <a:t>Maintainability</a:t>
            </a:r>
            <a:r>
              <a:rPr lang="en-US" dirty="0"/>
              <a:t>: Clear separation makes it easier to understand and modify the codebase.</a:t>
            </a:r>
          </a:p>
          <a:p>
            <a:pPr marL="285750" indent="-285750" algn="just">
              <a:lnSpc>
                <a:spcPts val="2500"/>
              </a:lnSpc>
              <a:buFont typeface="Wingdings" panose="05000000000000000000" pitchFamily="2" charset="2"/>
              <a:buChar char="q"/>
            </a:pPr>
            <a:r>
              <a:rPr lang="en-US" b="1" dirty="0"/>
              <a:t>Reusability</a:t>
            </a:r>
            <a:r>
              <a:rPr lang="en-US" dirty="0"/>
              <a:t>: Business logic can be reused across different projects or components.</a:t>
            </a:r>
          </a:p>
          <a:p>
            <a:pPr marL="285750" indent="-285750" algn="just">
              <a:lnSpc>
                <a:spcPts val="2500"/>
              </a:lnSpc>
              <a:buFont typeface="Wingdings" panose="05000000000000000000" pitchFamily="2" charset="2"/>
              <a:buChar char="q"/>
            </a:pPr>
            <a:r>
              <a:rPr lang="en-US" b="1" dirty="0"/>
              <a:t>Scalability</a:t>
            </a:r>
            <a:r>
              <a:rPr lang="en-US" dirty="0"/>
              <a:t>: Facilitates scaling applications to handle increased load or new features without major redesigns.</a:t>
            </a:r>
          </a:p>
        </p:txBody>
      </p:sp>
    </p:spTree>
    <p:extLst>
      <p:ext uri="{BB962C8B-B14F-4D97-AF65-F5344CB8AC3E}">
        <p14:creationId xmlns:p14="http://schemas.microsoft.com/office/powerpoint/2010/main" val="156371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9FEAF6-4990-4A01-962D-6AF6D2E67532}"/>
              </a:ext>
            </a:extLst>
          </p:cNvPr>
          <p:cNvPicPr>
            <a:picLocks noChangeAspect="1"/>
          </p:cNvPicPr>
          <p:nvPr/>
        </p:nvPicPr>
        <p:blipFill>
          <a:blip r:embed="rId2"/>
          <a:stretch>
            <a:fillRect/>
          </a:stretch>
        </p:blipFill>
        <p:spPr>
          <a:xfrm>
            <a:off x="1554003" y="625248"/>
            <a:ext cx="7204595" cy="5291458"/>
          </a:xfrm>
          <a:prstGeom prst="rect">
            <a:avLst/>
          </a:prstGeom>
        </p:spPr>
      </p:pic>
    </p:spTree>
    <p:extLst>
      <p:ext uri="{BB962C8B-B14F-4D97-AF65-F5344CB8AC3E}">
        <p14:creationId xmlns:p14="http://schemas.microsoft.com/office/powerpoint/2010/main" val="416009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CAC1E-7533-4009-A589-29365957BFC4}"/>
              </a:ext>
            </a:extLst>
          </p:cNvPr>
          <p:cNvSpPr txBox="1"/>
          <p:nvPr/>
        </p:nvSpPr>
        <p:spPr>
          <a:xfrm>
            <a:off x="764240" y="632029"/>
            <a:ext cx="9500347" cy="646331"/>
          </a:xfrm>
          <a:prstGeom prst="rect">
            <a:avLst/>
          </a:prstGeom>
          <a:noFill/>
        </p:spPr>
        <p:txBody>
          <a:bodyPr wrap="square">
            <a:spAutoFit/>
          </a:bodyPr>
          <a:lstStyle/>
          <a:p>
            <a:r>
              <a:rPr lang="en-US" dirty="0"/>
              <a:t>Here’s a typical folder structure for a C# project following Clean Architecture principles, based on the information gathered from various sources:</a:t>
            </a:r>
          </a:p>
        </p:txBody>
      </p:sp>
      <p:sp>
        <p:nvSpPr>
          <p:cNvPr id="5" name="TextBox 4">
            <a:extLst>
              <a:ext uri="{FF2B5EF4-FFF2-40B4-BE49-F238E27FC236}">
                <a16:creationId xmlns:a16="http://schemas.microsoft.com/office/drawing/2014/main" id="{D3C38750-E97A-4835-89AA-3F00B7A38C2A}"/>
              </a:ext>
            </a:extLst>
          </p:cNvPr>
          <p:cNvSpPr txBox="1"/>
          <p:nvPr/>
        </p:nvSpPr>
        <p:spPr>
          <a:xfrm>
            <a:off x="826994" y="1278360"/>
            <a:ext cx="9177618" cy="3271217"/>
          </a:xfrm>
          <a:prstGeom prst="rect">
            <a:avLst/>
          </a:prstGeom>
          <a:noFill/>
        </p:spPr>
        <p:txBody>
          <a:bodyPr wrap="square">
            <a:spAutoFit/>
          </a:bodyPr>
          <a:lstStyle/>
          <a:p>
            <a:pPr>
              <a:lnSpc>
                <a:spcPts val="2500"/>
              </a:lnSpc>
            </a:pPr>
            <a:r>
              <a:rPr lang="en-US" b="1" dirty="0">
                <a:solidFill>
                  <a:schemeClr val="accent6"/>
                </a:solidFill>
              </a:rPr>
              <a:t>Summary of Layers</a:t>
            </a:r>
          </a:p>
          <a:p>
            <a:pPr marL="342900" indent="-342900">
              <a:lnSpc>
                <a:spcPts val="2500"/>
              </a:lnSpc>
              <a:buFont typeface="+mj-lt"/>
              <a:buAutoNum type="arabicParenR"/>
            </a:pPr>
            <a:r>
              <a:rPr lang="en-US" b="1" dirty="0"/>
              <a:t>Domain Layer</a:t>
            </a:r>
            <a:r>
              <a:rPr lang="en-US" dirty="0"/>
              <a:t>: Core business logic, entities, and domain-specific rules.</a:t>
            </a:r>
          </a:p>
          <a:p>
            <a:pPr marL="342900" indent="-342900">
              <a:lnSpc>
                <a:spcPts val="2500"/>
              </a:lnSpc>
              <a:buFont typeface="+mj-lt"/>
              <a:buAutoNum type="arabicParenR"/>
            </a:pPr>
            <a:r>
              <a:rPr lang="en-US" b="1" dirty="0"/>
              <a:t>Application Layer</a:t>
            </a:r>
            <a:r>
              <a:rPr lang="en-US" dirty="0"/>
              <a:t>: Use cases and application logic, including commands and queries.</a:t>
            </a:r>
          </a:p>
          <a:p>
            <a:pPr marL="342900" indent="-342900">
              <a:lnSpc>
                <a:spcPts val="2500"/>
              </a:lnSpc>
              <a:buFont typeface="+mj-lt"/>
              <a:buAutoNum type="arabicParenR"/>
            </a:pPr>
            <a:r>
              <a:rPr lang="en-US" b="1" dirty="0"/>
              <a:t>Infrastructure Layer</a:t>
            </a:r>
            <a:r>
              <a:rPr lang="en-US" dirty="0"/>
              <a:t>: Data access implementations and external service integrations.</a:t>
            </a:r>
          </a:p>
          <a:p>
            <a:pPr marL="342900" indent="-342900">
              <a:lnSpc>
                <a:spcPts val="2500"/>
              </a:lnSpc>
              <a:buFont typeface="+mj-lt"/>
              <a:buAutoNum type="arabicParenR"/>
            </a:pPr>
            <a:r>
              <a:rPr lang="en-US" b="1" dirty="0"/>
              <a:t>Presentation Layer</a:t>
            </a:r>
            <a:r>
              <a:rPr lang="en-US" dirty="0"/>
              <a:t>: Entry point for user interactions, typically through APIs.</a:t>
            </a:r>
          </a:p>
          <a:p>
            <a:pPr>
              <a:lnSpc>
                <a:spcPts val="2500"/>
              </a:lnSpc>
            </a:pPr>
            <a:r>
              <a:rPr lang="en-US" dirty="0"/>
              <a:t>This structure promotes separation of concerns, making the codebase more maintainable and testable while allowing for flexibility in changing technologies or frameworks without affecting the core business logic</a:t>
            </a:r>
          </a:p>
        </p:txBody>
      </p:sp>
    </p:spTree>
    <p:extLst>
      <p:ext uri="{BB962C8B-B14F-4D97-AF65-F5344CB8AC3E}">
        <p14:creationId xmlns:p14="http://schemas.microsoft.com/office/powerpoint/2010/main" val="378712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33635-BEFD-49AF-878D-4A815701798F}"/>
              </a:ext>
            </a:extLst>
          </p:cNvPr>
          <p:cNvSpPr txBox="1"/>
          <p:nvPr/>
        </p:nvSpPr>
        <p:spPr>
          <a:xfrm>
            <a:off x="835958" y="505616"/>
            <a:ext cx="6100482" cy="369332"/>
          </a:xfrm>
          <a:prstGeom prst="rect">
            <a:avLst/>
          </a:prstGeom>
          <a:noFill/>
        </p:spPr>
        <p:txBody>
          <a:bodyPr wrap="square">
            <a:spAutoFit/>
          </a:bodyPr>
          <a:lstStyle/>
          <a:p>
            <a:r>
              <a:rPr lang="en-US" b="1" dirty="0">
                <a:solidFill>
                  <a:schemeClr val="accent6"/>
                </a:solidFill>
              </a:rPr>
              <a:t>Clean Architecture Folder Structure</a:t>
            </a:r>
          </a:p>
        </p:txBody>
      </p:sp>
      <p:sp>
        <p:nvSpPr>
          <p:cNvPr id="9" name="TextBox 8">
            <a:extLst>
              <a:ext uri="{FF2B5EF4-FFF2-40B4-BE49-F238E27FC236}">
                <a16:creationId xmlns:a16="http://schemas.microsoft.com/office/drawing/2014/main" id="{ACA7B7E2-CFF4-455A-8BAA-A9B18111E414}"/>
              </a:ext>
            </a:extLst>
          </p:cNvPr>
          <p:cNvSpPr txBox="1"/>
          <p:nvPr/>
        </p:nvSpPr>
        <p:spPr>
          <a:xfrm>
            <a:off x="835958" y="1062335"/>
            <a:ext cx="8944536" cy="923330"/>
          </a:xfrm>
          <a:prstGeom prst="rect">
            <a:avLst/>
          </a:prstGeom>
          <a:noFill/>
        </p:spPr>
        <p:txBody>
          <a:bodyPr wrap="square">
            <a:spAutoFit/>
          </a:bodyPr>
          <a:lstStyle/>
          <a:p>
            <a:r>
              <a:rPr lang="en-US" b="1" dirty="0">
                <a:solidFill>
                  <a:schemeClr val="accent6"/>
                </a:solidFill>
              </a:rPr>
              <a:t>1. Domain Layer</a:t>
            </a:r>
          </a:p>
          <a:p>
            <a:r>
              <a:rPr lang="en-US" dirty="0"/>
              <a:t>This layer contains the core business logic and domain entities. It should not depend on any other layers.</a:t>
            </a:r>
          </a:p>
        </p:txBody>
      </p:sp>
      <p:pic>
        <p:nvPicPr>
          <p:cNvPr id="11" name="Picture 10">
            <a:extLst>
              <a:ext uri="{FF2B5EF4-FFF2-40B4-BE49-F238E27FC236}">
                <a16:creationId xmlns:a16="http://schemas.microsoft.com/office/drawing/2014/main" id="{2E15DEAB-877A-40EE-B99A-BA4C91A73EBE}"/>
              </a:ext>
            </a:extLst>
          </p:cNvPr>
          <p:cNvPicPr>
            <a:picLocks noChangeAspect="1"/>
          </p:cNvPicPr>
          <p:nvPr/>
        </p:nvPicPr>
        <p:blipFill>
          <a:blip r:embed="rId2"/>
          <a:stretch>
            <a:fillRect/>
          </a:stretch>
        </p:blipFill>
        <p:spPr>
          <a:xfrm>
            <a:off x="908944" y="2173051"/>
            <a:ext cx="2279078" cy="2112077"/>
          </a:xfrm>
          <a:prstGeom prst="rect">
            <a:avLst/>
          </a:prstGeom>
        </p:spPr>
      </p:pic>
    </p:spTree>
    <p:extLst>
      <p:ext uri="{BB962C8B-B14F-4D97-AF65-F5344CB8AC3E}">
        <p14:creationId xmlns:p14="http://schemas.microsoft.com/office/powerpoint/2010/main" val="129850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C3763F-4E14-4CA6-A43A-8548014BB93A}"/>
              </a:ext>
            </a:extLst>
          </p:cNvPr>
          <p:cNvSpPr txBox="1"/>
          <p:nvPr/>
        </p:nvSpPr>
        <p:spPr>
          <a:xfrm>
            <a:off x="728382" y="780401"/>
            <a:ext cx="9231406" cy="923330"/>
          </a:xfrm>
          <a:prstGeom prst="rect">
            <a:avLst/>
          </a:prstGeom>
          <a:noFill/>
        </p:spPr>
        <p:txBody>
          <a:bodyPr wrap="square">
            <a:spAutoFit/>
          </a:bodyPr>
          <a:lstStyle/>
          <a:p>
            <a:r>
              <a:rPr lang="en-US" b="1" dirty="0">
                <a:solidFill>
                  <a:schemeClr val="accent6"/>
                </a:solidFill>
              </a:rPr>
              <a:t>2. Application Layer</a:t>
            </a:r>
          </a:p>
          <a:p>
            <a:r>
              <a:rPr lang="en-US" dirty="0"/>
              <a:t>The application layer orchestrates the use cases and business logic. It typically includes services, commands, and queries.</a:t>
            </a:r>
          </a:p>
        </p:txBody>
      </p:sp>
      <p:pic>
        <p:nvPicPr>
          <p:cNvPr id="5" name="Picture 4">
            <a:extLst>
              <a:ext uri="{FF2B5EF4-FFF2-40B4-BE49-F238E27FC236}">
                <a16:creationId xmlns:a16="http://schemas.microsoft.com/office/drawing/2014/main" id="{28B959E9-CC8A-41E3-A5B0-5E7BCC74224A}"/>
              </a:ext>
            </a:extLst>
          </p:cNvPr>
          <p:cNvPicPr>
            <a:picLocks noChangeAspect="1"/>
          </p:cNvPicPr>
          <p:nvPr/>
        </p:nvPicPr>
        <p:blipFill>
          <a:blip r:embed="rId2"/>
          <a:stretch>
            <a:fillRect/>
          </a:stretch>
        </p:blipFill>
        <p:spPr>
          <a:xfrm>
            <a:off x="832072" y="1843903"/>
            <a:ext cx="2083943" cy="1876450"/>
          </a:xfrm>
          <a:prstGeom prst="rect">
            <a:avLst/>
          </a:prstGeom>
        </p:spPr>
      </p:pic>
    </p:spTree>
    <p:extLst>
      <p:ext uri="{BB962C8B-B14F-4D97-AF65-F5344CB8AC3E}">
        <p14:creationId xmlns:p14="http://schemas.microsoft.com/office/powerpoint/2010/main" val="211860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39859B-9A11-4475-AE47-0EC1C343D876}"/>
              </a:ext>
            </a:extLst>
          </p:cNvPr>
          <p:cNvSpPr txBox="1"/>
          <p:nvPr/>
        </p:nvSpPr>
        <p:spPr>
          <a:xfrm>
            <a:off x="746312" y="650865"/>
            <a:ext cx="9034182" cy="1200329"/>
          </a:xfrm>
          <a:prstGeom prst="rect">
            <a:avLst/>
          </a:prstGeom>
          <a:noFill/>
        </p:spPr>
        <p:txBody>
          <a:bodyPr wrap="square">
            <a:spAutoFit/>
          </a:bodyPr>
          <a:lstStyle/>
          <a:p>
            <a:pPr algn="just"/>
            <a:r>
              <a:rPr lang="en-US" b="1" dirty="0">
                <a:solidFill>
                  <a:schemeClr val="accent6"/>
                </a:solidFill>
              </a:rPr>
              <a:t>3. Infrastructure Layer</a:t>
            </a:r>
          </a:p>
          <a:p>
            <a:pPr algn="just"/>
            <a:r>
              <a:rPr lang="en-US" dirty="0"/>
              <a:t>This layer handles external concerns such as data access, file systems, and network communications. It often contains implementations of interfaces defined in the application layer.</a:t>
            </a:r>
          </a:p>
        </p:txBody>
      </p:sp>
      <p:pic>
        <p:nvPicPr>
          <p:cNvPr id="5" name="Picture 4">
            <a:extLst>
              <a:ext uri="{FF2B5EF4-FFF2-40B4-BE49-F238E27FC236}">
                <a16:creationId xmlns:a16="http://schemas.microsoft.com/office/drawing/2014/main" id="{699975FC-85D2-49B5-832A-632E40B35B6C}"/>
              </a:ext>
            </a:extLst>
          </p:cNvPr>
          <p:cNvPicPr>
            <a:picLocks noChangeAspect="1"/>
          </p:cNvPicPr>
          <p:nvPr/>
        </p:nvPicPr>
        <p:blipFill>
          <a:blip r:embed="rId2"/>
          <a:stretch>
            <a:fillRect/>
          </a:stretch>
        </p:blipFill>
        <p:spPr>
          <a:xfrm>
            <a:off x="966019" y="2171200"/>
            <a:ext cx="3684709" cy="1257800"/>
          </a:xfrm>
          <a:prstGeom prst="rect">
            <a:avLst/>
          </a:prstGeom>
        </p:spPr>
      </p:pic>
    </p:spTree>
    <p:extLst>
      <p:ext uri="{BB962C8B-B14F-4D97-AF65-F5344CB8AC3E}">
        <p14:creationId xmlns:p14="http://schemas.microsoft.com/office/powerpoint/2010/main" val="1205289613"/>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614</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mohammadbtc2023@outlook.com</dc:creator>
  <cp:lastModifiedBy>mohammadbtc2023@outlook.com</cp:lastModifiedBy>
  <cp:revision>32</cp:revision>
  <dcterms:created xsi:type="dcterms:W3CDTF">2024-11-21T16:35:08Z</dcterms:created>
  <dcterms:modified xsi:type="dcterms:W3CDTF">2024-12-11T21:00:11Z</dcterms:modified>
</cp:coreProperties>
</file>