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87" r:id="rId9"/>
    <p:sldId id="266" r:id="rId10"/>
    <p:sldId id="265" r:id="rId11"/>
    <p:sldId id="267" r:id="rId12"/>
    <p:sldId id="268" r:id="rId13"/>
    <p:sldId id="269" r:id="rId14"/>
    <p:sldId id="288" r:id="rId15"/>
    <p:sldId id="289" r:id="rId16"/>
    <p:sldId id="270" r:id="rId17"/>
    <p:sldId id="290" r:id="rId18"/>
    <p:sldId id="271" r:id="rId19"/>
    <p:sldId id="286" r:id="rId20"/>
    <p:sldId id="284" r:id="rId21"/>
    <p:sldId id="285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91" r:id="rId35"/>
    <p:sldId id="292" r:id="rId36"/>
    <p:sldId id="293" r:id="rId37"/>
    <p:sldId id="294" r:id="rId38"/>
    <p:sldId id="295" r:id="rId39"/>
    <p:sldId id="29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131DD0-B1AE-4A57-8507-7166551C13D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98C442-0E6A-4F89-93D6-82901E7C12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131DD0-B1AE-4A57-8507-7166551C13D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98C442-0E6A-4F89-93D6-82901E7C12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131DD0-B1AE-4A57-8507-7166551C13D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98C442-0E6A-4F89-93D6-82901E7C12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131DD0-B1AE-4A57-8507-7166551C13D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98C442-0E6A-4F89-93D6-82901E7C12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131DD0-B1AE-4A57-8507-7166551C13D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98C442-0E6A-4F89-93D6-82901E7C12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131DD0-B1AE-4A57-8507-7166551C13D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98C442-0E6A-4F89-93D6-82901E7C12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131DD0-B1AE-4A57-8507-7166551C13D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98C442-0E6A-4F89-93D6-82901E7C12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131DD0-B1AE-4A57-8507-7166551C13D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98C442-0E6A-4F89-93D6-82901E7C12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131DD0-B1AE-4A57-8507-7166551C13D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98C442-0E6A-4F89-93D6-82901E7C12A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131DD0-B1AE-4A57-8507-7166551C13D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98C442-0E6A-4F89-93D6-82901E7C12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131DD0-B1AE-4A57-8507-7166551C13D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98C442-0E6A-4F89-93D6-82901E7C12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C131DD0-B1AE-4A57-8507-7166551C13D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998C442-0E6A-4F89-93D6-82901E7C12A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1752600"/>
            <a:ext cx="4591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Database Lab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14760" y="267593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MySQL, Workbench, Python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291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37" y="1664401"/>
            <a:ext cx="7368363" cy="202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37" y="3874201"/>
            <a:ext cx="42672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066800" y="533400"/>
            <a:ext cx="7620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0600" y="194846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View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69581" y="685800"/>
            <a:ext cx="7554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rtl="1">
              <a:buFont typeface="Wingdings" panose="05000000000000000000" pitchFamily="2" charset="2"/>
              <a:buChar char="q"/>
            </a:pPr>
            <a:r>
              <a:rPr lang="fa-IR" sz="1600" dirty="0">
                <a:cs typeface="B Nazanin" panose="00000400000000000000" pitchFamily="2" charset="-78"/>
              </a:rPr>
              <a:t>یک </a:t>
            </a:r>
            <a:r>
              <a:rPr lang="en-US" sz="1600" dirty="0">
                <a:cs typeface="B Nazanin" panose="00000400000000000000" pitchFamily="2" charset="-78"/>
              </a:rPr>
              <a:t>View </a:t>
            </a:r>
            <a:r>
              <a:rPr lang="fa-IR" sz="1600" dirty="0">
                <a:cs typeface="B Nazanin" panose="00000400000000000000" pitchFamily="2" charset="-78"/>
              </a:rPr>
              <a:t>یک جدول مجازی است که نتیجه حاصل از عبارات و دستورات </a:t>
            </a:r>
            <a:r>
              <a:rPr lang="en-US" sz="1600" dirty="0">
                <a:cs typeface="B Nazanin" panose="00000400000000000000" pitchFamily="2" charset="-78"/>
              </a:rPr>
              <a:t>SQL </a:t>
            </a:r>
            <a:r>
              <a:rPr lang="fa-IR" sz="1600" dirty="0">
                <a:cs typeface="B Nazanin" panose="00000400000000000000" pitchFamily="2" charset="-78"/>
              </a:rPr>
              <a:t>می باشد</a:t>
            </a:r>
            <a:r>
              <a:rPr lang="fa-IR" sz="1600" dirty="0" smtClean="0">
                <a:cs typeface="B Nazanin" panose="00000400000000000000" pitchFamily="2" charset="-78"/>
              </a:rPr>
              <a:t>.</a:t>
            </a:r>
            <a:endParaRPr lang="fa-IR" sz="1600" dirty="0">
              <a:cs typeface="B Nazanin" panose="00000400000000000000" pitchFamily="2" charset="-78"/>
            </a:endParaRPr>
          </a:p>
          <a:p>
            <a:pPr marL="285750" indent="-285750" algn="just" rtl="1">
              <a:buFont typeface="Wingdings" panose="05000000000000000000" pitchFamily="2" charset="2"/>
              <a:buChar char="q"/>
            </a:pPr>
            <a:r>
              <a:rPr lang="fa-IR" sz="1600" dirty="0">
                <a:cs typeface="B Nazanin" panose="00000400000000000000" pitchFamily="2" charset="-78"/>
              </a:rPr>
              <a:t>یک </a:t>
            </a:r>
            <a:r>
              <a:rPr lang="en-US" sz="1600" dirty="0">
                <a:cs typeface="B Nazanin" panose="00000400000000000000" pitchFamily="2" charset="-78"/>
              </a:rPr>
              <a:t>view </a:t>
            </a:r>
            <a:r>
              <a:rPr lang="fa-IR" sz="1600" dirty="0">
                <a:cs typeface="B Nazanin" panose="00000400000000000000" pitchFamily="2" charset="-78"/>
              </a:rPr>
              <a:t>شامل سطر و ستونهایی دقیقا شبیه یک جدول واقعی است. فیلدها در یک </a:t>
            </a:r>
            <a:r>
              <a:rPr lang="en-US" sz="1600" dirty="0">
                <a:cs typeface="B Nazanin" panose="00000400000000000000" pitchFamily="2" charset="-78"/>
              </a:rPr>
              <a:t>View </a:t>
            </a:r>
            <a:r>
              <a:rPr lang="fa-IR" sz="1600" dirty="0">
                <a:cs typeface="B Nazanin" panose="00000400000000000000" pitchFamily="2" charset="-78"/>
              </a:rPr>
              <a:t>فیلدهایی هستند که از یک یا چند جدول واقعی در پایگاه داده گرفته شده اند.</a:t>
            </a:r>
            <a:endParaRPr lang="en-US" sz="1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90020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294" y="809625"/>
            <a:ext cx="22955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809625"/>
            <a:ext cx="556433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819" y="3219450"/>
            <a:ext cx="45815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1066800" y="533400"/>
            <a:ext cx="7620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0600" y="194846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Function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7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48012"/>
            <a:ext cx="2209800" cy="292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656872"/>
            <a:ext cx="5876925" cy="230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162" y="3086412"/>
            <a:ext cx="3895725" cy="217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066800" y="533400"/>
            <a:ext cx="7620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0600" y="194846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Store Procedure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560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685800"/>
            <a:ext cx="7620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rtl="1">
              <a:buFont typeface="Wingdings" panose="05000000000000000000" pitchFamily="2" charset="2"/>
              <a:buChar char="q"/>
            </a:pPr>
            <a:r>
              <a:rPr lang="en-US" sz="1600" dirty="0">
                <a:cs typeface="2  Mitra" panose="00000400000000000000" pitchFamily="2" charset="-78"/>
              </a:rPr>
              <a:t>Trigger </a:t>
            </a:r>
            <a:r>
              <a:rPr lang="fa-IR" sz="1600" dirty="0">
                <a:cs typeface="2  Mitra" panose="00000400000000000000" pitchFamily="2" charset="-78"/>
              </a:rPr>
              <a:t>نوعی رویه ذخیره شده است که پس از یک رویداد اجرا می شود ، برخلاف </a:t>
            </a:r>
            <a:r>
              <a:rPr lang="en-US" sz="1600" dirty="0">
                <a:cs typeface="2  Mitra" panose="00000400000000000000" pitchFamily="2" charset="-78"/>
              </a:rPr>
              <a:t>Stored Procedure </a:t>
            </a:r>
            <a:r>
              <a:rPr lang="fa-IR" sz="1600" dirty="0">
                <a:cs typeface="2  Mitra" panose="00000400000000000000" pitchFamily="2" charset="-78"/>
              </a:rPr>
              <a:t>که حتما باید فراخوانی </a:t>
            </a:r>
            <a:r>
              <a:rPr lang="fa-IR" sz="1600" dirty="0" smtClean="0">
                <a:cs typeface="2  Mitra" panose="00000400000000000000" pitchFamily="2" charset="-78"/>
              </a:rPr>
              <a:t>شود.</a:t>
            </a:r>
          </a:p>
          <a:p>
            <a:pPr marL="285750" indent="-285750" algn="just" rtl="1">
              <a:buFont typeface="Wingdings" panose="05000000000000000000" pitchFamily="2" charset="2"/>
              <a:buChar char="q"/>
            </a:pPr>
            <a:r>
              <a:rPr lang="fa-IR" sz="1600" dirty="0" smtClean="0">
                <a:cs typeface="2  Mitra" panose="00000400000000000000" pitchFamily="2" charset="-78"/>
              </a:rPr>
              <a:t> </a:t>
            </a:r>
            <a:r>
              <a:rPr lang="en-US" sz="1600" dirty="0">
                <a:cs typeface="2  Mitra" panose="00000400000000000000" pitchFamily="2" charset="-78"/>
              </a:rPr>
              <a:t>Trigger </a:t>
            </a:r>
            <a:r>
              <a:rPr lang="fa-IR" sz="1600" dirty="0">
                <a:cs typeface="2  Mitra" panose="00000400000000000000" pitchFamily="2" charset="-78"/>
              </a:rPr>
              <a:t>ها قابل فراخوانی نبوده و به صورت خودکار در واکنش به اعمال </a:t>
            </a:r>
            <a:r>
              <a:rPr lang="en-US" sz="1600" dirty="0">
                <a:cs typeface="2  Mitra" panose="00000400000000000000" pitchFamily="2" charset="-78"/>
              </a:rPr>
              <a:t>Insert , Update , Delete </a:t>
            </a:r>
            <a:r>
              <a:rPr lang="fa-IR" sz="1600" dirty="0" smtClean="0">
                <a:cs typeface="2  Mitra" panose="00000400000000000000" pitchFamily="2" charset="-78"/>
              </a:rPr>
              <a:t> قبل </a:t>
            </a:r>
            <a:r>
              <a:rPr lang="fa-IR" sz="1600" dirty="0">
                <a:cs typeface="2  Mitra" panose="00000400000000000000" pitchFamily="2" charset="-78"/>
              </a:rPr>
              <a:t>یا بعد از </a:t>
            </a:r>
            <a:r>
              <a:rPr lang="fa-IR" sz="1600" dirty="0" smtClean="0">
                <a:cs typeface="2  Mitra" panose="00000400000000000000" pitchFamily="2" charset="-78"/>
              </a:rPr>
              <a:t>تراکنش </a:t>
            </a:r>
            <a:r>
              <a:rPr lang="fa-IR" sz="1600" dirty="0">
                <a:cs typeface="2  Mitra" panose="00000400000000000000" pitchFamily="2" charset="-78"/>
              </a:rPr>
              <a:t>اجرا می شوند </a:t>
            </a:r>
            <a:r>
              <a:rPr lang="fa-IR" sz="1600" dirty="0" smtClean="0">
                <a:cs typeface="2  Mitra" panose="00000400000000000000" pitchFamily="2" charset="-78"/>
              </a:rPr>
              <a:t>.</a:t>
            </a:r>
            <a:endParaRPr lang="fa-IR" sz="1600" dirty="0">
              <a:cs typeface="2  Mitra" panose="00000400000000000000" pitchFamily="2" charset="-78"/>
            </a:endParaRPr>
          </a:p>
          <a:p>
            <a:pPr marL="285750" indent="-285750" algn="just" rtl="1">
              <a:buFont typeface="Wingdings" panose="05000000000000000000" pitchFamily="2" charset="2"/>
              <a:buChar char="q"/>
            </a:pPr>
            <a:r>
              <a:rPr lang="fa-IR" sz="1600" dirty="0" smtClean="0">
                <a:cs typeface="2  Mitra" panose="00000400000000000000" pitchFamily="2" charset="-78"/>
              </a:rPr>
              <a:t>چنین </a:t>
            </a:r>
            <a:r>
              <a:rPr lang="fa-IR" sz="1600" dirty="0">
                <a:cs typeface="2  Mitra" panose="00000400000000000000" pitchFamily="2" charset="-78"/>
              </a:rPr>
              <a:t>رویه بر خلاف </a:t>
            </a:r>
            <a:r>
              <a:rPr lang="en-US" sz="1600" dirty="0">
                <a:cs typeface="2  Mitra" panose="00000400000000000000" pitchFamily="2" charset="-78"/>
              </a:rPr>
              <a:t>SP </a:t>
            </a:r>
            <a:r>
              <a:rPr lang="fa-IR" sz="1600" dirty="0">
                <a:cs typeface="2  Mitra" panose="00000400000000000000" pitchFamily="2" charset="-78"/>
              </a:rPr>
              <a:t>نمیتواند پارامتر ورود و خروجی بپذیرد و اطلاعات خود را از رکورد مورد نظر (رکوردی که </a:t>
            </a:r>
            <a:r>
              <a:rPr lang="en-US" sz="1600" dirty="0">
                <a:cs typeface="2  Mitra" panose="00000400000000000000" pitchFamily="2" charset="-78"/>
              </a:rPr>
              <a:t>Insert , Update </a:t>
            </a:r>
            <a:r>
              <a:rPr lang="fa-IR" sz="1600" dirty="0">
                <a:cs typeface="2  Mitra" panose="00000400000000000000" pitchFamily="2" charset="-78"/>
              </a:rPr>
              <a:t>یا </a:t>
            </a:r>
            <a:r>
              <a:rPr lang="en-US" sz="1600" dirty="0">
                <a:cs typeface="2  Mitra" panose="00000400000000000000" pitchFamily="2" charset="-78"/>
              </a:rPr>
              <a:t>Delete </a:t>
            </a:r>
            <a:r>
              <a:rPr lang="fa-IR" sz="1600" dirty="0">
                <a:cs typeface="2  Mitra" panose="00000400000000000000" pitchFamily="2" charset="-78"/>
              </a:rPr>
              <a:t>بر روی آن صورت گرفته که اصطلاحا </a:t>
            </a:r>
            <a:r>
              <a:rPr lang="en-US" sz="1600" dirty="0">
                <a:cs typeface="2  Mitra" panose="00000400000000000000" pitchFamily="2" charset="-78"/>
              </a:rPr>
              <a:t>Updated , Inserted </a:t>
            </a:r>
            <a:r>
              <a:rPr lang="fa-IR" sz="1600" dirty="0">
                <a:cs typeface="2  Mitra" panose="00000400000000000000" pitchFamily="2" charset="-78"/>
              </a:rPr>
              <a:t>و </a:t>
            </a:r>
            <a:r>
              <a:rPr lang="en-US" sz="1600" dirty="0">
                <a:cs typeface="2  Mitra" panose="00000400000000000000" pitchFamily="2" charset="-78"/>
              </a:rPr>
              <a:t>Deleted </a:t>
            </a:r>
            <a:r>
              <a:rPr lang="fa-IR" sz="1600" dirty="0">
                <a:cs typeface="2  Mitra" panose="00000400000000000000" pitchFamily="2" charset="-78"/>
              </a:rPr>
              <a:t>خوانده می شود</a:t>
            </a:r>
            <a:r>
              <a:rPr lang="fa-IR" sz="1600" dirty="0" smtClean="0">
                <a:cs typeface="2  Mitra" panose="00000400000000000000" pitchFamily="2" charset="-78"/>
              </a:rPr>
              <a:t>)</a:t>
            </a:r>
            <a:endParaRPr lang="en-US" sz="1600" dirty="0" smtClean="0">
              <a:cs typeface="2  Mitra" panose="00000400000000000000" pitchFamily="2" charset="-78"/>
            </a:endParaRPr>
          </a:p>
          <a:p>
            <a:pPr marL="285750" indent="-285750" algn="just" rtl="1">
              <a:buFont typeface="Wingdings" panose="05000000000000000000" pitchFamily="2" charset="2"/>
              <a:buChar char="q"/>
            </a:pPr>
            <a:r>
              <a:rPr lang="fa-IR" sz="1600" dirty="0">
                <a:cs typeface="2  Mitra" panose="00000400000000000000" pitchFamily="2" charset="-78"/>
              </a:rPr>
              <a:t>عبارت </a:t>
            </a:r>
            <a:r>
              <a:rPr lang="en-US" sz="1600" dirty="0">
                <a:cs typeface="2  Mitra" panose="00000400000000000000" pitchFamily="2" charset="-78"/>
              </a:rPr>
              <a:t>FOR EACH ROW </a:t>
            </a:r>
            <a:r>
              <a:rPr lang="fa-IR" sz="1600" dirty="0">
                <a:cs typeface="2  Mitra" panose="00000400000000000000" pitchFamily="2" charset="-78"/>
              </a:rPr>
              <a:t>حاکی از این است که تریگرها روی سطرهای جدول اجرا می شوند نه روی تمام جدول</a:t>
            </a:r>
            <a:r>
              <a:rPr lang="fa-IR" sz="1600" dirty="0" smtClean="0">
                <a:cs typeface="2  Mitra" panose="00000400000000000000" pitchFamily="2" charset="-78"/>
              </a:rPr>
              <a:t>.</a:t>
            </a:r>
          </a:p>
          <a:p>
            <a:pPr marL="285750" indent="-285750" algn="just" rtl="1">
              <a:buFont typeface="Wingdings" panose="05000000000000000000" pitchFamily="2" charset="2"/>
              <a:buChar char="q"/>
            </a:pPr>
            <a:r>
              <a:rPr lang="en-US" sz="1600" dirty="0">
                <a:cs typeface="2  Mitra" panose="00000400000000000000" pitchFamily="2" charset="-78"/>
              </a:rPr>
              <a:t>NEW </a:t>
            </a:r>
            <a:r>
              <a:rPr lang="fa-IR" sz="1600" dirty="0">
                <a:cs typeface="2  Mitra" panose="00000400000000000000" pitchFamily="2" charset="-78"/>
              </a:rPr>
              <a:t>مقدار جدید و </a:t>
            </a:r>
            <a:r>
              <a:rPr lang="en-US" sz="1600" dirty="0">
                <a:cs typeface="2  Mitra" panose="00000400000000000000" pitchFamily="2" charset="-78"/>
              </a:rPr>
              <a:t>OLD </a:t>
            </a:r>
            <a:r>
              <a:rPr lang="fa-IR" sz="1600" dirty="0">
                <a:cs typeface="2  Mitra" panose="00000400000000000000" pitchFamily="2" charset="-78"/>
              </a:rPr>
              <a:t>نمایانگر مقدار قدیمی </a:t>
            </a:r>
            <a:r>
              <a:rPr lang="fa-IR" sz="1600" dirty="0" smtClean="0">
                <a:cs typeface="2  Mitra" panose="00000400000000000000" pitchFamily="2" charset="-78"/>
              </a:rPr>
              <a:t>است.</a:t>
            </a:r>
          </a:p>
          <a:p>
            <a:pPr algn="r" rtl="1"/>
            <a:r>
              <a:rPr lang="fa-IR" sz="1600" dirty="0">
                <a:solidFill>
                  <a:schemeClr val="accent2">
                    <a:lumMod val="75000"/>
                  </a:schemeClr>
                </a:solidFill>
                <a:cs typeface="2  Mitra" panose="00000400000000000000" pitchFamily="2" charset="-78"/>
              </a:rPr>
              <a:t>مهمترین کاربر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cs typeface="2  Mitra" panose="00000400000000000000" pitchFamily="2" charset="-78"/>
              </a:rPr>
              <a:t>Trigger </a:t>
            </a:r>
            <a:r>
              <a:rPr lang="fa-IR" sz="1600" dirty="0">
                <a:solidFill>
                  <a:schemeClr val="accent2">
                    <a:lumMod val="75000"/>
                  </a:schemeClr>
                </a:solidFill>
                <a:cs typeface="2  Mitra" panose="00000400000000000000" pitchFamily="2" charset="-78"/>
              </a:rPr>
              <a:t>ها به شرح زیر است :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sz="1600" dirty="0">
                <a:cs typeface="2  Mitra" panose="00000400000000000000" pitchFamily="2" charset="-78"/>
              </a:rPr>
              <a:t>جلوگیری از ورود داده های نا معتبر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sz="1600" dirty="0">
                <a:cs typeface="2  Mitra" panose="00000400000000000000" pitchFamily="2" charset="-78"/>
              </a:rPr>
              <a:t>لاگ نمودن تراکنش ها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sz="1600" dirty="0">
                <a:cs typeface="2  Mitra" panose="00000400000000000000" pitchFamily="2" charset="-78"/>
              </a:rPr>
              <a:t>حذف یا به روز رسانی رکورد ها در جداول مرتبط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sz="1600" dirty="0">
                <a:cs typeface="2  Mitra" panose="00000400000000000000" pitchFamily="2" charset="-78"/>
              </a:rPr>
              <a:t>بالا بردن کارایی سیستم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sz="1600" dirty="0">
                <a:cs typeface="2  Mitra" panose="00000400000000000000" pitchFamily="2" charset="-78"/>
              </a:rPr>
              <a:t>تغییر و جایگزینی یک </a:t>
            </a:r>
            <a:r>
              <a:rPr lang="fa-IR" sz="1600" dirty="0" smtClean="0">
                <a:cs typeface="2  Mitra" panose="00000400000000000000" pitchFamily="2" charset="-78"/>
              </a:rPr>
              <a:t>تراکنش</a:t>
            </a:r>
            <a:endParaRPr lang="fa-IR" sz="1600" dirty="0">
              <a:cs typeface="2  Mitra" panose="00000400000000000000" pitchFamily="2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Trigger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3200400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Types:</a:t>
            </a:r>
          </a:p>
          <a:p>
            <a:r>
              <a:rPr lang="en-US" dirty="0" smtClean="0"/>
              <a:t>before insert</a:t>
            </a:r>
          </a:p>
          <a:p>
            <a:r>
              <a:rPr lang="en-US" dirty="0"/>
              <a:t>before </a:t>
            </a:r>
            <a:r>
              <a:rPr lang="en-US" dirty="0" smtClean="0"/>
              <a:t>update</a:t>
            </a:r>
            <a:endParaRPr lang="en-US" dirty="0"/>
          </a:p>
          <a:p>
            <a:r>
              <a:rPr lang="en-US" dirty="0"/>
              <a:t>before </a:t>
            </a:r>
            <a:r>
              <a:rPr lang="en-US" dirty="0" smtClean="0"/>
              <a:t>delete</a:t>
            </a:r>
          </a:p>
          <a:p>
            <a:r>
              <a:rPr lang="en-US" dirty="0" smtClean="0"/>
              <a:t>after insert</a:t>
            </a:r>
          </a:p>
          <a:p>
            <a:r>
              <a:rPr lang="en-US" dirty="0"/>
              <a:t>a</a:t>
            </a:r>
            <a:r>
              <a:rPr lang="en-US" dirty="0" smtClean="0"/>
              <a:t>fter update</a:t>
            </a:r>
          </a:p>
          <a:p>
            <a:r>
              <a:rPr lang="en-US" dirty="0"/>
              <a:t>a</a:t>
            </a:r>
            <a:r>
              <a:rPr lang="en-US" dirty="0" smtClean="0"/>
              <a:t>fter delete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44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09600"/>
            <a:ext cx="4724400" cy="149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Trigger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7" y="2209800"/>
            <a:ext cx="7681913" cy="34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396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Trigger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38200"/>
            <a:ext cx="7391400" cy="359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654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Trigger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762000"/>
            <a:ext cx="7307417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700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Trigger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685800"/>
            <a:ext cx="7567613" cy="3152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4086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4800"/>
            <a:ext cx="46386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062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DML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0" y="2387025"/>
            <a:ext cx="69304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Data Manipulation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Language(DML)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1800" y="3124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Insert, Update, Delete and Select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631212" y="3048000"/>
            <a:ext cx="65983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2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95400"/>
            <a:ext cx="47053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0600" y="194846"/>
            <a:ext cx="769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b="1" dirty="0" smtClean="0">
                <a:solidFill>
                  <a:schemeClr val="accent2">
                    <a:lumMod val="75000"/>
                  </a:schemeClr>
                </a:solidFill>
              </a:rPr>
              <a:t>ارتباط با پایگاه داده ها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66800" y="533400"/>
            <a:ext cx="7620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362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4572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Data Manipulation Language(DML):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Insert into </a:t>
            </a:r>
            <a:r>
              <a:rPr lang="en-US" dirty="0" err="1" smtClean="0">
                <a:solidFill>
                  <a:srgbClr val="C00000"/>
                </a:solidFill>
              </a:rPr>
              <a:t>tableName</a:t>
            </a:r>
            <a:r>
              <a:rPr lang="en-US" dirty="0" smtClean="0"/>
              <a:t>(field1,field2,…)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VALUES</a:t>
            </a:r>
            <a:r>
              <a:rPr lang="en-US" dirty="0" smtClean="0"/>
              <a:t>(value1,value2,…)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2" y="1219200"/>
            <a:ext cx="70008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6" t="28180"/>
          <a:stretch/>
        </p:blipFill>
        <p:spPr bwMode="auto">
          <a:xfrm>
            <a:off x="1414462" y="1705473"/>
            <a:ext cx="5978599" cy="78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14462" y="2875002"/>
            <a:ext cx="7196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Update </a:t>
            </a:r>
            <a:r>
              <a:rPr lang="en-US" dirty="0" err="1" smtClean="0">
                <a:solidFill>
                  <a:srgbClr val="C00000"/>
                </a:solidFill>
              </a:rPr>
              <a:t>tableName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set </a:t>
            </a:r>
            <a:r>
              <a:rPr lang="en-US" dirty="0" smtClean="0"/>
              <a:t>field1=value1,field2=value2,… </a:t>
            </a:r>
            <a:r>
              <a:rPr lang="en-US" dirty="0" smtClean="0">
                <a:solidFill>
                  <a:schemeClr val="accent6"/>
                </a:solidFill>
              </a:rPr>
              <a:t>where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2" y="3393558"/>
            <a:ext cx="52673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28639" y="4145961"/>
            <a:ext cx="5978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Delete from </a:t>
            </a:r>
            <a:r>
              <a:rPr lang="en-US" dirty="0" err="1" smtClean="0">
                <a:solidFill>
                  <a:srgbClr val="C00000"/>
                </a:solidFill>
              </a:rPr>
              <a:t>tableName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where </a:t>
            </a:r>
            <a:r>
              <a:rPr lang="en-US" dirty="0" smtClean="0">
                <a:solidFill>
                  <a:srgbClr val="C00000"/>
                </a:solidFill>
              </a:rPr>
              <a:t>…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15293"/>
            <a:ext cx="46672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305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4572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Data Manipulation Language(DML):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Select </a:t>
            </a:r>
            <a:r>
              <a:rPr lang="en-US" dirty="0" smtClean="0"/>
              <a:t>field1,field2,… </a:t>
            </a:r>
            <a:r>
              <a:rPr lang="en-US" dirty="0" smtClean="0">
                <a:solidFill>
                  <a:schemeClr val="accent6"/>
                </a:solidFill>
              </a:rPr>
              <a:t>from </a:t>
            </a:r>
            <a:r>
              <a:rPr lang="en-US" dirty="0" err="1" smtClean="0">
                <a:solidFill>
                  <a:srgbClr val="C00000"/>
                </a:solidFill>
              </a:rPr>
              <a:t>tableName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33400"/>
            <a:ext cx="3276600" cy="25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1219201"/>
            <a:ext cx="4038600" cy="28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777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DML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374"/>
          <a:stretch/>
        </p:blipFill>
        <p:spPr bwMode="auto">
          <a:xfrm>
            <a:off x="1066801" y="708516"/>
            <a:ext cx="7696200" cy="671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76375"/>
            <a:ext cx="7620001" cy="38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44" y="2057400"/>
            <a:ext cx="7660758" cy="52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19400"/>
            <a:ext cx="5715000" cy="688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733800"/>
            <a:ext cx="7696200" cy="66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68" y="4724400"/>
            <a:ext cx="7858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6409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DML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293" y="1524000"/>
            <a:ext cx="766115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31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DML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089" y="1219200"/>
            <a:ext cx="6945222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31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DML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829" y="685800"/>
            <a:ext cx="7507971" cy="2781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31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DML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6" y="685799"/>
            <a:ext cx="7531894" cy="2774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989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DML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8580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989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51" y="730102"/>
            <a:ext cx="7725170" cy="31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DML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879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DML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6858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Sort by ASC | DESC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7" y="1295400"/>
            <a:ext cx="71723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24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514600"/>
            <a:ext cx="3994561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0600" y="194846"/>
            <a:ext cx="769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b="1" dirty="0" smtClean="0">
                <a:solidFill>
                  <a:schemeClr val="accent2">
                    <a:lumMod val="75000"/>
                  </a:schemeClr>
                </a:solidFill>
              </a:rPr>
              <a:t>ارتباط با پایگاه داده ها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66800" y="533400"/>
            <a:ext cx="7620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01" b="14535"/>
          <a:stretch/>
        </p:blipFill>
        <p:spPr bwMode="auto">
          <a:xfrm>
            <a:off x="1082750" y="685800"/>
            <a:ext cx="3862414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362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DML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2000"/>
            <a:ext cx="7772400" cy="2684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710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DML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38200"/>
            <a:ext cx="695590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710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DML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825" y="762000"/>
            <a:ext cx="763194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710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Using String Functions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4" y="762000"/>
            <a:ext cx="7458075" cy="376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710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50" y="652130"/>
            <a:ext cx="2101701" cy="2497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9"/>
          <a:stretch/>
        </p:blipFill>
        <p:spPr bwMode="auto">
          <a:xfrm>
            <a:off x="3241158" y="612461"/>
            <a:ext cx="5486400" cy="2663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Function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673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Created Function Test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72" y="761999"/>
            <a:ext cx="7286259" cy="331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3944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Created Store Procedure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1" y="685800"/>
            <a:ext cx="3733799" cy="105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61"/>
          <a:stretch/>
        </p:blipFill>
        <p:spPr bwMode="auto">
          <a:xfrm>
            <a:off x="1295400" y="2819400"/>
            <a:ext cx="5410200" cy="2878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9" y="838200"/>
            <a:ext cx="36480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6117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Created Store Procedure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685800"/>
            <a:ext cx="5943600" cy="126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09800"/>
            <a:ext cx="4352964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386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Created Store Procedure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051" y="685800"/>
            <a:ext cx="7543800" cy="122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46863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533650"/>
            <a:ext cx="36480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353035"/>
            <a:ext cx="43243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7134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990600" y="533400"/>
            <a:ext cx="7696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600" y="1948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Call Store Procedure at Python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609600"/>
            <a:ext cx="431482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2590801"/>
            <a:ext cx="4191000" cy="217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52089"/>
            <a:ext cx="3654950" cy="193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667000"/>
            <a:ext cx="3581400" cy="265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71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533400"/>
            <a:ext cx="7391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Database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Database Management System(DBMS)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Relational Database Management System(RDBMS) =&gt; MySQL</a:t>
            </a:r>
          </a:p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Database Elements: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Table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View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Store Procedure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Trigger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Index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Keys: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Primary Key = Not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null+unique+default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index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Foreign Key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Super Key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Candidate Key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9800" y="1676400"/>
            <a:ext cx="251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Field Constraints:</a:t>
            </a:r>
          </a:p>
          <a:p>
            <a:r>
              <a:rPr lang="en-US" dirty="0" smtClean="0"/>
              <a:t>auto_increment</a:t>
            </a:r>
          </a:p>
          <a:p>
            <a:r>
              <a:rPr lang="en-US" dirty="0" smtClean="0"/>
              <a:t>Default</a:t>
            </a:r>
          </a:p>
          <a:p>
            <a:r>
              <a:rPr lang="en-US" dirty="0" smtClean="0"/>
              <a:t>Null</a:t>
            </a:r>
          </a:p>
          <a:p>
            <a:r>
              <a:rPr lang="en-US" dirty="0" smtClean="0"/>
              <a:t>Not null</a:t>
            </a:r>
          </a:p>
          <a:p>
            <a:r>
              <a:rPr lang="en-US" dirty="0" smtClean="0"/>
              <a:t>Check</a:t>
            </a:r>
          </a:p>
          <a:p>
            <a:r>
              <a:rPr lang="en-US" dirty="0" smtClean="0"/>
              <a:t>Key</a:t>
            </a:r>
          </a:p>
          <a:p>
            <a:r>
              <a:rPr lang="en-US" dirty="0" smtClean="0"/>
              <a:t>And etc…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94846"/>
            <a:ext cx="769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b="1" dirty="0" smtClean="0">
                <a:solidFill>
                  <a:schemeClr val="accent2">
                    <a:lumMod val="75000"/>
                  </a:schemeClr>
                </a:solidFill>
              </a:rPr>
              <a:t>پایگاه داده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6800" y="533400"/>
            <a:ext cx="7620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36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84" y="670758"/>
            <a:ext cx="3053316" cy="38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85405"/>
            <a:ext cx="4095749" cy="328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7"/>
          <a:stretch/>
        </p:blipFill>
        <p:spPr bwMode="auto">
          <a:xfrm>
            <a:off x="6437942" y="699273"/>
            <a:ext cx="2248857" cy="393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90600" y="194846"/>
            <a:ext cx="769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b="1" dirty="0" smtClean="0">
                <a:solidFill>
                  <a:schemeClr val="accent2">
                    <a:lumMod val="75000"/>
                  </a:schemeClr>
                </a:solidFill>
              </a:rPr>
              <a:t>ایجاد پایگاه داده و جدول دانشجو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66800" y="533400"/>
            <a:ext cx="7620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33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685800"/>
            <a:ext cx="4419600" cy="204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8"/>
          <a:stretch/>
        </p:blipFill>
        <p:spPr bwMode="auto">
          <a:xfrm>
            <a:off x="1298945" y="2732685"/>
            <a:ext cx="4568455" cy="119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194846"/>
            <a:ext cx="769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b="1" dirty="0" smtClean="0">
                <a:solidFill>
                  <a:schemeClr val="accent2">
                    <a:lumMod val="75000"/>
                  </a:schemeClr>
                </a:solidFill>
              </a:rPr>
              <a:t>جدول های دروس و اساتید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6800" y="533400"/>
            <a:ext cx="7620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60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85800"/>
            <a:ext cx="554375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1066800" y="533400"/>
            <a:ext cx="7620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90600" y="194846"/>
            <a:ext cx="769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b="1" dirty="0" smtClean="0">
                <a:solidFill>
                  <a:schemeClr val="accent2">
                    <a:lumMod val="75000"/>
                  </a:schemeClr>
                </a:solidFill>
              </a:rPr>
              <a:t>جدول استان ها و رشته های تحصیلی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03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66800" y="533400"/>
            <a:ext cx="7620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0600" y="194846"/>
            <a:ext cx="769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b="1" dirty="0" smtClean="0">
                <a:solidFill>
                  <a:schemeClr val="accent2">
                    <a:lumMod val="75000"/>
                  </a:schemeClr>
                </a:solidFill>
              </a:rPr>
              <a:t>جدول نگهداری سوابق عملیات کاربر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14400"/>
            <a:ext cx="6748463" cy="2573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47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302" y="2345369"/>
            <a:ext cx="63722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066800" y="533400"/>
            <a:ext cx="7620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0600" y="194846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Index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91612"/>
            <a:ext cx="3310986" cy="2038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71353" y="685800"/>
            <a:ext cx="75792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rtl="1">
              <a:buFont typeface="Wingdings" panose="05000000000000000000" pitchFamily="2" charset="2"/>
              <a:buChar char="q"/>
            </a:pPr>
            <a:r>
              <a:rPr lang="en-US" sz="1600" dirty="0" smtClean="0">
                <a:cs typeface="B Nazanin" panose="00000400000000000000" pitchFamily="2" charset="-78"/>
              </a:rPr>
              <a:t>index </a:t>
            </a:r>
            <a:r>
              <a:rPr lang="fa-IR" sz="1600" dirty="0">
                <a:cs typeface="B Nazanin" panose="00000400000000000000" pitchFamily="2" charset="-78"/>
              </a:rPr>
              <a:t>کردن در واقع راهی است برای بهینه سازی عملکرد یک پایگاه داده با به حداقل رساندن تعداد دسترسی‌های مورد نیاز دیسک هنگام پردازش یک </a:t>
            </a:r>
            <a:r>
              <a:rPr lang="en-US" sz="1600" dirty="0">
                <a:cs typeface="B Nazanin" panose="00000400000000000000" pitchFamily="2" charset="-78"/>
              </a:rPr>
              <a:t>query </a:t>
            </a:r>
            <a:r>
              <a:rPr lang="fa-IR" sz="1600" dirty="0">
                <a:cs typeface="B Nazanin" panose="00000400000000000000" pitchFamily="2" charset="-78"/>
              </a:rPr>
              <a:t>است</a:t>
            </a:r>
            <a:r>
              <a:rPr lang="fa-IR" sz="1600" dirty="0" smtClean="0">
                <a:cs typeface="B Nazanin" panose="00000400000000000000" pitchFamily="2" charset="-78"/>
              </a:rPr>
              <a:t>.</a:t>
            </a:r>
            <a:endParaRPr lang="fa-IR" sz="1600" dirty="0">
              <a:cs typeface="B Nazanin" panose="00000400000000000000" pitchFamily="2" charset="-78"/>
            </a:endParaRPr>
          </a:p>
          <a:p>
            <a:pPr marL="285750" indent="-285750" algn="just" rtl="1">
              <a:buFont typeface="Wingdings" panose="05000000000000000000" pitchFamily="2" charset="2"/>
              <a:buChar char="q"/>
            </a:pPr>
            <a:r>
              <a:rPr lang="fa-IR" sz="1600" dirty="0">
                <a:cs typeface="B Nazanin" panose="00000400000000000000" pitchFamily="2" charset="-78"/>
              </a:rPr>
              <a:t>هدف از اندیس‌‌‌ گذاری، فراهم کردن شرایطی است که با کمترین جستجو و به سادگی به یک داده‌‌‌ی مشخص دسترسی پیدا کنیم.</a:t>
            </a:r>
          </a:p>
          <a:p>
            <a:pPr marL="285750" indent="-285750" algn="just" rtl="1">
              <a:buFont typeface="Wingdings" panose="05000000000000000000" pitchFamily="2" charset="2"/>
              <a:buChar char="q"/>
            </a:pPr>
            <a:r>
              <a:rPr lang="fa-IR" sz="1600" dirty="0">
                <a:cs typeface="B Nazanin" panose="00000400000000000000" pitchFamily="2" charset="-78"/>
              </a:rPr>
              <a:t>برای رسیدن به این هدف در یک پایگاه داده می‌‌‌توانیم در یک جدول روی ستون‌‌‌های پرکاربرد ایندکس‌‌‌ گذاری کنیم تا دسترسی و جستجو روی داده‌‌‌های این ستون‌‌‌ها ساده‌‌‌تر و سریع‌‌‌تر انجام شود.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89836" y="5334000"/>
            <a:ext cx="79779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https://maktabkhooneh.org/mag/indexing-in-databases/</a:t>
            </a:r>
          </a:p>
        </p:txBody>
      </p:sp>
    </p:spTree>
    <p:extLst>
      <p:ext uri="{BB962C8B-B14F-4D97-AF65-F5344CB8AC3E}">
        <p14:creationId xmlns:p14="http://schemas.microsoft.com/office/powerpoint/2010/main" val="1861567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601</TotalTime>
  <Words>463</Words>
  <Application>Microsoft Office PowerPoint</Application>
  <PresentationFormat>On-screen Show (4:3)</PresentationFormat>
  <Paragraphs>95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Mokhtari</dc:creator>
  <cp:lastModifiedBy>Mokhtari</cp:lastModifiedBy>
  <cp:revision>125</cp:revision>
  <dcterms:created xsi:type="dcterms:W3CDTF">2023-11-22T05:21:18Z</dcterms:created>
  <dcterms:modified xsi:type="dcterms:W3CDTF">2023-12-05T18:25:56Z</dcterms:modified>
</cp:coreProperties>
</file>