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67" r:id="rId2"/>
    <p:sldId id="262" r:id="rId3"/>
    <p:sldId id="297" r:id="rId4"/>
    <p:sldId id="295" r:id="rId5"/>
    <p:sldId id="296" r:id="rId6"/>
    <p:sldId id="263" r:id="rId7"/>
    <p:sldId id="294" r:id="rId8"/>
    <p:sldId id="288" r:id="rId9"/>
    <p:sldId id="28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11-13T06:56:04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10799 12012 0,'0'28'63,"56"-28"-32,-27 0-15,-1 0-16,85 0 15,170 0 1,254 0 0,-28 0-1,169 0 1,29 0 0,-113 0 15,-114 0-16,-84 0 1,28 0 0,-141 0-1,-170 0-15,-28 0 16,112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6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6748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75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5144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02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40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5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4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5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1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3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1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05248-1DF7-4991-A546-26B222278BB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7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AFE7A28-B5E1-4022-B4BF-5F92226B8B7D}"/>
                  </a:ext>
                </a:extLst>
              </p14:cNvPr>
              <p14:cNvContentPartPr/>
              <p14:nvPr/>
            </p14:nvContentPartPr>
            <p14:xfrm>
              <a:off x="3887640" y="4324320"/>
              <a:ext cx="1984680" cy="10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AFE7A28-B5E1-4022-B4BF-5F92226B8B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78280" y="4314960"/>
                <a:ext cx="2003400" cy="291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466088E-0F80-435C-88C2-28C520E9968B}"/>
              </a:ext>
            </a:extLst>
          </p:cNvPr>
          <p:cNvSpPr txBox="1"/>
          <p:nvPr/>
        </p:nvSpPr>
        <p:spPr>
          <a:xfrm>
            <a:off x="3747246" y="5422956"/>
            <a:ext cx="469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Mohammad Ahmadzadeh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81B02D-F6DE-4025-9A7C-B10004EAAC1D}"/>
              </a:ext>
            </a:extLst>
          </p:cNvPr>
          <p:cNvSpPr txBox="1"/>
          <p:nvPr/>
        </p:nvSpPr>
        <p:spPr>
          <a:xfrm>
            <a:off x="3523567" y="635829"/>
            <a:ext cx="4697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  <a:latin typeface="+mj-lt"/>
              </a:rPr>
              <a:t>Skill National University</a:t>
            </a:r>
          </a:p>
          <a:p>
            <a:pPr algn="ctr"/>
            <a:r>
              <a:rPr lang="en-US" sz="2400" b="1" dirty="0">
                <a:solidFill>
                  <a:schemeClr val="accent5"/>
                </a:solidFill>
                <a:latin typeface="+mj-lt"/>
              </a:rPr>
              <a:t>Minab Branch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C2AD63-825E-438A-AEBB-DCD3F9489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1716" y="2533680"/>
            <a:ext cx="4888565" cy="187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72A4956-425A-4033-8EA8-E7975F103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578936"/>
              </p:ext>
            </p:extLst>
          </p:nvPr>
        </p:nvGraphicFramePr>
        <p:xfrm>
          <a:off x="1822449" y="929215"/>
          <a:ext cx="9140826" cy="3042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0413">
                  <a:extLst>
                    <a:ext uri="{9D8B030D-6E8A-4147-A177-3AD203B41FA5}">
                      <a16:colId xmlns:a16="http://schemas.microsoft.com/office/drawing/2014/main" val="1601134063"/>
                    </a:ext>
                  </a:extLst>
                </a:gridCol>
                <a:gridCol w="4570413">
                  <a:extLst>
                    <a:ext uri="{9D8B030D-6E8A-4147-A177-3AD203B41FA5}">
                      <a16:colId xmlns:a16="http://schemas.microsoft.com/office/drawing/2014/main" val="2135585877"/>
                    </a:ext>
                  </a:extLst>
                </a:gridCol>
              </a:tblGrid>
              <a:tr h="380339">
                <a:tc>
                  <a:txBody>
                    <a:bodyPr/>
                    <a:lstStyle/>
                    <a:p>
                      <a:r>
                        <a:rPr lang="en-US" dirty="0"/>
                        <a:t>Specialized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/>
                        <a:t>معادل فارسی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66046"/>
                  </a:ext>
                </a:extLst>
              </a:tr>
              <a:tr h="380339">
                <a:tc>
                  <a:txBody>
                    <a:bodyPr/>
                    <a:lstStyle/>
                    <a:p>
                      <a:r>
                        <a:rPr lang="en-US" dirty="0"/>
                        <a:t>Manifest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/>
                        <a:t>بیانیه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574980"/>
                  </a:ext>
                </a:extLst>
              </a:tr>
              <a:tr h="380339">
                <a:tc>
                  <a:txBody>
                    <a:bodyPr/>
                    <a:lstStyle/>
                    <a:p>
                      <a:r>
                        <a:rPr lang="en-US" dirty="0"/>
                        <a:t>Blueprint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/>
                        <a:t>برنامه کار، طرح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271817"/>
                  </a:ext>
                </a:extLst>
              </a:tr>
              <a:tr h="380339">
                <a:tc>
                  <a:txBody>
                    <a:bodyPr/>
                    <a:lstStyle/>
                    <a:p>
                      <a:r>
                        <a:rPr lang="en-US" dirty="0"/>
                        <a:t>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11996"/>
                  </a:ext>
                </a:extLst>
              </a:tr>
              <a:tr h="380339">
                <a:tc>
                  <a:txBody>
                    <a:bodyPr/>
                    <a:lstStyle/>
                    <a:p>
                      <a:r>
                        <a:rPr lang="en-US" dirty="0"/>
                        <a:t>Sprint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989756"/>
                  </a:ext>
                </a:extLst>
              </a:tr>
              <a:tr h="3803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80468"/>
                  </a:ext>
                </a:extLst>
              </a:tr>
              <a:tr h="3803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551893"/>
                  </a:ext>
                </a:extLst>
              </a:tr>
              <a:tr h="3803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32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6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8D19A3-0D02-4C8C-8505-450EB93F90F9}"/>
              </a:ext>
            </a:extLst>
          </p:cNvPr>
          <p:cNvSpPr txBox="1"/>
          <p:nvPr/>
        </p:nvSpPr>
        <p:spPr>
          <a:xfrm>
            <a:off x="6248399" y="624478"/>
            <a:ext cx="5118847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1600" b="1" dirty="0">
                <a:effectLst/>
                <a:cs typeface="B Nazanin" panose="00000400000000000000" pitchFamily="2" charset="-78"/>
              </a:rPr>
              <a:t>چرخه زندگی </a:t>
            </a:r>
            <a:r>
              <a:rPr lang="fa-IR" sz="1600" b="1" dirty="0" err="1">
                <a:effectLst/>
                <a:cs typeface="B Nazanin" panose="00000400000000000000" pitchFamily="2" charset="-78"/>
              </a:rPr>
              <a:t>اجایل</a:t>
            </a:r>
            <a:r>
              <a:rPr lang="fa-IR" sz="1600" b="1" dirty="0">
                <a:effectLst/>
                <a:cs typeface="B Nazanin" panose="00000400000000000000" pitchFamily="2" charset="-78"/>
              </a:rPr>
              <a:t> از ۶ مرحله روش </a:t>
            </a:r>
            <a:r>
              <a:rPr lang="fa-IR" sz="1600" b="1" dirty="0" err="1">
                <a:effectLst/>
                <a:cs typeface="B Nazanin" panose="00000400000000000000" pitchFamily="2" charset="-78"/>
              </a:rPr>
              <a:t>اجایل</a:t>
            </a:r>
            <a:r>
              <a:rPr lang="fa-IR" sz="1600" b="1" dirty="0">
                <a:effectLst/>
                <a:cs typeface="B Nazanin" panose="00000400000000000000" pitchFamily="2" charset="-78"/>
              </a:rPr>
              <a:t> تشکیل شده است:</a:t>
            </a:r>
          </a:p>
          <a:p>
            <a:pPr algn="just" rtl="1">
              <a:lnSpc>
                <a:spcPct val="150000"/>
              </a:lnSpc>
              <a:buFont typeface="+mj-lt"/>
              <a:buAutoNum type="arabicPeriod"/>
            </a:pPr>
            <a:r>
              <a:rPr lang="fa-IR" sz="1600" b="1" dirty="0">
                <a:effectLst/>
                <a:cs typeface="B Nazanin" panose="00000400000000000000" pitchFamily="2" charset="-78"/>
              </a:rPr>
              <a:t>مفهوم</a:t>
            </a:r>
            <a:r>
              <a:rPr lang="fa-IR" sz="1600" dirty="0">
                <a:effectLst/>
                <a:cs typeface="B Nazanin" panose="00000400000000000000" pitchFamily="2" charset="-78"/>
              </a:rPr>
              <a:t>: هدف نهایی پروژه تعریف شده، وظایف تعیین و </a:t>
            </a:r>
            <a:r>
              <a:rPr lang="fa-IR" sz="1600" dirty="0" err="1">
                <a:effectLst/>
                <a:cs typeface="B Nazanin" panose="00000400000000000000" pitchFamily="2" charset="-78"/>
              </a:rPr>
              <a:t>اولویت‌بندی</a:t>
            </a:r>
            <a:r>
              <a:rPr lang="fa-IR" sz="1600" dirty="0">
                <a:effectLst/>
                <a:cs typeface="B Nazanin" panose="00000400000000000000" pitchFamily="2" charset="-78"/>
              </a:rPr>
              <a:t> </a:t>
            </a:r>
            <a:r>
              <a:rPr lang="fa-IR" sz="1600" dirty="0" err="1">
                <a:effectLst/>
                <a:cs typeface="B Nazanin" panose="00000400000000000000" pitchFamily="2" charset="-78"/>
              </a:rPr>
              <a:t>می‌شوند</a:t>
            </a:r>
            <a:r>
              <a:rPr lang="fa-IR" sz="1600" dirty="0">
                <a:effectLst/>
                <a:cs typeface="B Nazanin" panose="00000400000000000000" pitchFamily="2" charset="-78"/>
              </a:rPr>
              <a:t>.</a:t>
            </a:r>
          </a:p>
          <a:p>
            <a:pPr algn="just" rtl="1">
              <a:lnSpc>
                <a:spcPct val="150000"/>
              </a:lnSpc>
              <a:buFont typeface="+mj-lt"/>
              <a:buAutoNum type="arabicPeriod"/>
            </a:pPr>
            <a:r>
              <a:rPr lang="fa-IR" sz="1600" b="1" dirty="0">
                <a:effectLst/>
                <a:cs typeface="B Nazanin" panose="00000400000000000000" pitchFamily="2" charset="-78"/>
              </a:rPr>
              <a:t>برنامه</a:t>
            </a:r>
            <a:r>
              <a:rPr lang="fa-IR" sz="1600" dirty="0">
                <a:effectLst/>
                <a:cs typeface="B Nazanin" panose="00000400000000000000" pitchFamily="2" charset="-78"/>
              </a:rPr>
              <a:t>: الزامات معرفی شده و تیم در مورد روشی که برای مدیریت وظایف در نظر گرفته شده، بحث </a:t>
            </a:r>
            <a:r>
              <a:rPr lang="fa-IR" sz="1600" dirty="0" err="1">
                <a:effectLst/>
                <a:cs typeface="B Nazanin" panose="00000400000000000000" pitchFamily="2" charset="-78"/>
              </a:rPr>
              <a:t>می‌کند</a:t>
            </a:r>
            <a:r>
              <a:rPr lang="fa-IR" sz="1600" dirty="0">
                <a:effectLst/>
                <a:cs typeface="B Nazanin" panose="00000400000000000000" pitchFamily="2" charset="-78"/>
              </a:rPr>
              <a:t>.</a:t>
            </a:r>
          </a:p>
          <a:p>
            <a:pPr algn="just" rtl="1">
              <a:lnSpc>
                <a:spcPct val="150000"/>
              </a:lnSpc>
              <a:buFont typeface="+mj-lt"/>
              <a:buAutoNum type="arabicPeriod"/>
            </a:pPr>
            <a:r>
              <a:rPr lang="fa-IR" sz="1600" b="1" dirty="0">
                <a:effectLst/>
                <a:cs typeface="B Nazanin" panose="00000400000000000000" pitchFamily="2" charset="-78"/>
              </a:rPr>
              <a:t>توسعه</a:t>
            </a:r>
            <a:r>
              <a:rPr lang="fa-IR" sz="1600" dirty="0">
                <a:effectLst/>
                <a:cs typeface="B Nazanin" panose="00000400000000000000" pitchFamily="2" charset="-78"/>
              </a:rPr>
              <a:t>: </a:t>
            </a:r>
            <a:r>
              <a:rPr lang="fa-IR" sz="1600" dirty="0" err="1">
                <a:effectLst/>
                <a:cs typeface="B Nazanin" panose="00000400000000000000" pitchFamily="2" charset="-78"/>
              </a:rPr>
              <a:t>کدگذاری</a:t>
            </a:r>
            <a:r>
              <a:rPr lang="fa-IR" sz="1600" dirty="0">
                <a:effectLst/>
                <a:cs typeface="B Nazanin" panose="00000400000000000000" pitchFamily="2" charset="-78"/>
              </a:rPr>
              <a:t> واقعی در این مرحله اتفاق </a:t>
            </a:r>
            <a:r>
              <a:rPr lang="fa-IR" sz="1600" dirty="0" err="1">
                <a:effectLst/>
                <a:cs typeface="B Nazanin" panose="00000400000000000000" pitchFamily="2" charset="-78"/>
              </a:rPr>
              <a:t>می‌افتد</a:t>
            </a:r>
            <a:r>
              <a:rPr lang="fa-IR" sz="1600" dirty="0">
                <a:effectLst/>
                <a:cs typeface="B Nazanin" panose="00000400000000000000" pitchFamily="2" charset="-78"/>
              </a:rPr>
              <a:t>. مستندات همراه با پروژه تکامل </a:t>
            </a:r>
            <a:r>
              <a:rPr lang="fa-IR" sz="1600" dirty="0" err="1">
                <a:effectLst/>
                <a:cs typeface="B Nazanin" panose="00000400000000000000" pitchFamily="2" charset="-78"/>
              </a:rPr>
              <a:t>می‌یابد</a:t>
            </a:r>
            <a:r>
              <a:rPr lang="fa-IR" sz="1600" dirty="0">
                <a:effectLst/>
                <a:cs typeface="B Nazanin" panose="00000400000000000000" pitchFamily="2" charset="-78"/>
              </a:rPr>
              <a:t>.</a:t>
            </a:r>
          </a:p>
          <a:p>
            <a:pPr algn="just" rtl="1">
              <a:lnSpc>
                <a:spcPct val="150000"/>
              </a:lnSpc>
              <a:buFont typeface="+mj-lt"/>
              <a:buAutoNum type="arabicPeriod"/>
            </a:pPr>
            <a:r>
              <a:rPr lang="fa-IR" sz="1600" b="1" dirty="0">
                <a:effectLst/>
                <a:cs typeface="B Nazanin" panose="00000400000000000000" pitchFamily="2" charset="-78"/>
              </a:rPr>
              <a:t>آزمایش</a:t>
            </a:r>
            <a:r>
              <a:rPr lang="fa-IR" sz="1600" dirty="0">
                <a:effectLst/>
                <a:cs typeface="B Nazanin" panose="00000400000000000000" pitchFamily="2" charset="-78"/>
              </a:rPr>
              <a:t>: در </a:t>
            </a:r>
            <a:r>
              <a:rPr lang="fa-IR" sz="1600" dirty="0" err="1">
                <a:effectLst/>
                <a:cs typeface="B Nazanin" panose="00000400000000000000" pitchFamily="2" charset="-78"/>
              </a:rPr>
              <a:t>اجایل</a:t>
            </a:r>
            <a:r>
              <a:rPr lang="fa-IR" sz="1600" dirty="0">
                <a:effectLst/>
                <a:cs typeface="B Nazanin" panose="00000400000000000000" pitchFamily="2" charset="-78"/>
              </a:rPr>
              <a:t>، در مرحله آزمایش، کد برای اطمینان از اینکه بدون اشکال است و برای استقرار آماده شده، آزمایش </a:t>
            </a:r>
            <a:r>
              <a:rPr lang="fa-IR" sz="1600" dirty="0" err="1">
                <a:effectLst/>
                <a:cs typeface="B Nazanin" panose="00000400000000000000" pitchFamily="2" charset="-78"/>
              </a:rPr>
              <a:t>می‌شود</a:t>
            </a:r>
            <a:r>
              <a:rPr lang="fa-IR" sz="1600" dirty="0">
                <a:effectLst/>
                <a:cs typeface="B Nazanin" panose="00000400000000000000" pitchFamily="2" charset="-78"/>
              </a:rPr>
              <a:t>.</a:t>
            </a:r>
          </a:p>
          <a:p>
            <a:pPr algn="just" rtl="1">
              <a:lnSpc>
                <a:spcPct val="150000"/>
              </a:lnSpc>
              <a:buFont typeface="+mj-lt"/>
              <a:buAutoNum type="arabicPeriod"/>
            </a:pPr>
            <a:r>
              <a:rPr lang="fa-IR" sz="1600" b="1" dirty="0">
                <a:effectLst/>
                <a:cs typeface="B Nazanin" panose="00000400000000000000" pitchFamily="2" charset="-78"/>
              </a:rPr>
              <a:t>استقرار</a:t>
            </a:r>
            <a:r>
              <a:rPr lang="fa-IR" sz="1600" dirty="0">
                <a:effectLst/>
                <a:cs typeface="B Nazanin" panose="00000400000000000000" pitchFamily="2" charset="-78"/>
              </a:rPr>
              <a:t>: در این مرحله </a:t>
            </a:r>
            <a:r>
              <a:rPr lang="fa-IR" sz="1600" dirty="0" err="1">
                <a:effectLst/>
                <a:cs typeface="B Nazanin" panose="00000400000000000000" pitchFamily="2" charset="-78"/>
              </a:rPr>
              <a:t>اجایل</a:t>
            </a:r>
            <a:r>
              <a:rPr lang="fa-IR" sz="1600" dirty="0">
                <a:effectLst/>
                <a:cs typeface="B Nazanin" panose="00000400000000000000" pitchFamily="2" charset="-78"/>
              </a:rPr>
              <a:t>، کد مستقر شده و </a:t>
            </a:r>
            <a:r>
              <a:rPr lang="fa-IR" sz="1600" dirty="0" err="1">
                <a:effectLst/>
                <a:cs typeface="B Nazanin" panose="00000400000000000000" pitchFamily="2" charset="-78"/>
              </a:rPr>
              <a:t>نرم‌افزار</a:t>
            </a:r>
            <a:r>
              <a:rPr lang="fa-IR" sz="1600" dirty="0">
                <a:effectLst/>
                <a:cs typeface="B Nazanin" panose="00000400000000000000" pitchFamily="2" charset="-78"/>
              </a:rPr>
              <a:t>، به مشتریان تحویل داده </a:t>
            </a:r>
            <a:r>
              <a:rPr lang="fa-IR" sz="1600" dirty="0" err="1">
                <a:effectLst/>
                <a:cs typeface="B Nazanin" panose="00000400000000000000" pitchFamily="2" charset="-78"/>
              </a:rPr>
              <a:t>می‌شود</a:t>
            </a:r>
            <a:r>
              <a:rPr lang="fa-IR" sz="1600" dirty="0">
                <a:effectLst/>
                <a:cs typeface="B Nazanin" panose="00000400000000000000" pitchFamily="2" charset="-78"/>
              </a:rPr>
              <a:t>.</a:t>
            </a:r>
          </a:p>
          <a:p>
            <a:pPr algn="just" rtl="1">
              <a:lnSpc>
                <a:spcPct val="150000"/>
              </a:lnSpc>
              <a:buFont typeface="+mj-lt"/>
              <a:buAutoNum type="arabicPeriod"/>
            </a:pPr>
            <a:r>
              <a:rPr lang="fa-IR" sz="1600" b="1" dirty="0">
                <a:effectLst/>
                <a:cs typeface="B Nazanin" panose="00000400000000000000" pitchFamily="2" charset="-78"/>
              </a:rPr>
              <a:t>نگهداری</a:t>
            </a:r>
            <a:r>
              <a:rPr lang="fa-IR" sz="1600" dirty="0">
                <a:effectLst/>
                <a:cs typeface="B Nazanin" panose="00000400000000000000" pitchFamily="2" charset="-78"/>
              </a:rPr>
              <a:t>: در این مرحله، کارهایی که در مراحل قبلی انجام شده است، بررسی </a:t>
            </a:r>
            <a:r>
              <a:rPr lang="fa-IR" sz="1600" dirty="0" err="1">
                <a:effectLst/>
                <a:cs typeface="B Nazanin" panose="00000400000000000000" pitchFamily="2" charset="-78"/>
              </a:rPr>
              <a:t>می‌شوند</a:t>
            </a:r>
            <a:r>
              <a:rPr lang="fa-IR" sz="1600" dirty="0">
                <a:effectLst/>
                <a:cs typeface="B Nazanin" panose="00000400000000000000" pitchFamily="2" charset="-78"/>
              </a:rPr>
              <a:t>. </a:t>
            </a:r>
            <a:r>
              <a:rPr lang="fa-IR" sz="1600" dirty="0" err="1">
                <a:effectLst/>
                <a:cs typeface="B Nazanin" panose="00000400000000000000" pitchFamily="2" charset="-78"/>
              </a:rPr>
              <a:t>واکنش‌های</a:t>
            </a:r>
            <a:r>
              <a:rPr lang="fa-IR" sz="1600" dirty="0">
                <a:effectLst/>
                <a:cs typeface="B Nazanin" panose="00000400000000000000" pitchFamily="2" charset="-78"/>
              </a:rPr>
              <a:t> بازار مشاهده شده و پس از آن، </a:t>
            </a:r>
            <a:r>
              <a:rPr lang="fa-IR" sz="1600" dirty="0" err="1">
                <a:effectLst/>
                <a:cs typeface="B Nazanin" panose="00000400000000000000" pitchFamily="2" charset="-78"/>
              </a:rPr>
              <a:t>پیشرفت‌هایی</a:t>
            </a:r>
            <a:r>
              <a:rPr lang="fa-IR" sz="1600" dirty="0">
                <a:effectLst/>
                <a:cs typeface="B Nazanin" panose="00000400000000000000" pitchFamily="2" charset="-78"/>
              </a:rPr>
              <a:t> برای </a:t>
            </a:r>
            <a:r>
              <a:rPr lang="fa-IR" sz="1600" dirty="0" err="1">
                <a:effectLst/>
                <a:cs typeface="B Nazanin" panose="00000400000000000000" pitchFamily="2" charset="-78"/>
              </a:rPr>
              <a:t>پروژه‌های</a:t>
            </a:r>
            <a:r>
              <a:rPr lang="fa-IR" sz="1600" dirty="0">
                <a:effectLst/>
                <a:cs typeface="B Nazanin" panose="00000400000000000000" pitchFamily="2" charset="-78"/>
              </a:rPr>
              <a:t> آینده ایجاد </a:t>
            </a:r>
            <a:r>
              <a:rPr lang="fa-IR" sz="1600" dirty="0" err="1">
                <a:effectLst/>
                <a:cs typeface="B Nazanin" panose="00000400000000000000" pitchFamily="2" charset="-78"/>
              </a:rPr>
              <a:t>می‌شود</a:t>
            </a:r>
            <a:r>
              <a:rPr lang="fa-IR" sz="1600" dirty="0">
                <a:effectLst/>
                <a:cs typeface="B Nazanin" panose="00000400000000000000" pitchFamily="2" charset="-78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586B17-813C-401E-AE60-A23C6BDB2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87" y="1413372"/>
            <a:ext cx="7938341" cy="529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9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173EC9-F994-481F-8137-03574F550CB9}"/>
              </a:ext>
            </a:extLst>
          </p:cNvPr>
          <p:cNvSpPr txBox="1"/>
          <p:nvPr/>
        </p:nvSpPr>
        <p:spPr>
          <a:xfrm>
            <a:off x="4670612" y="362285"/>
            <a:ext cx="6947648" cy="5459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b="1" dirty="0" err="1">
                <a:cs typeface="B Nazanin" panose="00000400000000000000" pitchFamily="2" charset="-78"/>
              </a:rPr>
              <a:t>مانیفست</a:t>
            </a:r>
            <a:r>
              <a:rPr lang="fa-IR" b="1" dirty="0">
                <a:cs typeface="B Nazanin" panose="00000400000000000000" pitchFamily="2" charset="-78"/>
              </a:rPr>
              <a:t> چابک شامل ۱۲ اصلی است که هر تیم </a:t>
            </a:r>
            <a:r>
              <a:rPr lang="fa-IR" b="1" dirty="0" err="1">
                <a:cs typeface="B Nazanin" panose="00000400000000000000" pitchFamily="2" charset="-78"/>
              </a:rPr>
              <a:t>اجایل</a:t>
            </a:r>
            <a:r>
              <a:rPr lang="fa-IR" b="1" dirty="0">
                <a:cs typeface="B Nazanin" panose="00000400000000000000" pitchFamily="2" charset="-78"/>
              </a:rPr>
              <a:t> باید به آن عمل کند:</a:t>
            </a:r>
          </a:p>
          <a:p>
            <a:pPr marL="342900" indent="-342900" algn="r" rtl="1">
              <a:lnSpc>
                <a:spcPct val="150000"/>
              </a:lnSpc>
              <a:buFont typeface="+mj-lt"/>
              <a:buAutoNum type="arabicParenR"/>
            </a:pPr>
            <a:r>
              <a:rPr lang="fa-IR" dirty="0">
                <a:cs typeface="B Nazanin" panose="00000400000000000000" pitchFamily="2" charset="-78"/>
              </a:rPr>
              <a:t>مشتری </a:t>
            </a:r>
            <a:r>
              <a:rPr lang="fa-IR" dirty="0" err="1">
                <a:cs typeface="B Nazanin" panose="00000400000000000000" pitchFamily="2" charset="-78"/>
              </a:rPr>
              <a:t>مهم‌ترین</a:t>
            </a:r>
            <a:r>
              <a:rPr lang="fa-IR" dirty="0">
                <a:cs typeface="B Nazanin" panose="00000400000000000000" pitchFamily="2" charset="-78"/>
              </a:rPr>
              <a:t> مؤلفه است.</a:t>
            </a:r>
          </a:p>
          <a:p>
            <a:pPr marL="342900" indent="-342900" algn="r" rtl="1">
              <a:lnSpc>
                <a:spcPct val="150000"/>
              </a:lnSpc>
              <a:buFont typeface="+mj-lt"/>
              <a:buAutoNum type="arabicParenR"/>
            </a:pPr>
            <a:r>
              <a:rPr lang="fa-IR" dirty="0">
                <a:cs typeface="B Nazanin" panose="00000400000000000000" pitchFamily="2" charset="-78"/>
              </a:rPr>
              <a:t>با آغوش باز تغییر را بپذیرید.</a:t>
            </a:r>
          </a:p>
          <a:p>
            <a:pPr marL="342900" indent="-342900" algn="r" rtl="1">
              <a:lnSpc>
                <a:spcPct val="150000"/>
              </a:lnSpc>
              <a:buFont typeface="+mj-lt"/>
              <a:buAutoNum type="arabicParenR"/>
            </a:pPr>
            <a:r>
              <a:rPr lang="fa-IR" dirty="0">
                <a:cs typeface="B Nazanin" panose="00000400000000000000" pitchFamily="2" charset="-78"/>
              </a:rPr>
              <a:t>با انتشار </a:t>
            </a:r>
            <a:r>
              <a:rPr lang="fa-IR" dirty="0" err="1">
                <a:cs typeface="B Nazanin" panose="00000400000000000000" pitchFamily="2" charset="-78"/>
              </a:rPr>
              <a:t>نرم‌افزارهای</a:t>
            </a:r>
            <a:r>
              <a:rPr lang="fa-IR" dirty="0">
                <a:cs typeface="B Nazanin" panose="00000400000000000000" pitchFamily="2" charset="-78"/>
              </a:rPr>
              <a:t> مکرر و فعال، مشتریان خود را خوشحال کنید.</a:t>
            </a:r>
          </a:p>
          <a:p>
            <a:pPr marL="342900" indent="-342900" algn="r" rtl="1">
              <a:lnSpc>
                <a:spcPct val="150000"/>
              </a:lnSpc>
              <a:buFont typeface="+mj-lt"/>
              <a:buAutoNum type="arabicParenR"/>
            </a:pPr>
            <a:r>
              <a:rPr lang="fa-IR" dirty="0">
                <a:cs typeface="B Nazanin" panose="00000400000000000000" pitchFamily="2" charset="-78"/>
              </a:rPr>
              <a:t>هماهنگی روزانه را فراموش نکنید.</a:t>
            </a:r>
          </a:p>
          <a:p>
            <a:pPr marL="342900" indent="-342900" algn="r" rtl="1">
              <a:lnSpc>
                <a:spcPct val="150000"/>
              </a:lnSpc>
              <a:buFont typeface="+mj-lt"/>
              <a:buAutoNum type="arabicParenR"/>
            </a:pPr>
            <a:r>
              <a:rPr lang="fa-IR" dirty="0" err="1">
                <a:cs typeface="B Nazanin" panose="00000400000000000000" pitchFamily="2" charset="-78"/>
              </a:rPr>
              <a:t>توسعه‌دهندگان</a:t>
            </a:r>
            <a:r>
              <a:rPr lang="fa-IR" dirty="0">
                <a:cs typeface="B Nazanin" panose="00000400000000000000" pitchFamily="2" charset="-78"/>
              </a:rPr>
              <a:t> باید انگیزه کافی برای مواجهه با </a:t>
            </a:r>
            <a:r>
              <a:rPr lang="fa-IR" dirty="0" err="1">
                <a:cs typeface="B Nazanin" panose="00000400000000000000" pitchFamily="2" charset="-78"/>
              </a:rPr>
              <a:t>چالش‌ها</a:t>
            </a:r>
            <a:r>
              <a:rPr lang="fa-IR" dirty="0">
                <a:cs typeface="B Nazanin" panose="00000400000000000000" pitchFamily="2" charset="-78"/>
              </a:rPr>
              <a:t> را داشته باشند.</a:t>
            </a:r>
          </a:p>
          <a:p>
            <a:pPr marL="342900" indent="-342900" algn="r" rtl="1">
              <a:lnSpc>
                <a:spcPct val="150000"/>
              </a:lnSpc>
              <a:buFont typeface="+mj-lt"/>
              <a:buAutoNum type="arabicParenR"/>
            </a:pPr>
            <a:r>
              <a:rPr lang="fa-IR" dirty="0">
                <a:cs typeface="B Nazanin" panose="00000400000000000000" pitchFamily="2" charset="-78"/>
              </a:rPr>
              <a:t>ارتباطات رو در رو تشویق ‌شود.</a:t>
            </a:r>
          </a:p>
          <a:p>
            <a:pPr marL="342900" indent="-342900" algn="r" rtl="1">
              <a:lnSpc>
                <a:spcPct val="150000"/>
              </a:lnSpc>
              <a:buFont typeface="+mj-lt"/>
              <a:buAutoNum type="arabicParenR"/>
            </a:pPr>
            <a:r>
              <a:rPr lang="fa-IR" dirty="0">
                <a:cs typeface="B Nazanin" panose="00000400000000000000" pitchFamily="2" charset="-78"/>
              </a:rPr>
              <a:t>اگر ویژگی یا محصولی به خوبی کار </a:t>
            </a:r>
            <a:r>
              <a:rPr lang="fa-IR" dirty="0" err="1">
                <a:cs typeface="B Nazanin" panose="00000400000000000000" pitchFamily="2" charset="-78"/>
              </a:rPr>
              <a:t>می‌کند</a:t>
            </a:r>
            <a:r>
              <a:rPr lang="fa-IR" dirty="0">
                <a:cs typeface="B Nazanin" panose="00000400000000000000" pitchFamily="2" charset="-78"/>
              </a:rPr>
              <a:t>، </a:t>
            </a:r>
            <a:r>
              <a:rPr lang="fa-IR" dirty="0" err="1">
                <a:cs typeface="B Nazanin" panose="00000400000000000000" pitchFamily="2" charset="-78"/>
              </a:rPr>
              <a:t>می‌توانید</a:t>
            </a:r>
            <a:r>
              <a:rPr lang="fa-IR" dirty="0">
                <a:cs typeface="B Nazanin" panose="00000400000000000000" pitchFamily="2" charset="-78"/>
              </a:rPr>
              <a:t> پیشرفت خود را بسنجید.</a:t>
            </a:r>
          </a:p>
          <a:p>
            <a:pPr marL="342900" indent="-342900" algn="r" rtl="1">
              <a:lnSpc>
                <a:spcPct val="150000"/>
              </a:lnSpc>
              <a:buFont typeface="+mj-lt"/>
              <a:buAutoNum type="arabicParenR"/>
            </a:pPr>
            <a:r>
              <a:rPr lang="fa-IR" dirty="0">
                <a:cs typeface="B Nazanin" panose="00000400000000000000" pitchFamily="2" charset="-78"/>
              </a:rPr>
              <a:t>ریتمی را که با آن تیم شما در حال انتشار </a:t>
            </a:r>
            <a:r>
              <a:rPr lang="fa-IR" dirty="0" err="1">
                <a:cs typeface="B Nazanin" panose="00000400000000000000" pitchFamily="2" charset="-78"/>
              </a:rPr>
              <a:t>نرم‌افزار</a:t>
            </a:r>
            <a:r>
              <a:rPr lang="fa-IR" dirty="0">
                <a:cs typeface="B Nazanin" panose="00000400000000000000" pitchFamily="2" charset="-78"/>
              </a:rPr>
              <a:t> کار است، ثابت نگه دارید.</a:t>
            </a:r>
          </a:p>
          <a:p>
            <a:pPr marL="342900" indent="-342900" algn="r" rtl="1">
              <a:lnSpc>
                <a:spcPct val="150000"/>
              </a:lnSpc>
              <a:buFont typeface="+mj-lt"/>
              <a:buAutoNum type="arabicParenR"/>
            </a:pPr>
            <a:r>
              <a:rPr lang="fa-IR" dirty="0">
                <a:cs typeface="B Nazanin" panose="00000400000000000000" pitchFamily="2" charset="-78"/>
              </a:rPr>
              <a:t>توجه به جزییات مهم است.</a:t>
            </a:r>
          </a:p>
          <a:p>
            <a:pPr marL="342900" indent="-342900" algn="r" rtl="1">
              <a:lnSpc>
                <a:spcPct val="150000"/>
              </a:lnSpc>
              <a:buFont typeface="+mj-lt"/>
              <a:buAutoNum type="arabicParenR"/>
            </a:pPr>
            <a:r>
              <a:rPr lang="fa-IR" dirty="0" err="1">
                <a:cs typeface="B Nazanin" panose="00000400000000000000" pitchFamily="2" charset="-78"/>
              </a:rPr>
              <a:t>به‌جای</a:t>
            </a:r>
            <a:r>
              <a:rPr lang="fa-IR" dirty="0">
                <a:cs typeface="B Nazanin" panose="00000400000000000000" pitchFamily="2" charset="-78"/>
              </a:rPr>
              <a:t> انجام کارهای بیشتر، باید آنچه را که لازم است به </a:t>
            </a:r>
            <a:r>
              <a:rPr lang="fa-IR" dirty="0" err="1">
                <a:cs typeface="B Nazanin" panose="00000400000000000000" pitchFamily="2" charset="-78"/>
              </a:rPr>
              <a:t>سریع‌ترین</a:t>
            </a:r>
            <a:r>
              <a:rPr lang="fa-IR" dirty="0">
                <a:cs typeface="B Nazanin" panose="00000400000000000000" pitchFamily="2" charset="-78"/>
              </a:rPr>
              <a:t> شکل ممکن، انجام دهید.</a:t>
            </a:r>
          </a:p>
          <a:p>
            <a:pPr marL="342900" indent="-342900" algn="r" rtl="1">
              <a:lnSpc>
                <a:spcPct val="150000"/>
              </a:lnSpc>
              <a:buFont typeface="+mj-lt"/>
              <a:buAutoNum type="arabicParenR"/>
            </a:pPr>
            <a:r>
              <a:rPr lang="fa-IR" dirty="0" err="1">
                <a:cs typeface="B Nazanin" panose="00000400000000000000" pitchFamily="2" charset="-78"/>
              </a:rPr>
              <a:t>تیم‌های</a:t>
            </a:r>
            <a:r>
              <a:rPr lang="fa-IR" dirty="0">
                <a:cs typeface="B Nazanin" panose="00000400000000000000" pitchFamily="2" charset="-78"/>
              </a:rPr>
              <a:t> چند </a:t>
            </a:r>
            <a:r>
              <a:rPr lang="fa-IR" dirty="0" err="1">
                <a:cs typeface="B Nazanin" panose="00000400000000000000" pitchFamily="2" charset="-78"/>
              </a:rPr>
              <a:t>تخصصه</a:t>
            </a:r>
            <a:r>
              <a:rPr lang="fa-IR" dirty="0">
                <a:cs typeface="B Nazanin" panose="00000400000000000000" pitchFamily="2" charset="-78"/>
              </a:rPr>
              <a:t> (</a:t>
            </a:r>
            <a:r>
              <a:rPr lang="en-US" dirty="0">
                <a:cs typeface="B Nazanin" panose="00000400000000000000" pitchFamily="2" charset="-78"/>
              </a:rPr>
              <a:t>Cross-Functional) </a:t>
            </a:r>
            <a:r>
              <a:rPr lang="fa-IR" dirty="0">
                <a:cs typeface="B Nazanin" panose="00000400000000000000" pitchFamily="2" charset="-78"/>
              </a:rPr>
              <a:t>بهترین </a:t>
            </a:r>
            <a:r>
              <a:rPr lang="fa-IR" dirty="0" err="1">
                <a:cs typeface="B Nazanin" panose="00000400000000000000" pitchFamily="2" charset="-78"/>
              </a:rPr>
              <a:t>تیم‌ها</a:t>
            </a:r>
            <a:r>
              <a:rPr lang="fa-IR" dirty="0">
                <a:cs typeface="B Nazanin" panose="00000400000000000000" pitchFamily="2" charset="-78"/>
              </a:rPr>
              <a:t> هستند.</a:t>
            </a:r>
          </a:p>
          <a:p>
            <a:pPr marL="342900" indent="-342900" algn="r" rtl="1">
              <a:lnSpc>
                <a:spcPct val="150000"/>
              </a:lnSpc>
              <a:buFont typeface="+mj-lt"/>
              <a:buAutoNum type="arabicParenR"/>
            </a:pPr>
            <a:r>
              <a:rPr lang="fa-IR" dirty="0">
                <a:cs typeface="B Nazanin" panose="00000400000000000000" pitchFamily="2" charset="-78"/>
              </a:rPr>
              <a:t>به طور مداوم بازخورد دریافت کنید.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7247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A95B1F-74EB-474F-9CAC-F9378A589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11" y="1322294"/>
            <a:ext cx="10623176" cy="53115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90631D-29B4-4297-B9A7-3B9F5F377DB5}"/>
              </a:ext>
            </a:extLst>
          </p:cNvPr>
          <p:cNvSpPr txBox="1"/>
          <p:nvPr/>
        </p:nvSpPr>
        <p:spPr>
          <a:xfrm>
            <a:off x="1611407" y="6167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Manifesto for Agile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202619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6FC02D4-33FD-4288-A57D-222B6F60960A}"/>
              </a:ext>
            </a:extLst>
          </p:cNvPr>
          <p:cNvSpPr/>
          <p:nvPr/>
        </p:nvSpPr>
        <p:spPr>
          <a:xfrm>
            <a:off x="2712866" y="2729210"/>
            <a:ext cx="64043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259092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E70E99-B0F1-4A69-868F-5AEF762BDA16}"/>
              </a:ext>
            </a:extLst>
          </p:cNvPr>
          <p:cNvSpPr/>
          <p:nvPr/>
        </p:nvSpPr>
        <p:spPr>
          <a:xfrm>
            <a:off x="5150869" y="2814935"/>
            <a:ext cx="18902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745822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E2055D-A992-40F8-9823-50F22A36D77C}"/>
              </a:ext>
            </a:extLst>
          </p:cNvPr>
          <p:cNvSpPr/>
          <p:nvPr/>
        </p:nvSpPr>
        <p:spPr>
          <a:xfrm>
            <a:off x="4048751" y="2643485"/>
            <a:ext cx="3942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89355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4CF0AD-034E-4B84-994B-E81109DAE360}"/>
              </a:ext>
            </a:extLst>
          </p:cNvPr>
          <p:cNvSpPr txBox="1"/>
          <p:nvPr/>
        </p:nvSpPr>
        <p:spPr>
          <a:xfrm>
            <a:off x="1600200" y="1105971"/>
            <a:ext cx="9696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…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021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1176</TotalTime>
  <Words>317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mohammadbtc2023@outlook.com</dc:creator>
  <cp:lastModifiedBy>mohammadbtc2023@outlook.com</cp:lastModifiedBy>
  <cp:revision>147</cp:revision>
  <dcterms:created xsi:type="dcterms:W3CDTF">2024-11-12T09:29:50Z</dcterms:created>
  <dcterms:modified xsi:type="dcterms:W3CDTF">2024-11-27T13:39:50Z</dcterms:modified>
</cp:coreProperties>
</file>